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B0FC-4AC8-45BF-B8D5-16647BB6F44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3AC7-0860-499D-81CA-D4FC50B553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581CB41-0DD3-40D6-A2D3-57EC595FFA47}" type="datetime1">
              <a:rPr lang="en-US" smtClean="0"/>
              <a:t>3/13/2020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14D6-F537-47E7-B7A3-1EE153FBA561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0AF2-5E86-4E20-AE45-BA4BA82F55CE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A562-47F3-4B95-ADEF-1C1A6997B4CA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768-D8B3-445F-B828-1ACF45B1D03C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231-F3F9-4987-BC5C-72C9734629C9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F0D0AE-3486-4146-B6E5-5C5549ACF847}" type="datetime1">
              <a:rPr lang="en-US" smtClean="0"/>
              <a:t>3/13/2020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49CC43C-5357-4F2F-AD12-BAAADE5E6D19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102-4681-4CD4-946F-F0F2A1B63541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A14-E929-436B-83BC-F27D6DCA7F41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1383-6077-47EE-9843-4D78BA405B26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265318-53CE-4915-BD5B-6B221C72CE0B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8EC7FFF-2D73-4EC6-8725-EA247030EE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 Credit Default Risk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620000" cy="120015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Jun Yin</a:t>
            </a:r>
          </a:p>
          <a:p>
            <a:r>
              <a:rPr lang="en-US" sz="1800" dirty="0" smtClean="0"/>
              <a:t>Springboard Data Science Career Track, Oct 2019</a:t>
            </a:r>
          </a:p>
          <a:p>
            <a:r>
              <a:rPr lang="en-US" sz="1800" dirty="0" smtClean="0"/>
              <a:t>Capstone Project 1: Final Report</a:t>
            </a:r>
          </a:p>
          <a:p>
            <a:endParaRPr lang="en-US" dirty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Types of Organizations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"</a:t>
            </a:r>
            <a:r>
              <a:rPr lang="en-US" sz="1600" dirty="0"/>
              <a:t>Business Entity Type 3" tends to repay the loan comparing to other organizations.</a:t>
            </a:r>
          </a:p>
          <a:p>
            <a:endParaRPr lang="en-US" dirty="0"/>
          </a:p>
        </p:txBody>
      </p:sp>
      <p:pic>
        <p:nvPicPr>
          <p:cNvPr id="9" name="Picture 8" descr="download (1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057400"/>
            <a:ext cx="5346700" cy="353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Income Type in Term of Loan </a:t>
            </a:r>
            <a:r>
              <a:rPr lang="en-US" dirty="0" smtClean="0"/>
              <a:t>Repayment”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Working </a:t>
            </a:r>
            <a:r>
              <a:rPr lang="en-US" sz="1600" dirty="0"/>
              <a:t>group tend to repay the loan comparing to other groups.</a:t>
            </a:r>
          </a:p>
          <a:p>
            <a:endParaRPr lang="en-US" dirty="0"/>
          </a:p>
        </p:txBody>
      </p:sp>
      <p:pic>
        <p:nvPicPr>
          <p:cNvPr id="10" name="Picture 9" descr="download (2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133600"/>
            <a:ext cx="5802827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Applicant’s Education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Secondary/secondary </a:t>
            </a:r>
            <a:r>
              <a:rPr lang="en-US" sz="1600" dirty="0"/>
              <a:t>special tend to repay loan comparing to other groups.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pic>
        <p:nvPicPr>
          <p:cNvPr id="10" name="Picture 9" descr="download (3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057400"/>
            <a:ext cx="6154552" cy="363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Applicant’s Occupation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"</a:t>
            </a:r>
            <a:r>
              <a:rPr lang="en-US" sz="1600" dirty="0"/>
              <a:t>laborers", "Sales staff", "Core staff", "Managers", "Drivers", however, the trend is not that obvious comparing to other occupations.</a:t>
            </a:r>
          </a:p>
          <a:p>
            <a:endParaRPr lang="en-US" dirty="0"/>
          </a:p>
        </p:txBody>
      </p:sp>
      <p:pic>
        <p:nvPicPr>
          <p:cNvPr id="10" name="Picture 9" descr="download (4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342" y="2286000"/>
            <a:ext cx="818463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Data Preparation: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More than 50% missing values, but less than 80%, decide to keep.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Apply one-hot encoding to deal with categorical variables.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To find out the best machine learning model for this project, three different data preparation approaches were applied: </a:t>
            </a:r>
          </a:p>
          <a:p>
            <a:pPr marL="1371600" lvl="2" indent="-298450" algn="just">
              <a:buClr>
                <a:srgbClr val="000000"/>
              </a:buClr>
              <a:buSzPts val="1100"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</a:t>
            </a:r>
            <a:r>
              <a:rPr lang="en-US" b="1" i="1" dirty="0" smtClean="0">
                <a:solidFill>
                  <a:srgbClr val="000000"/>
                </a:solidFill>
              </a:rPr>
              <a:t> 1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Model evaluations are run right after missing value filling and categorical variables encoding.  The result is the baseline for model evaluation. </a:t>
            </a:r>
            <a:r>
              <a:rPr lang="en-US" dirty="0" smtClean="0"/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1371600" lvl="2" indent="-298450" algn="just">
              <a:buClr>
                <a:srgbClr val="000000"/>
              </a:buClr>
              <a:buSzPts val="1100"/>
              <a:buFontTx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 2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In order to generate more features, supplementary datasets are merged into the main dataset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1371600" lvl="2" indent="-298450" algn="just">
              <a:buClr>
                <a:srgbClr val="000000"/>
              </a:buClr>
              <a:buSzPts val="1100"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 3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The in-depth analysis, including information value analysis and </a:t>
            </a:r>
            <a:r>
              <a:rPr lang="en-US" dirty="0" err="1"/>
              <a:t>multicollinearity</a:t>
            </a:r>
            <a:r>
              <a:rPr lang="en-US" dirty="0"/>
              <a:t> are applied in this approach to avoid over-fitting.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Split data into two parts: 70% for training and 30% for testing.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1: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[[</a:t>
            </a:r>
            <a:r>
              <a:rPr lang="en-US" dirty="0"/>
              <a:t>83788  1053]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6685   728</a:t>
            </a:r>
            <a:r>
              <a:rPr lang="en-US" dirty="0" smtClean="0"/>
              <a:t>]]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 smtClean="0"/>
              <a:t>           	             0       </a:t>
            </a:r>
            <a:r>
              <a:rPr lang="en-US" dirty="0"/>
              <a:t>0.93      0.99      0.96     84841</a:t>
            </a:r>
          </a:p>
          <a:p>
            <a:r>
              <a:rPr lang="en-US" dirty="0"/>
              <a:t>           </a:t>
            </a:r>
            <a:r>
              <a:rPr lang="en-US" dirty="0" smtClean="0"/>
              <a:t>	              1       </a:t>
            </a:r>
            <a:r>
              <a:rPr lang="en-US" dirty="0"/>
              <a:t>0.41      0.10      0.16      </a:t>
            </a:r>
            <a:r>
              <a:rPr lang="en-US" dirty="0" smtClean="0"/>
              <a:t>7413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0.7522257459682484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2: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/>
              <a:t>[[83708  1035]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6680   831]]</a:t>
            </a:r>
          </a:p>
          <a:p>
            <a:pPr lvl="1"/>
            <a:r>
              <a:rPr lang="en-US" dirty="0" smtClean="0"/>
              <a:t> 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/>
              <a:t> </a:t>
            </a:r>
            <a:r>
              <a:rPr lang="en-US" dirty="0" smtClean="0"/>
              <a:t>	            0       </a:t>
            </a:r>
            <a:r>
              <a:rPr lang="en-US" dirty="0"/>
              <a:t>0.93      0.99      0.96     84743</a:t>
            </a:r>
          </a:p>
          <a:p>
            <a:r>
              <a:rPr lang="en-US" dirty="0"/>
              <a:t>          </a:t>
            </a:r>
            <a:r>
              <a:rPr lang="en-US" dirty="0" smtClean="0"/>
              <a:t>                  1       </a:t>
            </a:r>
            <a:r>
              <a:rPr lang="en-US" dirty="0"/>
              <a:t>0.45      0.11      0.18      </a:t>
            </a:r>
            <a:r>
              <a:rPr lang="en-US" dirty="0" smtClean="0"/>
              <a:t>7511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0.769796007452093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3: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/>
              <a:t>[[84404   339]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7287   224]]</a:t>
            </a:r>
          </a:p>
          <a:p>
            <a:pPr lvl="1"/>
            <a:r>
              <a:rPr lang="en-US" dirty="0" smtClean="0"/>
              <a:t> 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 smtClean="0"/>
              <a:t>           	           </a:t>
            </a:r>
            <a:r>
              <a:rPr lang="en-US" dirty="0"/>
              <a:t> </a:t>
            </a:r>
            <a:r>
              <a:rPr lang="en-US" dirty="0" smtClean="0"/>
              <a:t> 0       </a:t>
            </a:r>
            <a:r>
              <a:rPr lang="en-US" dirty="0"/>
              <a:t>0.92      1.00      0.96     84743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             1       </a:t>
            </a:r>
            <a:r>
              <a:rPr lang="en-US" dirty="0"/>
              <a:t>0.40      0.03      0.06      </a:t>
            </a:r>
            <a:r>
              <a:rPr lang="en-US" dirty="0" smtClean="0"/>
              <a:t>7511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0.7146383322781984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399" y="2133600"/>
          <a:ext cx="5856017" cy="3886194"/>
        </p:xfrm>
        <a:graphic>
          <a:graphicData uri="http://schemas.openxmlformats.org/drawingml/2006/table">
            <a:tbl>
              <a:tblPr/>
              <a:tblGrid>
                <a:gridCol w="1559679"/>
                <a:gridCol w="1949599"/>
                <a:gridCol w="2346739"/>
              </a:tblGrid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Approach</a:t>
                      </a:r>
                      <a:endParaRPr lang="en-US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Model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ROC-AUC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0.7522257459682484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0.5001905604737972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0.5083663311963755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0.5127446516061206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0.7697960074520930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0.5004482826475651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0.5130236655780216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0.5217810129101755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0.7146383322781984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0.5008240960706977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0.5020686407435064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SimSun"/>
                          <a:cs typeface="Times New Roman"/>
                        </a:rPr>
                        <a:t>0.5055747336202197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6172200"/>
            <a:ext cx="587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of different models under various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/>
              <a:t>Light Gradient Boosting Machine Learning model shows the best scores from 71.46% to 76.98%. 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/>
              <a:t>The model is evaluated using the confusion matrix and the ROC-AUC score to find the best machine learning model for this project</a:t>
            </a:r>
            <a:r>
              <a:rPr lang="en-US" dirty="0" smtClean="0"/>
              <a:t>.</a:t>
            </a:r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/>
              <a:t>Combining with other supplementary datasets for feature engineering was also </a:t>
            </a:r>
            <a:r>
              <a:rPr lang="en-US" dirty="0" smtClean="0"/>
              <a:t>performed.</a:t>
            </a:r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Information </a:t>
            </a:r>
            <a:r>
              <a:rPr lang="en-US" dirty="0"/>
              <a:t>value analysis and </a:t>
            </a:r>
            <a:r>
              <a:rPr lang="en-US" dirty="0" err="1"/>
              <a:t>multicollinearity</a:t>
            </a:r>
            <a:r>
              <a:rPr lang="en-US" dirty="0"/>
              <a:t> was employed to increase the model accuracy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Business Problem/</a:t>
            </a:r>
            <a:r>
              <a:rPr lang="en-US" sz="2400" dirty="0" smtClean="0"/>
              <a:t>Business </a:t>
            </a:r>
            <a:r>
              <a:rPr lang="en-US" sz="2400" dirty="0" smtClean="0"/>
              <a:t>Objective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Exploratory Data Analysis (EDA)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Distribution of Target </a:t>
            </a:r>
            <a:r>
              <a:rPr lang="en-US" sz="1800" dirty="0" smtClean="0"/>
              <a:t>Column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Missing Values </a:t>
            </a:r>
            <a:r>
              <a:rPr lang="en-US" sz="1800" dirty="0" smtClean="0"/>
              <a:t>Treatment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Information Value </a:t>
            </a:r>
            <a:r>
              <a:rPr lang="en-US" sz="1800" dirty="0" smtClean="0"/>
              <a:t>Analysis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Selected Columns Exploration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Machine Learning Analysis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Data Preparation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Model Evaluation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In-Depth Analysis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5758" y="2967335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Issue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Should be the loan approved or not?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How to determine the application?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Objective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Build </a:t>
            </a:r>
            <a:r>
              <a:rPr lang="en-US" sz="2000" dirty="0" smtClean="0"/>
              <a:t>a machine learning model to </a:t>
            </a:r>
            <a:r>
              <a:rPr lang="en-US" sz="2000" dirty="0" smtClean="0"/>
              <a:t>predict.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Acquire the information from both financial records and others.</a:t>
            </a:r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10 datasets including one main dataset and nine supplementary datasets.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Each row is identified by the feature SK_ID_CURR.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</a:t>
            </a:r>
            <a:r>
              <a:rPr lang="en-US" sz="2000" dirty="0" smtClean="0"/>
              <a:t>eature </a:t>
            </a:r>
            <a:r>
              <a:rPr lang="en-US" sz="2000" dirty="0" smtClean="0"/>
              <a:t>TARGET representing repaid by 0 and not repaid by 1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Data acquire from </a:t>
            </a:r>
            <a:r>
              <a:rPr lang="en-US" sz="2000" dirty="0" smtClean="0">
                <a:hlinkClick r:id="rId2"/>
              </a:rPr>
              <a:t>https://www.kaggle.com/c/home-credit-default-risk/data</a:t>
            </a:r>
            <a:endParaRPr lang="en-US" sz="2000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The information for all datasets listed below: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application_{</a:t>
            </a:r>
            <a:r>
              <a:rPr lang="en-US" sz="1800" i="1" dirty="0" err="1" smtClean="0"/>
              <a:t>train|test</a:t>
            </a:r>
            <a:r>
              <a:rPr lang="en-US" sz="1800" i="1" dirty="0" smtClean="0"/>
              <a:t>}: </a:t>
            </a:r>
            <a:r>
              <a:rPr lang="en-US" sz="1800" dirty="0" smtClean="0"/>
              <a:t>main </a:t>
            </a:r>
            <a:r>
              <a:rPr lang="en-US" sz="1800" dirty="0" smtClean="0"/>
              <a:t>table, broken into two files for </a:t>
            </a:r>
            <a:r>
              <a:rPr lang="en-US" sz="1800" dirty="0" smtClean="0"/>
              <a:t>Train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(with </a:t>
            </a:r>
            <a:r>
              <a:rPr lang="en-US" sz="1800" dirty="0" smtClean="0"/>
              <a:t>TARGET) and Test (without TARGET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bureau</a:t>
            </a:r>
            <a:r>
              <a:rPr lang="en-US" sz="1800" i="1" dirty="0" smtClean="0"/>
              <a:t>:</a:t>
            </a:r>
            <a:r>
              <a:rPr lang="en-US" sz="1800" dirty="0" smtClean="0"/>
              <a:t> previous credits provided by other financial </a:t>
            </a:r>
            <a:r>
              <a:rPr lang="en-US" sz="1800" dirty="0" smtClean="0"/>
              <a:t>institutions.</a:t>
            </a:r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bureau_balance</a:t>
            </a:r>
            <a:r>
              <a:rPr lang="en-US" sz="1800" i="1" dirty="0" smtClean="0"/>
              <a:t>: </a:t>
            </a:r>
            <a:r>
              <a:rPr lang="en-US" sz="1800" dirty="0" smtClean="0"/>
              <a:t>monthly </a:t>
            </a:r>
            <a:r>
              <a:rPr lang="en-US" sz="1800" dirty="0" smtClean="0"/>
              <a:t>balances of previous credits in Credit Bureau.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POS_CASH_balance</a:t>
            </a:r>
            <a:r>
              <a:rPr lang="en-US" sz="1800" i="1" dirty="0" smtClean="0"/>
              <a:t>: </a:t>
            </a:r>
            <a:r>
              <a:rPr lang="en-US" sz="1800" dirty="0" smtClean="0"/>
              <a:t>monthly </a:t>
            </a:r>
            <a:r>
              <a:rPr lang="en-US" sz="1800" dirty="0" smtClean="0"/>
              <a:t>balance snapshots of previous POS (point of sales) and cash loans that the applicant had with Home Credit.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credit_card_balance</a:t>
            </a:r>
            <a:r>
              <a:rPr lang="en-US" sz="1800" i="1" dirty="0" smtClean="0"/>
              <a:t>:</a:t>
            </a:r>
            <a:r>
              <a:rPr lang="en-US" sz="1800" dirty="0" smtClean="0"/>
              <a:t> </a:t>
            </a:r>
            <a:r>
              <a:rPr lang="en-US" sz="1800" dirty="0" smtClean="0"/>
              <a:t>monthly </a:t>
            </a:r>
            <a:r>
              <a:rPr lang="en-US" sz="1800" dirty="0" smtClean="0"/>
              <a:t>balance snapshots of previous credit cards that the applicant has with Home Credit.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p</a:t>
            </a:r>
            <a:r>
              <a:rPr lang="en-US" sz="1800" i="1" dirty="0" err="1" smtClean="0"/>
              <a:t>revious_application</a:t>
            </a:r>
            <a:r>
              <a:rPr lang="en-US" sz="1800" i="1" dirty="0" smtClean="0"/>
              <a:t>: </a:t>
            </a:r>
            <a:r>
              <a:rPr lang="en-US" sz="1800" dirty="0" smtClean="0"/>
              <a:t>all </a:t>
            </a:r>
            <a:r>
              <a:rPr lang="en-US" sz="1800" dirty="0" smtClean="0"/>
              <a:t>previous applications for Home Credit loans of clients who have loans in our sample.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installments_payments</a:t>
            </a:r>
            <a:r>
              <a:rPr lang="en-US" sz="1800" i="1" dirty="0" smtClean="0"/>
              <a:t>: </a:t>
            </a:r>
            <a:r>
              <a:rPr lang="en-US" sz="1800" dirty="0" smtClean="0"/>
              <a:t>repayment </a:t>
            </a:r>
            <a:r>
              <a:rPr lang="en-US" sz="1800" dirty="0" smtClean="0"/>
              <a:t>history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HomeCredit_columns_description</a:t>
            </a:r>
            <a:r>
              <a:rPr lang="en-US" sz="1800" i="1" dirty="0" smtClean="0"/>
              <a:t>: </a:t>
            </a:r>
            <a:r>
              <a:rPr lang="en-US" sz="1800" dirty="0" smtClean="0"/>
              <a:t>descriptions for the </a:t>
            </a:r>
            <a:r>
              <a:rPr lang="en-US" sz="1800" dirty="0" smtClean="0"/>
              <a:t>columns</a:t>
            </a: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1150">
              <a:spcBef>
                <a:spcPts val="0"/>
              </a:spcBef>
              <a:buClr>
                <a:srgbClr val="000000"/>
              </a:buClr>
              <a:buSzPts val="1300"/>
              <a:buChar char="●"/>
            </a:pPr>
            <a:r>
              <a:rPr lang="en-US" sz="1800" dirty="0" smtClean="0">
                <a:solidFill>
                  <a:srgbClr val="000000"/>
                </a:solidFill>
              </a:rPr>
              <a:t>EDA finds trends, anomalies, patterns, or relationships within the data.</a:t>
            </a:r>
          </a:p>
          <a:p>
            <a:pPr marL="457200" lvl="0" indent="-311150">
              <a:spcBef>
                <a:spcPts val="0"/>
              </a:spcBef>
              <a:buClr>
                <a:srgbClr val="000000"/>
              </a:buClr>
              <a:buSzPts val="1300"/>
              <a:buChar char="●"/>
            </a:pPr>
            <a:r>
              <a:rPr lang="en-US" sz="1800" dirty="0" smtClean="0">
                <a:solidFill>
                  <a:srgbClr val="000000"/>
                </a:solidFill>
              </a:rPr>
              <a:t>Examine the Distribution of the Target Column: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i="1" dirty="0" smtClean="0">
                <a:solidFill>
                  <a:srgbClr val="000000"/>
                </a:solidFill>
              </a:rPr>
              <a:t>Imbalanced class problem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dirty="0" smtClean="0">
                <a:solidFill>
                  <a:srgbClr val="000000"/>
                </a:solidFill>
              </a:rPr>
              <a:t>More entries on  loan repaid on time 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dirty="0" smtClean="0">
                <a:solidFill>
                  <a:srgbClr val="000000"/>
                </a:solidFill>
              </a:rPr>
              <a:t>Less entries on loans not repaid</a:t>
            </a:r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733800"/>
            <a:ext cx="4953000" cy="3018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Missing Value Treatment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 in missing values with various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</a:t>
            </a:r>
            <a:r>
              <a:rPr lang="en-US" sz="1800" dirty="0" smtClean="0"/>
              <a:t>in with </a:t>
            </a:r>
            <a:r>
              <a:rPr lang="en-US" sz="1800" dirty="0" smtClean="0"/>
              <a:t>mean;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</a:t>
            </a:r>
            <a:r>
              <a:rPr lang="en-US" sz="1800" dirty="0" smtClean="0"/>
              <a:t>in with most frequent </a:t>
            </a:r>
            <a:r>
              <a:rPr lang="en-US" sz="1800" dirty="0" smtClean="0"/>
              <a:t>value/item;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</a:t>
            </a:r>
            <a:r>
              <a:rPr lang="en-US" sz="1800" dirty="0" smtClean="0"/>
              <a:t>in with 0</a:t>
            </a:r>
            <a:r>
              <a:rPr lang="en-US" sz="1800" dirty="0" smtClean="0"/>
              <a:t>;</a:t>
            </a:r>
          </a:p>
          <a:p>
            <a:pPr lvl="0"/>
            <a:endParaRPr lang="en-US" sz="2400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Information Value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Determine columns have predict power or influence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Select IV scores between 0.01 and 0.8</a:t>
            </a:r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High IV scores: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EXT_SOURCE_1</a:t>
            </a:r>
            <a:r>
              <a:rPr lang="en-US" sz="1400" dirty="0" smtClean="0"/>
              <a:t>, EXT_SOURCE_2, DAYS_BIRTH and EXT_SOURCE_3 have the highest IV scores; 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Explore </a:t>
            </a:r>
            <a:r>
              <a:rPr lang="en-US" sz="1400" dirty="0" smtClean="0"/>
              <a:t>EXT_SOURCE_1, EXT_SOURCE_2 and EXT_SOURCE_3 first, check DAYS_BIRTH later.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EXT_SOURCEs </a:t>
            </a:r>
            <a:r>
              <a:rPr lang="en-US" sz="1400" dirty="0" smtClean="0"/>
              <a:t>have the most negative correlations with the TARGET variable. When </a:t>
            </a:r>
            <a:r>
              <a:rPr lang="en-US" sz="1400" dirty="0" smtClean="0"/>
              <a:t>EXT_SOURCE </a:t>
            </a:r>
            <a:r>
              <a:rPr lang="en-US" sz="1400" dirty="0" smtClean="0"/>
              <a:t>increases, it is more likely to repay the loan.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3624388"/>
            <a:ext cx="3875333" cy="3233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057400"/>
            <a:ext cx="4182362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3276600"/>
            <a:ext cx="449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Failure to Repay by Age </a:t>
            </a:r>
            <a:r>
              <a:rPr lang="en-US" dirty="0" smtClean="0"/>
              <a:t>Group”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The senior </a:t>
            </a:r>
            <a:r>
              <a:rPr lang="en-US" sz="1600" dirty="0"/>
              <a:t>customers are more likely to repay the loan.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114</TotalTime>
  <Words>773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Home Credit Default Risk</vt:lpstr>
      <vt:lpstr>Table of Contents</vt:lpstr>
      <vt:lpstr>Business Problem</vt:lpstr>
      <vt:lpstr>Data Acquisition</vt:lpstr>
      <vt:lpstr>Data Acquisition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Machine Learning</vt:lpstr>
      <vt:lpstr>Machine Learning</vt:lpstr>
      <vt:lpstr>Machine Learning</vt:lpstr>
      <vt:lpstr>Machine Learning</vt:lpstr>
      <vt:lpstr>Machine Learning</vt:lpstr>
      <vt:lpstr>Conclusions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IOSky</dc:creator>
  <cp:lastModifiedBy>IOSky</cp:lastModifiedBy>
  <cp:revision>81</cp:revision>
  <dcterms:created xsi:type="dcterms:W3CDTF">2020-03-14T00:41:46Z</dcterms:created>
  <dcterms:modified xsi:type="dcterms:W3CDTF">2020-03-14T02:36:31Z</dcterms:modified>
</cp:coreProperties>
</file>