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77" r:id="rId10"/>
    <p:sldId id="265" r:id="rId11"/>
    <p:sldId id="268" r:id="rId12"/>
    <p:sldId id="266" r:id="rId13"/>
    <p:sldId id="267" r:id="rId14"/>
    <p:sldId id="278" r:id="rId15"/>
    <p:sldId id="279" r:id="rId16"/>
    <p:sldId id="269" r:id="rId17"/>
    <p:sldId id="270" r:id="rId18"/>
    <p:sldId id="280" r:id="rId19"/>
    <p:sldId id="281" r:id="rId20"/>
    <p:sldId id="282" r:id="rId21"/>
    <p:sldId id="283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B0FC-4AC8-45BF-B8D5-16647BB6F447}" type="datetimeFigureOut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E3AC7-0860-499D-81CA-D4FC50B553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CB41-0DD3-40D6-A2D3-57EC595FFA47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14D6-F537-47E7-B7A3-1EE153FBA561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0AF2-5E86-4E20-AE45-BA4BA82F55CE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A562-47F3-4B95-ADEF-1C1A6997B4CA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2768-D8B3-445F-B828-1ACF45B1D03C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F231-F3F9-4987-BC5C-72C9734629C9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0AE-3486-4146-B6E5-5C5549ACF847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C43C-5357-4F2F-AD12-BAAADE5E6D19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5102-4681-4CD4-946F-F0F2A1B63541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6A14-E929-436B-83BC-F27D6DCA7F41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1383-6077-47EE-9843-4D78BA405B26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265318-53CE-4915-BD5B-6B221C72CE0B}" type="datetime1">
              <a:rPr lang="en-US" smtClean="0"/>
              <a:pPr/>
              <a:t>5/16/2020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EC7FFF-2D73-4EC6-8725-EA247030EE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web-traffic-time-series-forecas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Web Traffic Forecasting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620000" cy="120015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Jun Yin</a:t>
            </a:r>
          </a:p>
          <a:p>
            <a:r>
              <a:rPr lang="en-US" sz="1800" dirty="0" smtClean="0"/>
              <a:t>Springboard Data Science Career Track, Oct 2019</a:t>
            </a:r>
          </a:p>
          <a:p>
            <a:r>
              <a:rPr lang="en-US" sz="1800" dirty="0" smtClean="0"/>
              <a:t>Capstone Project 1: Final Report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7200" y="2133600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Day of Month Visits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Slightly </a:t>
            </a:r>
            <a:r>
              <a:rPr lang="en-US" sz="1600" dirty="0" smtClean="0"/>
              <a:t>more visits at the beginning of each month, while less visits displayed at the end of month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0" name="Picture 9" descr="download9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429000"/>
            <a:ext cx="875945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81000" y="5105400"/>
            <a:ext cx="8229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Weekday Visits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S</a:t>
            </a:r>
            <a:r>
              <a:rPr lang="en-US" sz="1600" dirty="0" smtClean="0"/>
              <a:t>imilar </a:t>
            </a:r>
            <a:r>
              <a:rPr lang="en-US" sz="1600" dirty="0" smtClean="0"/>
              <a:t>visits during a week. Monday is slightly higher than the rest.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endParaRPr lang="en-US" dirty="0"/>
          </a:p>
        </p:txBody>
      </p:sp>
      <p:pic>
        <p:nvPicPr>
          <p:cNvPr id="9" name="Picture 8" descr="download1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21" y="2228557"/>
            <a:ext cx="9024893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68922" y="2166425"/>
            <a:ext cx="8141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Monthly Visits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August </a:t>
            </a:r>
            <a:r>
              <a:rPr lang="en-US" sz="1600" dirty="0" smtClean="0"/>
              <a:t>has the most visits; and the rest months of latter half year gain more visits compared to the first half year.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9" name="Picture 8" descr="download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96" y="3412589"/>
            <a:ext cx="9024893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400" y="5257800"/>
            <a:ext cx="739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Week of Year Visits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L</a:t>
            </a:r>
            <a:r>
              <a:rPr lang="en-US" sz="1600" dirty="0" smtClean="0"/>
              <a:t>atter </a:t>
            </a:r>
            <a:r>
              <a:rPr lang="en-US" sz="1600" dirty="0" smtClean="0"/>
              <a:t>half of year attracts more visits compared to the first half of the year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9" name="Picture 8" descr="download1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362200"/>
            <a:ext cx="875945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7200" y="22098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Quarter Visits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More </a:t>
            </a:r>
            <a:r>
              <a:rPr lang="en-US" sz="1600" dirty="0" smtClean="0"/>
              <a:t>visits happened in quarter 3 and </a:t>
            </a:r>
            <a:r>
              <a:rPr lang="en-US" sz="1600" dirty="0" smtClean="0"/>
              <a:t>4.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0" name="Picture 9" descr="download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46" y="3369212"/>
            <a:ext cx="9024893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400" y="5257800"/>
            <a:ext cx="739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Yearly </a:t>
            </a:r>
            <a:r>
              <a:rPr lang="en-US" dirty="0" smtClean="0"/>
              <a:t>Visits</a:t>
            </a:r>
            <a:r>
              <a:rPr lang="en-US" dirty="0" smtClean="0"/>
              <a:t>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Dramatic </a:t>
            </a:r>
            <a:r>
              <a:rPr lang="en-US" sz="1600" dirty="0" smtClean="0"/>
              <a:t>visits increasing in year 2016.</a:t>
            </a:r>
            <a:endParaRPr lang="en-US" dirty="0"/>
          </a:p>
        </p:txBody>
      </p:sp>
      <p:pic>
        <p:nvPicPr>
          <p:cNvPr id="11" name="Picture 10" descr="download1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19" y="2382178"/>
            <a:ext cx="8879297" cy="2570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3400" y="2286000"/>
            <a:ext cx="7848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sz="2400" b="1" i="1" dirty="0" smtClean="0">
                <a:solidFill>
                  <a:srgbClr val="000000"/>
                </a:solidFill>
              </a:rPr>
              <a:t>Data Preparation: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sz="2000" dirty="0" smtClean="0"/>
              <a:t>Filling </a:t>
            </a:r>
            <a:r>
              <a:rPr lang="en-US" sz="2000" dirty="0" smtClean="0"/>
              <a:t>in missing values with </a:t>
            </a:r>
            <a:r>
              <a:rPr lang="en-US" sz="2000" dirty="0" smtClean="0"/>
              <a:t>median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sz="2000" dirty="0" smtClean="0"/>
              <a:t>T</a:t>
            </a:r>
            <a:r>
              <a:rPr lang="en-US" sz="2000" dirty="0" smtClean="0"/>
              <a:t>wo </a:t>
            </a:r>
            <a:r>
              <a:rPr lang="en-US" sz="2000" dirty="0" smtClean="0"/>
              <a:t>columns are kept for the further evaluation, ‘</a:t>
            </a:r>
            <a:r>
              <a:rPr lang="en-US" sz="2000" dirty="0" err="1" smtClean="0"/>
              <a:t>ds’</a:t>
            </a:r>
            <a:r>
              <a:rPr lang="en-US" sz="2000" dirty="0" smtClean="0"/>
              <a:t> representing date and ‘y’ representing visits</a:t>
            </a:r>
            <a:r>
              <a:rPr lang="en-US" sz="2000" dirty="0" smtClean="0"/>
              <a:t>.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sz="2000" dirty="0" smtClean="0">
                <a:solidFill>
                  <a:srgbClr val="000000"/>
                </a:solidFill>
              </a:rPr>
              <a:t>Perform FB </a:t>
            </a:r>
            <a:r>
              <a:rPr lang="en-US" sz="2000" dirty="0" smtClean="0">
                <a:solidFill>
                  <a:srgbClr val="000000"/>
                </a:solidFill>
              </a:rPr>
              <a:t>Prophet </a:t>
            </a:r>
            <a:r>
              <a:rPr lang="en-US" sz="2000" dirty="0" smtClean="0">
                <a:solidFill>
                  <a:srgbClr val="000000"/>
                </a:solidFill>
              </a:rPr>
              <a:t>model </a:t>
            </a:r>
            <a:r>
              <a:rPr lang="en-US" sz="2000" dirty="0" smtClean="0">
                <a:solidFill>
                  <a:srgbClr val="000000"/>
                </a:solidFill>
              </a:rPr>
              <a:t>for this </a:t>
            </a:r>
            <a:r>
              <a:rPr lang="en-US" sz="2000" dirty="0" smtClean="0">
                <a:solidFill>
                  <a:srgbClr val="000000"/>
                </a:solidFill>
              </a:rPr>
              <a:t>project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hyperparameter</a:t>
            </a:r>
            <a:r>
              <a:rPr lang="en-US" sz="2000" dirty="0" smtClean="0">
                <a:solidFill>
                  <a:srgbClr val="000000"/>
                </a:solidFill>
              </a:rPr>
              <a:t> tuning also applied.</a:t>
            </a: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914400" lvl="1" indent="-298450" algn="just">
              <a:buClr>
                <a:srgbClr val="000000"/>
              </a:buClr>
              <a:buSzPts val="1100"/>
              <a:buChar char="○"/>
            </a:pPr>
            <a:r>
              <a:rPr lang="en-US" sz="2000" dirty="0" smtClean="0">
                <a:solidFill>
                  <a:srgbClr val="000000"/>
                </a:solidFill>
              </a:rPr>
              <a:t>Split </a:t>
            </a:r>
            <a:r>
              <a:rPr lang="en-US" sz="2000" dirty="0" smtClean="0">
                <a:solidFill>
                  <a:srgbClr val="000000"/>
                </a:solidFill>
              </a:rPr>
              <a:t>data into two parts: 70% for training and 30% for testing.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1981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sz="2400" b="1" i="1" dirty="0" smtClean="0">
                <a:solidFill>
                  <a:srgbClr val="000000"/>
                </a:solidFill>
              </a:rPr>
              <a:t>Model </a:t>
            </a:r>
            <a:r>
              <a:rPr lang="en-US" sz="2400" b="1" i="1" dirty="0" smtClean="0">
                <a:solidFill>
                  <a:srgbClr val="000000"/>
                </a:solidFill>
              </a:rPr>
              <a:t>Evaluation</a:t>
            </a:r>
          </a:p>
        </p:txBody>
      </p:sp>
      <p:pic>
        <p:nvPicPr>
          <p:cNvPr id="8" name="Picture 7" descr="download5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6477000" cy="38571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3000" y="6248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rmse</a:t>
            </a:r>
            <a:r>
              <a:rPr lang="en-US" dirty="0" smtClean="0"/>
              <a:t> </a:t>
            </a:r>
            <a:r>
              <a:rPr lang="en-US" dirty="0" smtClean="0"/>
              <a:t>(root mean square error) </a:t>
            </a:r>
            <a:r>
              <a:rPr lang="en-US" dirty="0" smtClean="0"/>
              <a:t>value: 16764868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1981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sz="2400" b="1" i="1" dirty="0" smtClean="0">
                <a:solidFill>
                  <a:srgbClr val="000000"/>
                </a:solidFill>
              </a:rPr>
              <a:t>Model </a:t>
            </a:r>
            <a:r>
              <a:rPr lang="en-US" sz="2400" b="1" i="1" dirty="0" smtClean="0">
                <a:solidFill>
                  <a:srgbClr val="000000"/>
                </a:solidFill>
              </a:rPr>
              <a:t>Evaluation</a:t>
            </a:r>
          </a:p>
        </p:txBody>
      </p:sp>
      <p:pic>
        <p:nvPicPr>
          <p:cNvPr id="10" name="Picture 9" descr="download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41" y="2438400"/>
            <a:ext cx="8784677" cy="3200400"/>
          </a:xfrm>
          <a:prstGeom prst="rect">
            <a:avLst/>
          </a:prstGeom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4343" y="5772835"/>
            <a:ext cx="89071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Calibri" pitchFamily="34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omparison between current data from July 1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2015 to Dec 31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2016 and prediction data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based on those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Calibri" pitchFamily="34" charset="0"/>
              </a:rPr>
              <a:t> shows similar trend.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itchFamily="18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1981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sz="2400" b="1" i="1" dirty="0" smtClean="0">
                <a:solidFill>
                  <a:srgbClr val="000000"/>
                </a:solidFill>
              </a:rPr>
              <a:t>Model </a:t>
            </a:r>
            <a:r>
              <a:rPr lang="en-US" sz="2400" b="1" i="1" dirty="0" smtClean="0">
                <a:solidFill>
                  <a:srgbClr val="000000"/>
                </a:solidFill>
              </a:rPr>
              <a:t>Evaluation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6248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rmse</a:t>
            </a:r>
            <a:r>
              <a:rPr lang="en-US" dirty="0" smtClean="0"/>
              <a:t> </a:t>
            </a:r>
            <a:r>
              <a:rPr lang="en-US" dirty="0" smtClean="0"/>
              <a:t>(root mean square error) </a:t>
            </a:r>
            <a:r>
              <a:rPr lang="en-US" dirty="0" smtClean="0"/>
              <a:t>value: </a:t>
            </a:r>
            <a:r>
              <a:rPr lang="en-US" dirty="0" smtClean="0"/>
              <a:t>16400257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 descr="download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348" y="2486465"/>
            <a:ext cx="6248400" cy="3721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Business Problem/Business Objective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Acquisition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Exploratory Data Analysis (EDA)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Missing </a:t>
            </a:r>
            <a:r>
              <a:rPr lang="en-US" sz="1800" dirty="0" smtClean="0"/>
              <a:t>Values Treatment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DataFrame</a:t>
            </a:r>
            <a:r>
              <a:rPr lang="en-US" sz="1800" dirty="0" smtClean="0"/>
              <a:t> Transforming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Selected Columns Exploration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Machine Learning Analysis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Data Preparation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Model Evaluation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Hyperparameter</a:t>
            </a:r>
            <a:r>
              <a:rPr lang="en-US" sz="2200" dirty="0" smtClean="0"/>
              <a:t> Tuning</a:t>
            </a:r>
            <a:endParaRPr lang="en-US" sz="22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Conclusions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457200" y="19812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sz="2400" b="1" i="1" dirty="0" smtClean="0">
                <a:solidFill>
                  <a:srgbClr val="000000"/>
                </a:solidFill>
              </a:rPr>
              <a:t>Model </a:t>
            </a:r>
            <a:r>
              <a:rPr lang="en-US" sz="2400" b="1" i="1" dirty="0" smtClean="0">
                <a:solidFill>
                  <a:srgbClr val="000000"/>
                </a:solidFill>
              </a:rPr>
              <a:t>Evaluation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6248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rmse</a:t>
            </a:r>
            <a:r>
              <a:rPr lang="en-US" dirty="0" smtClean="0"/>
              <a:t> </a:t>
            </a:r>
            <a:r>
              <a:rPr lang="en-US" dirty="0" smtClean="0"/>
              <a:t>(root mean square error) </a:t>
            </a:r>
            <a:r>
              <a:rPr lang="en-US" dirty="0" smtClean="0"/>
              <a:t>value: </a:t>
            </a:r>
            <a:r>
              <a:rPr lang="en-US" dirty="0" smtClean="0"/>
              <a:t>19477487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 descr="download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9" y="2438400"/>
            <a:ext cx="6397849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90600" y="2819400"/>
          <a:ext cx="7361998" cy="1892808"/>
        </p:xfrm>
        <a:graphic>
          <a:graphicData uri="http://schemas.openxmlformats.org/drawingml/2006/table">
            <a:tbl>
              <a:tblPr/>
              <a:tblGrid>
                <a:gridCol w="2157827"/>
                <a:gridCol w="2792482"/>
                <a:gridCol w="2411689"/>
              </a:tblGrid>
              <a:tr h="4671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endParaRPr lang="en-US" sz="2700" kern="18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rmse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b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MAPE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b="1" i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Trial 1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16764868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39.6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67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b="1" i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Trial 2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16400257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38.0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b="1" i="1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Trial 3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kern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19477487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2700" kern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25.1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52317" marR="1523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5029200"/>
            <a:ext cx="3657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Comparison of </a:t>
            </a:r>
            <a:r>
              <a:rPr lang="en-US" sz="2000" dirty="0" err="1" smtClean="0"/>
              <a:t>rmse</a:t>
            </a:r>
            <a:r>
              <a:rPr lang="en-US" sz="2000" dirty="0" smtClean="0"/>
              <a:t> and MAPE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Conclusions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400" y="22860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Exploratory data analysis is performed and FB Prophet machine learning models is evaluated for time series analysis.  </a:t>
            </a:r>
            <a:r>
              <a:rPr lang="en-US" dirty="0" err="1" smtClean="0"/>
              <a:t>Hyperparmeter</a:t>
            </a:r>
            <a:r>
              <a:rPr lang="en-US" dirty="0" smtClean="0"/>
              <a:t> tuning is applied to achieve the best </a:t>
            </a:r>
            <a:r>
              <a:rPr lang="en-US" dirty="0" smtClean="0"/>
              <a:t>parameters.</a:t>
            </a:r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err="1" smtClean="0"/>
              <a:t>rmse</a:t>
            </a:r>
            <a:r>
              <a:rPr lang="en-US" dirty="0" smtClean="0"/>
              <a:t> (root mean square error) value is the evaluation criteria for </a:t>
            </a:r>
            <a:r>
              <a:rPr lang="en-US" dirty="0" smtClean="0"/>
              <a:t>prediction and MAPE </a:t>
            </a:r>
            <a:r>
              <a:rPr lang="en-US" dirty="0" smtClean="0"/>
              <a:t>(mean absolute percentage error) number is obtained </a:t>
            </a:r>
            <a:r>
              <a:rPr lang="en-US" dirty="0" smtClean="0"/>
              <a:t>to select </a:t>
            </a:r>
            <a:r>
              <a:rPr lang="en-US" dirty="0" smtClean="0"/>
              <a:t>the best parameter combination from </a:t>
            </a:r>
            <a:r>
              <a:rPr lang="en-US" dirty="0" err="1" smtClean="0"/>
              <a:t>hyperparameter</a:t>
            </a:r>
            <a:r>
              <a:rPr lang="en-US" dirty="0" smtClean="0"/>
              <a:t>. </a:t>
            </a:r>
            <a:r>
              <a:rPr lang="en-US" dirty="0" smtClean="0"/>
              <a:t>tuning.  </a:t>
            </a:r>
            <a:endParaRPr lang="en-US" dirty="0" smtClean="0"/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The </a:t>
            </a:r>
            <a:r>
              <a:rPr lang="en-US" dirty="0" smtClean="0"/>
              <a:t>best model displays </a:t>
            </a:r>
            <a:r>
              <a:rPr lang="en-US" dirty="0" err="1" smtClean="0"/>
              <a:t>rmse</a:t>
            </a:r>
            <a:r>
              <a:rPr lang="en-US" dirty="0" smtClean="0"/>
              <a:t> value 16400257, compared to original </a:t>
            </a:r>
            <a:r>
              <a:rPr lang="en-US" dirty="0" err="1" smtClean="0"/>
              <a:t>rmse</a:t>
            </a:r>
            <a:r>
              <a:rPr lang="en-US" dirty="0" smtClean="0"/>
              <a:t> 16764868. </a:t>
            </a:r>
            <a:endParaRPr lang="en-US" dirty="0" smtClean="0"/>
          </a:p>
          <a:p>
            <a:pPr marL="457200" lvl="0" indent="-311150" algn="just">
              <a:buClr>
                <a:srgbClr val="000000"/>
              </a:buClr>
              <a:buSzPts val="1300"/>
              <a:buChar char="●"/>
            </a:pPr>
            <a:r>
              <a:rPr lang="en-US" dirty="0" smtClean="0"/>
              <a:t>The </a:t>
            </a:r>
            <a:r>
              <a:rPr lang="en-US" dirty="0" smtClean="0"/>
              <a:t>machine learning models can be used for </a:t>
            </a:r>
            <a:r>
              <a:rPr lang="en-US" dirty="0" smtClean="0"/>
              <a:t>prediction of the future web </a:t>
            </a:r>
            <a:r>
              <a:rPr lang="en-US" dirty="0" smtClean="0"/>
              <a:t>traffic, which could help </a:t>
            </a:r>
            <a:r>
              <a:rPr lang="en-US" dirty="0" smtClean="0"/>
              <a:t>structure sites, highlight security problems or indicate a potential lack of bandwidth.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05758" y="2967335"/>
            <a:ext cx="393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Business Issue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Is there any apparent trends for web traffic?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How to </a:t>
            </a:r>
            <a:r>
              <a:rPr lang="en-US" sz="2000" dirty="0" smtClean="0"/>
              <a:t>predict the future traffic volume?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/>
              <a:t>Business Objective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Build a machine learning model to predict.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Acquire the information </a:t>
            </a:r>
            <a:r>
              <a:rPr lang="en-US" sz="2000" dirty="0" smtClean="0"/>
              <a:t>to adjust either marketing or technique strategies.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6 </a:t>
            </a:r>
            <a:r>
              <a:rPr lang="en-US" sz="2000" dirty="0" smtClean="0"/>
              <a:t>datasets including one main dataset and </a:t>
            </a:r>
            <a:r>
              <a:rPr lang="en-US" sz="2000" dirty="0" smtClean="0"/>
              <a:t>five </a:t>
            </a:r>
            <a:r>
              <a:rPr lang="en-US" sz="2000" dirty="0" smtClean="0"/>
              <a:t>supplementary datasets.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Each row </a:t>
            </a:r>
            <a:r>
              <a:rPr lang="en-US" sz="2000" dirty="0" smtClean="0"/>
              <a:t>corresponds </a:t>
            </a:r>
            <a:r>
              <a:rPr lang="en-US" sz="2000" dirty="0" smtClean="0"/>
              <a:t>to a particular article and each column correspond to a particular date. 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Data </a:t>
            </a:r>
            <a:r>
              <a:rPr lang="en-US" sz="2000" dirty="0" smtClean="0"/>
              <a:t>acquire from </a:t>
            </a:r>
            <a:r>
              <a:rPr lang="en-US" sz="2000" u="sng" dirty="0" smtClean="0">
                <a:hlinkClick r:id="rId2"/>
              </a:rPr>
              <a:t>https://www.kaggle.com/c/web-traffic-time-series-forecasting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information for all datasets listed below: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train_1 </a:t>
            </a:r>
            <a:r>
              <a:rPr lang="en-US" sz="1800" i="1" dirty="0" smtClean="0"/>
              <a:t>/ train_2</a:t>
            </a:r>
            <a:r>
              <a:rPr lang="en-US" sz="1800" dirty="0" smtClean="0"/>
              <a:t>: two </a:t>
            </a:r>
            <a:r>
              <a:rPr lang="en-US" sz="1800" dirty="0" smtClean="0"/>
              <a:t>main datasets with approximately 145k time series. Each of these time series represent a number of daily views of a different Wikipedia article, starting from July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, 2015 up until December </a:t>
            </a:r>
            <a:r>
              <a:rPr lang="en-US" sz="1800" dirty="0" smtClean="0"/>
              <a:t>31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,2016. 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key_1/key_2 : </a:t>
            </a:r>
            <a:r>
              <a:rPr lang="en-US" sz="1800" dirty="0" smtClean="0"/>
              <a:t>mapping </a:t>
            </a:r>
            <a:r>
              <a:rPr lang="en-US" sz="1800" dirty="0" smtClean="0"/>
              <a:t>between the page names and the shortened </a:t>
            </a:r>
            <a:r>
              <a:rPr lang="en-US" sz="1800" dirty="0" smtClean="0"/>
              <a:t>ID </a:t>
            </a:r>
            <a:r>
              <a:rPr lang="en-US" sz="1800" dirty="0" smtClean="0"/>
              <a:t>column. 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i="1" dirty="0" smtClean="0"/>
          </a:p>
          <a:p>
            <a:pPr>
              <a:buFont typeface="Wingdings" pitchFamily="2" charset="2"/>
              <a:buChar char="Ø"/>
            </a:pPr>
            <a:r>
              <a:rPr lang="en-US" sz="1800" i="1" dirty="0" smtClean="0"/>
              <a:t>sample_1_submission/sample_2_submission</a:t>
            </a:r>
            <a:r>
              <a:rPr lang="en-US" sz="1800" dirty="0" smtClean="0"/>
              <a:t>: submission </a:t>
            </a:r>
            <a:r>
              <a:rPr lang="en-US" sz="1800" dirty="0" smtClean="0"/>
              <a:t>files showing the correct format.</a:t>
            </a: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EDA finds trends, anomalies, patterns, or relationships within the data.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Missing </a:t>
            </a:r>
            <a:r>
              <a:rPr lang="en-US" sz="2400" dirty="0" smtClean="0"/>
              <a:t>Value Treatment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Fill in missing values with </a:t>
            </a:r>
            <a:r>
              <a:rPr lang="en-US" sz="1800" dirty="0" smtClean="0"/>
              <a:t>median</a:t>
            </a:r>
            <a:endParaRPr lang="en-US" sz="1800" dirty="0" smtClean="0"/>
          </a:p>
          <a:p>
            <a:pPr lvl="0">
              <a:buNone/>
            </a:pPr>
            <a:endParaRPr lang="en-US" sz="2400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dirty="0" err="1" smtClean="0"/>
              <a:t>DataFrame</a:t>
            </a:r>
            <a:r>
              <a:rPr lang="en-US" sz="2400" dirty="0" smtClean="0"/>
              <a:t> </a:t>
            </a:r>
            <a:r>
              <a:rPr lang="en-US" sz="2400" dirty="0" err="1" smtClean="0"/>
              <a:t>Transformating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Meet the requirement by Prophet model</a:t>
            </a:r>
            <a:endParaRPr lang="en-US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Keep two columns only: </a:t>
            </a:r>
            <a:r>
              <a:rPr lang="en-US" sz="1800" dirty="0" err="1" smtClean="0"/>
              <a:t>ds</a:t>
            </a:r>
            <a:r>
              <a:rPr lang="en-US" sz="1800" dirty="0" smtClean="0"/>
              <a:t> and y</a:t>
            </a:r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85800" y="5638800"/>
            <a:ext cx="784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“Daily Visit Data”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Huge </a:t>
            </a:r>
            <a:r>
              <a:rPr lang="en-US" sz="1600" dirty="0" smtClean="0"/>
              <a:t>spike around 2016-08, and several medium spikes during year 2016.</a:t>
            </a:r>
            <a:endParaRPr lang="en-US" dirty="0"/>
          </a:p>
        </p:txBody>
      </p:sp>
      <p:pic>
        <p:nvPicPr>
          <p:cNvPr id="9" name="Picture 8" descr="download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209800"/>
            <a:ext cx="8070517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Observe from </a:t>
            </a:r>
            <a:r>
              <a:rPr lang="en-US" sz="1800" dirty="0" smtClean="0"/>
              <a:t>“</a:t>
            </a:r>
            <a:r>
              <a:rPr lang="en-US" sz="1800" dirty="0" smtClean="0"/>
              <a:t>Web Visits Data Yearly Comparison</a:t>
            </a:r>
            <a:r>
              <a:rPr lang="en-US" sz="1800" dirty="0" smtClean="0"/>
              <a:t>”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</a:t>
            </a:r>
            <a:r>
              <a:rPr lang="en-US" sz="1600" dirty="0" smtClean="0"/>
              <a:t>pikes </a:t>
            </a:r>
            <a:r>
              <a:rPr lang="en-US" sz="1600" dirty="0" smtClean="0"/>
              <a:t>showing up in July and August in 2016; while in the latter half of 2015, </a:t>
            </a:r>
            <a:r>
              <a:rPr lang="en-US" sz="1600" dirty="0" smtClean="0"/>
              <a:t>more </a:t>
            </a:r>
            <a:r>
              <a:rPr lang="en-US" sz="1600" dirty="0" smtClean="0"/>
              <a:t>traffic in </a:t>
            </a:r>
            <a:r>
              <a:rPr lang="en-US" sz="1600" dirty="0" smtClean="0"/>
              <a:t>November, 2015.  </a:t>
            </a:r>
            <a:r>
              <a:rPr lang="en-US" sz="1600" dirty="0" smtClean="0"/>
              <a:t>The whole year of 2016 has more visits than 2015.</a:t>
            </a:r>
            <a:endParaRPr lang="en-US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wnload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276600"/>
            <a:ext cx="7947929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b="1" dirty="0" smtClean="0">
                <a:solidFill>
                  <a:schemeClr val="accent2">
                    <a:lumMod val="75000"/>
                  </a:schemeClr>
                </a:solidFill>
              </a:rPr>
              <a:t>Exploratory Data Analysis (EDA)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7FFF-2D73-4EC6-8725-EA247030EE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Google Shape;136;p13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7848601" y="6416850"/>
            <a:ext cx="1295399" cy="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33400" y="50292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Observe from </a:t>
            </a:r>
            <a:r>
              <a:rPr lang="en-US" dirty="0" smtClean="0"/>
              <a:t>“</a:t>
            </a:r>
            <a:r>
              <a:rPr lang="en-US" dirty="0" smtClean="0"/>
              <a:t>Daily </a:t>
            </a:r>
            <a:r>
              <a:rPr lang="en-US" dirty="0" smtClean="0"/>
              <a:t>Visits of </a:t>
            </a:r>
            <a:r>
              <a:rPr lang="en-US" dirty="0" smtClean="0"/>
              <a:t>Year”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H</a:t>
            </a:r>
            <a:r>
              <a:rPr lang="en-US" dirty="0" smtClean="0"/>
              <a:t>igher </a:t>
            </a:r>
            <a:r>
              <a:rPr lang="en-US" dirty="0" smtClean="0"/>
              <a:t>plateau in year 2016 compared to year 2015 and more visits shown up in the middle of 2016.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 descr="download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2286000"/>
            <a:ext cx="847824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819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Web Traffic Forecasting</vt:lpstr>
      <vt:lpstr>Table of Contents</vt:lpstr>
      <vt:lpstr>Business Problem</vt:lpstr>
      <vt:lpstr>Data Acquisition</vt:lpstr>
      <vt:lpstr>Data Acquisition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Conclusions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IOSky</dc:creator>
  <cp:lastModifiedBy>IOSky</cp:lastModifiedBy>
  <cp:revision>152</cp:revision>
  <dcterms:created xsi:type="dcterms:W3CDTF">2020-03-14T00:41:46Z</dcterms:created>
  <dcterms:modified xsi:type="dcterms:W3CDTF">2020-05-17T03:03:56Z</dcterms:modified>
</cp:coreProperties>
</file>