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60" r:id="rId3"/>
    <p:sldId id="262" r:id="rId4"/>
    <p:sldId id="257" r:id="rId5"/>
    <p:sldId id="258" r:id="rId6"/>
    <p:sldId id="259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50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9113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841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46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2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97662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17035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82651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762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671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30196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389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138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65163" y="2629564"/>
            <a:ext cx="8825658" cy="1319254"/>
          </a:xfrm>
        </p:spPr>
        <p:txBody>
          <a:bodyPr/>
          <a:lstStyle/>
          <a:p>
            <a:pPr algn="ctr"/>
            <a:r>
              <a:rPr lang="en-US" altLang="ko-KR" sz="4000" dirty="0" smtClean="0"/>
              <a:t>Book manager</a:t>
            </a:r>
            <a:br>
              <a:rPr lang="en-US" altLang="ko-KR" sz="4000" dirty="0" smtClean="0"/>
            </a:br>
            <a:r>
              <a:rPr lang="en-US" altLang="ko-KR" sz="4000" dirty="0" smtClean="0"/>
              <a:t>program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정영재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8731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3-3 book manager page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   기능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도서 조회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관리자용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ko-KR" altLang="en-US" dirty="0" smtClean="0">
                <a:sym typeface="Wingdings" panose="05000000000000000000" pitchFamily="2" charset="2"/>
              </a:rPr>
              <a:t>도서 추가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ko-KR" altLang="en-US" dirty="0" smtClean="0">
                <a:sym typeface="Wingdings" panose="05000000000000000000" pitchFamily="2" charset="2"/>
              </a:rPr>
              <a:t>도서 삭제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25735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3-4 member manager page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   기능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à"/>
            </a:pPr>
            <a:r>
              <a:rPr lang="ko-KR" altLang="en-US" dirty="0" smtClean="0">
                <a:sym typeface="Wingdings" panose="05000000000000000000" pitchFamily="2" charset="2"/>
              </a:rPr>
              <a:t>회원 조회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ko-KR" altLang="en-US" dirty="0" smtClean="0">
                <a:sym typeface="Wingdings" panose="05000000000000000000" pitchFamily="2" charset="2"/>
              </a:rPr>
              <a:t>회원 추가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ko-KR" altLang="en-US" dirty="0" smtClean="0">
                <a:sym typeface="Wingdings" panose="05000000000000000000" pitchFamily="2" charset="2"/>
              </a:rPr>
              <a:t>회원 삭제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71495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3-5 member page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   기능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도서 조회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회원용</a:t>
            </a:r>
            <a:r>
              <a:rPr lang="en-US" altLang="ko-KR" dirty="0">
                <a:sym typeface="Wingdings" panose="05000000000000000000" pitchFamily="2" charset="2"/>
              </a:rPr>
              <a:t>) :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책 기본정보에 대여가능 여부만 포함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ko-KR" altLang="en-US" dirty="0" smtClean="0">
                <a:sym typeface="Wingdings" panose="05000000000000000000" pitchFamily="2" charset="2"/>
              </a:rPr>
              <a:t>대여중인 목록 조회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로그인한 아이디의 현재 대여중인 목록 조회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ko-KR" altLang="en-US" dirty="0" smtClean="0">
                <a:sym typeface="Wingdings" panose="05000000000000000000" pitchFamily="2" charset="2"/>
              </a:rPr>
              <a:t>반납 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대여중인 목록 조회 후 반납 가능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ko-KR" altLang="en-US" dirty="0" smtClean="0">
                <a:sym typeface="Wingdings" panose="05000000000000000000" pitchFamily="2" charset="2"/>
              </a:rPr>
              <a:t>대여 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도서 조회 후 대여 가능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96960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1 goal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04323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도서 조회 기능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도서 대여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반납 시스템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회원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회원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도서 관리 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관리자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smtClean="0"/>
              <a:t>프로그램 종료 후 </a:t>
            </a:r>
            <a:r>
              <a:rPr lang="ko-KR" altLang="en-US" dirty="0" smtClean="0"/>
              <a:t>데이터파일로 저장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서점 중간중간에 있는 도서 검색용 컴퓨터 프로그램과 관리자가 사용할 수 있는 프로그램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81196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2 class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Class</a:t>
            </a:r>
            <a:r>
              <a:rPr lang="ko-KR" altLang="en-US" dirty="0" smtClean="0"/>
              <a:t> </a:t>
            </a:r>
            <a:r>
              <a:rPr lang="en-US" altLang="ko-KR" dirty="0" smtClean="0"/>
              <a:t>Book 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책 정보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Class Member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회원 정보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Data_Base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책 정보와 회원 정보를 상속받아 각 객체생성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42575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2</a:t>
            </a:r>
            <a:r>
              <a:rPr lang="en-US" altLang="ko-KR" dirty="0" smtClean="0"/>
              <a:t>-1</a:t>
            </a:r>
            <a:r>
              <a:rPr lang="ko-KR" altLang="en-US" dirty="0" smtClean="0"/>
              <a:t>  </a:t>
            </a:r>
            <a:r>
              <a:rPr lang="en-US" altLang="ko-KR" dirty="0" smtClean="0"/>
              <a:t>Book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500" dirty="0" smtClean="0"/>
              <a:t>Class Book</a:t>
            </a:r>
          </a:p>
          <a:p>
            <a:pPr marL="0" indent="0">
              <a:buNone/>
            </a:pPr>
            <a:r>
              <a:rPr lang="en-US" altLang="ko-KR" sz="1500" dirty="0" smtClean="0"/>
              <a:t>Private :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 smtClean="0"/>
              <a:t>String</a:t>
            </a:r>
            <a:r>
              <a:rPr lang="ko-KR" altLang="en-US" sz="1500" dirty="0" smtClean="0"/>
              <a:t>형</a:t>
            </a:r>
            <a:r>
              <a:rPr lang="en-US" altLang="ko-KR" sz="1500" dirty="0" smtClean="0"/>
              <a:t> : Writer, Publisher, Classification, Rental, Stock, </a:t>
            </a:r>
            <a:r>
              <a:rPr lang="en-US" altLang="ko-KR" sz="1500" dirty="0" err="1" smtClean="0"/>
              <a:t>Rental_Num</a:t>
            </a:r>
            <a:endParaRPr lang="en-US" altLang="ko-KR" sz="1500" dirty="0" smtClean="0"/>
          </a:p>
          <a:p>
            <a:pPr marL="0" indent="0">
              <a:buNone/>
            </a:pPr>
            <a:endParaRPr lang="en-US" altLang="ko-KR" sz="1500" dirty="0" smtClean="0"/>
          </a:p>
          <a:p>
            <a:pPr marL="0" indent="0">
              <a:buNone/>
            </a:pPr>
            <a:r>
              <a:rPr lang="en-US" altLang="ko-KR" sz="1500" dirty="0" smtClean="0"/>
              <a:t>Public :</a:t>
            </a:r>
          </a:p>
          <a:p>
            <a:pPr marL="0" indent="0">
              <a:buNone/>
            </a:pPr>
            <a:r>
              <a:rPr lang="en-US" altLang="ko-KR" sz="1500" dirty="0" smtClean="0"/>
              <a:t>Map</a:t>
            </a:r>
            <a:r>
              <a:rPr lang="ko-KR" altLang="en-US" sz="1500" dirty="0" smtClean="0"/>
              <a:t>형 </a:t>
            </a:r>
            <a:r>
              <a:rPr lang="en-US" altLang="ko-KR" sz="1500" dirty="0" smtClean="0"/>
              <a:t>: &lt;</a:t>
            </a:r>
            <a:r>
              <a:rPr lang="en-US" altLang="ko-KR" sz="1500" dirty="0" err="1" smtClean="0"/>
              <a:t>int</a:t>
            </a:r>
            <a:r>
              <a:rPr lang="en-US" altLang="ko-KR" sz="1500" dirty="0" smtClean="0"/>
              <a:t>, string&gt;</a:t>
            </a:r>
            <a:r>
              <a:rPr lang="en-US" altLang="ko-KR" sz="1500" dirty="0" err="1" smtClean="0"/>
              <a:t>Book_ID</a:t>
            </a:r>
            <a:endParaRPr lang="en-US" altLang="ko-KR" sz="1500" dirty="0" smtClean="0"/>
          </a:p>
          <a:p>
            <a:pPr marL="0" indent="0">
              <a:buNone/>
            </a:pPr>
            <a:r>
              <a:rPr lang="ko-KR" altLang="en-US" sz="1500" dirty="0" smtClean="0"/>
              <a:t>모든 </a:t>
            </a:r>
            <a:r>
              <a:rPr lang="en-US" altLang="ko-KR" sz="1500" dirty="0" smtClean="0"/>
              <a:t>Private</a:t>
            </a:r>
            <a:r>
              <a:rPr lang="ko-KR" altLang="en-US" sz="1500" dirty="0" smtClean="0"/>
              <a:t>를 </a:t>
            </a:r>
            <a:r>
              <a:rPr lang="en-US" altLang="ko-KR" sz="1500" dirty="0" smtClean="0"/>
              <a:t>Setting </a:t>
            </a:r>
            <a:r>
              <a:rPr lang="ko-KR" altLang="en-US" sz="1500" dirty="0" smtClean="0"/>
              <a:t>하는 </a:t>
            </a:r>
            <a:r>
              <a:rPr lang="en-US" altLang="ko-KR" sz="1500" dirty="0" smtClean="0"/>
              <a:t>void</a:t>
            </a:r>
            <a:r>
              <a:rPr lang="ko-KR" altLang="en-US" sz="1500" dirty="0" smtClean="0"/>
              <a:t>형 함수 </a:t>
            </a:r>
            <a:r>
              <a:rPr lang="en-US" altLang="ko-KR" sz="1500" dirty="0" smtClean="0"/>
              <a:t>(</a:t>
            </a:r>
            <a:r>
              <a:rPr lang="en-US" altLang="ko-KR" sz="1500" dirty="0" smtClean="0">
                <a:solidFill>
                  <a:srgbClr val="FF0000"/>
                </a:solidFill>
              </a:rPr>
              <a:t>void </a:t>
            </a:r>
            <a:r>
              <a:rPr lang="en-US" altLang="ko-KR" sz="1500" dirty="0" err="1">
                <a:solidFill>
                  <a:srgbClr val="FF0000"/>
                </a:solidFill>
              </a:rPr>
              <a:t>Set</a:t>
            </a:r>
            <a:r>
              <a:rPr lang="en-US" altLang="ko-KR" sz="1500" dirty="0" err="1"/>
              <a:t>_Book_ID</a:t>
            </a:r>
            <a:r>
              <a:rPr lang="en-US" altLang="ko-KR" sz="1500" dirty="0"/>
              <a:t>(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key, string value</a:t>
            </a:r>
            <a:r>
              <a:rPr lang="en-US" altLang="ko-KR" sz="1500" dirty="0" smtClean="0"/>
              <a:t>))</a:t>
            </a:r>
          </a:p>
          <a:p>
            <a:pPr marL="0" indent="0">
              <a:buNone/>
            </a:pPr>
            <a:r>
              <a:rPr lang="ko-KR" altLang="en-US" sz="1500" dirty="0" smtClean="0"/>
              <a:t>모든 </a:t>
            </a:r>
            <a:r>
              <a:rPr lang="en-US" altLang="ko-KR" sz="1500" dirty="0" smtClean="0"/>
              <a:t>Private</a:t>
            </a:r>
            <a:r>
              <a:rPr lang="ko-KR" altLang="en-US" sz="1500" dirty="0" smtClean="0"/>
              <a:t>값을 외부에서 </a:t>
            </a:r>
            <a:r>
              <a:rPr lang="ko-KR" altLang="en-US" sz="1500" dirty="0" err="1" smtClean="0"/>
              <a:t>취할수</a:t>
            </a:r>
            <a:r>
              <a:rPr lang="ko-KR" altLang="en-US" sz="1500" dirty="0" smtClean="0"/>
              <a:t> 있는 </a:t>
            </a:r>
            <a:r>
              <a:rPr lang="en-US" altLang="ko-KR" sz="1500" dirty="0" smtClean="0"/>
              <a:t>string</a:t>
            </a:r>
            <a:r>
              <a:rPr lang="ko-KR" altLang="en-US" sz="1500" dirty="0" smtClean="0"/>
              <a:t>형 함수</a:t>
            </a:r>
            <a:r>
              <a:rPr lang="en-US" altLang="ko-KR" sz="1500" dirty="0" smtClean="0"/>
              <a:t>(Map</a:t>
            </a:r>
            <a:r>
              <a:rPr lang="ko-KR" altLang="en-US" sz="1500" dirty="0" smtClean="0"/>
              <a:t>의 </a:t>
            </a:r>
            <a:r>
              <a:rPr lang="en-US" altLang="ko-KR" sz="1500" dirty="0" smtClean="0"/>
              <a:t>key</a:t>
            </a:r>
            <a:r>
              <a:rPr lang="ko-KR" altLang="en-US" sz="1500" dirty="0" smtClean="0"/>
              <a:t>는 </a:t>
            </a:r>
            <a:r>
              <a:rPr lang="en-US" altLang="ko-KR" sz="1500" dirty="0" err="1" smtClean="0"/>
              <a:t>int</a:t>
            </a:r>
            <a:r>
              <a:rPr lang="ko-KR" altLang="en-US" sz="1500" dirty="0" smtClean="0"/>
              <a:t>형 함수로</a:t>
            </a:r>
            <a:r>
              <a:rPr lang="en-US" altLang="ko-KR" sz="1500" dirty="0" smtClean="0"/>
              <a:t>)</a:t>
            </a:r>
          </a:p>
          <a:p>
            <a:pPr marL="0" indent="0">
              <a:buNone/>
            </a:pPr>
            <a:r>
              <a:rPr lang="en-US" altLang="ko-KR" sz="16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600" dirty="0" smtClean="0">
                <a:solidFill>
                  <a:srgbClr val="FF0000"/>
                </a:solidFill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</a:rPr>
              <a:t>Get</a:t>
            </a:r>
            <a:r>
              <a:rPr lang="en-US" altLang="ko-KR" sz="1600" dirty="0" err="1"/>
              <a:t>_Book_Key</a:t>
            </a:r>
            <a:r>
              <a:rPr lang="en-US" altLang="ko-KR" sz="1600" dirty="0" smtClean="0"/>
              <a:t>()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string </a:t>
            </a:r>
            <a:r>
              <a:rPr lang="en-US" altLang="ko-KR" sz="1600" dirty="0" err="1">
                <a:solidFill>
                  <a:srgbClr val="FF0000"/>
                </a:solidFill>
              </a:rPr>
              <a:t>Get</a:t>
            </a:r>
            <a:r>
              <a:rPr lang="en-US" altLang="ko-KR" sz="1600" dirty="0" err="1"/>
              <a:t>_Book_Name</a:t>
            </a:r>
            <a:r>
              <a:rPr lang="en-US" altLang="ko-KR" sz="1600" dirty="0" smtClean="0"/>
              <a:t>()</a:t>
            </a:r>
            <a:endParaRPr lang="en-US" altLang="ko-KR" sz="1500" dirty="0" smtClean="0"/>
          </a:p>
        </p:txBody>
      </p:sp>
    </p:spTree>
    <p:extLst>
      <p:ext uri="{BB962C8B-B14F-4D97-AF65-F5344CB8AC3E}">
        <p14:creationId xmlns:p14="http://schemas.microsoft.com/office/powerpoint/2010/main" val="3574278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2</a:t>
            </a:r>
            <a:r>
              <a:rPr lang="en-US" altLang="ko-KR" dirty="0" smtClean="0"/>
              <a:t>-2 </a:t>
            </a:r>
            <a:r>
              <a:rPr lang="ko-KR" altLang="en-US" dirty="0" smtClean="0"/>
              <a:t> </a:t>
            </a:r>
            <a:r>
              <a:rPr lang="en-US" altLang="ko-KR" dirty="0" smtClean="0"/>
              <a:t>member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 smtClean="0"/>
              <a:t>Class Member</a:t>
            </a:r>
          </a:p>
          <a:p>
            <a:pPr marL="0" indent="0">
              <a:buNone/>
            </a:pPr>
            <a:r>
              <a:rPr lang="en-US" altLang="ko-KR" sz="1600" dirty="0" smtClean="0"/>
              <a:t>Private  :</a:t>
            </a:r>
          </a:p>
          <a:p>
            <a:pPr marL="0" indent="0">
              <a:buNone/>
            </a:pPr>
            <a:r>
              <a:rPr lang="en-US" altLang="ko-KR" sz="1600" dirty="0" smtClean="0"/>
              <a:t>String</a:t>
            </a:r>
            <a:r>
              <a:rPr lang="ko-KR" altLang="en-US" sz="1600" dirty="0" smtClean="0"/>
              <a:t>형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PassWord</a:t>
            </a:r>
            <a:r>
              <a:rPr lang="en-US" altLang="ko-KR" sz="1600" dirty="0" smtClean="0"/>
              <a:t>, Sex, Age, Address, Number, </a:t>
            </a:r>
            <a:r>
              <a:rPr lang="en-US" altLang="ko-KR" sz="1600" dirty="0" err="1" smtClean="0"/>
              <a:t>Rental_Num</a:t>
            </a:r>
            <a:r>
              <a:rPr lang="en-US" altLang="ko-KR" sz="1600" dirty="0" smtClean="0"/>
              <a:t>[3]</a:t>
            </a:r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Public  :</a:t>
            </a:r>
          </a:p>
          <a:p>
            <a:pPr marL="0" indent="0">
              <a:buNone/>
            </a:pPr>
            <a:r>
              <a:rPr lang="en-US" altLang="ko-KR" sz="1600" dirty="0"/>
              <a:t>Map</a:t>
            </a:r>
            <a:r>
              <a:rPr lang="ko-KR" altLang="en-US" sz="1600" dirty="0"/>
              <a:t>형 </a:t>
            </a:r>
            <a:r>
              <a:rPr lang="en-US" altLang="ko-KR" sz="1600" dirty="0"/>
              <a:t>: </a:t>
            </a:r>
            <a:r>
              <a:rPr lang="en-US" altLang="ko-KR" sz="1600" dirty="0" smtClean="0"/>
              <a:t>&lt;string, string&gt;</a:t>
            </a:r>
            <a:r>
              <a:rPr lang="en-US" altLang="ko-KR" sz="1600" dirty="0" err="1" smtClean="0"/>
              <a:t>Member_ID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 smtClean="0"/>
              <a:t>각각의 </a:t>
            </a:r>
            <a:r>
              <a:rPr lang="en-US" altLang="ko-KR" sz="1600" dirty="0" smtClean="0"/>
              <a:t>Private</a:t>
            </a:r>
            <a:r>
              <a:rPr lang="ko-KR" altLang="en-US" sz="1600" dirty="0"/>
              <a:t>를 </a:t>
            </a:r>
            <a:r>
              <a:rPr lang="en-US" altLang="ko-KR" sz="1600" dirty="0"/>
              <a:t>Setting </a:t>
            </a:r>
            <a:r>
              <a:rPr lang="ko-KR" altLang="en-US" sz="1600" dirty="0"/>
              <a:t>하는 </a:t>
            </a:r>
            <a:r>
              <a:rPr lang="en-US" altLang="ko-KR" sz="1600" dirty="0"/>
              <a:t>void</a:t>
            </a:r>
            <a:r>
              <a:rPr lang="ko-KR" altLang="en-US" sz="1600" dirty="0"/>
              <a:t>형 함수 </a:t>
            </a:r>
            <a:r>
              <a:rPr lang="en-US" altLang="ko-KR" sz="1600" dirty="0" smtClean="0"/>
              <a:t>: (</a:t>
            </a:r>
            <a:r>
              <a:rPr lang="en-US" altLang="ko-KR" sz="1600" dirty="0" smtClean="0">
                <a:solidFill>
                  <a:srgbClr val="FF0000"/>
                </a:solidFill>
              </a:rPr>
              <a:t>void </a:t>
            </a:r>
            <a:r>
              <a:rPr lang="en-US" altLang="ko-KR" sz="1600" dirty="0" err="1">
                <a:solidFill>
                  <a:srgbClr val="FF0000"/>
                </a:solidFill>
              </a:rPr>
              <a:t>Set</a:t>
            </a:r>
            <a:r>
              <a:rPr lang="en-US" altLang="ko-KR" sz="1600" dirty="0" err="1"/>
              <a:t>_Member_Key</a:t>
            </a:r>
            <a:r>
              <a:rPr lang="en-US" altLang="ko-KR" sz="1600" dirty="0"/>
              <a:t>(string key, string value</a:t>
            </a:r>
            <a:r>
              <a:rPr lang="en-US" altLang="ko-KR" sz="1600" dirty="0" smtClean="0"/>
              <a:t>))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 smtClean="0"/>
              <a:t>각각의 </a:t>
            </a:r>
            <a:r>
              <a:rPr lang="en-US" altLang="ko-KR" sz="1600" dirty="0" smtClean="0"/>
              <a:t>Private</a:t>
            </a:r>
            <a:r>
              <a:rPr lang="ko-KR" altLang="en-US" sz="1600" dirty="0"/>
              <a:t>값을 외부에서 </a:t>
            </a:r>
            <a:r>
              <a:rPr lang="ko-KR" altLang="en-US" sz="1600" dirty="0" err="1"/>
              <a:t>취할수</a:t>
            </a:r>
            <a:r>
              <a:rPr lang="ko-KR" altLang="en-US" sz="1600" dirty="0"/>
              <a:t> 있는 </a:t>
            </a:r>
            <a:r>
              <a:rPr lang="en-US" altLang="ko-KR" sz="1600" dirty="0"/>
              <a:t>string</a:t>
            </a:r>
            <a:r>
              <a:rPr lang="ko-KR" altLang="en-US" sz="1600" dirty="0"/>
              <a:t>형 </a:t>
            </a:r>
            <a:r>
              <a:rPr lang="ko-KR" altLang="en-US" sz="1600" dirty="0" smtClean="0"/>
              <a:t>함수 </a:t>
            </a:r>
            <a:r>
              <a:rPr lang="en-US" altLang="ko-KR" sz="1600" dirty="0" smtClean="0"/>
              <a:t>: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string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Get</a:t>
            </a:r>
            <a:r>
              <a:rPr lang="en-US" altLang="ko-KR" sz="1600" dirty="0" err="1" smtClean="0"/>
              <a:t>_Member_Key</a:t>
            </a:r>
            <a:r>
              <a:rPr lang="en-US" altLang="ko-KR" sz="1600" dirty="0"/>
              <a:t>()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string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Get</a:t>
            </a:r>
            <a:r>
              <a:rPr lang="en-US" altLang="ko-KR" sz="1600" dirty="0" err="1" smtClean="0"/>
              <a:t>_Book_PassWord</a:t>
            </a:r>
            <a:r>
              <a:rPr lang="en-US" altLang="ko-KR" sz="1600" dirty="0" smtClean="0"/>
              <a:t>()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158222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2</a:t>
            </a:r>
            <a:r>
              <a:rPr lang="en-US" altLang="ko-KR" dirty="0" smtClean="0"/>
              <a:t>-3 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data_base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 err="1" smtClean="0"/>
              <a:t>Data_Base</a:t>
            </a:r>
            <a:r>
              <a:rPr lang="en-US" altLang="ko-KR" sz="1600" dirty="0" smtClean="0"/>
              <a:t> : public Book, Member</a:t>
            </a:r>
          </a:p>
          <a:p>
            <a:pPr marL="0" indent="0">
              <a:buNone/>
            </a:pPr>
            <a:r>
              <a:rPr lang="en-US" altLang="ko-KR" sz="1600" dirty="0" smtClean="0"/>
              <a:t>Private:</a:t>
            </a:r>
          </a:p>
          <a:p>
            <a:pPr marL="0" indent="0">
              <a:buNone/>
            </a:pPr>
            <a:r>
              <a:rPr lang="en-US" altLang="ko-KR" sz="1600" dirty="0"/>
              <a:t>void </a:t>
            </a:r>
            <a:r>
              <a:rPr lang="en-US" altLang="ko-KR" sz="1600" dirty="0" err="1"/>
              <a:t>Load_Book_Data</a:t>
            </a:r>
            <a:r>
              <a:rPr lang="en-US" altLang="ko-KR" sz="1600" dirty="0" smtClean="0"/>
              <a:t>()  </a:t>
            </a:r>
            <a:r>
              <a:rPr lang="en-US" altLang="ko-KR" sz="1600" dirty="0" smtClean="0">
                <a:sym typeface="Wingdings" panose="05000000000000000000" pitchFamily="2" charset="2"/>
              </a:rPr>
              <a:t> 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BookFile</a:t>
            </a:r>
            <a:r>
              <a:rPr lang="ko-KR" altLang="en-US" sz="1600" dirty="0" smtClean="0">
                <a:sym typeface="Wingdings" panose="05000000000000000000" pitchFamily="2" charset="2"/>
              </a:rPr>
              <a:t>을 불러오고 저장하는 함수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vector&lt;Book&gt; </a:t>
            </a:r>
            <a:r>
              <a:rPr lang="en-US" altLang="ko-KR" sz="1600" dirty="0" err="1" smtClean="0"/>
              <a:t>BookList</a:t>
            </a:r>
            <a:r>
              <a:rPr lang="en-US" altLang="ko-KR" sz="1600" dirty="0" smtClean="0"/>
              <a:t>  </a:t>
            </a:r>
            <a:r>
              <a:rPr lang="en-US" altLang="ko-KR" sz="1600" dirty="0" smtClean="0">
                <a:sym typeface="Wingdings" panose="05000000000000000000" pitchFamily="2" charset="2"/>
              </a:rPr>
              <a:t> 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BookFile</a:t>
            </a:r>
            <a:r>
              <a:rPr lang="ko-KR" altLang="en-US" sz="1600" dirty="0" smtClean="0">
                <a:sym typeface="Wingdings" panose="05000000000000000000" pitchFamily="2" charset="2"/>
              </a:rPr>
              <a:t>에서 불러온 데이터가 저장될 공간</a:t>
            </a:r>
            <a:endParaRPr lang="en-US" altLang="ko-KR" sz="1600" dirty="0"/>
          </a:p>
          <a:p>
            <a:endParaRPr lang="ko-KR" altLang="en-US" sz="1600" dirty="0"/>
          </a:p>
          <a:p>
            <a:pPr marL="0" indent="0">
              <a:buNone/>
            </a:pPr>
            <a:r>
              <a:rPr lang="en-US" altLang="ko-KR" sz="1600" dirty="0"/>
              <a:t>void </a:t>
            </a:r>
            <a:r>
              <a:rPr lang="en-US" altLang="ko-KR" sz="1600" dirty="0" err="1"/>
              <a:t>Load_Member_Data</a:t>
            </a:r>
            <a:r>
              <a:rPr lang="en-US" altLang="ko-KR" sz="1600" dirty="0" smtClean="0"/>
              <a:t>()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MemberFile</a:t>
            </a:r>
            <a:r>
              <a:rPr lang="ko-KR" altLang="en-US" sz="1600" dirty="0">
                <a:sym typeface="Wingdings" panose="05000000000000000000" pitchFamily="2" charset="2"/>
              </a:rPr>
              <a:t>을 불러오고 저장하는 함수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vector&lt;Member&gt; </a:t>
            </a:r>
            <a:r>
              <a:rPr lang="en-US" altLang="ko-KR" sz="1600" dirty="0" err="1" smtClean="0"/>
              <a:t>MemberList</a:t>
            </a:r>
            <a:r>
              <a:rPr lang="en-US" altLang="ko-KR" sz="1600" dirty="0" smtClean="0"/>
              <a:t>  </a:t>
            </a:r>
            <a:r>
              <a:rPr lang="en-US" altLang="ko-KR" sz="1600" dirty="0" smtClean="0">
                <a:sym typeface="Wingdings" panose="05000000000000000000" pitchFamily="2" charset="2"/>
              </a:rPr>
              <a:t> 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MemberFile</a:t>
            </a:r>
            <a:r>
              <a:rPr lang="ko-KR" altLang="en-US" sz="1600" dirty="0">
                <a:sym typeface="Wingdings" panose="05000000000000000000" pitchFamily="2" charset="2"/>
              </a:rPr>
              <a:t>에서 불러온 데이터가 저장될 공간</a:t>
            </a:r>
            <a:endParaRPr lang="en-US" altLang="ko-KR" sz="1600" dirty="0"/>
          </a:p>
          <a:p>
            <a:pPr marL="0" indent="0">
              <a:buNone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17984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3  Dialog</a:t>
            </a:r>
            <a:endParaRPr lang="ko-KR" altLang="en-US" dirty="0"/>
          </a:p>
        </p:txBody>
      </p:sp>
      <p:cxnSp>
        <p:nvCxnSpPr>
          <p:cNvPr id="7" name="Straight Connector 40"/>
          <p:cNvCxnSpPr>
            <a:stCxn id="75" idx="3"/>
          </p:cNvCxnSpPr>
          <p:nvPr/>
        </p:nvCxnSpPr>
        <p:spPr>
          <a:xfrm flipH="1">
            <a:off x="4968241" y="2484385"/>
            <a:ext cx="280168" cy="31338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89"/>
          <p:cNvCxnSpPr>
            <a:endCxn id="75" idx="5"/>
          </p:cNvCxnSpPr>
          <p:nvPr/>
        </p:nvCxnSpPr>
        <p:spPr>
          <a:xfrm flipH="1" flipV="1">
            <a:off x="7747410" y="2484385"/>
            <a:ext cx="448235" cy="28519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6"/>
          <p:cNvGrpSpPr/>
          <p:nvPr/>
        </p:nvGrpSpPr>
        <p:grpSpPr>
          <a:xfrm>
            <a:off x="4730849" y="1402904"/>
            <a:ext cx="3534121" cy="1267034"/>
            <a:chOff x="3886200" y="1447800"/>
            <a:chExt cx="762000" cy="762000"/>
          </a:xfrm>
          <a:solidFill>
            <a:schemeClr val="accent6"/>
          </a:solidFill>
        </p:grpSpPr>
        <p:sp>
          <p:nvSpPr>
            <p:cNvPr id="75" name="Oval 4"/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rgbClr val="002060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7" name="TextBox 1"/>
            <p:cNvSpPr txBox="1"/>
            <p:nvPr/>
          </p:nvSpPr>
          <p:spPr>
            <a:xfrm>
              <a:off x="4089094" y="1689977"/>
              <a:ext cx="356217" cy="277647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Main Page</a:t>
              </a:r>
            </a:p>
          </p:txBody>
        </p:sp>
      </p:grpSp>
      <p:cxnSp>
        <p:nvCxnSpPr>
          <p:cNvPr id="20" name="Straight Connector 190"/>
          <p:cNvCxnSpPr/>
          <p:nvPr/>
        </p:nvCxnSpPr>
        <p:spPr>
          <a:xfrm flipV="1">
            <a:off x="3899510" y="3519727"/>
            <a:ext cx="193303" cy="24453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195"/>
          <p:cNvGrpSpPr/>
          <p:nvPr/>
        </p:nvGrpSpPr>
        <p:grpSpPr>
          <a:xfrm>
            <a:off x="3543594" y="2790964"/>
            <a:ext cx="2086199" cy="762000"/>
            <a:chOff x="3262624" y="1441420"/>
            <a:chExt cx="2086199" cy="762000"/>
          </a:xfrm>
          <a:solidFill>
            <a:schemeClr val="accent5"/>
          </a:solidFill>
        </p:grpSpPr>
        <p:sp>
          <p:nvSpPr>
            <p:cNvPr id="54" name="Oval 196"/>
            <p:cNvSpPr/>
            <p:nvPr/>
          </p:nvSpPr>
          <p:spPr>
            <a:xfrm>
              <a:off x="3262624" y="1441420"/>
              <a:ext cx="2086199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" name="TextBox 198"/>
            <p:cNvSpPr txBox="1"/>
            <p:nvPr/>
          </p:nvSpPr>
          <p:spPr>
            <a:xfrm>
              <a:off x="3567330" y="1659523"/>
              <a:ext cx="1399742" cy="338554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Manager Login</a:t>
              </a:r>
            </a:p>
          </p:txBody>
        </p:sp>
      </p:grpSp>
      <p:grpSp>
        <p:nvGrpSpPr>
          <p:cNvPr id="80" name="Group 195"/>
          <p:cNvGrpSpPr/>
          <p:nvPr/>
        </p:nvGrpSpPr>
        <p:grpSpPr>
          <a:xfrm>
            <a:off x="2683494" y="3764266"/>
            <a:ext cx="2086199" cy="762000"/>
            <a:chOff x="3283997" y="1425770"/>
            <a:chExt cx="2086199" cy="762000"/>
          </a:xfrm>
          <a:solidFill>
            <a:schemeClr val="accent4"/>
          </a:solidFill>
        </p:grpSpPr>
        <p:sp>
          <p:nvSpPr>
            <p:cNvPr id="81" name="Oval 196"/>
            <p:cNvSpPr/>
            <p:nvPr/>
          </p:nvSpPr>
          <p:spPr>
            <a:xfrm>
              <a:off x="3283997" y="1425770"/>
              <a:ext cx="2086199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2" name="TextBox 198"/>
            <p:cNvSpPr txBox="1"/>
            <p:nvPr/>
          </p:nvSpPr>
          <p:spPr>
            <a:xfrm>
              <a:off x="3603401" y="1659523"/>
              <a:ext cx="1327608" cy="338554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Manager Page</a:t>
              </a:r>
            </a:p>
          </p:txBody>
        </p:sp>
      </p:grpSp>
      <p:grpSp>
        <p:nvGrpSpPr>
          <p:cNvPr id="84" name="Group 195"/>
          <p:cNvGrpSpPr/>
          <p:nvPr/>
        </p:nvGrpSpPr>
        <p:grpSpPr>
          <a:xfrm>
            <a:off x="3780969" y="4986723"/>
            <a:ext cx="2723859" cy="762000"/>
            <a:chOff x="3283997" y="1425770"/>
            <a:chExt cx="2086199" cy="762000"/>
          </a:xfrm>
          <a:solidFill>
            <a:schemeClr val="accent3"/>
          </a:solidFill>
        </p:grpSpPr>
        <p:sp>
          <p:nvSpPr>
            <p:cNvPr id="85" name="Oval 196"/>
            <p:cNvSpPr/>
            <p:nvPr/>
          </p:nvSpPr>
          <p:spPr>
            <a:xfrm>
              <a:off x="3283997" y="1425770"/>
              <a:ext cx="2086199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" name="TextBox 198"/>
            <p:cNvSpPr txBox="1"/>
            <p:nvPr/>
          </p:nvSpPr>
          <p:spPr>
            <a:xfrm>
              <a:off x="3579672" y="1624632"/>
              <a:ext cx="1650359" cy="338554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Member Manager Page</a:t>
              </a:r>
            </a:p>
          </p:txBody>
        </p:sp>
      </p:grpSp>
      <p:grpSp>
        <p:nvGrpSpPr>
          <p:cNvPr id="87" name="Group 195"/>
          <p:cNvGrpSpPr/>
          <p:nvPr/>
        </p:nvGrpSpPr>
        <p:grpSpPr>
          <a:xfrm>
            <a:off x="1478866" y="4998072"/>
            <a:ext cx="2086199" cy="762000"/>
            <a:chOff x="3283997" y="1425770"/>
            <a:chExt cx="2086199" cy="762000"/>
          </a:xfrm>
          <a:solidFill>
            <a:schemeClr val="accent3"/>
          </a:solidFill>
        </p:grpSpPr>
        <p:sp>
          <p:nvSpPr>
            <p:cNvPr id="88" name="Oval 196"/>
            <p:cNvSpPr/>
            <p:nvPr/>
          </p:nvSpPr>
          <p:spPr>
            <a:xfrm>
              <a:off x="3283997" y="1425770"/>
              <a:ext cx="2086199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9" name="TextBox 198"/>
            <p:cNvSpPr txBox="1"/>
            <p:nvPr/>
          </p:nvSpPr>
          <p:spPr>
            <a:xfrm>
              <a:off x="3354135" y="1659523"/>
              <a:ext cx="1826142" cy="338554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Book Manager Page</a:t>
              </a:r>
            </a:p>
          </p:txBody>
        </p:sp>
      </p:grpSp>
      <p:cxnSp>
        <p:nvCxnSpPr>
          <p:cNvPr id="90" name="Straight Connector 190"/>
          <p:cNvCxnSpPr/>
          <p:nvPr/>
        </p:nvCxnSpPr>
        <p:spPr>
          <a:xfrm flipV="1">
            <a:off x="2683494" y="4449306"/>
            <a:ext cx="455946" cy="53741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190"/>
          <p:cNvCxnSpPr/>
          <p:nvPr/>
        </p:nvCxnSpPr>
        <p:spPr>
          <a:xfrm flipH="1" flipV="1">
            <a:off x="8908372" y="3519727"/>
            <a:ext cx="555129" cy="35727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190"/>
          <p:cNvCxnSpPr>
            <a:stCxn id="85" idx="0"/>
          </p:cNvCxnSpPr>
          <p:nvPr/>
        </p:nvCxnSpPr>
        <p:spPr>
          <a:xfrm flipH="1" flipV="1">
            <a:off x="4312921" y="4449307"/>
            <a:ext cx="829978" cy="53741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190"/>
          <p:cNvCxnSpPr/>
          <p:nvPr/>
        </p:nvCxnSpPr>
        <p:spPr>
          <a:xfrm flipH="1" flipV="1">
            <a:off x="14623677" y="-690645"/>
            <a:ext cx="755884" cy="59931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195"/>
          <p:cNvGrpSpPr/>
          <p:nvPr/>
        </p:nvGrpSpPr>
        <p:grpSpPr>
          <a:xfrm>
            <a:off x="7377302" y="2757727"/>
            <a:ext cx="2086199" cy="762000"/>
            <a:chOff x="3262624" y="1441420"/>
            <a:chExt cx="2086199" cy="762000"/>
          </a:xfrm>
          <a:solidFill>
            <a:schemeClr val="accent5"/>
          </a:solidFill>
        </p:grpSpPr>
        <p:sp>
          <p:nvSpPr>
            <p:cNvPr id="99" name="Oval 196"/>
            <p:cNvSpPr/>
            <p:nvPr/>
          </p:nvSpPr>
          <p:spPr>
            <a:xfrm>
              <a:off x="3262624" y="1441420"/>
              <a:ext cx="2086199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0" name="TextBox 198"/>
            <p:cNvSpPr txBox="1"/>
            <p:nvPr/>
          </p:nvSpPr>
          <p:spPr>
            <a:xfrm>
              <a:off x="3571340" y="1659523"/>
              <a:ext cx="1391728" cy="338554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Member Login</a:t>
              </a:r>
            </a:p>
          </p:txBody>
        </p:sp>
      </p:grpSp>
      <p:grpSp>
        <p:nvGrpSpPr>
          <p:cNvPr id="101" name="Group 195"/>
          <p:cNvGrpSpPr/>
          <p:nvPr/>
        </p:nvGrpSpPr>
        <p:grpSpPr>
          <a:xfrm>
            <a:off x="8558514" y="3876999"/>
            <a:ext cx="2086199" cy="762000"/>
            <a:chOff x="3283997" y="1425770"/>
            <a:chExt cx="2086199" cy="762000"/>
          </a:xfrm>
          <a:solidFill>
            <a:schemeClr val="accent4"/>
          </a:solidFill>
        </p:grpSpPr>
        <p:sp>
          <p:nvSpPr>
            <p:cNvPr id="102" name="Oval 196"/>
            <p:cNvSpPr/>
            <p:nvPr/>
          </p:nvSpPr>
          <p:spPr>
            <a:xfrm>
              <a:off x="3283997" y="1425770"/>
              <a:ext cx="2086199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3" name="TextBox 198"/>
            <p:cNvSpPr txBox="1"/>
            <p:nvPr/>
          </p:nvSpPr>
          <p:spPr>
            <a:xfrm>
              <a:off x="3607406" y="1659523"/>
              <a:ext cx="1319593" cy="338554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Member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 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Page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3286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3-1 Main page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à"/>
            </a:pPr>
            <a:r>
              <a:rPr lang="ko-KR" altLang="en-US" dirty="0" smtClean="0">
                <a:sym typeface="Wingdings" panose="05000000000000000000" pitchFamily="2" charset="2"/>
              </a:rPr>
              <a:t>도서 조회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회원용</a:t>
            </a:r>
            <a:r>
              <a:rPr lang="en-US" altLang="ko-KR" dirty="0" smtClean="0">
                <a:sym typeface="Wingdings" panose="05000000000000000000" pitchFamily="2" charset="2"/>
              </a:rPr>
              <a:t>) : </a:t>
            </a:r>
            <a:r>
              <a:rPr lang="ko-KR" altLang="en-US" dirty="0" smtClean="0">
                <a:sym typeface="Wingdings" panose="05000000000000000000" pitchFamily="2" charset="2"/>
              </a:rPr>
              <a:t>재고량과 대여 가능여부 포함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  연결 페이지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ko-KR" altLang="en-US" dirty="0" smtClean="0"/>
              <a:t>관리자 로그인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à"/>
            </a:pPr>
            <a:r>
              <a:rPr lang="ko-KR" altLang="en-US" dirty="0" smtClean="0"/>
              <a:t>회원 로그인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à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8945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3-2 manager Page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   기능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도서 조회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관리자용</a:t>
            </a:r>
            <a:r>
              <a:rPr lang="en-US" altLang="ko-KR" dirty="0">
                <a:sym typeface="Wingdings" panose="05000000000000000000" pitchFamily="2" charset="2"/>
              </a:rPr>
              <a:t>) : </a:t>
            </a:r>
            <a:r>
              <a:rPr lang="ko-KR" altLang="en-US" dirty="0">
                <a:sym typeface="Wingdings" panose="05000000000000000000" pitchFamily="2" charset="2"/>
              </a:rPr>
              <a:t>재고량과 </a:t>
            </a:r>
            <a:r>
              <a:rPr lang="ko-KR" altLang="en-US" dirty="0" smtClean="0">
                <a:sym typeface="Wingdings" panose="05000000000000000000" pitchFamily="2" charset="2"/>
              </a:rPr>
              <a:t>현재 대여중인 개수 </a:t>
            </a:r>
            <a:r>
              <a:rPr lang="ko-KR" altLang="en-US" dirty="0">
                <a:sym typeface="Wingdings" panose="05000000000000000000" pitchFamily="2" charset="2"/>
              </a:rPr>
              <a:t>포함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ko-KR" altLang="en-US" dirty="0" smtClean="0">
                <a:sym typeface="Wingdings" panose="05000000000000000000" pitchFamily="2" charset="2"/>
              </a:rPr>
              <a:t>회원 조회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   연결 페이지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ko-KR" altLang="en-US" dirty="0" smtClean="0"/>
              <a:t>도서 관리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à"/>
            </a:pPr>
            <a:r>
              <a:rPr lang="ko-KR" altLang="en-US" dirty="0" smtClean="0"/>
              <a:t>회원 관리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248393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TM10001106[[fn=배지]]</Template>
  <TotalTime>343</TotalTime>
  <Words>374</Words>
  <Application>Microsoft Office PowerPoint</Application>
  <PresentationFormat>와이드스크린</PresentationFormat>
  <Paragraphs>88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맑은 고딕</vt:lpstr>
      <vt:lpstr>휴먼매직체</vt:lpstr>
      <vt:lpstr>Arial</vt:lpstr>
      <vt:lpstr>Calibri</vt:lpstr>
      <vt:lpstr>Gill Sans MT</vt:lpstr>
      <vt:lpstr>Impact</vt:lpstr>
      <vt:lpstr>Wingdings</vt:lpstr>
      <vt:lpstr>Badge</vt:lpstr>
      <vt:lpstr>Book manager program</vt:lpstr>
      <vt:lpstr>1 goal</vt:lpstr>
      <vt:lpstr>2 class</vt:lpstr>
      <vt:lpstr>2-1  Book</vt:lpstr>
      <vt:lpstr>2-2  member</vt:lpstr>
      <vt:lpstr>2-3  data_base</vt:lpstr>
      <vt:lpstr>3  Dialog</vt:lpstr>
      <vt:lpstr>3-1 Main page</vt:lpstr>
      <vt:lpstr>3-2 manager Page</vt:lpstr>
      <vt:lpstr>3-3 book manager page </vt:lpstr>
      <vt:lpstr>3-4 member manager page </vt:lpstr>
      <vt:lpstr>3-5 member page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도서관리 프로그램 설계</dc:title>
  <dc:creator>s02</dc:creator>
  <cp:lastModifiedBy>s02</cp:lastModifiedBy>
  <cp:revision>12</cp:revision>
  <dcterms:created xsi:type="dcterms:W3CDTF">2021-02-09T23:59:34Z</dcterms:created>
  <dcterms:modified xsi:type="dcterms:W3CDTF">2021-02-14T23:56:36Z</dcterms:modified>
</cp:coreProperties>
</file>