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5.09.04 최예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2025.09.04 최예지</a:t>
            </a:r>
          </a:p>
        </p:txBody>
      </p:sp>
      <p:sp>
        <p:nvSpPr>
          <p:cNvPr id="152" name="항해 가면사배 대규모 시스템 설계 스터디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항해 가면사배 대규모 시스템 설계 스터디</a:t>
            </a:r>
          </a:p>
        </p:txBody>
      </p:sp>
      <p:sp>
        <p:nvSpPr>
          <p:cNvPr id="153" name="3장 시스템 설계 면접 공략법"/>
          <p:cNvSpPr txBox="1"/>
          <p:nvPr>
            <p:ph type="subTitle" sz="quarter" idx="1"/>
          </p:nvPr>
        </p:nvSpPr>
        <p:spPr>
          <a:xfrm>
            <a:off x="1206500" y="7196865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3장 시스템 설계 면접 공략법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레디스 대기열 사용 시 키 값 양식에 콘서트ID를 포함하여 콘서트 별로 대기열을 따로 제공함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3407"/>
            </a:pPr>
            <a:r>
              <a:t>레디스 대기열 사용 시 키 값 양식에 콘서트ID를 포함하여 콘서트 별로 대기열을 따로 제공함 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예매 시스템 특성 상 평상 시에 비해 예매 오픈 시간대에 트래픽이 엄청나게 몰릴 수 있음</a:t>
            </a:r>
          </a:p>
          <a:p>
            <a:pPr lvl="1" marL="865631" indent="-432815" defTabSz="1731220">
              <a:spcBef>
                <a:spcPts val="3100"/>
              </a:spcBef>
              <a:buChar char="➡"/>
              <a:defRPr sz="3407"/>
            </a:pPr>
            <a:r>
              <a:t>자동으로 웹서버 규모를 확장 및 축소시키기 위해 상태 정보를 NoSQL에 따로 저장하여 무상태 아키텍쳐 사용</a:t>
            </a:r>
          </a:p>
          <a:p>
            <a:pPr marL="432815" indent="-432815" defTabSz="1731220">
              <a:spcBef>
                <a:spcPts val="3100"/>
              </a:spcBef>
              <a:defRPr sz="3407"/>
            </a:pPr>
            <a:r>
              <a:t>마찬가지로 평상 시에 비해 예매 오픈 시간대에 DB에 읽기 및 쓰기 연산이 과도하게 몰릴 수 있음. -&gt; DB에 샤딩기법 적용</a:t>
            </a:r>
          </a:p>
          <a:p>
            <a:pPr marL="432815" indent="-432815" defTabSz="1731220">
              <a:spcBef>
                <a:spcPts val="3100"/>
              </a:spcBef>
              <a:buChar char="➡"/>
              <a:defRPr sz="3407"/>
            </a:pPr>
            <a:r>
              <a:t> 유명인사 문제를 방지 하기 위해 샤딩키를 반배정 방식으로 지정. (특정 콘서트의 첫번째 예매자를 1번째 사드에 배정, 2번째 예매자:2번 샤드, ….)</a:t>
            </a:r>
          </a:p>
        </p:txBody>
      </p:sp>
      <p:pic>
        <p:nvPicPr>
          <p:cNvPr id="181" name="파슬리 버터, 구운 헤이즐넛, 파르메산 치즈를 올린 파파르델레 파스타 그릇" descr="파슬리 버터, 구운 헤이즐넛, 파르메산 치즈를 올린 파파르델레 파스타 그릇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292" r="0" b="1292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82" name="3. 상세 설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b="0" spc="-164" sz="82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 상세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4. 마무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마무리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요약 및 개선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요약 및 개선</a:t>
            </a:r>
          </a:p>
        </p:txBody>
      </p:sp>
      <p:sp>
        <p:nvSpPr>
          <p:cNvPr id="187" name="샤딩키 개선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샤딩키 개선</a:t>
            </a:r>
          </a:p>
          <a:p>
            <a:pPr/>
            <a:r>
              <a:t>읽기/쓰기 개선을 위해 DB를 다중화 할 수 있는가.</a:t>
            </a:r>
          </a:p>
          <a:p>
            <a:pPr/>
            <a:r>
              <a:t>캐시를 도입할 수 있는가</a:t>
            </a:r>
          </a:p>
        </p:txBody>
      </p:sp>
      <p:pic>
        <p:nvPicPr>
          <p:cNvPr id="188" name="파슬리 버터, 구운 헤이즐넛, 파르메산 치즈를 올린 파파르델레 파스타 그릇" descr="파슬리 버터, 구운 헤이즐넛, 파르메산 치즈를 올린 파파르델레 파스타 그릇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292" r="0" b="1292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89" name="4. 마무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4. 마무리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질문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질문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3장 요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3장 요약</a:t>
            </a:r>
          </a:p>
        </p:txBody>
      </p:sp>
      <p:sp>
        <p:nvSpPr>
          <p:cNvPr id="156" name="효과적인 시스템 면접을 위한 4단계 공략법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효과적인 시스템 면접을 위한 4단계 공략법</a:t>
            </a:r>
          </a:p>
        </p:txBody>
      </p:sp>
      <p:sp>
        <p:nvSpPr>
          <p:cNvPr id="157" name="문제 이해 및 범위 설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100" indent="-800100" defTabSz="2194505"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문제 이해 및 범위 설정</a:t>
            </a:r>
          </a:p>
          <a:p>
            <a:pPr lvl="1" marL="1097279" indent="-548639" defTabSz="2194505">
              <a:spcBef>
                <a:spcPts val="4000"/>
              </a:spcBef>
              <a:defRPr sz="3420"/>
            </a:pPr>
            <a:r>
              <a:t>요구사항, 가정 확실히. </a:t>
            </a:r>
            <a:r>
              <a:rPr b="1">
                <a:solidFill>
                  <a:schemeClr val="accent1"/>
                </a:solidFill>
              </a:rPr>
              <a:t>질문하라!</a:t>
            </a:r>
            <a:endParaRPr b="1">
              <a:solidFill>
                <a:schemeClr val="accent1"/>
              </a:solidFill>
            </a:endParaRPr>
          </a:p>
          <a:p>
            <a:pPr marL="800100" indent="-800100" defTabSz="2194505"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개략적 설계안 제시 및 동의 구하기</a:t>
            </a:r>
          </a:p>
          <a:p>
            <a:pPr lvl="1" marL="1097279" indent="-548639" defTabSz="2194505">
              <a:spcBef>
                <a:spcPts val="4000"/>
              </a:spcBef>
              <a:defRPr sz="3420"/>
            </a:pPr>
            <a:r>
              <a:t>면접관을 </a:t>
            </a:r>
            <a:r>
              <a:rPr b="1">
                <a:solidFill>
                  <a:schemeClr val="accent1"/>
                </a:solidFill>
              </a:rPr>
              <a:t>활용하라!</a:t>
            </a:r>
            <a:endParaRPr b="1">
              <a:solidFill>
                <a:schemeClr val="accent1"/>
              </a:solidFill>
            </a:endParaRPr>
          </a:p>
          <a:p>
            <a:pPr marL="800100" indent="-800100" defTabSz="2194505"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상세 설계</a:t>
            </a:r>
          </a:p>
          <a:p>
            <a:pPr lvl="1" marL="1097279" indent="-548639" defTabSz="2194505">
              <a:spcBef>
                <a:spcPts val="4000"/>
              </a:spcBef>
              <a:defRPr sz="3420"/>
            </a:pPr>
            <a:r>
              <a:t>우선순위 지정. 상세화. </a:t>
            </a:r>
            <a:r>
              <a:rPr b="1">
                <a:solidFill>
                  <a:schemeClr val="accent1"/>
                </a:solidFill>
              </a:rPr>
              <a:t>소통하라!</a:t>
            </a:r>
            <a:endParaRPr b="1">
              <a:solidFill>
                <a:schemeClr val="accent1"/>
              </a:solidFill>
            </a:endParaRPr>
          </a:p>
          <a:p>
            <a:pPr marL="800100" indent="-800100" defTabSz="2194505">
              <a:spcBef>
                <a:spcPts val="4000"/>
              </a:spcBef>
              <a:buSzPct val="100000"/>
              <a:buAutoNum type="arabicPeriod" startAt="1"/>
              <a:defRPr sz="4319"/>
            </a:pPr>
            <a:r>
              <a:t>마무리</a:t>
            </a:r>
          </a:p>
          <a:p>
            <a:pPr lvl="1" marL="1097279" indent="-548639" defTabSz="2194505">
              <a:spcBef>
                <a:spcPts val="4000"/>
              </a:spcBef>
              <a:defRPr sz="3420"/>
            </a:pPr>
            <a:r>
              <a:t>설계 요약, 운영 이슈, 개선점 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우리는 항해99 6기 졸업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4225">
              <a:defRPr sz="3420"/>
            </a:lvl1pPr>
          </a:lstStyle>
          <a:p>
            <a:pPr/>
            <a:r>
              <a:t>우리는 항해99 6기 졸업생</a:t>
            </a:r>
          </a:p>
        </p:txBody>
      </p:sp>
      <p:sp>
        <p:nvSpPr>
          <p:cNvPr id="160" name="“콘서트 예약 시스템 설계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“콘서트 예약 시스템 설계”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. 문제 이해 및 범위 설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문제 이해 및 범위 설정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. 문제 이해 및 범위 설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b="0" spc="-164" sz="82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 문제 이해 및 범위 설정</a:t>
            </a:r>
          </a:p>
        </p:txBody>
      </p:sp>
      <p:sp>
        <p:nvSpPr>
          <p:cNvPr id="165" name="질의응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질의응답</a:t>
            </a:r>
          </a:p>
        </p:txBody>
      </p:sp>
      <p:sp>
        <p:nvSpPr>
          <p:cNvPr id="166" name="평균 DAU는 얼마나 되나요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평균 DAU는 얼마나 되나요?</a:t>
            </a:r>
          </a:p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예약 시 DAU는 얼마나 되나요?</a:t>
            </a:r>
          </a:p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대기열을 지원할 것인가요?</a:t>
            </a:r>
          </a:p>
          <a:p>
            <a:pPr lvl="1" marL="500634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➡"/>
              <a:defRPr spc="-40" sz="4015"/>
            </a:pPr>
            <a:r>
              <a:t>네 대기열을 지원해야 합니다.</a:t>
            </a:r>
          </a:p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지원한다면 대기열 갱신 기준은 어떻게 되나요? </a:t>
            </a:r>
          </a:p>
          <a:p>
            <a:pPr lvl="1" marL="500634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➡"/>
              <a:defRPr spc="-40" sz="4015"/>
            </a:pPr>
            <a:r>
              <a:t> 동시접속 시도자를 감안하여 일정 시간마다 n명 씩</a:t>
            </a:r>
          </a:p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콘서트 예약 서비스와 타 서비스(예약조회, 결제)는 서로 독립적으로 수행되나요?</a:t>
            </a:r>
          </a:p>
          <a:p>
            <a:pPr lvl="1" marL="500634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➡"/>
              <a:defRPr spc="-40" sz="4015"/>
            </a:pPr>
            <a:r>
              <a:t>우선은 독립적이라 가정합시다.</a:t>
            </a:r>
          </a:p>
          <a:p>
            <a:pPr marL="166878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✦"/>
              <a:defRPr spc="-40" sz="4015"/>
            </a:pPr>
            <a:r>
              <a:t>여러 콘서트의 예약이 동시에 열릴 수 있나요?</a:t>
            </a:r>
          </a:p>
          <a:p>
            <a:pPr lvl="1" marL="500634" indent="-166878" defTabSz="602615">
              <a:spcBef>
                <a:spcPts val="1300"/>
              </a:spcBef>
              <a:buClr>
                <a:srgbClr val="000000"/>
              </a:buClr>
              <a:buSzPct val="100000"/>
              <a:buChar char="➡"/>
              <a:defRPr spc="-40" sz="4015"/>
            </a:pPr>
            <a:r>
              <a:t>네 동시에 여러 콘서트의 예약이 열릴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. 문제 이해 및 범위 설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b="0" spc="-164" sz="82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 문제 이해 및 범위 설정</a:t>
            </a:r>
          </a:p>
        </p:txBody>
      </p:sp>
      <p:sp>
        <p:nvSpPr>
          <p:cNvPr id="169" name="메모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메모</a:t>
            </a:r>
          </a:p>
        </p:txBody>
      </p:sp>
      <p:sp>
        <p:nvSpPr>
          <p:cNvPr id="170" name="메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메모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2. 개략적 설계안 제시 및 동의 구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개략적 설계안 제시 및 동의 구하기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예매 시스템 특성 상 단기간에 수많은 요청이 들어올 수 있으므로 웹서버를 여러대 준비하고 로드밸런서를 도입하여 트래픽을 고르게 분산시킨다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예매 시스템 특성 상 단기간에 수많은 요청이 들어올 수 있으므로 웹서버를 여러대 준비하고 로드밸런서를 도입하여 트래픽을 고르게 분산시킨다.</a:t>
            </a:r>
          </a:p>
          <a:p>
            <a:pPr/>
            <a:r>
              <a:t>각 기능 별로 서비스를 분리하여 독립적으로 수행하게 한다.</a:t>
            </a:r>
          </a:p>
          <a:p>
            <a:pPr/>
            <a:r>
              <a:t>레디스를 사용하여 대기열을 제공한다.</a:t>
            </a:r>
          </a:p>
        </p:txBody>
      </p:sp>
      <p:sp>
        <p:nvSpPr>
          <p:cNvPr id="175" name="2. 개략적 설계안 제시 및 동의 구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21635">
              <a:defRPr b="0" spc="-106" sz="533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 개략적 설계안 제시 및 동의 구하기</a:t>
            </a:r>
          </a:p>
        </p:txBody>
      </p:sp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1649" y="1264555"/>
            <a:ext cx="10505722" cy="11186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. 상세 설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상세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