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301" r:id="rId2"/>
    <p:sldId id="362" r:id="rId3"/>
    <p:sldId id="363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810" y="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68DBFBA-DF99-4FBD-B0CA-A11DB0B5A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810" y="6505045"/>
            <a:ext cx="529411" cy="180000"/>
          </a:xfrm>
          <a:prstGeom prst="rect">
            <a:avLst/>
          </a:prstGeom>
        </p:spPr>
      </p:pic>
      <p:pic>
        <p:nvPicPr>
          <p:cNvPr id="7" name="그림 6" descr="텍스트, 모니터이(가) 표시된 사진&#10;&#10;자동 생성된 설명">
            <a:extLst>
              <a:ext uri="{FF2B5EF4-FFF2-40B4-BE49-F238E27FC236}">
                <a16:creationId xmlns:a16="http://schemas.microsoft.com/office/drawing/2014/main" id="{CF7E12AE-E8CD-43C7-80FE-8ADCBD296B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178" y="6505045"/>
            <a:ext cx="627296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0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9B17FFD-4924-4828-9DA9-41912A530F37}"/>
              </a:ext>
            </a:extLst>
          </p:cNvPr>
          <p:cNvSpPr/>
          <p:nvPr userDrawn="1"/>
        </p:nvSpPr>
        <p:spPr>
          <a:xfrm>
            <a:off x="298714" y="723525"/>
            <a:ext cx="9288000" cy="5580000"/>
          </a:xfrm>
          <a:prstGeom prst="roundRect">
            <a:avLst>
              <a:gd name="adj" fmla="val 1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86FF63-67B8-4351-ABA0-FB46AEEB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06422" y="6412483"/>
            <a:ext cx="2228850" cy="365125"/>
          </a:xfrm>
        </p:spPr>
        <p:txBody>
          <a:bodyPr/>
          <a:lstStyle>
            <a:lvl1pPr algn="ctr">
              <a:defRPr/>
            </a:lvl1pPr>
          </a:lstStyle>
          <a:p>
            <a:fld id="{16B2B83A-ED81-49BA-9660-27762D9B11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325564-BC85-4889-A46A-3F2782C0A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810" y="6505045"/>
            <a:ext cx="529411" cy="180000"/>
          </a:xfrm>
          <a:prstGeom prst="rect">
            <a:avLst/>
          </a:prstGeom>
        </p:spPr>
      </p:pic>
      <p:pic>
        <p:nvPicPr>
          <p:cNvPr id="8" name="그림 7" descr="텍스트, 모니터이(가) 표시된 사진&#10;&#10;자동 생성된 설명">
            <a:extLst>
              <a:ext uri="{FF2B5EF4-FFF2-40B4-BE49-F238E27FC236}">
                <a16:creationId xmlns:a16="http://schemas.microsoft.com/office/drawing/2014/main" id="{94DC0B40-D06F-42B5-8C2B-618720CEE8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178" y="6505045"/>
            <a:ext cx="627296" cy="1800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A8EE00-E9A1-4E2F-8175-1B2A395F3C1E}"/>
              </a:ext>
            </a:extLst>
          </p:cNvPr>
          <p:cNvCxnSpPr>
            <a:cxnSpLocks/>
          </p:cNvCxnSpPr>
          <p:nvPr userDrawn="1"/>
        </p:nvCxnSpPr>
        <p:spPr>
          <a:xfrm>
            <a:off x="296779" y="540951"/>
            <a:ext cx="931244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55B20E-62E0-4713-9590-56781901EA7B}"/>
              </a:ext>
            </a:extLst>
          </p:cNvPr>
          <p:cNvSpPr txBox="1"/>
          <p:nvPr userDrawn="1"/>
        </p:nvSpPr>
        <p:spPr>
          <a:xfrm>
            <a:off x="8110863" y="277478"/>
            <a:ext cx="124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Free Your Desk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9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38F2B-C5E4-4358-ABDA-06BDC996520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2B83A-ED81-49BA-9660-27762D9B1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17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0FE030-1B6F-4780-9FF0-1F4D2CB70A1F}"/>
              </a:ext>
            </a:extLst>
          </p:cNvPr>
          <p:cNvSpPr txBox="1"/>
          <p:nvPr/>
        </p:nvSpPr>
        <p:spPr>
          <a:xfrm>
            <a:off x="6052430" y="3164306"/>
            <a:ext cx="3186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?. UiPath Studio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과제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981EE40-D016-4078-81A2-19569F5EDCA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45432" y="3364361"/>
            <a:ext cx="55069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E9DF4AD-F1B4-435F-ACF2-215176B0EC0D}"/>
              </a:ext>
            </a:extLst>
          </p:cNvPr>
          <p:cNvSpPr txBox="1"/>
          <p:nvPr/>
        </p:nvSpPr>
        <p:spPr>
          <a:xfrm>
            <a:off x="6781156" y="3564416"/>
            <a:ext cx="2457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LEARN#05_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자격증 시험 결과 집계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0431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87E2A7-5480-4A2F-8544-16263A76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71" y="1222855"/>
            <a:ext cx="3096057" cy="399153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18AFA86-2EFC-4E39-8FAA-0A4F9533F030}"/>
              </a:ext>
            </a:extLst>
          </p:cNvPr>
          <p:cNvSpPr/>
          <p:nvPr/>
        </p:nvSpPr>
        <p:spPr>
          <a:xfrm>
            <a:off x="491199" y="5214387"/>
            <a:ext cx="8923602" cy="898972"/>
          </a:xfrm>
          <a:prstGeom prst="roundRect">
            <a:avLst>
              <a:gd name="adj" fmla="val 6646"/>
            </a:avLst>
          </a:prstGeom>
          <a:solidFill>
            <a:schemeClr val="bg1">
              <a:alpha val="70000"/>
            </a:schemeClr>
          </a:solidFill>
          <a:ln>
            <a:solidFill>
              <a:srgbClr val="4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“Output” sheet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에 각 시험의 합격률 입력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합격률은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%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로 표시될 수 있도록 해주세요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.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예</a:t>
            </a:r>
            <a:r>
              <a:rPr lang="en-US" altLang="ko-KR" sz="1000">
                <a:solidFill>
                  <a:srgbClr val="4C555A"/>
                </a:solidFill>
                <a:latin typeface="proxima nova"/>
              </a:rPr>
              <a:t>)  0.27273 =&gt; 27%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0CB761-1C05-450F-BA8F-0C582B744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291" y="1222855"/>
            <a:ext cx="2791215" cy="39057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15ECBA-CC9F-4180-BDE4-1D489826B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891" y="2376394"/>
            <a:ext cx="1562318" cy="13432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B9D481-B7D4-4761-A9F8-3BDDB994A3CB}"/>
              </a:ext>
            </a:extLst>
          </p:cNvPr>
          <p:cNvSpPr txBox="1"/>
          <p:nvPr/>
        </p:nvSpPr>
        <p:spPr>
          <a:xfrm>
            <a:off x="225826" y="14036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?. Learn#05 </a:t>
            </a:r>
            <a:r>
              <a:rPr lang="ko-KR" alt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예시답안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A8F253-11D5-4783-91D1-6119B1433507}"/>
              </a:ext>
            </a:extLst>
          </p:cNvPr>
          <p:cNvSpPr txBox="1"/>
          <p:nvPr/>
        </p:nvSpPr>
        <p:spPr>
          <a:xfrm>
            <a:off x="385297" y="811626"/>
            <a:ext cx="370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.1.3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데이터 입력 </a:t>
            </a:r>
          </a:p>
        </p:txBody>
      </p:sp>
    </p:spTree>
    <p:extLst>
      <p:ext uri="{BB962C8B-B14F-4D97-AF65-F5344CB8AC3E}">
        <p14:creationId xmlns:p14="http://schemas.microsoft.com/office/powerpoint/2010/main" val="22590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0146C19-CB93-4985-8360-A948A19508EB}"/>
              </a:ext>
            </a:extLst>
          </p:cNvPr>
          <p:cNvSpPr/>
          <p:nvPr/>
        </p:nvSpPr>
        <p:spPr>
          <a:xfrm>
            <a:off x="491199" y="5214387"/>
            <a:ext cx="8923602" cy="898972"/>
          </a:xfrm>
          <a:prstGeom prst="roundRect">
            <a:avLst>
              <a:gd name="adj" fmla="val 6646"/>
            </a:avLst>
          </a:prstGeom>
          <a:solidFill>
            <a:schemeClr val="bg1">
              <a:alpha val="70000"/>
            </a:schemeClr>
          </a:solidFill>
          <a:ln>
            <a:solidFill>
              <a:srgbClr val="4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실습 데이터 파일을 열어서 처리 결과 확인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43310-39AA-423D-9B03-DA01DC9EFBF1}"/>
              </a:ext>
            </a:extLst>
          </p:cNvPr>
          <p:cNvSpPr txBox="1"/>
          <p:nvPr/>
        </p:nvSpPr>
        <p:spPr>
          <a:xfrm>
            <a:off x="225826" y="14036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?. Learn#05 </a:t>
            </a:r>
            <a:r>
              <a:rPr lang="ko-KR" alt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예시답안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09CDC-F5F7-4F9C-B905-C930FED565F3}"/>
              </a:ext>
            </a:extLst>
          </p:cNvPr>
          <p:cNvSpPr txBox="1"/>
          <p:nvPr/>
        </p:nvSpPr>
        <p:spPr>
          <a:xfrm>
            <a:off x="385297" y="811626"/>
            <a:ext cx="370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.1.3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0D9850-8717-4DE1-8670-971C843A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238083"/>
            <a:ext cx="6629400" cy="385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4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91112-4CEA-49E5-AC53-7DA85C5DD775}"/>
              </a:ext>
            </a:extLst>
          </p:cNvPr>
          <p:cNvSpPr txBox="1"/>
          <p:nvPr/>
        </p:nvSpPr>
        <p:spPr>
          <a:xfrm>
            <a:off x="225826" y="140366"/>
            <a:ext cx="275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?.UiPath Studio </a:t>
            </a:r>
            <a:r>
              <a:rPr lang="ko-KR" alt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실습과제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D83D5-197D-4E51-92A7-D96EDF7DEB3F}"/>
              </a:ext>
            </a:extLst>
          </p:cNvPr>
          <p:cNvSpPr txBox="1"/>
          <p:nvPr/>
        </p:nvSpPr>
        <p:spPr>
          <a:xfrm>
            <a:off x="385297" y="811626"/>
            <a:ext cx="3707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.1.0 Learn#5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자격증 시험 합격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불합격 집계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3101B-DCD5-4FE5-9266-7E41A5261E00}"/>
              </a:ext>
            </a:extLst>
          </p:cNvPr>
          <p:cNvSpPr txBox="1"/>
          <p:nvPr/>
        </p:nvSpPr>
        <p:spPr>
          <a:xfrm>
            <a:off x="537696" y="1124381"/>
            <a:ext cx="839675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Activity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Excel Application scope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 Range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Write Range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For Each Row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 Data Table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If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Assign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4C555A"/>
              </a:solidFill>
              <a:effectLst/>
              <a:uLnTx/>
              <a:uFillTx/>
              <a:latin typeface="proxima nova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C555A"/>
                </a:solidFill>
                <a:effectLst/>
                <a:uLnTx/>
                <a:uFillTx/>
                <a:latin typeface="proxima nova"/>
                <a:ea typeface="맑은 고딕" panose="020B0503020000020004" pitchFamily="50" charset="-127"/>
                <a:cs typeface="+mn-cs"/>
              </a:rPr>
              <a:t>자격증 시험 합격 또는 불합격 집계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4C555A"/>
              </a:solidFill>
              <a:effectLst/>
              <a:uLnTx/>
              <a:uFillTx/>
              <a:latin typeface="proxima nova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4C555A"/>
              </a:solidFill>
              <a:effectLst/>
              <a:uLnTx/>
              <a:uFillTx/>
              <a:latin typeface="proxima nova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4C555A"/>
                </a:solidFill>
                <a:effectLst/>
                <a:uLnTx/>
                <a:uFillTx/>
                <a:latin typeface="proxima nova"/>
                <a:ea typeface="맑은 고딕" panose="020B0503020000020004" pitchFamily="50" charset="-127"/>
                <a:cs typeface="+mn-cs"/>
              </a:rPr>
              <a:t>과제의 기능 </a:t>
            </a:r>
            <a:endParaRPr lang="en-US" altLang="ko-KR" sz="1400" dirty="0">
              <a:solidFill>
                <a:srgbClr val="4C555A"/>
              </a:solidFill>
              <a:latin typeface="proxima nova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srgbClr val="4C555A"/>
                </a:solidFill>
                <a:latin typeface="proxima nova"/>
                <a:ea typeface="맑은 고딕" panose="020B0503020000020004" pitchFamily="50" charset="-127"/>
              </a:rPr>
              <a:t>필요한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555A"/>
                </a:solidFill>
                <a:effectLst/>
                <a:uLnTx/>
                <a:uFillTx/>
                <a:latin typeface="proxima nova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C555A"/>
                </a:solidFill>
                <a:effectLst/>
                <a:uLnTx/>
                <a:uFillTx/>
                <a:latin typeface="proxima nova"/>
                <a:ea typeface="맑은 고딕" panose="020B0503020000020004" pitchFamily="50" charset="-127"/>
                <a:cs typeface="+mn-cs"/>
              </a:rPr>
              <a:t>Activity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555A"/>
                </a:solidFill>
                <a:effectLst/>
                <a:uLnTx/>
                <a:uFillTx/>
                <a:latin typeface="proxima nova"/>
                <a:ea typeface="맑은 고딕" panose="020B0503020000020004" pitchFamily="50" charset="-127"/>
                <a:cs typeface="+mn-cs"/>
              </a:rPr>
              <a:t>를 찾아 사용 할 수 있습니다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C555A"/>
                </a:solidFill>
                <a:effectLst/>
                <a:uLnTx/>
                <a:uFillTx/>
                <a:latin typeface="proxima nova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555A"/>
                </a:solidFill>
                <a:effectLst/>
                <a:uLnTx/>
                <a:uFillTx/>
                <a:latin typeface="proxima nova"/>
                <a:ea typeface="맑은 고딕" panose="020B0503020000020004" pitchFamily="50" charset="-127"/>
                <a:cs typeface="+mn-cs"/>
              </a:rPr>
              <a:t>반복문과 조건문을 사용 할 수 있습니다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C555A"/>
                </a:solidFill>
                <a:effectLst/>
                <a:uLnTx/>
                <a:uFillTx/>
                <a:latin typeface="proxima nova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4C555A"/>
              </a:solidFill>
              <a:effectLst/>
              <a:uLnTx/>
              <a:uFillTx/>
              <a:latin typeface="proxima nova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555A"/>
                </a:solidFill>
                <a:effectLst/>
                <a:uLnTx/>
                <a:uFillTx/>
                <a:latin typeface="proxima nova"/>
                <a:ea typeface="맑은 고딕" panose="020B0503020000020004" pitchFamily="50" charset="-127"/>
                <a:cs typeface="+mn-cs"/>
              </a:rPr>
              <a:t>과제 진행 과정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4C555A"/>
              </a:solidFill>
              <a:effectLst/>
              <a:uLnTx/>
              <a:uFillTx/>
              <a:latin typeface="proxima nova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UiPath Studio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를 실행합니다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데이터가 들어있는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Excel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파일의 데이터를 읽어옵니다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각 데이터마다 조건을 주고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조건에 부합하는 데이터를  취합합니다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취합한 데이터로 필요한 통계를 집계합니다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4A306266-9DFA-4610-B67D-2EF5E60A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06422" y="6412483"/>
            <a:ext cx="2228850" cy="365125"/>
          </a:xfrm>
        </p:spPr>
        <p:txBody>
          <a:bodyPr/>
          <a:lstStyle/>
          <a:p>
            <a:fld id="{16B2B83A-ED81-49BA-9660-27762D9B119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4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C741DF2-0653-400A-BD0E-06C158C97E9F}"/>
              </a:ext>
            </a:extLst>
          </p:cNvPr>
          <p:cNvSpPr/>
          <p:nvPr/>
        </p:nvSpPr>
        <p:spPr>
          <a:xfrm>
            <a:off x="491199" y="5214387"/>
            <a:ext cx="8923602" cy="898972"/>
          </a:xfrm>
          <a:prstGeom prst="roundRect">
            <a:avLst>
              <a:gd name="adj" fmla="val 6646"/>
            </a:avLst>
          </a:prstGeom>
          <a:solidFill>
            <a:schemeClr val="bg1">
              <a:alpha val="70000"/>
            </a:schemeClr>
          </a:solidFill>
          <a:ln>
            <a:solidFill>
              <a:srgbClr val="4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필요한 데이터를 </a:t>
            </a:r>
            <a:r>
              <a:rPr lang="ko-KR" altLang="en-US" sz="1000" dirty="0" err="1">
                <a:solidFill>
                  <a:srgbClr val="4C555A"/>
                </a:solidFill>
                <a:latin typeface="proxima nova"/>
              </a:rPr>
              <a:t>읽어오기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 위해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Excel Application Scope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를 생성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실습 데이터가 있는 경로 입력 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Read Range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로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“input” sheet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에서 필요한 만큼의 데이터를 읽기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Write Range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로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“Output” sheet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에 읽어온 데이터를 붙여넣기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“Input” sheet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에서 전체 데이터 읽기 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FD1D9-C16F-4DE7-9970-1CF4EA99D6DE}"/>
              </a:ext>
            </a:extLst>
          </p:cNvPr>
          <p:cNvSpPr txBox="1"/>
          <p:nvPr/>
        </p:nvSpPr>
        <p:spPr>
          <a:xfrm>
            <a:off x="225826" y="14036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?. Learn#05 </a:t>
            </a:r>
            <a:r>
              <a:rPr lang="ko-KR" alt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예시답안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86860-24A4-4EA7-8D5B-F4249A912B3C}"/>
              </a:ext>
            </a:extLst>
          </p:cNvPr>
          <p:cNvSpPr txBox="1"/>
          <p:nvPr/>
        </p:nvSpPr>
        <p:spPr>
          <a:xfrm>
            <a:off x="385297" y="820334"/>
            <a:ext cx="370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.1.1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Excel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Application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6" name="슬라이드 번호 개체 틀 1">
            <a:extLst>
              <a:ext uri="{FF2B5EF4-FFF2-40B4-BE49-F238E27FC236}">
                <a16:creationId xmlns:a16="http://schemas.microsoft.com/office/drawing/2014/main" id="{DB61A9EC-60DC-43F1-BAB7-EBAB09FF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06422" y="6412483"/>
            <a:ext cx="2228850" cy="365125"/>
          </a:xfrm>
        </p:spPr>
        <p:txBody>
          <a:bodyPr/>
          <a:lstStyle/>
          <a:p>
            <a:fld id="{16B2B83A-ED81-49BA-9660-27762D9B119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29FFF2-8FCB-4582-832A-31294C1DF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301" y="1738593"/>
            <a:ext cx="2857500" cy="23330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1694B7-C17A-4416-9948-7ACC69E14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1" y="1738593"/>
            <a:ext cx="5859198" cy="266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4DFFC9-52CA-4C1F-A85C-57DD1CA92A5B}"/>
              </a:ext>
            </a:extLst>
          </p:cNvPr>
          <p:cNvSpPr txBox="1"/>
          <p:nvPr/>
        </p:nvSpPr>
        <p:spPr>
          <a:xfrm>
            <a:off x="385297" y="811626"/>
            <a:ext cx="370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.1.2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데이터 가공</a:t>
            </a: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FA0D25A8-F55B-46DC-85DE-75A77D6F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06422" y="6412483"/>
            <a:ext cx="2228850" cy="365125"/>
          </a:xfrm>
        </p:spPr>
        <p:txBody>
          <a:bodyPr/>
          <a:lstStyle/>
          <a:p>
            <a:fld id="{16B2B83A-ED81-49BA-9660-27762D9B119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D6801-73C5-49FA-987A-66CB64C52A2C}"/>
              </a:ext>
            </a:extLst>
          </p:cNvPr>
          <p:cNvSpPr txBox="1"/>
          <p:nvPr/>
        </p:nvSpPr>
        <p:spPr>
          <a:xfrm>
            <a:off x="225826" y="14036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?. Learn#05 </a:t>
            </a:r>
            <a:r>
              <a:rPr lang="ko-KR" alt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예시답안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03BE8C2-3C53-49AF-A130-0A4ED1EDD24E}"/>
              </a:ext>
            </a:extLst>
          </p:cNvPr>
          <p:cNvSpPr/>
          <p:nvPr/>
        </p:nvSpPr>
        <p:spPr>
          <a:xfrm>
            <a:off x="491199" y="5214387"/>
            <a:ext cx="8923602" cy="898972"/>
          </a:xfrm>
          <a:prstGeom prst="roundRect">
            <a:avLst>
              <a:gd name="adj" fmla="val 6646"/>
            </a:avLst>
          </a:prstGeom>
          <a:solidFill>
            <a:schemeClr val="bg1">
              <a:alpha val="70000"/>
            </a:schemeClr>
          </a:solidFill>
          <a:ln>
            <a:solidFill>
              <a:srgbClr val="4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For Each Row In Data Table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액티비티를 생성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전체 데이터 중 한 개의 데이터에 대해 아래의 작업 수행 </a:t>
            </a:r>
            <a:r>
              <a:rPr lang="ko-KR" altLang="en-US" sz="1000" dirty="0" err="1">
                <a:solidFill>
                  <a:srgbClr val="4C555A"/>
                </a:solidFill>
                <a:latin typeface="proxima nova"/>
              </a:rPr>
              <a:t>얘정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Assign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액티비티 생성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모든 데이터 중 점수 데이터를 불러오기 위해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score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변수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(Type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은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int)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 생성 후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 </a:t>
            </a:r>
            <a:r>
              <a:rPr lang="en-US" altLang="ko-KR" sz="1000" dirty="0" err="1">
                <a:solidFill>
                  <a:srgbClr val="4C555A"/>
                </a:solidFill>
                <a:latin typeface="proxima nova"/>
              </a:rPr>
              <a:t>cint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(</a:t>
            </a:r>
            <a:r>
              <a:rPr lang="en-US" altLang="ko-KR" sz="1000" dirty="0" err="1">
                <a:solidFill>
                  <a:srgbClr val="4C555A"/>
                </a:solidFill>
                <a:latin typeface="proxima nova"/>
              </a:rPr>
              <a:t>row.item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(3)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입력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모든 데이터 중 과목 데이터를 불러오기 위해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subject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변수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(Type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은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String)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생성 후 </a:t>
            </a:r>
            <a:r>
              <a:rPr lang="en-US" altLang="ko-KR" sz="1000" dirty="0" err="1">
                <a:solidFill>
                  <a:srgbClr val="4C555A"/>
                </a:solidFill>
                <a:latin typeface="proxima nova"/>
              </a:rPr>
              <a:t>row.iten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(2).</a:t>
            </a:r>
            <a:r>
              <a:rPr lang="en-US" altLang="ko-KR" sz="1000" dirty="0" err="1">
                <a:solidFill>
                  <a:srgbClr val="4C555A"/>
                </a:solidFill>
                <a:latin typeface="proxima nova"/>
              </a:rPr>
              <a:t>Tostring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입력 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D88A69-321F-4477-AE56-86A10F5B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6" y="1699971"/>
            <a:ext cx="8802328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3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9309F9-698C-4154-8859-16A5CF879646}"/>
              </a:ext>
            </a:extLst>
          </p:cNvPr>
          <p:cNvSpPr txBox="1"/>
          <p:nvPr/>
        </p:nvSpPr>
        <p:spPr>
          <a:xfrm>
            <a:off x="385297" y="811626"/>
            <a:ext cx="370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.1.3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조건문 </a:t>
            </a: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5EFECB30-EBD3-4E02-AD5F-BCCA365E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06422" y="6412483"/>
            <a:ext cx="2228850" cy="365125"/>
          </a:xfrm>
        </p:spPr>
        <p:txBody>
          <a:bodyPr/>
          <a:lstStyle/>
          <a:p>
            <a:fld id="{16B2B83A-ED81-49BA-9660-27762D9B119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A6A81-E89D-45EE-98D6-17F6BA524E27}"/>
              </a:ext>
            </a:extLst>
          </p:cNvPr>
          <p:cNvSpPr txBox="1"/>
          <p:nvPr/>
        </p:nvSpPr>
        <p:spPr>
          <a:xfrm>
            <a:off x="225826" y="14036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?. Learn#05 </a:t>
            </a:r>
            <a:r>
              <a:rPr lang="ko-KR" alt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예시답안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4F42F0-6575-43D2-BAFA-5A4369FAACED}"/>
              </a:ext>
            </a:extLst>
          </p:cNvPr>
          <p:cNvSpPr/>
          <p:nvPr/>
        </p:nvSpPr>
        <p:spPr>
          <a:xfrm>
            <a:off x="491199" y="5214387"/>
            <a:ext cx="8923602" cy="1051502"/>
          </a:xfrm>
          <a:prstGeom prst="roundRect">
            <a:avLst>
              <a:gd name="adj" fmla="val 6646"/>
            </a:avLst>
          </a:prstGeom>
          <a:solidFill>
            <a:schemeClr val="bg1">
              <a:alpha val="70000"/>
            </a:schemeClr>
          </a:solidFill>
          <a:ln>
            <a:solidFill>
              <a:srgbClr val="4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첫번째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if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에 </a:t>
            </a:r>
            <a:r>
              <a:rPr lang="en-US" altLang="ko-KR" sz="1000" dirty="0" err="1">
                <a:solidFill>
                  <a:srgbClr val="4C555A"/>
                </a:solidFill>
                <a:latin typeface="proxima nova"/>
              </a:rPr>
              <a:t>subject.contains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(“</a:t>
            </a:r>
            <a:r>
              <a:rPr lang="ko-KR" altLang="en-US" sz="1000" dirty="0" err="1">
                <a:solidFill>
                  <a:srgbClr val="4C555A"/>
                </a:solidFill>
                <a:latin typeface="proxima nova"/>
              </a:rPr>
              <a:t>컴활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”)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조건 입력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추후 </a:t>
            </a:r>
            <a:r>
              <a:rPr lang="ko-KR" altLang="en-US" sz="1000" dirty="0" err="1">
                <a:solidFill>
                  <a:srgbClr val="4C555A"/>
                </a:solidFill>
                <a:latin typeface="proxima nova"/>
              </a:rPr>
              <a:t>컴활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 합격률을 구하기 위해 </a:t>
            </a:r>
            <a:r>
              <a:rPr lang="ko-KR" altLang="en-US" sz="1000" dirty="0" err="1">
                <a:solidFill>
                  <a:srgbClr val="4C555A"/>
                </a:solidFill>
                <a:latin typeface="proxima nova"/>
              </a:rPr>
              <a:t>컴활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_Count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변수 생성하여 </a:t>
            </a:r>
            <a:r>
              <a:rPr lang="ko-KR" altLang="en-US" sz="1000" dirty="0" err="1">
                <a:solidFill>
                  <a:srgbClr val="4C555A"/>
                </a:solidFill>
                <a:latin typeface="proxima nova"/>
              </a:rPr>
              <a:t>컴활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 시험을 본 학생의 숫자를 구함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두번째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if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에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score &gt; 50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조건 입력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If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의 조건이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Then (True)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이면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“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합격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”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입력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, </a:t>
            </a:r>
            <a:r>
              <a:rPr lang="ko-KR" altLang="en-US" sz="1000" dirty="0" err="1">
                <a:solidFill>
                  <a:srgbClr val="4C555A"/>
                </a:solidFill>
                <a:latin typeface="proxima nova"/>
              </a:rPr>
              <a:t>컴활합격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_Count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변수 생성하여 합격한 학생의 숫자를 구함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If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의 조건이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Else (False)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이변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“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불합격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“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입력 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 </a:t>
            </a:r>
          </a:p>
          <a:p>
            <a:pPr marL="342900" indent="-342900">
              <a:buAutoNum type="arabicPeriod"/>
            </a:pPr>
            <a:r>
              <a:rPr lang="ko-KR" altLang="en-US" sz="1000">
                <a:solidFill>
                  <a:srgbClr val="4C555A"/>
                </a:solidFill>
                <a:latin typeface="proxima nova"/>
              </a:rPr>
              <a:t>정상적으로 보이지 않는 </a:t>
            </a:r>
            <a:r>
              <a:rPr lang="en-US" altLang="ko-KR" sz="1000">
                <a:solidFill>
                  <a:srgbClr val="4C555A"/>
                </a:solidFill>
                <a:latin typeface="proxima nova"/>
              </a:rPr>
              <a:t>“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D” + ….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은 합격 여부 셀의 위치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64D8BA5-728B-489C-ADFC-0154CEA91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755" y="1119403"/>
            <a:ext cx="4606490" cy="401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9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9309F9-698C-4154-8859-16A5CF879646}"/>
              </a:ext>
            </a:extLst>
          </p:cNvPr>
          <p:cNvSpPr txBox="1"/>
          <p:nvPr/>
        </p:nvSpPr>
        <p:spPr>
          <a:xfrm>
            <a:off x="385297" y="811626"/>
            <a:ext cx="370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.1.3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조건문 </a:t>
            </a: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5EFECB30-EBD3-4E02-AD5F-BCCA365E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06422" y="6412483"/>
            <a:ext cx="2228850" cy="365125"/>
          </a:xfrm>
        </p:spPr>
        <p:txBody>
          <a:bodyPr/>
          <a:lstStyle/>
          <a:p>
            <a:fld id="{16B2B83A-ED81-49BA-9660-27762D9B119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A6A81-E89D-45EE-98D6-17F6BA524E27}"/>
              </a:ext>
            </a:extLst>
          </p:cNvPr>
          <p:cNvSpPr txBox="1"/>
          <p:nvPr/>
        </p:nvSpPr>
        <p:spPr>
          <a:xfrm>
            <a:off x="225826" y="14036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?. Learn#05 </a:t>
            </a:r>
            <a:r>
              <a:rPr lang="ko-KR" alt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예시답안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4F42F0-6575-43D2-BAFA-5A4369FAACED}"/>
              </a:ext>
            </a:extLst>
          </p:cNvPr>
          <p:cNvSpPr/>
          <p:nvPr/>
        </p:nvSpPr>
        <p:spPr>
          <a:xfrm>
            <a:off x="491199" y="5214387"/>
            <a:ext cx="8923602" cy="898972"/>
          </a:xfrm>
          <a:prstGeom prst="roundRect">
            <a:avLst>
              <a:gd name="adj" fmla="val 6646"/>
            </a:avLst>
          </a:prstGeom>
          <a:solidFill>
            <a:schemeClr val="bg1">
              <a:alpha val="70000"/>
            </a:schemeClr>
          </a:solidFill>
          <a:ln>
            <a:solidFill>
              <a:srgbClr val="4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첫번째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if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에 </a:t>
            </a:r>
            <a:r>
              <a:rPr lang="en-US" altLang="ko-KR" sz="1000" dirty="0" err="1">
                <a:solidFill>
                  <a:srgbClr val="4C555A"/>
                </a:solidFill>
                <a:latin typeface="proxima nova"/>
              </a:rPr>
              <a:t>subject.contains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(“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디자인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”)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조건 입력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추후 디자인 합격률을 구하기 위해 디자인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_Count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변수 생성하여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,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 디자인 시험을 본 학생의 숫자를 구함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두번째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if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에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score &gt; 70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조건 입력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If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의 조건이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Then (True)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이면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“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합격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”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입력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,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디자인합격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_Count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변수 생성하여 합격한 학생의 숫자를 구함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If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의 조건이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Else (False)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이변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“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불합격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“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입력 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7686B7-D450-4714-87A8-E92C1CE3D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00" y="1119403"/>
            <a:ext cx="4699200" cy="40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6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9309F9-698C-4154-8859-16A5CF879646}"/>
              </a:ext>
            </a:extLst>
          </p:cNvPr>
          <p:cNvSpPr txBox="1"/>
          <p:nvPr/>
        </p:nvSpPr>
        <p:spPr>
          <a:xfrm>
            <a:off x="385297" y="811626"/>
            <a:ext cx="370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.1.3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조건문 </a:t>
            </a: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5EFECB30-EBD3-4E02-AD5F-BCCA365E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06422" y="6412483"/>
            <a:ext cx="2228850" cy="365125"/>
          </a:xfrm>
        </p:spPr>
        <p:txBody>
          <a:bodyPr/>
          <a:lstStyle/>
          <a:p>
            <a:fld id="{16B2B83A-ED81-49BA-9660-27762D9B119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A6A81-E89D-45EE-98D6-17F6BA524E27}"/>
              </a:ext>
            </a:extLst>
          </p:cNvPr>
          <p:cNvSpPr txBox="1"/>
          <p:nvPr/>
        </p:nvSpPr>
        <p:spPr>
          <a:xfrm>
            <a:off x="225826" y="14036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?. Learn#05 </a:t>
            </a:r>
            <a:r>
              <a:rPr lang="ko-KR" alt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예시답안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4F42F0-6575-43D2-BAFA-5A4369FAACED}"/>
              </a:ext>
            </a:extLst>
          </p:cNvPr>
          <p:cNvSpPr/>
          <p:nvPr/>
        </p:nvSpPr>
        <p:spPr>
          <a:xfrm>
            <a:off x="491199" y="5214387"/>
            <a:ext cx="8923602" cy="898972"/>
          </a:xfrm>
          <a:prstGeom prst="roundRect">
            <a:avLst>
              <a:gd name="adj" fmla="val 6646"/>
            </a:avLst>
          </a:prstGeom>
          <a:solidFill>
            <a:schemeClr val="bg1">
              <a:alpha val="70000"/>
            </a:schemeClr>
          </a:solidFill>
          <a:ln>
            <a:solidFill>
              <a:srgbClr val="4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첫번째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if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에 </a:t>
            </a:r>
            <a:r>
              <a:rPr lang="en-US" altLang="ko-KR" sz="1000" dirty="0" err="1">
                <a:solidFill>
                  <a:srgbClr val="4C555A"/>
                </a:solidFill>
                <a:latin typeface="proxima nova"/>
              </a:rPr>
              <a:t>subject.contains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(“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회계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”)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조건 입력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추후 회계 합격률을 구하기 위해 회계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_Count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변수 생성하여 회계 시험을 본 학생의 숫자를 구함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두번째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if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에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score &gt; 60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조건 입력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If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의 조건이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Then (True)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이면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“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합격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”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입력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,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회계 합격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_Count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변수 생성하여 합격한 학생의 숫자를 구함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If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의 조건이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Else (False)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이변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“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불합격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“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입력 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2A889E-BF8A-452F-A700-0F48112FF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00" y="1109597"/>
            <a:ext cx="4699200" cy="410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3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9309F9-698C-4154-8859-16A5CF879646}"/>
              </a:ext>
            </a:extLst>
          </p:cNvPr>
          <p:cNvSpPr txBox="1"/>
          <p:nvPr/>
        </p:nvSpPr>
        <p:spPr>
          <a:xfrm>
            <a:off x="385297" y="811626"/>
            <a:ext cx="370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.1.3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조건문 </a:t>
            </a: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5EFECB30-EBD3-4E02-AD5F-BCCA365E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06422" y="6412483"/>
            <a:ext cx="2228850" cy="365125"/>
          </a:xfrm>
        </p:spPr>
        <p:txBody>
          <a:bodyPr/>
          <a:lstStyle/>
          <a:p>
            <a:fld id="{16B2B83A-ED81-49BA-9660-27762D9B119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A6A81-E89D-45EE-98D6-17F6BA524E27}"/>
              </a:ext>
            </a:extLst>
          </p:cNvPr>
          <p:cNvSpPr txBox="1"/>
          <p:nvPr/>
        </p:nvSpPr>
        <p:spPr>
          <a:xfrm>
            <a:off x="225826" y="14036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?. Learn#05 </a:t>
            </a:r>
            <a:r>
              <a:rPr lang="ko-KR" alt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예시답안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4F42F0-6575-43D2-BAFA-5A4369FAACED}"/>
              </a:ext>
            </a:extLst>
          </p:cNvPr>
          <p:cNvSpPr/>
          <p:nvPr/>
        </p:nvSpPr>
        <p:spPr>
          <a:xfrm>
            <a:off x="491199" y="5214387"/>
            <a:ext cx="8923602" cy="898972"/>
          </a:xfrm>
          <a:prstGeom prst="roundRect">
            <a:avLst>
              <a:gd name="adj" fmla="val 6646"/>
            </a:avLst>
          </a:prstGeom>
          <a:solidFill>
            <a:schemeClr val="bg1">
              <a:alpha val="70000"/>
            </a:schemeClr>
          </a:solidFill>
          <a:ln>
            <a:solidFill>
              <a:srgbClr val="4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첫번째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if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에 </a:t>
            </a:r>
            <a:r>
              <a:rPr lang="en-US" altLang="ko-KR" sz="1000" dirty="0" err="1">
                <a:solidFill>
                  <a:srgbClr val="4C555A"/>
                </a:solidFill>
                <a:latin typeface="proxima nova"/>
              </a:rPr>
              <a:t>subject.contains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(“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통계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”)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조건 입력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추후 통계 합격률을 구하기 위해 통계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_Count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변수 생성하여 통계 시험을 본 학생의 숫자를 구함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두번째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if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에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score &gt; 80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조건 입력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If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의 조건이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Then (True)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이면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“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합격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”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입력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,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통계 합격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_Count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변수 생성하여 합격한 학생의 숫자를 구함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If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의 조건이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Else (False)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이변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“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불합격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“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입력 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97D3D8-A4A9-45F0-92C0-52E1742FE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300" y="1119403"/>
            <a:ext cx="4673400" cy="40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9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9309F9-698C-4154-8859-16A5CF879646}"/>
              </a:ext>
            </a:extLst>
          </p:cNvPr>
          <p:cNvSpPr txBox="1"/>
          <p:nvPr/>
        </p:nvSpPr>
        <p:spPr>
          <a:xfrm>
            <a:off x="385297" y="811626"/>
            <a:ext cx="370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.1.3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합격률 변수 생성 </a:t>
            </a: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5EFECB30-EBD3-4E02-AD5F-BCCA365E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06422" y="6412483"/>
            <a:ext cx="2228850" cy="365125"/>
          </a:xfrm>
        </p:spPr>
        <p:txBody>
          <a:bodyPr/>
          <a:lstStyle/>
          <a:p>
            <a:fld id="{16B2B83A-ED81-49BA-9660-27762D9B119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A6A81-E89D-45EE-98D6-17F6BA524E27}"/>
              </a:ext>
            </a:extLst>
          </p:cNvPr>
          <p:cNvSpPr txBox="1"/>
          <p:nvPr/>
        </p:nvSpPr>
        <p:spPr>
          <a:xfrm>
            <a:off x="225826" y="14036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?. Learn#05 </a:t>
            </a:r>
            <a:r>
              <a:rPr lang="ko-KR" alt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예시답안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4F42F0-6575-43D2-BAFA-5A4369FAACED}"/>
              </a:ext>
            </a:extLst>
          </p:cNvPr>
          <p:cNvSpPr/>
          <p:nvPr/>
        </p:nvSpPr>
        <p:spPr>
          <a:xfrm>
            <a:off x="491199" y="4819650"/>
            <a:ext cx="8923602" cy="1293709"/>
          </a:xfrm>
          <a:prstGeom prst="roundRect">
            <a:avLst>
              <a:gd name="adj" fmla="val 6646"/>
            </a:avLst>
          </a:prstGeom>
          <a:solidFill>
            <a:schemeClr val="bg1">
              <a:alpha val="70000"/>
            </a:schemeClr>
          </a:solidFill>
          <a:ln>
            <a:solidFill>
              <a:srgbClr val="4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Multiple Assign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생성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각 시험의 합격률에 대한 변수를 생성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(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합격률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_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디자인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,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합격률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_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회계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,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합격률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_</a:t>
            </a:r>
            <a:r>
              <a:rPr lang="ko-KR" altLang="en-US" sz="1000" dirty="0" err="1">
                <a:solidFill>
                  <a:srgbClr val="4C555A"/>
                </a:solidFill>
                <a:latin typeface="proxima nova"/>
              </a:rPr>
              <a:t>컴활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,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합격률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_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통계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합격률을 구하기 위한 식 입력 </a:t>
            </a: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합격률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_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디자인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: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디자인합격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_Count/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디자인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_count).</a:t>
            </a:r>
            <a:r>
              <a:rPr lang="en-US" altLang="ko-KR" sz="1000" dirty="0" err="1">
                <a:solidFill>
                  <a:srgbClr val="4C555A"/>
                </a:solidFill>
                <a:latin typeface="proxima nova"/>
              </a:rPr>
              <a:t>ToString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 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합격률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_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회계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: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회계합격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_Count/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회계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_count).</a:t>
            </a:r>
            <a:r>
              <a:rPr lang="en-US" altLang="ko-KR" sz="1000" dirty="0" err="1">
                <a:solidFill>
                  <a:srgbClr val="4C555A"/>
                </a:solidFill>
                <a:latin typeface="proxima nova"/>
              </a:rPr>
              <a:t>ToString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 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합격률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_</a:t>
            </a:r>
            <a:r>
              <a:rPr lang="ko-KR" altLang="en-US" sz="1000" dirty="0" err="1">
                <a:solidFill>
                  <a:srgbClr val="4C555A"/>
                </a:solidFill>
                <a:latin typeface="proxima nova"/>
              </a:rPr>
              <a:t>컴활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: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 </a:t>
            </a:r>
            <a:r>
              <a:rPr lang="ko-KR" altLang="en-US" sz="1000" dirty="0" err="1">
                <a:solidFill>
                  <a:srgbClr val="4C555A"/>
                </a:solidFill>
                <a:latin typeface="proxima nova"/>
              </a:rPr>
              <a:t>컴활합격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_Count/</a:t>
            </a:r>
            <a:r>
              <a:rPr lang="ko-KR" altLang="en-US" sz="1000" dirty="0" err="1">
                <a:solidFill>
                  <a:srgbClr val="4C555A"/>
                </a:solidFill>
                <a:latin typeface="proxima nova"/>
              </a:rPr>
              <a:t>컴활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_count).</a:t>
            </a:r>
            <a:r>
              <a:rPr lang="en-US" altLang="ko-KR" sz="1000" dirty="0" err="1">
                <a:solidFill>
                  <a:srgbClr val="4C555A"/>
                </a:solidFill>
                <a:latin typeface="proxima nova"/>
              </a:rPr>
              <a:t>ToString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 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합격률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_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통계 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: 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통계합격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_Count/</a:t>
            </a:r>
            <a:r>
              <a:rPr lang="ko-KR" altLang="en-US" sz="1000" dirty="0">
                <a:solidFill>
                  <a:srgbClr val="4C555A"/>
                </a:solidFill>
                <a:latin typeface="proxima nova"/>
              </a:rPr>
              <a:t>통계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_count).</a:t>
            </a:r>
            <a:r>
              <a:rPr lang="en-US" altLang="ko-KR" sz="1000" dirty="0" err="1">
                <a:solidFill>
                  <a:srgbClr val="4C555A"/>
                </a:solidFill>
                <a:latin typeface="proxima nova"/>
              </a:rPr>
              <a:t>ToString</a:t>
            </a:r>
            <a:r>
              <a:rPr lang="en-US" altLang="ko-KR" sz="1000" dirty="0">
                <a:solidFill>
                  <a:srgbClr val="4C555A"/>
                </a:solidFill>
                <a:latin typeface="proxima nova"/>
              </a:rPr>
              <a:t> </a:t>
            </a: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rgbClr val="4C555A"/>
              </a:solidFill>
              <a:latin typeface="proxima nov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826305-E0AD-41DE-90E6-9ABA6F45C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84" y="2400156"/>
            <a:ext cx="666843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403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703</Words>
  <Application>Microsoft Office PowerPoint</Application>
  <PresentationFormat>A4 용지(210x297mm)</PresentationFormat>
  <Paragraphs>91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proxima nova</vt:lpstr>
      <vt:lpstr>나눔고딕</vt:lpstr>
      <vt:lpstr>나눔고딕 ExtraBold</vt:lpstr>
      <vt:lpstr>Arial</vt:lpstr>
      <vt:lpstr>Calibri</vt:lpstr>
      <vt:lpstr>Calibri Light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sict 0017</dc:creator>
  <cp:lastModifiedBy>sict 0002</cp:lastModifiedBy>
  <cp:revision>24</cp:revision>
  <dcterms:created xsi:type="dcterms:W3CDTF">2021-10-05T08:12:09Z</dcterms:created>
  <dcterms:modified xsi:type="dcterms:W3CDTF">2023-01-05T05:55:40Z</dcterms:modified>
</cp:coreProperties>
</file>