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8" r:id="rId2"/>
    <p:sldId id="261" r:id="rId3"/>
    <p:sldId id="270" r:id="rId4"/>
    <p:sldId id="280" r:id="rId5"/>
    <p:sldId id="278" r:id="rId6"/>
    <p:sldId id="279" r:id="rId7"/>
    <p:sldId id="257" r:id="rId8"/>
    <p:sldId id="263" r:id="rId9"/>
    <p:sldId id="281" r:id="rId10"/>
    <p:sldId id="282" r:id="rId11"/>
    <p:sldId id="283" r:id="rId12"/>
    <p:sldId id="265" r:id="rId13"/>
    <p:sldId id="285" r:id="rId14"/>
    <p:sldId id="284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FAD2-12C4-4C35-A7B3-2F5D402B53A1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B432-B870-45C9-94DB-99CA3E67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6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B432-B870-45C9-94DB-99CA3E675C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2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3E4-ABF9-4577-A2B7-719AD40E8DEF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8411-D5A7-493B-871D-25C6CAD57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7657-458E-40F5-ACDF-1E8B27587CB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084A-D452-4E23-B98C-7510470C3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7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7657-458E-40F5-ACDF-1E8B27587CB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084A-D452-4E23-B98C-7510470C3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1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059536" y="1"/>
            <a:ext cx="73493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endParaRPr lang="ko-KR" altLang="en-US" b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2059536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360000" rtlCol="0" anchor="ctr"/>
          <a:lstStyle/>
          <a:p>
            <a:pPr algn="r"/>
            <a:endParaRPr lang="ko-KR" altLang="en-US" sz="1400" b="1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0802" y="5411935"/>
            <a:ext cx="8286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5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45871" y="6474063"/>
            <a:ext cx="828675" cy="383937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4621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360000" rtlCol="0" anchor="ctr"/>
          <a:lstStyle/>
          <a:p>
            <a:pPr algn="r"/>
            <a:r>
              <a:rPr lang="en-US" altLang="ko-KR" sz="1400" b="1" dirty="0"/>
              <a:t>PDD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62426"/>
            <a:ext cx="12192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2297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45871" y="6474063"/>
            <a:ext cx="828675" cy="383937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4621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Ins="360000" rtlCol="0" anchor="ctr"/>
          <a:lstStyle/>
          <a:p>
            <a:pPr algn="r"/>
            <a:r>
              <a:rPr lang="en-US" altLang="ko-KR" sz="1400" b="1" dirty="0"/>
              <a:t>PDD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62426"/>
            <a:ext cx="12192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endParaRPr lang="ko-KR" altLang="en-US" b="1"/>
          </a:p>
        </p:txBody>
      </p:sp>
      <p:sp>
        <p:nvSpPr>
          <p:cNvPr id="6" name="직사각형 5"/>
          <p:cNvSpPr/>
          <p:nvPr userDrawn="1"/>
        </p:nvSpPr>
        <p:spPr>
          <a:xfrm>
            <a:off x="0" y="462117"/>
            <a:ext cx="12192000" cy="41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84634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9366191" y="0"/>
            <a:ext cx="28258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endParaRPr lang="ko-KR" altLang="en-US" b="1"/>
          </a:p>
        </p:txBody>
      </p:sp>
      <p:sp>
        <p:nvSpPr>
          <p:cNvPr id="4" name="TextBox 3"/>
          <p:cNvSpPr txBox="1"/>
          <p:nvPr userDrawn="1"/>
        </p:nvSpPr>
        <p:spPr>
          <a:xfrm>
            <a:off x="-1" y="3152001"/>
            <a:ext cx="9366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THANK</a:t>
            </a:r>
            <a:r>
              <a:rPr lang="en-US" altLang="ko-KR" sz="3000" b="1" baseline="0">
                <a:solidFill>
                  <a:schemeClr val="accent1">
                    <a:lumMod val="50000"/>
                  </a:schemeClr>
                </a:solidFill>
                <a:latin typeface="+mj-lt"/>
              </a:rPr>
              <a:t> YOU</a:t>
            </a:r>
            <a:endParaRPr lang="ko-KR" altLang="en-US" sz="3000" b="1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8756" y="4512859"/>
            <a:ext cx="8286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3E4-ABF9-4577-A2B7-719AD40E8DEF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8411-D5A7-493B-871D-25C6CAD57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2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7657-458E-40F5-ACDF-1E8B27587CB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084A-D452-4E23-B98C-7510470C3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4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7657-458E-40F5-ACDF-1E8B27587CB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084A-D452-4E23-B98C-7510470C3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3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7657-458E-40F5-ACDF-1E8B27587CB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084A-D452-4E23-B98C-7510470C3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8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7657-458E-40F5-ACDF-1E8B27587CB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084A-D452-4E23-B98C-7510470C3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6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7657-458E-40F5-ACDF-1E8B27587CB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084A-D452-4E23-B98C-7510470C3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7657-458E-40F5-ACDF-1E8B27587CB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084A-D452-4E23-B98C-7510470C3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7657-458E-40F5-ACDF-1E8B27587CB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084A-D452-4E23-B98C-7510470C3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4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D3E4-ABF9-4577-A2B7-719AD40E8DEF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8411-D5A7-493B-871D-25C6CAD57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4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60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627632"/>
            <a:ext cx="1013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입사지원자 최종 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Test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과제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8984" y="4072128"/>
            <a:ext cx="203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PDD</a:t>
            </a:r>
          </a:p>
        </p:txBody>
      </p:sp>
    </p:spTree>
    <p:extLst>
      <p:ext uri="{BB962C8B-B14F-4D97-AF65-F5344CB8AC3E}">
        <p14:creationId xmlns:p14="http://schemas.microsoft.com/office/powerpoint/2010/main" val="194996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755262F-FD6D-41AD-80AE-B9F7736E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5" y="1569878"/>
            <a:ext cx="6248855" cy="4597209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6802316" y="1368683"/>
            <a:ext cx="5389684" cy="50765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[</a:t>
            </a:r>
            <a:r>
              <a:rPr lang="ko-KR" altLang="en-US" sz="1000" dirty="0"/>
              <a:t>성별</a:t>
            </a:r>
            <a:r>
              <a:rPr lang="en-US" altLang="ko-KR" sz="1000" dirty="0"/>
              <a:t>(</a:t>
            </a:r>
            <a:r>
              <a:rPr lang="ko-KR" altLang="en-US" sz="1000" dirty="0"/>
              <a:t>남</a:t>
            </a:r>
            <a:r>
              <a:rPr lang="en-US" altLang="ko-KR" sz="1000" dirty="0"/>
              <a:t>+</a:t>
            </a:r>
            <a:r>
              <a:rPr lang="ko-KR" altLang="en-US" sz="1000" dirty="0"/>
              <a:t>여</a:t>
            </a:r>
            <a:r>
              <a:rPr lang="en-US" altLang="ko-KR" sz="1000" dirty="0"/>
              <a:t>)]</a:t>
            </a:r>
            <a:r>
              <a:rPr lang="ko-KR" altLang="en-US" sz="1000" dirty="0"/>
              <a:t> </a:t>
            </a:r>
            <a:r>
              <a:rPr lang="en-US" altLang="ko-KR" sz="1000" dirty="0"/>
              <a:t>sheet</a:t>
            </a:r>
            <a:r>
              <a:rPr lang="ko-KR" altLang="en-US" sz="1000" dirty="0"/>
              <a:t>에서 </a:t>
            </a:r>
            <a:r>
              <a:rPr lang="en-US" altLang="ko-KR" sz="1000" dirty="0"/>
              <a:t>12</a:t>
            </a:r>
            <a:r>
              <a:rPr lang="ko-KR" altLang="en-US" sz="1000" dirty="0"/>
              <a:t>개월 데이터 추출</a:t>
            </a:r>
            <a:endParaRPr lang="en-US" altLang="ko-KR" sz="1000" dirty="0"/>
          </a:p>
          <a:p>
            <a:pPr algn="l">
              <a:lnSpc>
                <a:spcPct val="15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     </a:t>
            </a:r>
            <a:r>
              <a:rPr lang="en-US" altLang="ko-KR" sz="1000" dirty="0"/>
              <a:t>’</a:t>
            </a:r>
            <a:r>
              <a:rPr lang="ko-KR" altLang="en-US" sz="1000" dirty="0"/>
              <a:t>남성</a:t>
            </a:r>
            <a:r>
              <a:rPr lang="en-US" altLang="ko-KR" sz="1000" dirty="0"/>
              <a:t>(</a:t>
            </a:r>
            <a:r>
              <a:rPr lang="ko-KR" altLang="en-US" sz="1000" dirty="0"/>
              <a:t>명</a:t>
            </a:r>
            <a:r>
              <a:rPr lang="en-US" altLang="ko-KR" sz="1000" dirty="0"/>
              <a:t>)’, ’</a:t>
            </a:r>
            <a:r>
              <a:rPr lang="ko-KR" altLang="en-US" sz="1000" dirty="0"/>
              <a:t>여성</a:t>
            </a:r>
            <a:r>
              <a:rPr lang="en-US" altLang="ko-KR" sz="1000" dirty="0"/>
              <a:t>(</a:t>
            </a:r>
            <a:r>
              <a:rPr lang="ko-KR" altLang="en-US" sz="1000" dirty="0"/>
              <a:t>명</a:t>
            </a:r>
            <a:r>
              <a:rPr lang="en-US" altLang="ko-KR" sz="1000" dirty="0"/>
              <a:t>)’ </a:t>
            </a:r>
            <a:r>
              <a:rPr lang="ko-KR" altLang="en-US" sz="1000" dirty="0"/>
              <a:t>컬럼의 </a:t>
            </a:r>
            <a:r>
              <a:rPr lang="en-US" altLang="ko-KR" sz="1000" dirty="0"/>
              <a:t>data </a:t>
            </a:r>
            <a:r>
              <a:rPr lang="ko-KR" altLang="en-US" sz="1000" dirty="0"/>
              <a:t>추출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6928" y="993753"/>
            <a:ext cx="6211275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8204" y="993753"/>
            <a:ext cx="3694724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설명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6781719" y="930354"/>
            <a:ext cx="1" cy="55148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72" y="68826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업무상세 흐름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계속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928" y="51497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2-3) Raw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에서 자료 추출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797127" y="1367693"/>
            <a:ext cx="1089804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97127" y="1319548"/>
            <a:ext cx="10898049" cy="101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864C81-4642-459B-8169-10522E711C15}"/>
              </a:ext>
            </a:extLst>
          </p:cNvPr>
          <p:cNvSpPr/>
          <p:nvPr/>
        </p:nvSpPr>
        <p:spPr>
          <a:xfrm>
            <a:off x="2139885" y="2031278"/>
            <a:ext cx="1877279" cy="3890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D976BE-8D86-4FF2-AF3C-4A4A51562BF9}"/>
              </a:ext>
            </a:extLst>
          </p:cNvPr>
          <p:cNvSpPr/>
          <p:nvPr/>
        </p:nvSpPr>
        <p:spPr>
          <a:xfrm>
            <a:off x="4017164" y="5921673"/>
            <a:ext cx="1123811" cy="245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19C412-33E9-42E7-8021-DF14CA84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1532500"/>
            <a:ext cx="5444555" cy="4715549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6802316" y="1368683"/>
            <a:ext cx="5389684" cy="50765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[</a:t>
            </a:r>
            <a:r>
              <a:rPr lang="ko-KR" altLang="en-US" sz="1000" dirty="0"/>
              <a:t>시도별</a:t>
            </a:r>
            <a:r>
              <a:rPr lang="en-US" altLang="ko-KR" sz="1000" dirty="0"/>
              <a:t>(17</a:t>
            </a:r>
            <a:r>
              <a:rPr lang="ko-KR" altLang="en-US" sz="1000" dirty="0"/>
              <a:t>개시도</a:t>
            </a:r>
            <a:r>
              <a:rPr lang="en-US" altLang="ko-KR" sz="1000" dirty="0"/>
              <a:t>+</a:t>
            </a:r>
            <a:r>
              <a:rPr lang="ko-KR" altLang="en-US" sz="1000" dirty="0"/>
              <a:t>검역</a:t>
            </a:r>
            <a:r>
              <a:rPr lang="en-US" altLang="ko-KR" sz="1000" dirty="0"/>
              <a:t>)]</a:t>
            </a:r>
            <a:r>
              <a:rPr lang="ko-KR" altLang="en-US" sz="1000" dirty="0"/>
              <a:t> </a:t>
            </a:r>
            <a:r>
              <a:rPr lang="en-US" altLang="ko-KR" sz="1000" dirty="0"/>
              <a:t>sheet</a:t>
            </a:r>
            <a:r>
              <a:rPr lang="ko-KR" altLang="en-US" sz="1000" dirty="0"/>
              <a:t>에서 </a:t>
            </a:r>
            <a:r>
              <a:rPr lang="en-US" altLang="ko-KR" sz="1000" dirty="0"/>
              <a:t>12</a:t>
            </a:r>
            <a:r>
              <a:rPr lang="ko-KR" altLang="en-US" sz="1000" dirty="0"/>
              <a:t>개월 데이터 추출</a:t>
            </a:r>
            <a:endParaRPr lang="en-US" altLang="ko-KR" sz="1000" dirty="0"/>
          </a:p>
          <a:p>
            <a:pPr algn="l">
              <a:lnSpc>
                <a:spcPct val="15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     </a:t>
            </a:r>
            <a:r>
              <a:rPr lang="en-US" altLang="ko-KR" sz="1000" dirty="0"/>
              <a:t>’</a:t>
            </a:r>
            <a:r>
              <a:rPr lang="ko-KR" altLang="en-US" sz="1000" dirty="0"/>
              <a:t>경기</a:t>
            </a:r>
            <a:r>
              <a:rPr lang="en-US" altLang="ko-KR" sz="1000" dirty="0"/>
              <a:t>’, ’</a:t>
            </a:r>
            <a:r>
              <a:rPr lang="ko-KR" altLang="en-US" sz="1000" dirty="0"/>
              <a:t>제주</a:t>
            </a:r>
            <a:r>
              <a:rPr lang="en-US" altLang="ko-KR" sz="1000" dirty="0"/>
              <a:t>’ </a:t>
            </a:r>
            <a:r>
              <a:rPr lang="ko-KR" altLang="en-US" sz="1000" dirty="0"/>
              <a:t>컬럼의 </a:t>
            </a:r>
            <a:r>
              <a:rPr lang="en-US" altLang="ko-KR" sz="1000" dirty="0"/>
              <a:t>data </a:t>
            </a:r>
            <a:r>
              <a:rPr lang="ko-KR" altLang="en-US" sz="1000" dirty="0"/>
              <a:t>추출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6928" y="993753"/>
            <a:ext cx="6211275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8204" y="993753"/>
            <a:ext cx="3694724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설명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6781719" y="930354"/>
            <a:ext cx="1" cy="55148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72" y="68826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업무상세 흐름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계속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928" y="51497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2-4) Raw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에서 자료 추출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797127" y="1367693"/>
            <a:ext cx="1089804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97127" y="1319548"/>
            <a:ext cx="10898049" cy="101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864C81-4642-459B-8169-10522E711C15}"/>
              </a:ext>
            </a:extLst>
          </p:cNvPr>
          <p:cNvSpPr/>
          <p:nvPr/>
        </p:nvSpPr>
        <p:spPr>
          <a:xfrm>
            <a:off x="4930685" y="2710787"/>
            <a:ext cx="706717" cy="3354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2D39B2-951E-4AFF-BD79-EDA6766682DA}"/>
              </a:ext>
            </a:extLst>
          </p:cNvPr>
          <p:cNvSpPr/>
          <p:nvPr/>
        </p:nvSpPr>
        <p:spPr>
          <a:xfrm>
            <a:off x="2917160" y="2710787"/>
            <a:ext cx="615642" cy="3354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D976BE-8D86-4FF2-AF3C-4A4A51562BF9}"/>
              </a:ext>
            </a:extLst>
          </p:cNvPr>
          <p:cNvSpPr/>
          <p:nvPr/>
        </p:nvSpPr>
        <p:spPr>
          <a:xfrm>
            <a:off x="4815586" y="6065240"/>
            <a:ext cx="1280409" cy="182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3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C688309-EA05-4287-AF25-5E6E7268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6" y="3598784"/>
            <a:ext cx="6227984" cy="13659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6C8C53-AED9-4C38-B764-6B0378A2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40" y="1708742"/>
            <a:ext cx="6227985" cy="1356979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6793171" y="1368683"/>
            <a:ext cx="5394673" cy="50765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Template</a:t>
            </a:r>
            <a:r>
              <a:rPr lang="ko-KR" altLang="en-US" sz="1000" dirty="0"/>
              <a:t> 파일 복사</a:t>
            </a: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Output</a:t>
            </a:r>
            <a:r>
              <a:rPr lang="ko-KR" altLang="en-US" sz="1000" dirty="0"/>
              <a:t> 폴더에 </a:t>
            </a:r>
            <a:r>
              <a:rPr lang="en-US" altLang="ko-KR" sz="1000" dirty="0"/>
              <a:t>[</a:t>
            </a:r>
            <a:r>
              <a:rPr lang="en-US" altLang="ko-KR" sz="1000" dirty="0" err="1"/>
              <a:t>yyyy</a:t>
            </a:r>
            <a:r>
              <a:rPr lang="ko-KR" altLang="en-US" sz="1000" dirty="0"/>
              <a:t>년</a:t>
            </a:r>
            <a:r>
              <a:rPr lang="en-US" altLang="ko-KR" sz="1000" dirty="0"/>
              <a:t>MM</a:t>
            </a:r>
            <a:r>
              <a:rPr lang="ko-KR" altLang="en-US" sz="1000" dirty="0"/>
              <a:t>월</a:t>
            </a:r>
            <a:r>
              <a:rPr lang="en-US" altLang="ko-KR" sz="1000" dirty="0"/>
              <a:t>dd</a:t>
            </a:r>
            <a:r>
              <a:rPr lang="ko-KR" altLang="en-US" sz="1000" dirty="0"/>
              <a:t>일 코로나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정리본</a:t>
            </a:r>
            <a:r>
              <a:rPr lang="en-US" altLang="ko-KR" sz="1000" dirty="0"/>
              <a:t>.xlsx]</a:t>
            </a:r>
            <a:r>
              <a:rPr lang="ko-KR" altLang="en-US" sz="1000" dirty="0"/>
              <a:t>로 붙여넣기</a:t>
            </a: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추출한 데이터 입력</a:t>
            </a:r>
            <a:endParaRPr lang="en-US" altLang="ko-KR" sz="1000" dirty="0"/>
          </a:p>
        </p:txBody>
      </p:sp>
      <p:sp>
        <p:nvSpPr>
          <p:cNvPr id="4" name="타원 3"/>
          <p:cNvSpPr/>
          <p:nvPr/>
        </p:nvSpPr>
        <p:spPr>
          <a:xfrm>
            <a:off x="229828" y="2254796"/>
            <a:ext cx="291356" cy="264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3100" y="2427828"/>
            <a:ext cx="737193" cy="281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6831" y="4149313"/>
            <a:ext cx="291356" cy="264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638" y="4336303"/>
            <a:ext cx="2333896" cy="414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5472" y="68826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업무상세 흐름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계속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928" y="514979"/>
            <a:ext cx="2789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3)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추출한 데이터 엑셀 입력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928" y="993753"/>
            <a:ext cx="6211275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화면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8204" y="993753"/>
            <a:ext cx="3694724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설명</a:t>
            </a: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6781719" y="930354"/>
            <a:ext cx="1" cy="55148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797127" y="1367693"/>
            <a:ext cx="1089804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797127" y="1319548"/>
            <a:ext cx="10898049" cy="101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0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1A1D610-DE68-CE25-3F0C-60969B3B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9" y="2356961"/>
            <a:ext cx="6025370" cy="15969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3624" y="2833135"/>
            <a:ext cx="3793400" cy="125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5472" y="68826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업무상세 흐름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계속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28" y="514979"/>
            <a:ext cx="27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4)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처리된 데이터 입력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(1/2)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928" y="993753"/>
            <a:ext cx="6211275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화면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8204" y="993753"/>
            <a:ext cx="3694724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설명</a:t>
            </a: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781719" y="930354"/>
            <a:ext cx="1" cy="55148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797127" y="1367693"/>
            <a:ext cx="1089804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797127" y="1319548"/>
            <a:ext cx="10898049" cy="101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FD62FE-51B7-4F0B-9FD0-F9D538F5C4C5}"/>
              </a:ext>
            </a:extLst>
          </p:cNvPr>
          <p:cNvSpPr txBox="1">
            <a:spLocks/>
          </p:cNvSpPr>
          <p:nvPr/>
        </p:nvSpPr>
        <p:spPr>
          <a:xfrm>
            <a:off x="6793172" y="1368683"/>
            <a:ext cx="5398828" cy="50765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ko-KR" altLang="en-US" sz="1000" b="1" dirty="0"/>
              <a:t>데이터 입력</a:t>
            </a:r>
            <a:r>
              <a:rPr lang="en-US" altLang="ko-KR" sz="1000" dirty="0"/>
              <a:t> </a:t>
            </a:r>
            <a:br>
              <a:rPr lang="en-US" altLang="ko-KR" sz="1000" dirty="0"/>
            </a:br>
            <a:r>
              <a:rPr lang="en-US" altLang="ko-KR" sz="1000" dirty="0"/>
              <a:t>    1</a:t>
            </a:r>
            <a:r>
              <a:rPr lang="ko-KR" altLang="en-US" sz="1000" dirty="0"/>
              <a:t>년치 데이터 표시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18320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050FF1-4DCB-EA8E-95C4-28D018EF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9" y="2356961"/>
            <a:ext cx="6025370" cy="15969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20309" y="2281865"/>
            <a:ext cx="527680" cy="956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5472" y="68826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업무상세 흐름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계속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28" y="514979"/>
            <a:ext cx="27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5)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처리된 데이터 입력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(2/2)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928" y="993753"/>
            <a:ext cx="6211275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화면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8204" y="993753"/>
            <a:ext cx="3694724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설명</a:t>
            </a: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781719" y="930354"/>
            <a:ext cx="1" cy="55148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797127" y="1367693"/>
            <a:ext cx="1089804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797127" y="1319548"/>
            <a:ext cx="10898049" cy="101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FD62FE-51B7-4F0B-9FD0-F9D538F5C4C5}"/>
              </a:ext>
            </a:extLst>
          </p:cNvPr>
          <p:cNvSpPr txBox="1">
            <a:spLocks/>
          </p:cNvSpPr>
          <p:nvPr/>
        </p:nvSpPr>
        <p:spPr>
          <a:xfrm>
            <a:off x="6793172" y="1368683"/>
            <a:ext cx="5398828" cy="50765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algn="l">
              <a:lnSpc>
                <a:spcPct val="150000"/>
              </a:lnSpc>
            </a:pPr>
            <a:r>
              <a:rPr lang="en-US" altLang="ko-KR" sz="1000" b="1" dirty="0"/>
              <a:t>1. </a:t>
            </a:r>
            <a:r>
              <a:rPr lang="ko-KR" altLang="en-US" sz="1000" b="1" dirty="0"/>
              <a:t>입력한 데이터를 바탕으로 처리</a:t>
            </a:r>
            <a:endParaRPr lang="en-US" altLang="ko-KR" sz="1000" b="1" dirty="0"/>
          </a:p>
          <a:p>
            <a:pPr algn="l">
              <a:lnSpc>
                <a:spcPct val="150000"/>
              </a:lnSpc>
            </a:pPr>
            <a:r>
              <a:rPr lang="en-US" altLang="ko-KR" sz="1000" dirty="0"/>
              <a:t>   - 1</a:t>
            </a:r>
            <a:r>
              <a:rPr lang="ko-KR" altLang="en-US" sz="1000" dirty="0"/>
              <a:t>번째 달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평균</a:t>
            </a:r>
            <a:endParaRPr lang="en-US" altLang="ko-KR" sz="1000" dirty="0"/>
          </a:p>
          <a:p>
            <a:pPr algn="l">
              <a:lnSpc>
                <a:spcPct val="150000"/>
              </a:lnSpc>
            </a:pPr>
            <a:endParaRPr lang="en-US" altLang="ko-KR" sz="1000" dirty="0"/>
          </a:p>
          <a:p>
            <a:pPr algn="l">
              <a:lnSpc>
                <a:spcPct val="150000"/>
              </a:lnSpc>
            </a:pPr>
            <a:r>
              <a:rPr lang="en-US" altLang="ko-KR" sz="1000" dirty="0"/>
              <a:t>   - 2</a:t>
            </a:r>
            <a:r>
              <a:rPr lang="ko-KR" altLang="en-US" sz="1000" dirty="0"/>
              <a:t>번째 달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합계</a:t>
            </a:r>
            <a:endParaRPr lang="en-US" altLang="ko-KR" sz="1000" dirty="0"/>
          </a:p>
          <a:p>
            <a:pPr algn="l">
              <a:lnSpc>
                <a:spcPct val="150000"/>
              </a:lnSpc>
            </a:pPr>
            <a:endParaRPr lang="en-US" altLang="ko-KR" sz="1000" dirty="0"/>
          </a:p>
          <a:p>
            <a:pPr algn="l">
              <a:lnSpc>
                <a:spcPct val="150000"/>
              </a:lnSpc>
            </a:pPr>
            <a:r>
              <a:rPr lang="en-US" altLang="ko-KR" sz="1000" dirty="0"/>
              <a:t>   - 3</a:t>
            </a:r>
            <a:r>
              <a:rPr lang="ko-KR" altLang="en-US" sz="1000" dirty="0"/>
              <a:t>번째 달에서 최고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수</a:t>
            </a:r>
            <a:r>
              <a:rPr lang="en-US" altLang="ko-KR" sz="1000" dirty="0"/>
              <a:t>(</a:t>
            </a:r>
            <a:r>
              <a:rPr lang="ko-KR" altLang="en-US" sz="1000" dirty="0"/>
              <a:t>일별</a:t>
            </a:r>
            <a:r>
              <a:rPr lang="en-US" altLang="ko-KR" sz="1000" dirty="0"/>
              <a:t>)</a:t>
            </a:r>
          </a:p>
          <a:p>
            <a:pPr algn="l">
              <a:lnSpc>
                <a:spcPct val="150000"/>
              </a:lnSpc>
            </a:pPr>
            <a:endParaRPr lang="en-US" altLang="ko-KR" sz="1000" dirty="0"/>
          </a:p>
          <a:p>
            <a:pPr algn="l">
              <a:lnSpc>
                <a:spcPct val="150000"/>
              </a:lnSpc>
            </a:pPr>
            <a:r>
              <a:rPr lang="en-US" altLang="ko-KR" sz="1000" dirty="0"/>
              <a:t>   - 4</a:t>
            </a:r>
            <a:r>
              <a:rPr lang="ko-KR" altLang="en-US" sz="1000" dirty="0"/>
              <a:t>번째 달에서 최저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수</a:t>
            </a:r>
            <a:r>
              <a:rPr lang="en-US" altLang="ko-KR" sz="1000" dirty="0"/>
              <a:t>(</a:t>
            </a:r>
            <a:r>
              <a:rPr lang="ko-KR" altLang="en-US" sz="1000" dirty="0"/>
              <a:t>일별</a:t>
            </a:r>
            <a:r>
              <a:rPr lang="en-US" altLang="ko-KR" sz="1000" dirty="0"/>
              <a:t>)</a:t>
            </a:r>
          </a:p>
          <a:p>
            <a:pPr algn="l">
              <a:lnSpc>
                <a:spcPct val="150000"/>
              </a:lnSpc>
            </a:pPr>
            <a:endParaRPr lang="en-US" altLang="ko-KR" sz="1000" dirty="0"/>
          </a:p>
          <a:p>
            <a:pPr algn="l">
              <a:lnSpc>
                <a:spcPct val="150000"/>
              </a:lnSpc>
            </a:pPr>
            <a:r>
              <a:rPr lang="en-US" altLang="ko-KR" sz="1000" dirty="0"/>
              <a:t>   -  (1</a:t>
            </a:r>
            <a:r>
              <a:rPr lang="ko-KR" altLang="en-US" sz="1000" dirty="0"/>
              <a:t>년 기준</a:t>
            </a:r>
            <a:r>
              <a:rPr lang="en-US" altLang="ko-KR" sz="1000" dirty="0"/>
              <a:t>)</a:t>
            </a:r>
            <a:r>
              <a:rPr lang="ko-KR" altLang="en-US" sz="1000" dirty="0"/>
              <a:t>평균 하루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수</a:t>
            </a:r>
            <a:endParaRPr lang="en-US" altLang="ko-KR" sz="1000" dirty="0"/>
          </a:p>
          <a:p>
            <a:pPr algn="l"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 (1</a:t>
            </a:r>
            <a:r>
              <a:rPr lang="ko-KR" altLang="en-US" sz="1000" dirty="0"/>
              <a:t>년 기준</a:t>
            </a:r>
            <a:r>
              <a:rPr lang="en-US" altLang="ko-KR" sz="1000" dirty="0"/>
              <a:t>)1</a:t>
            </a:r>
            <a:r>
              <a:rPr lang="ko-KR" altLang="en-US" sz="1000" dirty="0"/>
              <a:t>년 총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수</a:t>
            </a:r>
            <a:endParaRPr lang="en-US" altLang="ko-KR" sz="1000" dirty="0"/>
          </a:p>
          <a:p>
            <a:pPr algn="l"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 (1</a:t>
            </a:r>
            <a:r>
              <a:rPr lang="ko-KR" altLang="en-US" sz="1000" dirty="0"/>
              <a:t>년 기준</a:t>
            </a:r>
            <a:r>
              <a:rPr lang="en-US" altLang="ko-KR" sz="1000" dirty="0"/>
              <a:t>)</a:t>
            </a:r>
            <a:r>
              <a:rPr lang="ko-KR" altLang="en-US" sz="1000" dirty="0"/>
              <a:t>전국에서 제주도 확인자가 차지하는 비율</a:t>
            </a:r>
            <a:endParaRPr lang="en-US" altLang="ko-KR" sz="1000" dirty="0"/>
          </a:p>
          <a:p>
            <a:pPr algn="l">
              <a:lnSpc>
                <a:spcPct val="150000"/>
              </a:lnSpc>
            </a:pPr>
            <a:endParaRPr lang="en-US" altLang="ko-KR" sz="1000" dirty="0"/>
          </a:p>
          <a:p>
            <a:pPr algn="l">
              <a:lnSpc>
                <a:spcPct val="150000"/>
              </a:lnSpc>
            </a:pPr>
            <a:r>
              <a:rPr lang="en-US" altLang="ko-KR" sz="1000" dirty="0"/>
              <a:t>   -  (1</a:t>
            </a:r>
            <a:r>
              <a:rPr lang="ko-KR" altLang="en-US" sz="1000" dirty="0"/>
              <a:t>년 기준</a:t>
            </a:r>
            <a:r>
              <a:rPr lang="en-US" altLang="ko-KR" sz="1000" dirty="0"/>
              <a:t>)</a:t>
            </a:r>
            <a:r>
              <a:rPr lang="ko-KR" altLang="en-US" sz="1000" dirty="0"/>
              <a:t>경기도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수가 </a:t>
            </a:r>
            <a:r>
              <a:rPr lang="en-US" altLang="ko-KR" sz="1000" dirty="0"/>
              <a:t>2,000</a:t>
            </a:r>
            <a:r>
              <a:rPr lang="ko-KR" altLang="en-US" sz="1000" dirty="0"/>
              <a:t>명 이하인 일 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1885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845D23-BEEA-4764-BAD2-7986CBCE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1" y="1824574"/>
            <a:ext cx="6309913" cy="3797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472" y="68826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업무상세 흐름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계속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28" y="514979"/>
            <a:ext cx="4070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8)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최종 완성된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output data email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로 발신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6928" y="993753"/>
            <a:ext cx="6211275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화면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8204" y="993753"/>
            <a:ext cx="3694724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설명</a:t>
            </a: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6781719" y="930354"/>
            <a:ext cx="1" cy="55148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797127" y="1367693"/>
            <a:ext cx="1089804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797127" y="1319548"/>
            <a:ext cx="10898049" cy="101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C95FDB-DB75-4333-B2D9-145DDF7AC718}"/>
              </a:ext>
            </a:extLst>
          </p:cNvPr>
          <p:cNvSpPr/>
          <p:nvPr/>
        </p:nvSpPr>
        <p:spPr>
          <a:xfrm>
            <a:off x="677027" y="1979826"/>
            <a:ext cx="2997351" cy="260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383DD-F8BF-486B-A215-4B7CF575004C}"/>
              </a:ext>
            </a:extLst>
          </p:cNvPr>
          <p:cNvSpPr txBox="1">
            <a:spLocks/>
          </p:cNvSpPr>
          <p:nvPr/>
        </p:nvSpPr>
        <p:spPr>
          <a:xfrm>
            <a:off x="6802316" y="1368683"/>
            <a:ext cx="5389684" cy="50765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제목 </a:t>
            </a:r>
            <a:r>
              <a:rPr lang="en-US" altLang="ko-KR" sz="1200" b="1" dirty="0"/>
              <a:t>: </a:t>
            </a:r>
            <a:r>
              <a:rPr lang="en-US" altLang="ko-KR" sz="1200" dirty="0" err="1"/>
              <a:t>yyyy</a:t>
            </a:r>
            <a:r>
              <a:rPr lang="ko-KR" altLang="en-US" sz="1200" dirty="0"/>
              <a:t>년 </a:t>
            </a:r>
            <a:r>
              <a:rPr lang="en-US" altLang="ko-KR" sz="1200" dirty="0"/>
              <a:t>MM</a:t>
            </a:r>
            <a:r>
              <a:rPr lang="ko-KR" altLang="en-US" sz="1200" dirty="0"/>
              <a:t>월</a:t>
            </a:r>
            <a:r>
              <a:rPr lang="en-US" altLang="ko-KR" sz="1200" dirty="0"/>
              <a:t>_Covid_1year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r>
              <a:rPr lang="ko-KR" altLang="en-US" sz="1200" dirty="0"/>
              <a:t> 발신</a:t>
            </a:r>
            <a:br>
              <a:rPr lang="en-US" altLang="ko-KR" sz="1200" dirty="0"/>
            </a:br>
            <a:r>
              <a:rPr lang="en-US" altLang="ko-KR" sz="1200" dirty="0"/>
              <a:t>        (</a:t>
            </a:r>
            <a:r>
              <a:rPr lang="ko-KR" altLang="en-US" sz="1200" dirty="0"/>
              <a:t>데이터상 마지막 </a:t>
            </a:r>
            <a:r>
              <a:rPr lang="ko-KR" altLang="en-US" sz="1200" dirty="0" err="1"/>
              <a:t>년월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수신자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교육생 메일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첨부파일 </a:t>
            </a:r>
            <a:br>
              <a:rPr lang="en-US" altLang="ko-KR" sz="1200" b="1" dirty="0"/>
            </a:br>
            <a:r>
              <a:rPr lang="en-US" altLang="ko-KR" sz="1200" dirty="0"/>
              <a:t>- </a:t>
            </a:r>
            <a:r>
              <a:rPr lang="en-US" altLang="ko-KR" sz="1200" dirty="0" err="1"/>
              <a:t>yyyy</a:t>
            </a:r>
            <a:r>
              <a:rPr lang="ko-KR" altLang="en-US" sz="1200" dirty="0"/>
              <a:t>년</a:t>
            </a:r>
            <a:r>
              <a:rPr lang="en-US" altLang="ko-KR" sz="1200" dirty="0"/>
              <a:t>MM</a:t>
            </a:r>
            <a:r>
              <a:rPr lang="ko-KR" altLang="en-US" sz="1200" dirty="0"/>
              <a:t>월</a:t>
            </a:r>
            <a:r>
              <a:rPr lang="en-US" altLang="ko-KR" sz="1200"/>
              <a:t>dd</a:t>
            </a:r>
            <a:r>
              <a:rPr lang="ko-KR" altLang="en-US" sz="1200"/>
              <a:t>일 </a:t>
            </a:r>
            <a:r>
              <a:rPr lang="ko-KR" altLang="en-US" sz="1200" dirty="0"/>
              <a:t>코로나 </a:t>
            </a:r>
            <a:r>
              <a:rPr lang="ko-KR" altLang="en-US" sz="1200" dirty="0" err="1"/>
              <a:t>확진자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정리본</a:t>
            </a:r>
            <a:r>
              <a:rPr lang="en-US" altLang="ko-KR" sz="1200" dirty="0"/>
              <a:t>.xlsx</a:t>
            </a:r>
            <a:br>
              <a:rPr lang="en-US" altLang="ko-KR" sz="1200" dirty="0"/>
            </a:br>
            <a:r>
              <a:rPr lang="en-US" altLang="ko-KR" sz="1200" dirty="0"/>
              <a:t>  (</a:t>
            </a:r>
            <a:r>
              <a:rPr lang="ko-KR" altLang="en-US" sz="1200" dirty="0"/>
              <a:t>데이터상 마지막 </a:t>
            </a:r>
            <a:r>
              <a:rPr lang="ko-KR" altLang="en-US" sz="1200" dirty="0" err="1"/>
              <a:t>년월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본문 </a:t>
            </a:r>
            <a:br>
              <a:rPr lang="en-US" altLang="ko-KR" sz="1200" b="1" dirty="0"/>
            </a:br>
            <a:r>
              <a:rPr lang="ko-KR" altLang="en-US" sz="1200" dirty="0"/>
              <a:t>확인 부탁드립니다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</a:t>
            </a:r>
            <a:r>
              <a:rPr lang="en-US" altLang="ko-KR" sz="1200" dirty="0" err="1"/>
              <a:t>xxxx</a:t>
            </a:r>
            <a:r>
              <a:rPr lang="ko-KR" altLang="en-US" sz="1200" dirty="0"/>
              <a:t>년 </a:t>
            </a:r>
            <a:r>
              <a:rPr lang="en-US" altLang="ko-KR" sz="1200" dirty="0"/>
              <a:t>xx</a:t>
            </a:r>
            <a:r>
              <a:rPr lang="ko-KR" altLang="en-US" sz="1200" dirty="0"/>
              <a:t>월 </a:t>
            </a:r>
            <a:r>
              <a:rPr lang="en-US" altLang="ko-KR" sz="1200" dirty="0"/>
              <a:t>xx</a:t>
            </a:r>
            <a:r>
              <a:rPr lang="ko-KR" altLang="en-US" sz="1200" dirty="0"/>
              <a:t>일 </a:t>
            </a:r>
            <a:r>
              <a:rPr lang="en-US" altLang="ko-KR" sz="1200" dirty="0"/>
              <a:t>~ </a:t>
            </a:r>
            <a:r>
              <a:rPr lang="en-US" altLang="ko-KR" sz="1200" dirty="0" err="1"/>
              <a:t>xxxx</a:t>
            </a:r>
            <a:r>
              <a:rPr lang="ko-KR" altLang="en-US" sz="1200" dirty="0"/>
              <a:t>년 </a:t>
            </a:r>
            <a:r>
              <a:rPr lang="en-US" altLang="ko-KR" sz="1200" dirty="0"/>
              <a:t>xx</a:t>
            </a:r>
            <a:r>
              <a:rPr lang="ko-KR" altLang="en-US" sz="1200" dirty="0"/>
              <a:t>월 </a:t>
            </a:r>
            <a:r>
              <a:rPr lang="en-US" altLang="ko-KR" sz="1200" dirty="0"/>
              <a:t>xx</a:t>
            </a:r>
            <a:r>
              <a:rPr lang="ko-KR" altLang="en-US" sz="1200" dirty="0"/>
              <a:t>일  총 </a:t>
            </a:r>
            <a:r>
              <a:rPr lang="ko-KR" altLang="en-US" sz="1200" dirty="0" err="1"/>
              <a:t>확진자</a:t>
            </a:r>
            <a:r>
              <a:rPr lang="ko-KR" altLang="en-US" sz="1200" dirty="0"/>
              <a:t> 수</a:t>
            </a:r>
            <a:r>
              <a:rPr lang="en-US" altLang="ko-KR" sz="1200" dirty="0"/>
              <a:t> : xx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하루 평균 </a:t>
            </a:r>
            <a:r>
              <a:rPr lang="ko-KR" altLang="en-US" sz="1200" dirty="0" err="1"/>
              <a:t>확진자</a:t>
            </a:r>
            <a:r>
              <a:rPr lang="ko-KR" altLang="en-US" sz="1200" dirty="0"/>
              <a:t> 수</a:t>
            </a:r>
            <a:r>
              <a:rPr lang="en-US" altLang="ko-KR" sz="1200" dirty="0"/>
              <a:t>: X</a:t>
            </a:r>
            <a:r>
              <a:rPr lang="ko-KR" altLang="en-US" sz="1200" dirty="0"/>
              <a:t>명</a:t>
            </a:r>
            <a:r>
              <a:rPr lang="en-US" altLang="ko-KR" sz="1200" dirty="0"/>
              <a:t>(</a:t>
            </a:r>
            <a:r>
              <a:rPr lang="ko-KR" altLang="en-US" sz="1200" dirty="0"/>
              <a:t>가공한 데이터 입력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045114-B9C3-4C60-92D3-2B3FDDA6E081}"/>
              </a:ext>
            </a:extLst>
          </p:cNvPr>
          <p:cNvSpPr/>
          <p:nvPr/>
        </p:nvSpPr>
        <p:spPr>
          <a:xfrm>
            <a:off x="1418485" y="2493987"/>
            <a:ext cx="578096" cy="260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80FD15-7AFC-47CC-82D8-949733055CD6}"/>
              </a:ext>
            </a:extLst>
          </p:cNvPr>
          <p:cNvSpPr/>
          <p:nvPr/>
        </p:nvSpPr>
        <p:spPr>
          <a:xfrm>
            <a:off x="566928" y="3973829"/>
            <a:ext cx="2100771" cy="260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769DFC-0AB2-4CF0-AF11-473CC354CB44}"/>
              </a:ext>
            </a:extLst>
          </p:cNvPr>
          <p:cNvSpPr/>
          <p:nvPr/>
        </p:nvSpPr>
        <p:spPr>
          <a:xfrm>
            <a:off x="1163216" y="4738978"/>
            <a:ext cx="510537" cy="189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765613-323D-4FB8-A103-0D656D63254D}"/>
              </a:ext>
            </a:extLst>
          </p:cNvPr>
          <p:cNvSpPr/>
          <p:nvPr/>
        </p:nvSpPr>
        <p:spPr>
          <a:xfrm>
            <a:off x="1452264" y="4937517"/>
            <a:ext cx="510537" cy="189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472" y="688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과제 진행 관련 안내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678F6-64C1-4500-98E9-38BAF8F1A050}"/>
              </a:ext>
            </a:extLst>
          </p:cNvPr>
          <p:cNvSpPr txBox="1"/>
          <p:nvPr/>
        </p:nvSpPr>
        <p:spPr>
          <a:xfrm>
            <a:off x="571046" y="531155"/>
            <a:ext cx="11261289" cy="28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1" lang="ko-KR" altLang="en-US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itchFamily="34" charset="0"/>
              </a:rPr>
              <a:t>안내</a:t>
            </a:r>
            <a:endParaRPr kumimoji="1" lang="en-US" altLang="ko-KR" b="1" spc="-50" noProof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itchFamily="34" charset="0"/>
            </a:endParaRPr>
          </a:p>
          <a:p>
            <a:pPr marL="630238" indent="-285750" fontAlgn="base" latinLnBrk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itchFamily="34" charset="0"/>
              </a:rPr>
              <a:t>화면과 설명의 내용이 다를 경우 설명이 우선 적용 대상입니다</a:t>
            </a:r>
            <a:r>
              <a:rPr kumimoji="1" lang="en-US" altLang="ko-KR"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itchFamily="34" charset="0"/>
              </a:rPr>
              <a:t>.</a:t>
            </a:r>
          </a:p>
          <a:p>
            <a:pPr marL="630238" indent="-2857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12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개월 데이터 추출 기준</a:t>
            </a:r>
            <a:b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</a:b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   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오늘 날짜가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2022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년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월이면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2021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년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월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일부터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2022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년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월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31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일까지의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data 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추출</a:t>
            </a:r>
            <a:b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</a:b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   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오늘 날짜가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2022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년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9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월이면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, 2021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년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9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월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1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일부터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2022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년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8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월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31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일까지의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data 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추출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)</a:t>
            </a:r>
          </a:p>
          <a:p>
            <a:pPr marL="630238" indent="-2857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모든 숫자 자릿수는 소수점 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2</a:t>
            </a:r>
            <a:r>
              <a:rPr kumimoji="1" lang="ko-KR" altLang="en-US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번째 자리에서 반올림합니다</a:t>
            </a:r>
            <a:r>
              <a:rPr kumimoji="1" lang="en-US" altLang="ko-KR" sz="1400" b="0" i="0" u="none" strike="noStrike" kern="1200" cap="none" spc="-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cs typeface="Arial" pitchFamily="34" charset="0"/>
              </a:rPr>
              <a:t>.</a:t>
            </a:r>
          </a:p>
          <a:p>
            <a:pPr marL="630238" indent="-2857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itchFamily="34" charset="0"/>
              </a:rPr>
              <a:t>메일 보내기는 </a:t>
            </a:r>
            <a:r>
              <a:rPr kumimoji="1" lang="en-US" altLang="ko-KR"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itchFamily="34" charset="0"/>
              </a:rPr>
              <a:t>SMTP, GMAIL </a:t>
            </a:r>
            <a:r>
              <a:rPr kumimoji="1" lang="ko-KR" altLang="en-US"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itchFamily="34" charset="0"/>
              </a:rPr>
              <a:t>중 자유롭게 사용해 주세요</a:t>
            </a:r>
            <a:r>
              <a:rPr kumimoji="1" lang="en-US" altLang="ko-KR" sz="1400" spc="-5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itchFamily="34" charset="0"/>
              </a:rPr>
              <a:t>.</a:t>
            </a:r>
            <a:endParaRPr kumimoji="1" lang="ko-KR" altLang="en-US" sz="1400" b="0" i="0" u="none" strike="noStrike" kern="1200" cap="none" spc="-5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2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2" y="6882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업무 전체흐름도</a:t>
            </a:r>
          </a:p>
        </p:txBody>
      </p:sp>
      <p:graphicFrame>
        <p:nvGraphicFramePr>
          <p:cNvPr id="28" name="Group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03529"/>
              </p:ext>
            </p:extLst>
          </p:nvPr>
        </p:nvGraphicFramePr>
        <p:xfrm>
          <a:off x="417725" y="746342"/>
          <a:ext cx="11304884" cy="5526442"/>
        </p:xfrm>
        <a:graphic>
          <a:graphicData uri="http://schemas.openxmlformats.org/drawingml/2006/table">
            <a:tbl>
              <a:tblPr/>
              <a:tblGrid>
                <a:gridCol w="242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9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/>
                        </a:rPr>
                        <a:t>System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/>
                        </a:rPr>
                        <a:t>Actor</a:t>
                      </a:r>
                    </a:p>
                  </a:txBody>
                  <a:tcPr marL="96000" marR="96000" marT="24927" marB="2492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marL="96000" marR="96000" marT="24927" marB="2492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74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/>
                      </a:endParaRPr>
                    </a:p>
                  </a:txBody>
                  <a:tcPr marL="96000" marR="96000" marT="24927" marB="2492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/>
                        <a:cs typeface="+mn-cs"/>
                      </a:endParaRPr>
                    </a:p>
                  </a:txBody>
                  <a:tcPr marL="96000" marR="96000" marT="24927" marB="2492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541362"/>
                  </a:ext>
                </a:extLst>
              </a:tr>
            </a:tbl>
          </a:graphicData>
        </a:graphic>
      </p:graphicFrame>
      <p:sp>
        <p:nvSpPr>
          <p:cNvPr id="29" name="사각형: 둥근 모서리 170">
            <a:extLst>
              <a:ext uri="{FF2B5EF4-FFF2-40B4-BE49-F238E27FC236}">
                <a16:creationId xmlns:a16="http://schemas.microsoft.com/office/drawing/2014/main" id="{008AEB97-DB48-4E7C-AE90-2E5C7497366E}"/>
              </a:ext>
            </a:extLst>
          </p:cNvPr>
          <p:cNvSpPr/>
          <p:nvPr/>
        </p:nvSpPr>
        <p:spPr>
          <a:xfrm>
            <a:off x="541575" y="1208042"/>
            <a:ext cx="2182964" cy="3821158"/>
          </a:xfrm>
          <a:prstGeom prst="roundRect">
            <a:avLst>
              <a:gd name="adj" fmla="val 766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prstClr val="black"/>
                </a:solidFill>
                <a:cs typeface="Arial" charset="0"/>
              </a:rPr>
              <a:t>RPA</a:t>
            </a:r>
          </a:p>
        </p:txBody>
      </p:sp>
      <p:sp>
        <p:nvSpPr>
          <p:cNvPr id="30" name="사각형: 둥근 모서리 170">
            <a:extLst>
              <a:ext uri="{FF2B5EF4-FFF2-40B4-BE49-F238E27FC236}">
                <a16:creationId xmlns:a16="http://schemas.microsoft.com/office/drawing/2014/main" id="{008AEB97-DB48-4E7C-AE90-2E5C7497366E}"/>
              </a:ext>
            </a:extLst>
          </p:cNvPr>
          <p:cNvSpPr/>
          <p:nvPr/>
        </p:nvSpPr>
        <p:spPr>
          <a:xfrm>
            <a:off x="2923356" y="790921"/>
            <a:ext cx="2566812" cy="284977"/>
          </a:xfrm>
          <a:prstGeom prst="roundRect">
            <a:avLst>
              <a:gd name="adj" fmla="val 2061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prstClr val="black"/>
                </a:solidFill>
                <a:cs typeface="Arial" charset="0"/>
              </a:rPr>
              <a:t>Covid 19 </a:t>
            </a:r>
            <a:r>
              <a:rPr lang="ko-KR" altLang="en-US" sz="1400" b="1" kern="0" dirty="0">
                <a:solidFill>
                  <a:prstClr val="black"/>
                </a:solidFill>
                <a:cs typeface="Arial" charset="0"/>
              </a:rPr>
              <a:t>현황 </a:t>
            </a:r>
            <a:r>
              <a:rPr lang="en-US" altLang="ko-KR" sz="1400" b="1" kern="0" dirty="0">
                <a:solidFill>
                  <a:prstClr val="black"/>
                </a:solidFill>
                <a:cs typeface="Arial" charset="0"/>
              </a:rPr>
              <a:t>site</a:t>
            </a:r>
          </a:p>
        </p:txBody>
      </p:sp>
      <p:sp>
        <p:nvSpPr>
          <p:cNvPr id="31" name="사각형: 둥근 모서리 170">
            <a:extLst>
              <a:ext uri="{FF2B5EF4-FFF2-40B4-BE49-F238E27FC236}">
                <a16:creationId xmlns:a16="http://schemas.microsoft.com/office/drawing/2014/main" id="{13838C53-A56C-4521-A4B3-895AD1A10539}"/>
              </a:ext>
            </a:extLst>
          </p:cNvPr>
          <p:cNvSpPr/>
          <p:nvPr/>
        </p:nvSpPr>
        <p:spPr>
          <a:xfrm>
            <a:off x="541574" y="5095110"/>
            <a:ext cx="2182963" cy="10071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66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kern="0" dirty="0">
                <a:solidFill>
                  <a:prstClr val="black"/>
                </a:solidFill>
                <a:cs typeface="Arial" charset="0"/>
              </a:rPr>
              <a:t>업무 담당자</a:t>
            </a:r>
          </a:p>
        </p:txBody>
      </p:sp>
      <p:sp>
        <p:nvSpPr>
          <p:cNvPr id="32" name="사각형: 둥근 모서리 127">
            <a:extLst>
              <a:ext uri="{FF2B5EF4-FFF2-40B4-BE49-F238E27FC236}">
                <a16:creationId xmlns:a16="http://schemas.microsoft.com/office/drawing/2014/main" id="{B0F10C9F-779E-4AB1-B85C-160B012F4E60}"/>
              </a:ext>
            </a:extLst>
          </p:cNvPr>
          <p:cNvSpPr/>
          <p:nvPr/>
        </p:nvSpPr>
        <p:spPr>
          <a:xfrm>
            <a:off x="5823595" y="2148256"/>
            <a:ext cx="3215979" cy="696030"/>
          </a:xfrm>
          <a:prstGeom prst="roundRect">
            <a:avLst>
              <a:gd name="adj" fmla="val 54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170">
            <a:extLst>
              <a:ext uri="{FF2B5EF4-FFF2-40B4-BE49-F238E27FC236}">
                <a16:creationId xmlns:a16="http://schemas.microsoft.com/office/drawing/2014/main" id="{EEA4D8DE-35FA-420D-B783-36D19BC9B2F0}"/>
              </a:ext>
            </a:extLst>
          </p:cNvPr>
          <p:cNvSpPr/>
          <p:nvPr/>
        </p:nvSpPr>
        <p:spPr>
          <a:xfrm>
            <a:off x="3330491" y="1546943"/>
            <a:ext cx="1894652" cy="414537"/>
          </a:xfrm>
          <a:prstGeom prst="roundRect">
            <a:avLst/>
          </a:prstGeom>
          <a:solidFill>
            <a:schemeClr val="bg1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b="1" kern="0" dirty="0">
                <a:solidFill>
                  <a:prstClr val="black"/>
                </a:solidFill>
                <a:cs typeface="Arial" charset="0"/>
              </a:rPr>
              <a:t>Site</a:t>
            </a:r>
            <a:r>
              <a:rPr lang="ko-KR" altLang="en-US" sz="1000" b="1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altLang="ko-KR" sz="1000" b="1" kern="0" dirty="0">
                <a:solidFill>
                  <a:prstClr val="black"/>
                </a:solidFill>
                <a:cs typeface="Arial" charset="0"/>
              </a:rPr>
              <a:t>Open</a:t>
            </a:r>
            <a:endParaRPr lang="ko-KR" altLang="en-US" sz="1000" b="1" kern="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4" name="사각형: 둥근 모서리 170">
            <a:extLst>
              <a:ext uri="{FF2B5EF4-FFF2-40B4-BE49-F238E27FC236}">
                <a16:creationId xmlns:a16="http://schemas.microsoft.com/office/drawing/2014/main" id="{EEA4D8DE-35FA-420D-B783-36D19BC9B2F0}"/>
              </a:ext>
            </a:extLst>
          </p:cNvPr>
          <p:cNvSpPr/>
          <p:nvPr/>
        </p:nvSpPr>
        <p:spPr>
          <a:xfrm>
            <a:off x="3322991" y="2314986"/>
            <a:ext cx="1894652" cy="414537"/>
          </a:xfrm>
          <a:prstGeom prst="roundRect">
            <a:avLst/>
          </a:prstGeom>
          <a:solidFill>
            <a:schemeClr val="bg1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b="1" kern="0" dirty="0">
                <a:solidFill>
                  <a:prstClr val="black"/>
                </a:solidFill>
                <a:cs typeface="Arial" charset="0"/>
              </a:rPr>
              <a:t>Raw data Download</a:t>
            </a:r>
            <a:endParaRPr lang="ko-KR" altLang="en-US" sz="1000" b="1" kern="0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35" name="직선 화살표 연결선 34"/>
          <p:cNvCxnSpPr>
            <a:stCxn id="33" idx="2"/>
            <a:endCxn id="34" idx="0"/>
          </p:cNvCxnSpPr>
          <p:nvPr/>
        </p:nvCxnSpPr>
        <p:spPr>
          <a:xfrm flipH="1">
            <a:off x="4270317" y="1961480"/>
            <a:ext cx="7500" cy="35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170">
            <a:extLst>
              <a:ext uri="{FF2B5EF4-FFF2-40B4-BE49-F238E27FC236}">
                <a16:creationId xmlns:a16="http://schemas.microsoft.com/office/drawing/2014/main" id="{EEA4D8DE-35FA-420D-B783-36D19BC9B2F0}"/>
              </a:ext>
            </a:extLst>
          </p:cNvPr>
          <p:cNvSpPr/>
          <p:nvPr/>
        </p:nvSpPr>
        <p:spPr>
          <a:xfrm>
            <a:off x="6475883" y="2314986"/>
            <a:ext cx="1894652" cy="414537"/>
          </a:xfrm>
          <a:prstGeom prst="roundRect">
            <a:avLst/>
          </a:prstGeom>
          <a:solidFill>
            <a:schemeClr val="bg1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kern="0" dirty="0">
                <a:solidFill>
                  <a:prstClr val="black"/>
                </a:solidFill>
                <a:cs typeface="Arial" charset="0"/>
              </a:rPr>
              <a:t>특정 데이터 수집</a:t>
            </a:r>
          </a:p>
        </p:txBody>
      </p:sp>
      <p:sp>
        <p:nvSpPr>
          <p:cNvPr id="45" name="사각형: 둥근 모서리 170">
            <a:extLst>
              <a:ext uri="{FF2B5EF4-FFF2-40B4-BE49-F238E27FC236}">
                <a16:creationId xmlns:a16="http://schemas.microsoft.com/office/drawing/2014/main" id="{EEA4D8DE-35FA-420D-B783-36D19BC9B2F0}"/>
              </a:ext>
            </a:extLst>
          </p:cNvPr>
          <p:cNvSpPr/>
          <p:nvPr/>
        </p:nvSpPr>
        <p:spPr>
          <a:xfrm>
            <a:off x="9657270" y="4618405"/>
            <a:ext cx="1894652" cy="414537"/>
          </a:xfrm>
          <a:prstGeom prst="roundRect">
            <a:avLst/>
          </a:prstGeom>
          <a:solidFill>
            <a:schemeClr val="bg1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kern="0" dirty="0">
                <a:solidFill>
                  <a:prstClr val="black"/>
                </a:solidFill>
                <a:cs typeface="Arial" charset="0"/>
              </a:rPr>
              <a:t>결과 메일 발송</a:t>
            </a:r>
          </a:p>
        </p:txBody>
      </p:sp>
      <p:sp>
        <p:nvSpPr>
          <p:cNvPr id="47" name="원형 화살표 86">
            <a:extLst>
              <a:ext uri="{FF2B5EF4-FFF2-40B4-BE49-F238E27FC236}">
                <a16:creationId xmlns:a16="http://schemas.microsoft.com/office/drawing/2014/main" id="{7057102A-4632-4ED0-AF22-6DADAED93666}"/>
              </a:ext>
            </a:extLst>
          </p:cNvPr>
          <p:cNvSpPr/>
          <p:nvPr/>
        </p:nvSpPr>
        <p:spPr>
          <a:xfrm rot="5400000">
            <a:off x="8820024" y="1962911"/>
            <a:ext cx="435598" cy="429648"/>
          </a:xfrm>
          <a:prstGeom prst="circularArrow">
            <a:avLst>
              <a:gd name="adj1" fmla="val 11847"/>
              <a:gd name="adj2" fmla="val 1142319"/>
              <a:gd name="adj3" fmla="val 20392450"/>
              <a:gd name="adj4" fmla="val 238389"/>
              <a:gd name="adj5" fmla="val 1759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TextBox 249">
            <a:extLst>
              <a:ext uri="{FF2B5EF4-FFF2-40B4-BE49-F238E27FC236}">
                <a16:creationId xmlns:a16="http://schemas.microsoft.com/office/drawing/2014/main" id="{739CD653-70F3-43B2-A48A-FDB9261EC0A3}"/>
              </a:ext>
            </a:extLst>
          </p:cNvPr>
          <p:cNvSpPr txBox="1"/>
          <p:nvPr/>
        </p:nvSpPr>
        <p:spPr>
          <a:xfrm>
            <a:off x="9118361" y="2055829"/>
            <a:ext cx="586750" cy="25084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/>
              <a:t>반복</a:t>
            </a:r>
          </a:p>
        </p:txBody>
      </p:sp>
      <p:sp>
        <p:nvSpPr>
          <p:cNvPr id="49" name="사각형: 둥근 모서리 170">
            <a:extLst>
              <a:ext uri="{FF2B5EF4-FFF2-40B4-BE49-F238E27FC236}">
                <a16:creationId xmlns:a16="http://schemas.microsoft.com/office/drawing/2014/main" id="{EEA4D8DE-35FA-420D-B783-36D19BC9B2F0}"/>
              </a:ext>
            </a:extLst>
          </p:cNvPr>
          <p:cNvSpPr/>
          <p:nvPr/>
        </p:nvSpPr>
        <p:spPr>
          <a:xfrm>
            <a:off x="6504378" y="5617654"/>
            <a:ext cx="1894652" cy="414537"/>
          </a:xfrm>
          <a:prstGeom prst="roundRect">
            <a:avLst/>
          </a:prstGeom>
          <a:solidFill>
            <a:schemeClr val="bg1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kern="0" dirty="0">
                <a:solidFill>
                  <a:prstClr val="black"/>
                </a:solidFill>
                <a:cs typeface="Arial" charset="0"/>
              </a:rPr>
              <a:t>결과 파일 검토</a:t>
            </a:r>
          </a:p>
        </p:txBody>
      </p:sp>
      <p:cxnSp>
        <p:nvCxnSpPr>
          <p:cNvPr id="50" name="꺾인 연결선 49"/>
          <p:cNvCxnSpPr>
            <a:stCxn id="45" idx="2"/>
            <a:endCxn id="49" idx="1"/>
          </p:cNvCxnSpPr>
          <p:nvPr/>
        </p:nvCxnSpPr>
        <p:spPr>
          <a:xfrm rot="5400000">
            <a:off x="8158497" y="3378823"/>
            <a:ext cx="791981" cy="4100218"/>
          </a:xfrm>
          <a:prstGeom prst="bentConnector4">
            <a:avLst>
              <a:gd name="adj1" fmla="val 36915"/>
              <a:gd name="adj2" fmla="val 1055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170">
            <a:extLst>
              <a:ext uri="{FF2B5EF4-FFF2-40B4-BE49-F238E27FC236}">
                <a16:creationId xmlns:a16="http://schemas.microsoft.com/office/drawing/2014/main" id="{008AEB97-DB48-4E7C-AE90-2E5C7497366E}"/>
              </a:ext>
            </a:extLst>
          </p:cNvPr>
          <p:cNvSpPr/>
          <p:nvPr/>
        </p:nvSpPr>
        <p:spPr>
          <a:xfrm>
            <a:off x="6040062" y="794205"/>
            <a:ext cx="2566812" cy="284977"/>
          </a:xfrm>
          <a:prstGeom prst="roundRect">
            <a:avLst>
              <a:gd name="adj" fmla="val 2061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prstClr val="black"/>
                </a:solidFill>
                <a:cs typeface="Arial" charset="0"/>
              </a:rPr>
              <a:t>Excel</a:t>
            </a:r>
          </a:p>
        </p:txBody>
      </p:sp>
      <p:sp>
        <p:nvSpPr>
          <p:cNvPr id="69" name="사각형: 둥근 모서리 170">
            <a:extLst>
              <a:ext uri="{FF2B5EF4-FFF2-40B4-BE49-F238E27FC236}">
                <a16:creationId xmlns:a16="http://schemas.microsoft.com/office/drawing/2014/main" id="{008AEB97-DB48-4E7C-AE90-2E5C7497366E}"/>
              </a:ext>
            </a:extLst>
          </p:cNvPr>
          <p:cNvSpPr/>
          <p:nvPr/>
        </p:nvSpPr>
        <p:spPr>
          <a:xfrm>
            <a:off x="9090479" y="790921"/>
            <a:ext cx="2566812" cy="284977"/>
          </a:xfrm>
          <a:prstGeom prst="roundRect">
            <a:avLst>
              <a:gd name="adj" fmla="val 173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prstClr val="black"/>
                </a:solidFill>
                <a:cs typeface="Arial" charset="0"/>
              </a:rPr>
              <a:t>Mail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058852-8E69-4617-8EA8-FEBE64DD1673}"/>
              </a:ext>
            </a:extLst>
          </p:cNvPr>
          <p:cNvCxnSpPr/>
          <p:nvPr/>
        </p:nvCxnSpPr>
        <p:spPr>
          <a:xfrm flipV="1">
            <a:off x="5225143" y="2573776"/>
            <a:ext cx="1258240" cy="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127">
            <a:extLst>
              <a:ext uri="{FF2B5EF4-FFF2-40B4-BE49-F238E27FC236}">
                <a16:creationId xmlns:a16="http://schemas.microsoft.com/office/drawing/2014/main" id="{8AAA077F-5889-4E75-88C7-217A31A747BB}"/>
              </a:ext>
            </a:extLst>
          </p:cNvPr>
          <p:cNvSpPr/>
          <p:nvPr/>
        </p:nvSpPr>
        <p:spPr>
          <a:xfrm>
            <a:off x="5823595" y="3016865"/>
            <a:ext cx="3215979" cy="1436859"/>
          </a:xfrm>
          <a:prstGeom prst="roundRect">
            <a:avLst>
              <a:gd name="adj" fmla="val 54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70">
            <a:extLst>
              <a:ext uri="{FF2B5EF4-FFF2-40B4-BE49-F238E27FC236}">
                <a16:creationId xmlns:a16="http://schemas.microsoft.com/office/drawing/2014/main" id="{C0EA4D30-404B-49F1-B119-69723358DA0B}"/>
              </a:ext>
            </a:extLst>
          </p:cNvPr>
          <p:cNvSpPr/>
          <p:nvPr/>
        </p:nvSpPr>
        <p:spPr>
          <a:xfrm>
            <a:off x="6483383" y="3077872"/>
            <a:ext cx="1894652" cy="414537"/>
          </a:xfrm>
          <a:prstGeom prst="roundRect">
            <a:avLst/>
          </a:prstGeom>
          <a:solidFill>
            <a:schemeClr val="bg1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kern="0" dirty="0">
                <a:solidFill>
                  <a:prstClr val="black"/>
                </a:solidFill>
                <a:cs typeface="Arial" charset="0"/>
              </a:rPr>
              <a:t>데이터 처리</a:t>
            </a:r>
            <a:endParaRPr lang="en-US" altLang="ko-KR" sz="1000" b="1" kern="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4" name="사각형: 둥근 모서리 170">
            <a:extLst>
              <a:ext uri="{FF2B5EF4-FFF2-40B4-BE49-F238E27FC236}">
                <a16:creationId xmlns:a16="http://schemas.microsoft.com/office/drawing/2014/main" id="{EEA4D8DE-35FA-420D-B783-36D19BC9B2F0}"/>
              </a:ext>
            </a:extLst>
          </p:cNvPr>
          <p:cNvSpPr/>
          <p:nvPr/>
        </p:nvSpPr>
        <p:spPr>
          <a:xfrm>
            <a:off x="6475883" y="3844639"/>
            <a:ext cx="1894652" cy="414537"/>
          </a:xfrm>
          <a:prstGeom prst="roundRect">
            <a:avLst/>
          </a:prstGeom>
          <a:solidFill>
            <a:schemeClr val="bg1"/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766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kern="0" dirty="0">
                <a:solidFill>
                  <a:prstClr val="black"/>
                </a:solidFill>
                <a:cs typeface="Arial" charset="0"/>
              </a:rPr>
              <a:t>처리된 데이터 입력</a:t>
            </a:r>
          </a:p>
        </p:txBody>
      </p:sp>
      <p:sp>
        <p:nvSpPr>
          <p:cNvPr id="53" name="원형 화살표 86">
            <a:extLst>
              <a:ext uri="{FF2B5EF4-FFF2-40B4-BE49-F238E27FC236}">
                <a16:creationId xmlns:a16="http://schemas.microsoft.com/office/drawing/2014/main" id="{797420D6-F006-4E7C-B18A-42ACDA451D0B}"/>
              </a:ext>
            </a:extLst>
          </p:cNvPr>
          <p:cNvSpPr/>
          <p:nvPr/>
        </p:nvSpPr>
        <p:spPr>
          <a:xfrm rot="5400000">
            <a:off x="8820024" y="2830002"/>
            <a:ext cx="435598" cy="429648"/>
          </a:xfrm>
          <a:prstGeom prst="circularArrow">
            <a:avLst>
              <a:gd name="adj1" fmla="val 11847"/>
              <a:gd name="adj2" fmla="val 1142319"/>
              <a:gd name="adj3" fmla="val 20392450"/>
              <a:gd name="adj4" fmla="val 238389"/>
              <a:gd name="adj5" fmla="val 1759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TextBox 249">
            <a:extLst>
              <a:ext uri="{FF2B5EF4-FFF2-40B4-BE49-F238E27FC236}">
                <a16:creationId xmlns:a16="http://schemas.microsoft.com/office/drawing/2014/main" id="{D76BFBFB-68DA-415E-9438-6769645A6172}"/>
              </a:ext>
            </a:extLst>
          </p:cNvPr>
          <p:cNvSpPr txBox="1"/>
          <p:nvPr/>
        </p:nvSpPr>
        <p:spPr>
          <a:xfrm>
            <a:off x="9148969" y="2941128"/>
            <a:ext cx="586750" cy="25084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/>
              <a:t>반복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12A19C-EEFE-4C4F-BC66-B7721E00964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430709" y="2719008"/>
            <a:ext cx="0" cy="358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5443B6-DD61-4866-AEAD-580118A41714}"/>
              </a:ext>
            </a:extLst>
          </p:cNvPr>
          <p:cNvCxnSpPr>
            <a:cxnSpLocks/>
          </p:cNvCxnSpPr>
          <p:nvPr/>
        </p:nvCxnSpPr>
        <p:spPr>
          <a:xfrm>
            <a:off x="7430709" y="3492409"/>
            <a:ext cx="0" cy="358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27D148D-BECD-42C9-6C3E-F97ACF7D7DCF}"/>
              </a:ext>
            </a:extLst>
          </p:cNvPr>
          <p:cNvCxnSpPr>
            <a:stCxn id="44" idx="2"/>
            <a:endCxn id="45" idx="1"/>
          </p:cNvCxnSpPr>
          <p:nvPr/>
        </p:nvCxnSpPr>
        <p:spPr>
          <a:xfrm rot="16200000" flipH="1">
            <a:off x="8256990" y="3425394"/>
            <a:ext cx="566498" cy="2234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2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2" y="6882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파일 경로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309" y="482433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1)  </a:t>
            </a:r>
            <a:r>
              <a:rPr lang="en-US" altLang="ko-KR" sz="1600" b="1" dirty="0" err="1"/>
              <a:t>InPut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파일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8044903" y="1142715"/>
            <a:ext cx="3305401" cy="331799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 &lt;</a:t>
            </a:r>
            <a:r>
              <a:rPr lang="en-US" altLang="ko-KR" sz="1600" b="1" dirty="0" err="1"/>
              <a:t>InPut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파일 </a:t>
            </a:r>
            <a:r>
              <a:rPr lang="en-US" altLang="ko-KR" sz="1600" b="1" dirty="0"/>
              <a:t>information&gt;</a:t>
            </a:r>
          </a:p>
          <a:p>
            <a:pPr marL="371464" indent="-371464">
              <a:lnSpc>
                <a:spcPct val="150000"/>
              </a:lnSpc>
              <a:buFont typeface="+mj-lt"/>
              <a:buAutoNum type="arabicPeriod"/>
            </a:pPr>
            <a:endParaRPr lang="en-US" altLang="ko-KR" sz="1200" b="1" dirty="0"/>
          </a:p>
          <a:p>
            <a:pPr marL="371464" indent="-37146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https://ncov.kdca.go.kr/ </a:t>
            </a:r>
            <a:r>
              <a:rPr lang="ko-KR" altLang="en-US" sz="1000" dirty="0"/>
              <a:t>접속 후 다운로드</a:t>
            </a:r>
            <a:endParaRPr lang="en-US" altLang="ko-KR" sz="1000" dirty="0"/>
          </a:p>
          <a:p>
            <a:pPr marL="371464" indent="-37146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다운받을 파일은 </a:t>
            </a:r>
            <a:r>
              <a:rPr lang="en-US" altLang="ko-KR" sz="1000" dirty="0"/>
              <a:t>“</a:t>
            </a:r>
            <a:r>
              <a:rPr lang="ko-KR" altLang="en-US" sz="1000" dirty="0"/>
              <a:t>최종 </a:t>
            </a:r>
            <a:r>
              <a:rPr lang="en-US" altLang="ko-KR" sz="1000" dirty="0"/>
              <a:t>Test Folder/input” </a:t>
            </a:r>
            <a:r>
              <a:rPr lang="ko-KR" altLang="en-US" sz="1000" dirty="0"/>
              <a:t>폴더에  </a:t>
            </a:r>
            <a:r>
              <a:rPr lang="en-US" altLang="ko-KR" sz="1000" dirty="0"/>
              <a:t>‘202X</a:t>
            </a:r>
            <a:r>
              <a:rPr lang="ko-KR" altLang="en-US" sz="1000" dirty="0"/>
              <a:t>년</a:t>
            </a:r>
            <a:r>
              <a:rPr lang="en-US" altLang="ko-KR" sz="1000" dirty="0"/>
              <a:t>XX</a:t>
            </a:r>
            <a:r>
              <a:rPr lang="ko-KR" altLang="en-US" sz="1000" dirty="0"/>
              <a:t>월</a:t>
            </a:r>
            <a:r>
              <a:rPr lang="en-US" altLang="ko-KR" sz="1000" dirty="0"/>
              <a:t>XX</a:t>
            </a:r>
            <a:r>
              <a:rPr lang="ko-KR" altLang="en-US" sz="1000" dirty="0"/>
              <a:t>일</a:t>
            </a:r>
            <a:r>
              <a:rPr lang="en-US" altLang="ko-KR" sz="1000" dirty="0"/>
              <a:t>_</a:t>
            </a:r>
            <a:r>
              <a:rPr lang="ko-KR" altLang="en-US" sz="1000" dirty="0"/>
              <a:t>코로나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</a:t>
            </a:r>
            <a:r>
              <a:rPr lang="en-US" altLang="ko-KR" sz="1000" dirty="0"/>
              <a:t>rawdata.xlsx’ </a:t>
            </a:r>
            <a:r>
              <a:rPr lang="ko-KR" altLang="en-US" sz="1000" dirty="0"/>
              <a:t>형태로 저장</a:t>
            </a:r>
            <a:endParaRPr lang="en-US" altLang="ko-KR" sz="1000" dirty="0"/>
          </a:p>
          <a:p>
            <a:pPr marL="371464" indent="-37146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저장 시 날자는 오늘날자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19309" y="1142715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InPut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파일</a:t>
            </a:r>
            <a:r>
              <a:rPr lang="en-US" altLang="ko-KR" sz="1600" b="1" dirty="0"/>
              <a:t>&gt;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96AC9-62B1-4B20-B824-F84EF1F3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9" y="1794733"/>
            <a:ext cx="5987134" cy="39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2" y="6882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파일 경로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309" y="482433"/>
            <a:ext cx="1891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2)  Template </a:t>
            </a:r>
            <a:r>
              <a:rPr lang="ko-KR" altLang="en-US" sz="1600" b="1" dirty="0"/>
              <a:t>파일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9309" y="1142715"/>
            <a:ext cx="1644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&lt;Template </a:t>
            </a:r>
            <a:r>
              <a:rPr lang="ko-KR" altLang="en-US" sz="1400" b="1" dirty="0"/>
              <a:t>파일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C47B8-0A78-AF79-8EE2-E0B4FE59C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9" y="1696176"/>
            <a:ext cx="8347293" cy="22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5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2" y="6882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파일 경로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309" y="482433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3)  Output</a:t>
            </a:r>
            <a:endParaRPr lang="ko-KR" altLang="en-US" sz="1600" b="1" dirty="0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419309" y="3540001"/>
            <a:ext cx="11592137" cy="331799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 &lt;Output </a:t>
            </a:r>
            <a:r>
              <a:rPr lang="ko-KR" altLang="en-US" sz="1600" b="1" dirty="0"/>
              <a:t>파일 </a:t>
            </a:r>
            <a:r>
              <a:rPr lang="en-US" altLang="ko-KR" sz="1600" b="1" dirty="0"/>
              <a:t>Information&gt;</a:t>
            </a:r>
            <a:endParaRPr lang="en-US" altLang="ko-KR" sz="1200" b="1" dirty="0"/>
          </a:p>
          <a:p>
            <a:pPr marL="371464" indent="-37146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파일 경로 </a:t>
            </a:r>
            <a:r>
              <a:rPr lang="en-US" altLang="ko-KR" sz="1000" dirty="0"/>
              <a:t>:</a:t>
            </a:r>
            <a:r>
              <a:rPr lang="ko-KR" altLang="en-US" sz="1000" dirty="0"/>
              <a:t> 최종</a:t>
            </a:r>
            <a:r>
              <a:rPr lang="en-US" altLang="ko-KR" sz="1000" dirty="0"/>
              <a:t>Test Folder\output\</a:t>
            </a:r>
            <a:r>
              <a:rPr lang="en-US" altLang="ko-KR" sz="1000" dirty="0" err="1"/>
              <a:t>yyyy</a:t>
            </a:r>
            <a:r>
              <a:rPr lang="ko-KR" altLang="en-US" sz="1000" dirty="0"/>
              <a:t>년</a:t>
            </a:r>
            <a:r>
              <a:rPr lang="en-US" altLang="ko-KR" sz="1000" dirty="0"/>
              <a:t>MM</a:t>
            </a:r>
            <a:r>
              <a:rPr lang="ko-KR" altLang="en-US" sz="1000" dirty="0"/>
              <a:t>월</a:t>
            </a:r>
            <a:r>
              <a:rPr lang="en-US" altLang="ko-KR" sz="1000" dirty="0"/>
              <a:t>dd</a:t>
            </a:r>
            <a:r>
              <a:rPr lang="ko-KR" altLang="en-US" sz="1000" dirty="0"/>
              <a:t>일 코로나 </a:t>
            </a:r>
            <a:r>
              <a:rPr lang="ko-KR" altLang="en-US" sz="1000" dirty="0" err="1"/>
              <a:t>확진자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정리본</a:t>
            </a:r>
            <a:r>
              <a:rPr lang="en-US" altLang="ko-KR" sz="1000" dirty="0"/>
              <a:t>.xlsx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9309" y="1142715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&lt;Output </a:t>
            </a:r>
            <a:r>
              <a:rPr lang="ko-KR" altLang="en-US" sz="1400" b="1" dirty="0"/>
              <a:t>파일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46FD9E-DF8F-4AAF-9D72-547C98F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3" y="1541052"/>
            <a:ext cx="788780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3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542F5E-29E7-4292-9B12-39297821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07" y="2559161"/>
            <a:ext cx="6001588" cy="3096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5472" y="6882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업무상세 흐름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28" y="993753"/>
            <a:ext cx="6211275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8204" y="993753"/>
            <a:ext cx="3694724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설명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802316" y="1435167"/>
            <a:ext cx="5389684" cy="5010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Open Browser</a:t>
            </a:r>
            <a:br>
              <a:rPr lang="en-US" altLang="ko-KR" sz="1000" dirty="0"/>
            </a:br>
            <a:r>
              <a:rPr lang="en-US" altLang="ko-KR" sz="1000" dirty="0"/>
              <a:t>URL </a:t>
            </a:r>
            <a:r>
              <a:rPr lang="en-US" altLang="ko-KR" sz="1000"/>
              <a:t>: https://ncov.kdca.go.kr/</a:t>
            </a: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Raw</a:t>
            </a:r>
            <a:r>
              <a:rPr lang="ko-KR" altLang="en-US" sz="1000" dirty="0"/>
              <a:t> </a:t>
            </a:r>
            <a:r>
              <a:rPr lang="en-US" altLang="ko-KR" sz="1000" dirty="0"/>
              <a:t>Data</a:t>
            </a:r>
            <a:r>
              <a:rPr lang="ko-KR" altLang="en-US" sz="1000" dirty="0"/>
              <a:t> 다운로드 </a:t>
            </a:r>
            <a:r>
              <a:rPr lang="en-US" altLang="ko-KR" sz="1000" dirty="0"/>
              <a:t>Click</a:t>
            </a:r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 err="1"/>
              <a:t>InPut</a:t>
            </a:r>
            <a:r>
              <a:rPr lang="ko-KR" altLang="en-US" sz="1000" dirty="0"/>
              <a:t> 파일 경로로 저장</a:t>
            </a:r>
            <a:endParaRPr lang="en-US" altLang="ko-KR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979868" y="5063478"/>
            <a:ext cx="1261541" cy="403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88512" y="5122490"/>
            <a:ext cx="291356" cy="2648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6781719" y="930354"/>
            <a:ext cx="1" cy="55148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928" y="514979"/>
            <a:ext cx="129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1) Site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 접속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97127" y="1367693"/>
            <a:ext cx="1089804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97127" y="1319548"/>
            <a:ext cx="10898049" cy="101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8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027AB5-62B0-41CF-8858-3EEBEBD7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5" y="1721348"/>
            <a:ext cx="5969939" cy="4371234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6802316" y="1368683"/>
            <a:ext cx="5389684" cy="50765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[</a:t>
            </a:r>
            <a:r>
              <a:rPr lang="ko-KR" altLang="en-US" sz="1000" dirty="0" err="1"/>
              <a:t>발생별</a:t>
            </a:r>
            <a:r>
              <a:rPr lang="en-US" altLang="ko-KR" sz="1000" dirty="0"/>
              <a:t>(</a:t>
            </a:r>
            <a:r>
              <a:rPr lang="ko-KR" altLang="en-US" sz="1000" dirty="0" err="1"/>
              <a:t>국내블생</a:t>
            </a:r>
            <a:r>
              <a:rPr lang="en-US" altLang="ko-KR" sz="1000" dirty="0"/>
              <a:t>+</a:t>
            </a:r>
            <a:r>
              <a:rPr lang="ko-KR" altLang="en-US" sz="1000" dirty="0"/>
              <a:t>해외유입</a:t>
            </a:r>
            <a:r>
              <a:rPr lang="en-US" altLang="ko-KR" sz="1000" dirty="0"/>
              <a:t>), </a:t>
            </a:r>
            <a:r>
              <a:rPr lang="ko-KR" altLang="en-US" sz="1000" dirty="0"/>
              <a:t>사망</a:t>
            </a:r>
            <a:r>
              <a:rPr lang="en-US" altLang="ko-KR" sz="1000" dirty="0"/>
              <a:t>]</a:t>
            </a:r>
            <a:r>
              <a:rPr lang="ko-KR" altLang="en-US" sz="1000" dirty="0"/>
              <a:t> </a:t>
            </a:r>
            <a:r>
              <a:rPr lang="en-US" altLang="ko-KR" sz="1000" dirty="0"/>
              <a:t>sheet</a:t>
            </a:r>
            <a:r>
              <a:rPr lang="ko-KR" altLang="en-US" sz="1000" dirty="0"/>
              <a:t>에서 </a:t>
            </a:r>
            <a:r>
              <a:rPr lang="en-US" altLang="ko-KR" sz="1000" dirty="0"/>
              <a:t>12</a:t>
            </a:r>
            <a:r>
              <a:rPr lang="ko-KR" altLang="en-US" sz="1000" dirty="0"/>
              <a:t>개월 데이터 추출</a:t>
            </a:r>
            <a:endParaRPr lang="en-US" altLang="ko-KR" sz="1000" dirty="0"/>
          </a:p>
          <a:p>
            <a:pPr algn="l">
              <a:lnSpc>
                <a:spcPct val="15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     </a:t>
            </a:r>
            <a:r>
              <a:rPr lang="en-US" altLang="ko-KR" sz="1000" dirty="0"/>
              <a:t>‘</a:t>
            </a:r>
            <a:r>
              <a:rPr lang="ko-KR" altLang="en-US" sz="1000" dirty="0"/>
              <a:t>일자</a:t>
            </a:r>
            <a:r>
              <a:rPr lang="en-US" altLang="ko-KR" sz="1000" dirty="0"/>
              <a:t>’, ‘</a:t>
            </a:r>
            <a:r>
              <a:rPr lang="ko-KR" altLang="en-US" sz="1000" dirty="0"/>
              <a:t>계</a:t>
            </a:r>
            <a:r>
              <a:rPr lang="en-US" altLang="ko-KR" sz="1000" dirty="0"/>
              <a:t>(</a:t>
            </a:r>
            <a:r>
              <a:rPr lang="ko-KR" altLang="en-US" sz="1000" dirty="0"/>
              <a:t>명</a:t>
            </a:r>
            <a:r>
              <a:rPr lang="en-US" altLang="ko-KR" sz="1000" dirty="0"/>
              <a:t>)’, ‘</a:t>
            </a:r>
            <a:r>
              <a:rPr lang="ko-KR" altLang="en-US" sz="1000" dirty="0"/>
              <a:t>국내발생</a:t>
            </a:r>
            <a:r>
              <a:rPr lang="en-US" altLang="ko-KR" sz="1000" dirty="0"/>
              <a:t>(</a:t>
            </a:r>
            <a:r>
              <a:rPr lang="ko-KR" altLang="en-US" sz="1000" dirty="0"/>
              <a:t>명</a:t>
            </a:r>
            <a:r>
              <a:rPr lang="en-US" altLang="ko-KR" sz="1000" dirty="0"/>
              <a:t>)’, </a:t>
            </a:r>
            <a:r>
              <a:rPr lang="ko-KR" altLang="en-US" sz="1000" dirty="0"/>
              <a:t>해외유입</a:t>
            </a:r>
            <a:r>
              <a:rPr lang="en-US" altLang="ko-KR" sz="1000" dirty="0"/>
              <a:t>(</a:t>
            </a:r>
            <a:r>
              <a:rPr lang="ko-KR" altLang="en-US" sz="1000" dirty="0"/>
              <a:t>명</a:t>
            </a:r>
            <a:r>
              <a:rPr lang="en-US" altLang="ko-KR" sz="1000" dirty="0"/>
              <a:t>)’ </a:t>
            </a:r>
            <a:r>
              <a:rPr lang="ko-KR" altLang="en-US" sz="1000" dirty="0"/>
              <a:t>컬럼의 </a:t>
            </a:r>
            <a:r>
              <a:rPr lang="en-US" altLang="ko-KR" sz="1000" dirty="0"/>
              <a:t>data </a:t>
            </a:r>
            <a:r>
              <a:rPr lang="ko-KR" altLang="en-US" sz="1000" dirty="0"/>
              <a:t>추출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797127" y="2213875"/>
            <a:ext cx="3548630" cy="365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6928" y="993753"/>
            <a:ext cx="6211275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8204" y="993753"/>
            <a:ext cx="3694724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설명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6781719" y="930354"/>
            <a:ext cx="1" cy="55148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72" y="68826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업무상세 흐름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계속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928" y="51497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2-1) Raw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에서 자료 추출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797127" y="1367693"/>
            <a:ext cx="1089804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97127" y="1319548"/>
            <a:ext cx="10898049" cy="101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CF0421-5938-44FD-AAAE-414C58361632}"/>
              </a:ext>
            </a:extLst>
          </p:cNvPr>
          <p:cNvSpPr/>
          <p:nvPr/>
        </p:nvSpPr>
        <p:spPr>
          <a:xfrm>
            <a:off x="1199711" y="5864243"/>
            <a:ext cx="1992325" cy="228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8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DCDD3F-9A4A-4DB0-8C2D-B94DDDC4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2" y="1718900"/>
            <a:ext cx="6426021" cy="4256196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6802316" y="1368683"/>
            <a:ext cx="5389684" cy="50765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  <a:p>
            <a:pPr marL="371464" indent="-371464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[</a:t>
            </a:r>
            <a:r>
              <a:rPr lang="ko-KR" altLang="en-US" sz="1000" dirty="0"/>
              <a:t>연령별</a:t>
            </a:r>
            <a:r>
              <a:rPr lang="en-US" altLang="ko-KR" sz="1000" dirty="0"/>
              <a:t>(10</a:t>
            </a:r>
            <a:r>
              <a:rPr lang="ko-KR" altLang="en-US" sz="1000" dirty="0" err="1"/>
              <a:t>세단위</a:t>
            </a:r>
            <a:r>
              <a:rPr lang="en-US" altLang="ko-KR" sz="1000" dirty="0"/>
              <a:t>)]</a:t>
            </a:r>
            <a:r>
              <a:rPr lang="ko-KR" altLang="en-US" sz="1000" dirty="0"/>
              <a:t> </a:t>
            </a:r>
            <a:r>
              <a:rPr lang="en-US" altLang="ko-KR" sz="1000" dirty="0"/>
              <a:t>sheet</a:t>
            </a:r>
            <a:r>
              <a:rPr lang="ko-KR" altLang="en-US" sz="1000" dirty="0"/>
              <a:t>에서 </a:t>
            </a:r>
            <a:r>
              <a:rPr lang="en-US" altLang="ko-KR" sz="1000" dirty="0"/>
              <a:t>12</a:t>
            </a:r>
            <a:r>
              <a:rPr lang="ko-KR" altLang="en-US" sz="1000" dirty="0"/>
              <a:t>개월 데이터 추출</a:t>
            </a:r>
            <a:endParaRPr lang="en-US" altLang="ko-KR" sz="1000" dirty="0"/>
          </a:p>
          <a:p>
            <a:pPr algn="l">
              <a:lnSpc>
                <a:spcPct val="15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     </a:t>
            </a:r>
            <a:r>
              <a:rPr lang="en-US" altLang="ko-KR" sz="1000" dirty="0"/>
              <a:t>’30-39</a:t>
            </a:r>
            <a:r>
              <a:rPr lang="ko-KR" altLang="en-US" sz="1000" dirty="0"/>
              <a:t>세</a:t>
            </a:r>
            <a:r>
              <a:rPr lang="en-US" altLang="ko-KR" sz="1000" dirty="0"/>
              <a:t>’, ’40-49</a:t>
            </a:r>
            <a:r>
              <a:rPr lang="ko-KR" altLang="en-US" sz="1000" dirty="0"/>
              <a:t>세</a:t>
            </a:r>
            <a:r>
              <a:rPr lang="en-US" altLang="ko-KR" sz="1000" dirty="0"/>
              <a:t> </a:t>
            </a:r>
            <a:r>
              <a:rPr lang="ko-KR" altLang="en-US" sz="1000" dirty="0"/>
              <a:t>컬럼의 </a:t>
            </a:r>
            <a:r>
              <a:rPr lang="en-US" altLang="ko-KR" sz="1000" dirty="0"/>
              <a:t>data </a:t>
            </a:r>
            <a:r>
              <a:rPr lang="ko-KR" altLang="en-US" sz="1000" dirty="0"/>
              <a:t>추출</a:t>
            </a:r>
            <a:endParaRPr lang="en-US" altLang="ko-K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6928" y="993753"/>
            <a:ext cx="6211275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화면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8204" y="993753"/>
            <a:ext cx="3694724" cy="3257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17" dirty="0"/>
              <a:t>설명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6781719" y="930354"/>
            <a:ext cx="1" cy="55148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72" y="68826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업무상세 흐름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계속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928" y="51497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2-2) Raw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에서 자료 추출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797127" y="1367693"/>
            <a:ext cx="10898049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97127" y="1319548"/>
            <a:ext cx="10898049" cy="101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2D39B2-951E-4AFF-BD79-EDA6766682DA}"/>
              </a:ext>
            </a:extLst>
          </p:cNvPr>
          <p:cNvSpPr/>
          <p:nvPr/>
        </p:nvSpPr>
        <p:spPr>
          <a:xfrm>
            <a:off x="4788816" y="2184916"/>
            <a:ext cx="1902676" cy="3544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D976BE-8D86-4FF2-AF3C-4A4A51562BF9}"/>
              </a:ext>
            </a:extLst>
          </p:cNvPr>
          <p:cNvSpPr/>
          <p:nvPr/>
        </p:nvSpPr>
        <p:spPr>
          <a:xfrm>
            <a:off x="2676402" y="5729682"/>
            <a:ext cx="1123811" cy="245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1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724</Words>
  <Application>Microsoft Office PowerPoint</Application>
  <PresentationFormat>와이드스크린</PresentationFormat>
  <Paragraphs>131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황우승</dc:creator>
  <cp:lastModifiedBy>sict 0002</cp:lastModifiedBy>
  <cp:revision>154</cp:revision>
  <dcterms:created xsi:type="dcterms:W3CDTF">2021-12-30T05:25:44Z</dcterms:created>
  <dcterms:modified xsi:type="dcterms:W3CDTF">2023-05-12T09:12:45Z</dcterms:modified>
</cp:coreProperties>
</file>