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0" r:id="rId3"/>
    <p:sldId id="301" r:id="rId4"/>
    <p:sldId id="302" r:id="rId5"/>
    <p:sldId id="30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03" r:id="rId16"/>
    <p:sldId id="304" r:id="rId17"/>
    <p:sldId id="305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1" r:id="rId26"/>
    <p:sldId id="29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3529" autoAdjust="0"/>
  </p:normalViewPr>
  <p:slideViewPr>
    <p:cSldViewPr snapToGrid="0">
      <p:cViewPr varScale="1">
        <p:scale>
          <a:sx n="101" d="100"/>
          <a:sy n="101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browser</a:t>
            </a:r>
            <a:r>
              <a:rPr lang="ko-KR" altLang="en-US" dirty="0"/>
              <a:t> 기능</a:t>
            </a:r>
            <a:r>
              <a:rPr lang="en-US" altLang="ko-KR"/>
              <a:t>/maximize</a:t>
            </a:r>
            <a:r>
              <a:rPr lang="ko-KR" altLang="en-US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4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Activity </a:t>
            </a: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기초</a:t>
            </a: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F476C-584A-49BF-9BD8-5EE79FF86B6D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데이터테이블에 </a:t>
            </a:r>
            <a:r>
              <a:rPr lang="ko-KR" altLang="en-US" sz="2400" b="1" dirty="0" err="1">
                <a:latin typeface="+mn-ea"/>
              </a:rPr>
              <a:t>반복문</a:t>
            </a:r>
            <a:r>
              <a:rPr lang="ko-KR" altLang="en-US" sz="2400" b="1" dirty="0">
                <a:latin typeface="+mn-ea"/>
              </a:rPr>
              <a:t> 만들기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9C0B9-77D7-4B80-8966-A32FA639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5" y="887181"/>
            <a:ext cx="3747548" cy="53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90361-B48F-4A0A-9B43-8C7F7428C8CD}"/>
              </a:ext>
            </a:extLst>
          </p:cNvPr>
          <p:cNvSpPr txBox="1"/>
          <p:nvPr/>
        </p:nvSpPr>
        <p:spPr>
          <a:xfrm>
            <a:off x="4657725" y="2819891"/>
            <a:ext cx="4093100" cy="217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For Each Row In Data 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추출한 데이터테이블의 각 행에 대하여 반복수행하기 위해 </a:t>
            </a:r>
            <a:r>
              <a:rPr lang="en-US" altLang="ko-KR" dirty="0"/>
              <a:t>“</a:t>
            </a:r>
            <a:r>
              <a:rPr lang="ko-KR" altLang="en-US" dirty="0"/>
              <a:t>입력</a:t>
            </a:r>
            <a:r>
              <a:rPr lang="en-US" altLang="ko-KR" dirty="0"/>
              <a:t>”</a:t>
            </a:r>
            <a:r>
              <a:rPr lang="ko-KR" altLang="en-US" dirty="0"/>
              <a:t>속성에  </a:t>
            </a:r>
            <a:r>
              <a:rPr lang="ko-KR" altLang="en-US" dirty="0" err="1"/>
              <a:t>데이터스크래핑</a:t>
            </a:r>
            <a:r>
              <a:rPr lang="en-US" altLang="ko-KR" dirty="0"/>
              <a:t>Activity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ko-KR" altLang="en-US" dirty="0"/>
              <a:t>출력</a:t>
            </a:r>
            <a:r>
              <a:rPr lang="en-US" altLang="ko-KR" dirty="0"/>
              <a:t>”</a:t>
            </a:r>
            <a:r>
              <a:rPr lang="ko-KR" altLang="en-US" dirty="0"/>
              <a:t>속성 값 입력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D615A8-3FBD-4DB9-9C48-C001E42C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6" y="905259"/>
            <a:ext cx="432495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1CD73-EBB3-4DAB-A663-E215C48540AD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행의 </a:t>
            </a:r>
            <a:r>
              <a:rPr lang="en-US" altLang="ko-KR" sz="2400" b="1" dirty="0">
                <a:latin typeface="+mn-ea"/>
              </a:rPr>
              <a:t>3</a:t>
            </a:r>
            <a:r>
              <a:rPr lang="ko-KR" altLang="en-US" sz="2400" b="1" dirty="0">
                <a:latin typeface="+mn-ea"/>
              </a:rPr>
              <a:t>번째 </a:t>
            </a:r>
            <a:r>
              <a:rPr lang="en-US" altLang="ko-KR" sz="2400" b="1" dirty="0">
                <a:latin typeface="+mn-ea"/>
              </a:rPr>
              <a:t>Index</a:t>
            </a:r>
            <a:r>
              <a:rPr lang="ko-KR" altLang="en-US" sz="2400" b="1" dirty="0">
                <a:latin typeface="+mn-ea"/>
              </a:rPr>
              <a:t>에 변수 설정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70A2AF-C45F-4DEF-A860-B53923C5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76" y="890391"/>
            <a:ext cx="4991797" cy="1552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39D0B7-0C4F-4A2E-B2A6-42B342AA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5" y="899916"/>
            <a:ext cx="3604701" cy="5667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BCC352-69C7-4BD8-AD2B-3D3C7A9F690A}"/>
              </a:ext>
            </a:extLst>
          </p:cNvPr>
          <p:cNvSpPr txBox="1"/>
          <p:nvPr/>
        </p:nvSpPr>
        <p:spPr>
          <a:xfrm>
            <a:off x="4009676" y="2819891"/>
            <a:ext cx="4741149" cy="17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Assign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 err="1"/>
              <a:t>등락율</a:t>
            </a:r>
            <a:r>
              <a:rPr lang="en-US" altLang="ko-KR" dirty="0"/>
              <a:t>”</a:t>
            </a:r>
            <a:r>
              <a:rPr lang="ko-KR" altLang="en-US" dirty="0"/>
              <a:t>변수를 생성하여 </a:t>
            </a:r>
            <a:r>
              <a:rPr lang="en-US" altLang="ko-KR" dirty="0"/>
              <a:t>Value </a:t>
            </a:r>
            <a:r>
              <a:rPr lang="ko-KR" altLang="en-US" dirty="0"/>
              <a:t>속성에 행의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변환하고</a:t>
            </a:r>
            <a:r>
              <a:rPr lang="en-US" altLang="ko-KR" dirty="0"/>
              <a:t>, </a:t>
            </a:r>
            <a:r>
              <a:rPr lang="ko-KR" altLang="en-US" dirty="0"/>
              <a:t>첫번째 문자를 추출한 값을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4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AA586F-0B10-4388-B921-4CBF290C1301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등락율이 </a:t>
            </a:r>
            <a:r>
              <a:rPr lang="en-US" altLang="ko-KR" sz="2400" b="1" dirty="0">
                <a:latin typeface="+mn-ea"/>
              </a:rPr>
              <a:t>+,-,0</a:t>
            </a:r>
            <a:r>
              <a:rPr lang="ko-KR" altLang="en-US" sz="2400" b="1" dirty="0">
                <a:latin typeface="+mn-ea"/>
              </a:rPr>
              <a:t>으로 시작할 때 분기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003FC-9699-446A-BF46-F63AE29E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37" y="847326"/>
            <a:ext cx="3048425" cy="1552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7CD577-8663-4207-8CA7-C172E95459EA}"/>
              </a:ext>
            </a:extLst>
          </p:cNvPr>
          <p:cNvSpPr txBox="1"/>
          <p:nvPr/>
        </p:nvSpPr>
        <p:spPr>
          <a:xfrm>
            <a:off x="5886237" y="2819891"/>
            <a:ext cx="2864588" cy="383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TypeArgument</a:t>
            </a:r>
            <a:r>
              <a:rPr lang="ko-KR" altLang="en-US" dirty="0"/>
              <a:t>를 </a:t>
            </a:r>
            <a:r>
              <a:rPr lang="en-US" altLang="ko-KR" dirty="0"/>
              <a:t>Int32(</a:t>
            </a:r>
            <a:r>
              <a:rPr lang="ko-KR" altLang="en-US" dirty="0"/>
              <a:t>기본설정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String </a:t>
            </a:r>
            <a:r>
              <a:rPr lang="ko-KR" altLang="en-US" dirty="0"/>
              <a:t>으로 바꿔주고</a:t>
            </a:r>
            <a:r>
              <a:rPr lang="en-US" altLang="ko-KR" dirty="0"/>
              <a:t>, Expression</a:t>
            </a:r>
            <a:r>
              <a:rPr lang="ko-KR" altLang="en-US" dirty="0"/>
              <a:t>을 이전의 </a:t>
            </a:r>
            <a:r>
              <a:rPr lang="en-US" altLang="ko-KR" dirty="0"/>
              <a:t>Assign</a:t>
            </a:r>
            <a:r>
              <a:rPr lang="ko-KR" altLang="en-US" dirty="0"/>
              <a:t>에서 설정한 </a:t>
            </a:r>
            <a:r>
              <a:rPr lang="en-US" altLang="ko-KR" dirty="0"/>
              <a:t>“</a:t>
            </a:r>
            <a:r>
              <a:rPr lang="ko-KR" altLang="en-US" dirty="0" err="1"/>
              <a:t>등락율</a:t>
            </a:r>
            <a:r>
              <a:rPr lang="en-US" altLang="ko-KR" dirty="0"/>
              <a:t>”</a:t>
            </a:r>
            <a:r>
              <a:rPr lang="ko-KR" altLang="en-US" dirty="0"/>
              <a:t>변수로 설정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+, - ,0 Case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31C1BD-587D-489E-A880-6861035B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8" y="847326"/>
            <a:ext cx="551574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1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BF1D3-AAD7-4455-B4DA-631030DAE815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각 분기에 알맞은 메시지 출력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E15A3-D2F3-418F-8582-9AF937E8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42" y="1184716"/>
            <a:ext cx="4069773" cy="1541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FCDCA-958A-482E-A274-70A938A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5" y="1327578"/>
            <a:ext cx="4526975" cy="475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3EE34-6DD2-430B-AC60-774A22E4EFED}"/>
              </a:ext>
            </a:extLst>
          </p:cNvPr>
          <p:cNvSpPr txBox="1"/>
          <p:nvPr/>
        </p:nvSpPr>
        <p:spPr>
          <a:xfrm>
            <a:off x="5051031" y="3353291"/>
            <a:ext cx="3699794" cy="30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Message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각 행의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 err="1"/>
              <a:t>종목명</a:t>
            </a:r>
            <a:r>
              <a:rPr lang="en-US" altLang="ko-KR" dirty="0"/>
              <a:t>), 1</a:t>
            </a:r>
            <a:r>
              <a:rPr lang="ko-KR" altLang="en-US" dirty="0"/>
              <a:t>번째</a:t>
            </a:r>
            <a:r>
              <a:rPr lang="en-US" altLang="ko-KR" dirty="0"/>
              <a:t>(</a:t>
            </a:r>
            <a:r>
              <a:rPr lang="ko-KR" altLang="en-US" dirty="0"/>
              <a:t>현재가</a:t>
            </a:r>
            <a:r>
              <a:rPr lang="en-US" altLang="ko-KR" dirty="0"/>
              <a:t>) Index</a:t>
            </a:r>
            <a:r>
              <a:rPr lang="ko-KR" altLang="en-US" dirty="0"/>
              <a:t>와 각 분기별로 </a:t>
            </a:r>
            <a:r>
              <a:rPr lang="en-US" altLang="ko-KR" dirty="0"/>
              <a:t>+ Case</a:t>
            </a:r>
            <a:r>
              <a:rPr lang="ko-KR" altLang="en-US" dirty="0"/>
              <a:t>에는 오름</a:t>
            </a:r>
            <a:r>
              <a:rPr lang="en-US" altLang="ko-KR" dirty="0"/>
              <a:t>, - Case</a:t>
            </a:r>
            <a:r>
              <a:rPr lang="ko-KR" altLang="en-US" dirty="0"/>
              <a:t>에는 내림</a:t>
            </a:r>
            <a:r>
              <a:rPr lang="en-US" altLang="ko-KR" dirty="0"/>
              <a:t>, 0 Case</a:t>
            </a:r>
            <a:r>
              <a:rPr lang="ko-KR" altLang="en-US" dirty="0"/>
              <a:t>에는 변함없음을 </a:t>
            </a:r>
            <a:r>
              <a:rPr lang="en-US" altLang="ko-KR" dirty="0"/>
              <a:t>Text</a:t>
            </a:r>
            <a:r>
              <a:rPr lang="ko-KR" altLang="en-US" dirty="0"/>
              <a:t>속성에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06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482C4-09D3-424D-A59B-CC1460E28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1" y="871341"/>
            <a:ext cx="2871149" cy="5667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57A29-D357-46A9-BBEC-03A1A807B373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실행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2502C1-AE9C-422A-9C56-87357A74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30" y="1085802"/>
            <a:ext cx="1352739" cy="685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E81A1-819B-465D-807B-12A9D911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70" y="1963374"/>
            <a:ext cx="5161550" cy="2931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82F43-6998-4F10-86A2-37EDC2F806D8}"/>
              </a:ext>
            </a:extLst>
          </p:cNvPr>
          <p:cNvSpPr txBox="1"/>
          <p:nvPr/>
        </p:nvSpPr>
        <p:spPr>
          <a:xfrm>
            <a:off x="4132835" y="4894625"/>
            <a:ext cx="4721619" cy="17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디버그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디자이너 상단의 파일 디버그를 클릭하여 시퀀스를 실행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별로 오름</a:t>
            </a:r>
            <a:r>
              <a:rPr lang="en-US" altLang="ko-KR" dirty="0"/>
              <a:t>,</a:t>
            </a:r>
            <a:r>
              <a:rPr lang="ko-KR" altLang="en-US" dirty="0"/>
              <a:t>내림</a:t>
            </a:r>
            <a:r>
              <a:rPr lang="en-US" altLang="ko-KR" dirty="0"/>
              <a:t>, </a:t>
            </a:r>
            <a:r>
              <a:rPr lang="ko-KR" altLang="en-US" dirty="0"/>
              <a:t>변함없음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66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4. Activity – While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B4F91-883A-487E-B503-156B24E56E21}"/>
              </a:ext>
            </a:extLst>
          </p:cNvPr>
          <p:cNvSpPr txBox="1"/>
          <p:nvPr/>
        </p:nvSpPr>
        <p:spPr>
          <a:xfrm>
            <a:off x="390525" y="781050"/>
            <a:ext cx="8448675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원하는 숫자가 입력 될 때까지 </a:t>
            </a:r>
            <a:r>
              <a:rPr lang="en-US" altLang="ko-KR" sz="2000" b="1" dirty="0" err="1"/>
              <a:t>InputDialog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무한 표시한다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74B0745-4748-4B22-9A4E-E581275FA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03" y="1508433"/>
            <a:ext cx="241139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Activity – Parallel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DFEDD-EA27-4B8B-A1D2-631130860575}"/>
              </a:ext>
            </a:extLst>
          </p:cNvPr>
          <p:cNvSpPr txBox="1"/>
          <p:nvPr/>
        </p:nvSpPr>
        <p:spPr>
          <a:xfrm>
            <a:off x="390525" y="781050"/>
            <a:ext cx="8448675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Write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Line</a:t>
            </a:r>
            <a:r>
              <a:rPr lang="ko-KR" altLang="en-US" sz="2000" b="1" dirty="0"/>
              <a:t>을 사용하여 문자열을 동시 출력한다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6BE8B6-F2BD-4EDE-B7B4-0F5C1EB7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1718939"/>
            <a:ext cx="8243455" cy="39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6. Activity – Data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8AC31-36F5-492E-A0B0-5F973D366D04}"/>
              </a:ext>
            </a:extLst>
          </p:cNvPr>
          <p:cNvSpPr txBox="1"/>
          <p:nvPr/>
        </p:nvSpPr>
        <p:spPr>
          <a:xfrm>
            <a:off x="390525" y="781050"/>
            <a:ext cx="844867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Table</a:t>
            </a:r>
            <a:r>
              <a:rPr lang="ko-KR" altLang="en-US" sz="2000" b="1" dirty="0"/>
              <a:t>을 생성한다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Table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Row, Column</a:t>
            </a:r>
            <a:r>
              <a:rPr lang="ko-KR" altLang="en-US" sz="2000" b="1" dirty="0"/>
              <a:t>를 추가한다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Data </a:t>
            </a:r>
            <a:r>
              <a:rPr lang="ko-KR" altLang="en-US" sz="2000" b="1" dirty="0"/>
              <a:t>를 입력한다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입력된 데이터를 출력한다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7AD24-9253-44C9-98E6-0C620C83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58" y="2743614"/>
            <a:ext cx="3114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동적데이터 테이블 만들기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7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Assign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Input Dialog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Add Data Column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Add Data Row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이름과 나이를 입력 받는다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이름과 나이를 데이터 테이블에 저장한다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데이터가</a:t>
            </a:r>
            <a:r>
              <a:rPr lang="en-US" altLang="ko-KR" dirty="0"/>
              <a:t> 3</a:t>
            </a:r>
            <a:r>
              <a:rPr lang="ko-KR" altLang="en-US" dirty="0"/>
              <a:t>건 미만이면 반복하여 입력 받는다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 받은 데이터가 </a:t>
            </a:r>
            <a:r>
              <a:rPr lang="en-US" altLang="ko-KR" dirty="0"/>
              <a:t>3</a:t>
            </a:r>
            <a:r>
              <a:rPr lang="ko-KR" altLang="en-US" dirty="0"/>
              <a:t>건 이상이면 입력 받은 이름과 나이를 모두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0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뉴스 스크랩하여 테이블 만들기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Open Browser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Extract Structured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For Each Row In Data Table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Log Message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포털사이트의 뉴스를 수집한다</a:t>
            </a:r>
            <a:r>
              <a:rPr lang="en-US" altLang="ko-KR" dirty="0"/>
              <a:t>.(</a:t>
            </a:r>
            <a:r>
              <a:rPr lang="ko-KR" altLang="en-US" dirty="0"/>
              <a:t>개수는 각자 정한다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수집된 뉴스의 제목을 </a:t>
            </a:r>
            <a:r>
              <a:rPr lang="en-US" altLang="ko-KR" dirty="0"/>
              <a:t>Data Table</a:t>
            </a:r>
            <a:r>
              <a:rPr lang="ko-KR" altLang="en-US" dirty="0"/>
              <a:t>에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수집된 뉴스의 제목을 출력한다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01A59A-E731-4D9A-B34F-8EC0D15B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068457"/>
            <a:ext cx="40005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05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Activity - 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5E619-9FE4-4EB3-A272-DD81E7BA33D7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를 입력 받아 제대로 입력했는지 검증한다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D4B7-0E26-4373-9D80-DC4E4DDE29D7}"/>
              </a:ext>
            </a:extLst>
          </p:cNvPr>
          <p:cNvSpPr txBox="1"/>
          <p:nvPr/>
        </p:nvSpPr>
        <p:spPr>
          <a:xfrm>
            <a:off x="5495730" y="1265028"/>
            <a:ext cx="34190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lnSpc>
                <a:spcPct val="150000"/>
              </a:lnSpc>
              <a:buFont typeface="+mj-ea"/>
              <a:buAutoNum type="circleNumDbPlain"/>
            </a:lvl1pPr>
          </a:lstStyle>
          <a:p>
            <a:r>
              <a:rPr lang="en-US" altLang="ko-KR" dirty="0"/>
              <a:t>Input Dialog </a:t>
            </a:r>
            <a:r>
              <a:rPr lang="ko-KR" altLang="en-US" dirty="0"/>
              <a:t>로 입력 받은 값을 비교하고</a:t>
            </a:r>
            <a:endParaRPr lang="en-US" altLang="ko-KR" dirty="0"/>
          </a:p>
          <a:p>
            <a:r>
              <a:rPr lang="ko-KR" altLang="en-US" dirty="0"/>
              <a:t>비교한 결과를 출력한다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4D1FB7-38E2-4D22-B868-7B257B44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1" y="1326064"/>
            <a:ext cx="4760459" cy="16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6342B5-9DFC-468E-B575-EA7A18BE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7" y="1266702"/>
            <a:ext cx="4448796" cy="1752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4A37DF-AFFB-4F3D-8A89-72C1CDA4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80" y="1266702"/>
            <a:ext cx="4229690" cy="1962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BA2B-9E79-4179-B91E-1D5958DCEBE1}"/>
              </a:ext>
            </a:extLst>
          </p:cNvPr>
          <p:cNvSpPr txBox="1"/>
          <p:nvPr/>
        </p:nvSpPr>
        <p:spPr>
          <a:xfrm>
            <a:off x="390525" y="4248150"/>
            <a:ext cx="8448675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Open Browser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자동화를 시작할 웹 브라우저를 여는 </a:t>
            </a:r>
            <a:r>
              <a:rPr lang="en-US" altLang="ko-KR" dirty="0"/>
              <a:t>Activity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Browser Type </a:t>
            </a:r>
            <a:r>
              <a:rPr lang="ko-KR" altLang="en-US" dirty="0"/>
              <a:t>옵션</a:t>
            </a:r>
            <a:r>
              <a:rPr lang="en-US" altLang="ko-KR" dirty="0"/>
              <a:t>(Chrome)</a:t>
            </a:r>
            <a:r>
              <a:rPr lang="ko-KR" altLang="en-US" dirty="0"/>
              <a:t>과 </a:t>
            </a:r>
            <a:r>
              <a:rPr lang="en-US" altLang="ko-KR" dirty="0" err="1"/>
              <a:t>Url</a:t>
            </a:r>
            <a:r>
              <a:rPr lang="en-US" altLang="ko-KR" dirty="0"/>
              <a:t>(https://news.naver.com)</a:t>
            </a:r>
            <a:r>
              <a:rPr lang="ko-KR" altLang="en-US" dirty="0"/>
              <a:t>을 설정합니다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745B2-EFD2-499E-BF25-04188453D57B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자동화를 수행할 웹 브라우저 생성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885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433B8D-4D90-4C61-8D33-E7C5780B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7" y="1276062"/>
            <a:ext cx="4448796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A4194-8C4F-4C36-802D-7C39468C1DFD}"/>
              </a:ext>
            </a:extLst>
          </p:cNvPr>
          <p:cNvSpPr txBox="1"/>
          <p:nvPr/>
        </p:nvSpPr>
        <p:spPr>
          <a:xfrm>
            <a:off x="390525" y="4248150"/>
            <a:ext cx="8448675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Maximize Window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열어준 브라우저 내부에서 </a:t>
            </a:r>
            <a:r>
              <a:rPr lang="ko-KR" altLang="en-US" dirty="0" err="1"/>
              <a:t>셀렉터를</a:t>
            </a:r>
            <a:r>
              <a:rPr lang="ko-KR" altLang="en-US" dirty="0"/>
              <a:t> </a:t>
            </a:r>
            <a:r>
              <a:rPr lang="ko-KR" altLang="en-US" dirty="0" err="1"/>
              <a:t>선택할때</a:t>
            </a:r>
            <a:r>
              <a:rPr lang="ko-KR" altLang="en-US" dirty="0"/>
              <a:t> 오류가 발생하지 않도록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창을 최대화 해주는 </a:t>
            </a:r>
            <a:r>
              <a:rPr lang="en-US" altLang="ko-KR" dirty="0"/>
              <a:t>Activity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ABFD-4B34-49B7-889E-BC2B94385CE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웹 브라우저 최대화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15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337D7-2F21-4374-86EA-5F77619B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8" y="701006"/>
            <a:ext cx="4377387" cy="5455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ACF29-E04A-4DC2-A1A0-887081930B12}"/>
              </a:ext>
            </a:extLst>
          </p:cNvPr>
          <p:cNvSpPr txBox="1"/>
          <p:nvPr/>
        </p:nvSpPr>
        <p:spPr>
          <a:xfrm>
            <a:off x="4781550" y="3267075"/>
            <a:ext cx="4101162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데이터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디자인탭의</a:t>
            </a:r>
            <a:r>
              <a:rPr lang="ko-KR" altLang="en-US" sz="2000" b="1" dirty="0"/>
              <a:t> 리본메뉴에서 데이터 </a:t>
            </a:r>
            <a:r>
              <a:rPr lang="ko-KR" altLang="en-US" sz="2000" b="1" dirty="0" err="1"/>
              <a:t>스크래핑을</a:t>
            </a:r>
            <a:r>
              <a:rPr lang="ko-KR" altLang="en-US" sz="2000" b="1" dirty="0"/>
              <a:t> 클릭하고 추출할 데이터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뉴스 제목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선택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Extract Structured Data </a:t>
            </a:r>
            <a:r>
              <a:rPr lang="ko-KR" altLang="en-US" sz="2000" b="1" dirty="0"/>
              <a:t>액티비티의 출력 속성값을 설정</a:t>
            </a:r>
            <a:endParaRPr lang="en-US" altLang="ko-KR" sz="2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F38067-012D-4D16-B6A0-881C021F0268}"/>
              </a:ext>
            </a:extLst>
          </p:cNvPr>
          <p:cNvGrpSpPr/>
          <p:nvPr/>
        </p:nvGrpSpPr>
        <p:grpSpPr>
          <a:xfrm>
            <a:off x="5743575" y="806833"/>
            <a:ext cx="1885950" cy="596132"/>
            <a:chOff x="5743575" y="1654558"/>
            <a:chExt cx="1885950" cy="596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22C58CC-D489-40C7-ACB3-C894B7291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71" r="33042"/>
            <a:stretch/>
          </p:blipFill>
          <p:spPr>
            <a:xfrm>
              <a:off x="5743575" y="1654558"/>
              <a:ext cx="1885950" cy="59613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3E7715-3D7C-4CC0-BDAC-8914C5592986}"/>
                </a:ext>
              </a:extLst>
            </p:cNvPr>
            <p:cNvSpPr/>
            <p:nvPr/>
          </p:nvSpPr>
          <p:spPr>
            <a:xfrm>
              <a:off x="6638023" y="1685022"/>
              <a:ext cx="516155" cy="51615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F8CCC6A-6B98-4478-943C-F44490B6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19" y="1680296"/>
            <a:ext cx="3495612" cy="1385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2EBB8-DC39-4006-99C9-4B5424C07324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데이터 </a:t>
            </a:r>
            <a:r>
              <a:rPr lang="ko-KR" altLang="en-US" sz="2400" b="1" dirty="0" err="1">
                <a:latin typeface="+mn-ea"/>
              </a:rPr>
              <a:t>스크래핑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31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5D249E-10DA-499A-BAF9-83DBF4F46974}"/>
              </a:ext>
            </a:extLst>
          </p:cNvPr>
          <p:cNvGrpSpPr/>
          <p:nvPr/>
        </p:nvGrpSpPr>
        <p:grpSpPr>
          <a:xfrm>
            <a:off x="250434" y="729243"/>
            <a:ext cx="3643702" cy="6109707"/>
            <a:chOff x="1914153" y="-2634099"/>
            <a:chExt cx="5334744" cy="89452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6963A2-236E-4B52-95BF-5BF3D8E41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206" y="-2634099"/>
              <a:ext cx="5277587" cy="62587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AAAC05-3B11-44EA-9D50-8AE689D2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153" y="3624699"/>
              <a:ext cx="5334744" cy="26864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09F3FC-C8A1-4C4C-AF21-A9C638866A5C}"/>
              </a:ext>
            </a:extLst>
          </p:cNvPr>
          <p:cNvSpPr txBox="1"/>
          <p:nvPr/>
        </p:nvSpPr>
        <p:spPr>
          <a:xfrm>
            <a:off x="4572000" y="3429000"/>
            <a:ext cx="4101162" cy="281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For Each Row In Data </a:t>
            </a:r>
            <a:r>
              <a:rPr lang="en-US" altLang="ko-KR" sz="2000" b="1" dirty="0" err="1"/>
              <a:t>Dable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뉴스의 제목을 출력하기 위해 데이터테이블의 각 열마다 반복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반복할 액티비티는 </a:t>
            </a:r>
            <a:r>
              <a:rPr lang="en-US" altLang="ko-KR" sz="2000" b="1" dirty="0"/>
              <a:t>Body </a:t>
            </a:r>
            <a:r>
              <a:rPr lang="ko-KR" altLang="en-US" sz="2000" b="1" dirty="0"/>
              <a:t>내부에 입력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9A560F-3022-4DE4-B18F-E03D8E37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0218"/>
            <a:ext cx="4229690" cy="1495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6C27D7-0B00-4B67-956D-470ECC38C0D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제목 출력</a:t>
            </a:r>
            <a:r>
              <a:rPr lang="en-US" altLang="ko-KR" sz="2400" b="1" dirty="0">
                <a:latin typeface="+mn-ea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2664521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CC53B7-56C0-47C4-A35E-9F949D41A117}"/>
              </a:ext>
            </a:extLst>
          </p:cNvPr>
          <p:cNvGrpSpPr/>
          <p:nvPr/>
        </p:nvGrpSpPr>
        <p:grpSpPr>
          <a:xfrm>
            <a:off x="237894" y="762000"/>
            <a:ext cx="3619731" cy="5892052"/>
            <a:chOff x="1671233" y="-3867150"/>
            <a:chExt cx="5796368" cy="98823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0151C7-FB9A-4625-8576-5763EDCC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4" y="-3867150"/>
              <a:ext cx="5772151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4787BB-F32A-48A7-9A53-D7D435ADE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1233" y="2995402"/>
              <a:ext cx="5796368" cy="301984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877B12-0949-4D67-B359-55AF80262301}"/>
              </a:ext>
            </a:extLst>
          </p:cNvPr>
          <p:cNvSpPr txBox="1"/>
          <p:nvPr/>
        </p:nvSpPr>
        <p:spPr>
          <a:xfrm>
            <a:off x="4572000" y="3429000"/>
            <a:ext cx="4101162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Log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Message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err="1"/>
              <a:t>CurrentRow</a:t>
            </a:r>
            <a:r>
              <a:rPr lang="ko-KR" altLang="en-US" sz="2000" b="1" dirty="0"/>
              <a:t>의 첫번째 인덱스를 </a:t>
            </a:r>
            <a:r>
              <a:rPr lang="en-US" altLang="ko-KR" sz="2000" b="1" dirty="0"/>
              <a:t>String</a:t>
            </a:r>
            <a:r>
              <a:rPr lang="ko-KR" altLang="en-US" sz="2000" b="1" dirty="0"/>
              <a:t>유형으로 전환하여 출력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69152-7337-463E-A642-5FC3F27D8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105" y="857141"/>
            <a:ext cx="4229690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56B3D-A6AC-4927-B179-28D60D61F702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제목 출력</a:t>
            </a:r>
            <a:r>
              <a:rPr lang="en-US" altLang="ko-KR" sz="2400" b="1" dirty="0">
                <a:latin typeface="+mn-ea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40441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E886A-4532-4FD1-8E5D-BB85A3B0B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4" y="817854"/>
            <a:ext cx="3241589" cy="5667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C07A1F-CA1C-41FD-BB3E-3AEAAFB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40" y="4094513"/>
            <a:ext cx="3781953" cy="23911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E87437-32BF-4BAF-B244-B874B871D6C2}"/>
              </a:ext>
            </a:extLst>
          </p:cNvPr>
          <p:cNvGrpSpPr/>
          <p:nvPr/>
        </p:nvGrpSpPr>
        <p:grpSpPr>
          <a:xfrm>
            <a:off x="5767554" y="817854"/>
            <a:ext cx="1390844" cy="714475"/>
            <a:chOff x="5767554" y="817854"/>
            <a:chExt cx="1390844" cy="714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5F24FB-3B9D-479A-B3F8-A47BECF4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554" y="817854"/>
              <a:ext cx="1390844" cy="7144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584515-568C-49BF-9868-B630A3D60C05}"/>
                </a:ext>
              </a:extLst>
            </p:cNvPr>
            <p:cNvSpPr/>
            <p:nvPr/>
          </p:nvSpPr>
          <p:spPr>
            <a:xfrm>
              <a:off x="6594809" y="862631"/>
              <a:ext cx="469232" cy="56777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5624F8-CB0C-4C78-8144-FC155E84A9DE}"/>
              </a:ext>
            </a:extLst>
          </p:cNvPr>
          <p:cNvSpPr txBox="1"/>
          <p:nvPr/>
        </p:nvSpPr>
        <p:spPr>
          <a:xfrm>
            <a:off x="3952875" y="1762951"/>
            <a:ext cx="410116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디버그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디자인탭</a:t>
            </a:r>
            <a:r>
              <a:rPr lang="ko-KR" altLang="en-US" sz="2000" b="1" dirty="0"/>
              <a:t> 리본메뉴의 파일 디버그 클릭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작업 완료 후 출력 패널 확인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C2EDC-BEC6-4D01-99C4-498E73D90735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파일 디버그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48CCE-2F41-47DC-85C7-B0A758F101D8}"/>
              </a:ext>
            </a:extLst>
          </p:cNvPr>
          <p:cNvSpPr/>
          <p:nvPr/>
        </p:nvSpPr>
        <p:spPr>
          <a:xfrm>
            <a:off x="4360514" y="5200650"/>
            <a:ext cx="3722097" cy="9525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8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Activity - Switch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137EC-0D52-43CF-B224-A45A5501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429000"/>
            <a:ext cx="2324100" cy="284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812E77-22EF-4FE8-A147-E764F558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1358819"/>
            <a:ext cx="495300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722F4-68FD-40E0-8F05-07BEC71ABF49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2, 3 </a:t>
            </a:r>
            <a:r>
              <a:rPr lang="ko-KR" altLang="en-US" sz="2000" b="1" dirty="0"/>
              <a:t>을 입력 받아 입력 값에 따라 분기한다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C0EDB-0611-49CC-88C7-F9AB321290B1}"/>
              </a:ext>
            </a:extLst>
          </p:cNvPr>
          <p:cNvSpPr txBox="1"/>
          <p:nvPr/>
        </p:nvSpPr>
        <p:spPr>
          <a:xfrm>
            <a:off x="3610947" y="563569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실습포인트 </a:t>
            </a:r>
            <a:r>
              <a:rPr lang="en-US" altLang="ko-KR" dirty="0"/>
              <a:t>: </a:t>
            </a:r>
            <a:r>
              <a:rPr lang="ko-KR" altLang="en-US" dirty="0"/>
              <a:t>숫자와 문자로 입력을 받아본다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8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Activity – Flow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숫자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2, 3 </a:t>
            </a:r>
            <a:r>
              <a:rPr lang="ko-KR" altLang="en-US" sz="2000" b="1" dirty="0"/>
              <a:t>을 입력 받아 입력 값에 따라 분기한다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2390AE-B680-4DCA-95A1-E211BB75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44" y="1234536"/>
            <a:ext cx="5378046" cy="521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3F52E-7774-4F61-8223-FBE40985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0" y="1295520"/>
            <a:ext cx="556972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구해서 비교하기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29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Data Scraping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For Each Row In Data Table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조회를 원하는 종목명을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조회된 종목은 현재 주식가격과 등락률을 조회하고</a:t>
            </a:r>
            <a:br>
              <a:rPr lang="en-US" altLang="ko-KR" dirty="0"/>
            </a:br>
            <a:r>
              <a:rPr lang="ko-KR" altLang="en-US" dirty="0"/>
              <a:t>등락률에 따라 </a:t>
            </a:r>
            <a:r>
              <a:rPr lang="en-US" altLang="ko-KR" dirty="0"/>
              <a:t>SWITCH</a:t>
            </a:r>
            <a:r>
              <a:rPr lang="ko-KR" altLang="en-US" dirty="0"/>
              <a:t>문으로 분기하여 </a:t>
            </a:r>
            <a:r>
              <a:rPr lang="en-US" altLang="ko-KR" dirty="0"/>
              <a:t>“</a:t>
            </a:r>
            <a:r>
              <a:rPr lang="ko-KR" altLang="en-US" dirty="0"/>
              <a:t>해당종목 명</a:t>
            </a:r>
            <a:r>
              <a:rPr lang="en-US" altLang="ko-KR" dirty="0"/>
              <a:t>, </a:t>
            </a:r>
            <a:r>
              <a:rPr lang="ko-KR" altLang="en-US" dirty="0"/>
              <a:t>현재가격</a:t>
            </a:r>
            <a:r>
              <a:rPr lang="en-US" altLang="ko-KR" dirty="0"/>
              <a:t>, ‘</a:t>
            </a:r>
            <a:r>
              <a:rPr lang="ko-KR" altLang="en-US" dirty="0"/>
              <a:t>오름</a:t>
            </a:r>
            <a:r>
              <a:rPr lang="en-US" altLang="ko-KR" dirty="0"/>
              <a:t>/</a:t>
            </a:r>
            <a:r>
              <a:rPr lang="ko-KR" altLang="en-US" dirty="0"/>
              <a:t>내림</a:t>
            </a:r>
            <a:r>
              <a:rPr lang="en-US" altLang="ko-KR" dirty="0"/>
              <a:t>/</a:t>
            </a:r>
            <a:r>
              <a:rPr lang="ko-KR" altLang="en-US" dirty="0"/>
              <a:t>변함없음</a:t>
            </a:r>
            <a:r>
              <a:rPr lang="en-US" altLang="ko-KR" dirty="0"/>
              <a:t>‘” </a:t>
            </a:r>
            <a:r>
              <a:rPr lang="ko-KR" altLang="en-US" dirty="0"/>
              <a:t>구분하여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6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679058-04C8-4771-9645-33C2BBC9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12076"/>
            <a:ext cx="4858428" cy="264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F2C410-F232-451D-9029-659586D3EEC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검색할 브라우저 열기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C8EB-F422-4DB1-A396-F9C4DAE614DA}"/>
              </a:ext>
            </a:extLst>
          </p:cNvPr>
          <p:cNvSpPr txBox="1"/>
          <p:nvPr/>
        </p:nvSpPr>
        <p:spPr>
          <a:xfrm>
            <a:off x="4858052" y="3961981"/>
            <a:ext cx="4100174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Open Browser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URL: </a:t>
            </a:r>
            <a:r>
              <a:rPr lang="ko-KR" altLang="en-US" dirty="0"/>
              <a:t>네이버 증권정보 사이트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Browser Type: </a:t>
            </a:r>
            <a:r>
              <a:rPr lang="ko-KR" altLang="en-US" dirty="0"/>
              <a:t>크롬 </a:t>
            </a:r>
            <a:r>
              <a:rPr lang="ko-KR" altLang="en-US" dirty="0" err="1"/>
              <a:t>웹브라우저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892A30-46CF-4A0A-AE2C-CCD2CA04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8" y="3961981"/>
            <a:ext cx="432495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E4A56-FBBB-4773-A187-CF6D99A81B92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주가정보를 검색할 브라우저 열기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E4379-E893-44E0-A5B3-DDBA5AA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12" y="985636"/>
            <a:ext cx="4839375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388DF-7122-4605-B1E0-14C153D346CB}"/>
              </a:ext>
            </a:extLst>
          </p:cNvPr>
          <p:cNvSpPr txBox="1"/>
          <p:nvPr/>
        </p:nvSpPr>
        <p:spPr>
          <a:xfrm>
            <a:off x="1240971" y="4200106"/>
            <a:ext cx="6131379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Maximize Window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Click,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등 </a:t>
            </a:r>
            <a:r>
              <a:rPr lang="ko-KR" altLang="en-US" dirty="0" err="1"/>
              <a:t>셀렉터</a:t>
            </a:r>
            <a:r>
              <a:rPr lang="ko-KR" altLang="en-US" dirty="0"/>
              <a:t> 설정에서 오류가 생기지 </a:t>
            </a:r>
            <a:r>
              <a:rPr lang="ko-KR" altLang="en-US" dirty="0" err="1"/>
              <a:t>않도록자동화를</a:t>
            </a:r>
            <a:r>
              <a:rPr lang="ko-KR" altLang="en-US" dirty="0"/>
              <a:t> 실행할 창을 최대화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9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22576-4EBE-4CF6-9E18-32EF107D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6" y="1128391"/>
            <a:ext cx="4858428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60B76-FA23-437E-82B2-86404744AF10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검색창에 </a:t>
            </a:r>
            <a:r>
              <a:rPr lang="ko-KR" altLang="en-US" sz="2400" b="1" dirty="0" err="1">
                <a:latin typeface="+mn-ea"/>
              </a:rPr>
              <a:t>종목명</a:t>
            </a:r>
            <a:r>
              <a:rPr lang="ko-KR" altLang="en-US" sz="2400" b="1" dirty="0">
                <a:latin typeface="+mn-ea"/>
              </a:rPr>
              <a:t> 입력하기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27812-5D17-497D-9CA3-CA3FFECE5AD1}"/>
              </a:ext>
            </a:extLst>
          </p:cNvPr>
          <p:cNvSpPr txBox="1"/>
          <p:nvPr/>
        </p:nvSpPr>
        <p:spPr>
          <a:xfrm>
            <a:off x="5229225" y="1128391"/>
            <a:ext cx="3781425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주식종목으로 삼성을 입력하고 검색할 수 있도록</a:t>
            </a:r>
            <a:r>
              <a:rPr lang="en-US" altLang="ko-KR" dirty="0"/>
              <a:t> Type Into </a:t>
            </a:r>
            <a:r>
              <a:rPr lang="ko-KR" altLang="en-US" dirty="0"/>
              <a:t>액티비티로 </a:t>
            </a:r>
            <a:r>
              <a:rPr lang="en-US" altLang="ko-KR" dirty="0"/>
              <a:t>“</a:t>
            </a:r>
            <a:r>
              <a:rPr lang="ko-KR" altLang="en-US" dirty="0"/>
              <a:t>삼성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[k(enter)]</a:t>
            </a:r>
            <a:r>
              <a:rPr lang="ko-KR" altLang="en-US" dirty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C7BDAA-653A-464E-AB0F-086BEE7E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846" y="1811155"/>
            <a:ext cx="3775954" cy="35961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2D6D3-DB86-497B-826E-3ED4D562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46" y="969472"/>
            <a:ext cx="2152950" cy="67636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FECA29-9CA9-4BCE-9FD4-596E2B30E371}"/>
              </a:ext>
            </a:extLst>
          </p:cNvPr>
          <p:cNvGrpSpPr/>
          <p:nvPr/>
        </p:nvGrpSpPr>
        <p:grpSpPr>
          <a:xfrm>
            <a:off x="270660" y="815468"/>
            <a:ext cx="3527828" cy="5731673"/>
            <a:chOff x="1994216" y="542708"/>
            <a:chExt cx="5165093" cy="839174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682D1C5-A9EA-4815-B2AA-6EF86B85F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4216" y="2076450"/>
              <a:ext cx="5165093" cy="6858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526DDE-DFB5-410C-A519-B52B8DC2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4216" y="542708"/>
              <a:ext cx="5155567" cy="15527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5855B14-590E-4BDE-882B-4A19064872CA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검색 결과 데이터 </a:t>
            </a:r>
            <a:r>
              <a:rPr lang="ko-KR" altLang="en-US" sz="2400" b="1" dirty="0" err="1">
                <a:latin typeface="+mn-ea"/>
              </a:rPr>
              <a:t>스크래핑하기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521C4-BBF5-4D4D-B5EF-DC490B89033B}"/>
              </a:ext>
            </a:extLst>
          </p:cNvPr>
          <p:cNvSpPr txBox="1"/>
          <p:nvPr/>
        </p:nvSpPr>
        <p:spPr>
          <a:xfrm>
            <a:off x="4312118" y="5467841"/>
            <a:ext cx="3984859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데이터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검색 결과를 </a:t>
            </a:r>
            <a:r>
              <a:rPr lang="ko-KR" altLang="en-US" dirty="0" err="1"/>
              <a:t>스크래핑하여</a:t>
            </a:r>
            <a:r>
              <a:rPr lang="ko-KR" altLang="en-US" dirty="0"/>
              <a:t> </a:t>
            </a:r>
            <a:r>
              <a:rPr lang="ko-KR" altLang="en-US" dirty="0" err="1"/>
              <a:t>종목명</a:t>
            </a:r>
            <a:r>
              <a:rPr lang="en-US" altLang="ko-KR" dirty="0"/>
              <a:t>, </a:t>
            </a:r>
            <a:r>
              <a:rPr lang="ko-KR" altLang="en-US" dirty="0"/>
              <a:t>현재가</a:t>
            </a:r>
            <a:r>
              <a:rPr lang="en-US" altLang="ko-KR" dirty="0"/>
              <a:t>, </a:t>
            </a:r>
            <a:r>
              <a:rPr lang="ko-KR" altLang="en-US" dirty="0" err="1"/>
              <a:t>등락율</a:t>
            </a:r>
            <a:r>
              <a:rPr lang="ko-KR" altLang="en-US" dirty="0"/>
              <a:t>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56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20503</TotalTime>
  <Words>762</Words>
  <Application>Microsoft Office PowerPoint</Application>
  <PresentationFormat>화면 슬라이드 쇼(4:3)</PresentationFormat>
  <Paragraphs>109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0002</cp:lastModifiedBy>
  <cp:revision>1020</cp:revision>
  <dcterms:created xsi:type="dcterms:W3CDTF">2017-01-03T01:37:31Z</dcterms:created>
  <dcterms:modified xsi:type="dcterms:W3CDTF">2022-09-02T01:48:11Z</dcterms:modified>
</cp:coreProperties>
</file>