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0" r:id="rId3"/>
    <p:sldId id="311" r:id="rId4"/>
    <p:sldId id="302" r:id="rId5"/>
    <p:sldId id="315" r:id="rId6"/>
    <p:sldId id="317" r:id="rId7"/>
    <p:sldId id="318" r:id="rId8"/>
    <p:sldId id="321" r:id="rId9"/>
    <p:sldId id="320" r:id="rId10"/>
    <p:sldId id="319" r:id="rId11"/>
    <p:sldId id="303" r:id="rId12"/>
    <p:sldId id="312" r:id="rId13"/>
    <p:sldId id="322" r:id="rId14"/>
    <p:sldId id="323" r:id="rId15"/>
    <p:sldId id="324" r:id="rId16"/>
    <p:sldId id="325" r:id="rId17"/>
    <p:sldId id="326" r:id="rId18"/>
    <p:sldId id="301" r:id="rId19"/>
    <p:sldId id="306" r:id="rId20"/>
    <p:sldId id="327" r:id="rId21"/>
    <p:sldId id="328" r:id="rId22"/>
    <p:sldId id="329" r:id="rId23"/>
    <p:sldId id="330" r:id="rId24"/>
    <p:sldId id="331" r:id="rId25"/>
    <p:sldId id="313" r:id="rId26"/>
    <p:sldId id="314" r:id="rId27"/>
    <p:sldId id="332" r:id="rId28"/>
    <p:sldId id="333" r:id="rId29"/>
    <p:sldId id="334" r:id="rId30"/>
    <p:sldId id="29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0B300A-8CA4-4213-87FB-2DA44509C60B}">
          <p14:sldIdLst>
            <p14:sldId id="256"/>
          </p14:sldIdLst>
        </p14:section>
        <p14:section name="UiPath 데이터타입, 메소드" id="{801C65BA-8E56-484A-97D0-A1DA5A552CE3}">
          <p14:sldIdLst>
            <p14:sldId id="300"/>
            <p14:sldId id="311"/>
          </p14:sldIdLst>
        </p14:section>
        <p14:section name="실습#1 String" id="{1CE98FFA-9970-496F-8FE5-42E0DA8BA644}">
          <p14:sldIdLst>
            <p14:sldId id="302"/>
          </p14:sldIdLst>
        </p14:section>
        <p14:section name="실습#1 String Method 예시답안" id="{5B33F331-2751-4467-83AB-A29C8DCACBD6}">
          <p14:sldIdLst>
            <p14:sldId id="315"/>
            <p14:sldId id="317"/>
            <p14:sldId id="318"/>
            <p14:sldId id="321"/>
            <p14:sldId id="320"/>
            <p14:sldId id="319"/>
          </p14:sldIdLst>
        </p14:section>
        <p14:section name="DateTime 변수" id="{85FB2D3B-5FFE-41CD-975A-D3839609B3BE}">
          <p14:sldIdLst>
            <p14:sldId id="303"/>
          </p14:sldIdLst>
        </p14:section>
        <p14:section name="실습#2 DateTime" id="{CA067060-7B0A-4389-8BC3-B79561F6CC7D}">
          <p14:sldIdLst>
            <p14:sldId id="312"/>
          </p14:sldIdLst>
        </p14:section>
        <p14:section name="실습#2 DateTime Method 예시답안" id="{80BE95FA-4535-4C22-B73C-74B494946664}">
          <p14:sldIdLst>
            <p14:sldId id="322"/>
            <p14:sldId id="323"/>
            <p14:sldId id="324"/>
            <p14:sldId id="325"/>
            <p14:sldId id="326"/>
          </p14:sldIdLst>
        </p14:section>
        <p14:section name="Modify Date" id="{13F88493-98F4-43DB-9C15-33D5DCC73318}">
          <p14:sldIdLst>
            <p14:sldId id="301"/>
          </p14:sldIdLst>
        </p14:section>
        <p14:section name="실습#3 Modify Date" id="{190FEB87-19CE-4A68-BEDA-9AD138F5E378}">
          <p14:sldIdLst>
            <p14:sldId id="306"/>
          </p14:sldIdLst>
        </p14:section>
        <p14:section name="실습#3 Modify Date 예시답안" id="{236F8B0C-0A1D-405F-86A0-41CE3DA9F16B}">
          <p14:sldIdLst>
            <p14:sldId id="327"/>
            <p14:sldId id="328"/>
            <p14:sldId id="329"/>
            <p14:sldId id="330"/>
            <p14:sldId id="331"/>
          </p14:sldIdLst>
        </p14:section>
        <p14:section name="Clipboard" id="{A279B904-601B-44C8-BAE1-280D2D4D7604}">
          <p14:sldIdLst>
            <p14:sldId id="313"/>
          </p14:sldIdLst>
        </p14:section>
        <p14:section name="실습#4 Clipboard" id="{7298577A-CD64-44BD-8DF8-FD24E282497C}">
          <p14:sldIdLst>
            <p14:sldId id="314"/>
          </p14:sldIdLst>
        </p14:section>
        <p14:section name="실습#4 Clipboard 예시답안" id="{7F22AC0B-7B01-4A47-98D8-561770704B08}">
          <p14:sldIdLst>
            <p14:sldId id="332"/>
            <p14:sldId id="333"/>
            <p14:sldId id="334"/>
          </p14:sldIdLst>
        </p14:section>
        <p14:section name="End PPT" id="{A89ABE95-A3B6-404E-99AF-648855E7A3D4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3529" autoAdjust="0"/>
  </p:normalViewPr>
  <p:slideViewPr>
    <p:cSldViewPr snapToGrid="0">
      <p:cViewPr varScale="1">
        <p:scale>
          <a:sx n="103" d="100"/>
          <a:sy n="103" d="100"/>
        </p:scale>
        <p:origin x="19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D9AF-33CC-45B7-85AD-09152983654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EF74-D2F6-43F2-A5D3-6348B19DF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/>
              <a:t>캡차회피는</a:t>
            </a:r>
            <a:r>
              <a:rPr lang="ko-KR" altLang="en-US" dirty="0"/>
              <a:t> </a:t>
            </a:r>
            <a:r>
              <a:rPr lang="ko-KR" altLang="en-US" dirty="0" err="1"/>
              <a:t>연구중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/>
              <a:t>GSMArena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스펙정보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6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/>
              <a:t>-</a:t>
            </a:r>
            <a:fld id="{D81BACFB-69E3-472F-B572-70D6EFBC3DCB}" type="slidenum">
              <a:rPr lang="ko-KR" altLang="en-US" smtClean="0"/>
              <a:pPr algn="ctr"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9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00413"/>
            <a:ext cx="2057400" cy="3210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81BACFB-69E3-472F-B572-70D6EFBC3D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-736" y="650885"/>
            <a:ext cx="9144736" cy="0"/>
            <a:chOff x="-736" y="650885"/>
            <a:chExt cx="9144736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6310489" y="650885"/>
              <a:ext cx="2833511" cy="0"/>
            </a:xfrm>
            <a:prstGeom prst="line">
              <a:avLst/>
            </a:prstGeom>
            <a:ln w="444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-736" y="650885"/>
              <a:ext cx="80843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90CDAB0-3AE1-4188-BEF4-3BB03B0FB2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6258" y="152886"/>
            <a:ext cx="864096" cy="341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EF6D5-D72D-4787-B51B-BFD4051038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08386" y="209479"/>
            <a:ext cx="683997" cy="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71998"/>
            <a:ext cx="9144000" cy="789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0266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UiPath</a:t>
            </a:r>
            <a:br>
              <a:rPr lang="en-US" altLang="ko-KR" sz="9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Activity </a:t>
            </a:r>
            <a:r>
              <a:rPr lang="ko-KR" altLang="en-US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기초</a:t>
            </a: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특정영역문자만 추출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4841755" y="1063411"/>
            <a:ext cx="4155596" cy="1850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Substring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 err="1"/>
              <a:t>strTest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번째부터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개 영역의 문자를 추출합니다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B1D1941-9C79-4186-9F1E-E0845375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" y="938767"/>
            <a:ext cx="3715537" cy="250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D9F714-6219-4DFA-895A-E3786612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8" y="5756505"/>
            <a:ext cx="9144001" cy="5566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0F5960-163E-4BE8-BD99-B4C01B467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79" y="3684638"/>
            <a:ext cx="1504950" cy="176212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1FFA830-5895-4141-80D3-2C9AA2CF4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" y="3684638"/>
            <a:ext cx="3896591" cy="17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8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4. DateTime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B4F91-883A-487E-B503-156B24E56E21}"/>
              </a:ext>
            </a:extLst>
          </p:cNvPr>
          <p:cNvSpPr txBox="1"/>
          <p:nvPr/>
        </p:nvSpPr>
        <p:spPr>
          <a:xfrm>
            <a:off x="390525" y="781050"/>
            <a:ext cx="844867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날짜데이터를 저장한다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사용가능 메서드</a:t>
            </a:r>
            <a:r>
              <a:rPr lang="en-US" altLang="ko-KR" sz="2000" b="1" dirty="0"/>
              <a:t>(more…)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77BDF-9AEB-473D-A269-578C5A3F048C}"/>
              </a:ext>
            </a:extLst>
          </p:cNvPr>
          <p:cNvSpPr txBox="1"/>
          <p:nvPr/>
        </p:nvSpPr>
        <p:spPr>
          <a:xfrm>
            <a:off x="802433" y="1809510"/>
            <a:ext cx="45999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Date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Day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DayOfWeek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DayOfYear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Hour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Kind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Millisecond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Minute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Month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Now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Second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Ticks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TimeOfDay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Today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UtcNow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95329-62BB-40B8-94B9-A226B4CCB5FC}"/>
              </a:ext>
            </a:extLst>
          </p:cNvPr>
          <p:cNvSpPr txBox="1"/>
          <p:nvPr/>
        </p:nvSpPr>
        <p:spPr>
          <a:xfrm>
            <a:off x="3024480" y="1809510"/>
            <a:ext cx="45999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Add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AddDays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AddHours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AddMilliseconds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AddMinutes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AddMonths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AddSeconds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AddTicks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AddYears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Compare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CompareTo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Parse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ToLongDateString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ToLongTimeString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ToShortDateString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ToShortTimeString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 (본문)"/>
              </a:rPr>
              <a:t>ToString</a:t>
            </a:r>
            <a:endParaRPr lang="en-US" altLang="ko-KR" dirty="0"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altLang="ko-KR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34463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DateTime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390525" y="781050"/>
            <a:ext cx="8448675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현재일자를 변수에 </a:t>
            </a:r>
            <a:r>
              <a:rPr lang="en-US" altLang="ko-KR" sz="2000" b="1" dirty="0"/>
              <a:t>Assign</a:t>
            </a:r>
            <a:r>
              <a:rPr lang="ko-KR" altLang="en-US" sz="2000" b="1" dirty="0"/>
              <a:t>하고 다음사항을 처리한다</a:t>
            </a:r>
            <a:r>
              <a:rPr lang="en-US" altLang="ko-KR" sz="2000" b="1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오늘이 몇 일 인지 출력한다</a:t>
            </a:r>
            <a:r>
              <a:rPr lang="en-US" altLang="ko-KR" dirty="0"/>
              <a:t>.(Day)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오늘의 요일을 출력한다</a:t>
            </a:r>
            <a:r>
              <a:rPr lang="en-US" altLang="ko-KR" dirty="0"/>
              <a:t>.(</a:t>
            </a:r>
            <a:r>
              <a:rPr lang="en-US" altLang="ko-KR" dirty="0" err="1"/>
              <a:t>DayOfWeek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오늘이 일년 중 몇 번 째 일 인지 출력한다</a:t>
            </a:r>
            <a:r>
              <a:rPr lang="en-US" altLang="ko-KR" dirty="0"/>
              <a:t>.(</a:t>
            </a:r>
            <a:r>
              <a:rPr lang="en-US" altLang="ko-KR" dirty="0" err="1"/>
              <a:t>DayOfYear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7</a:t>
            </a:r>
            <a:r>
              <a:rPr lang="ko-KR" altLang="en-US" dirty="0"/>
              <a:t>일 전 날짜를 출력한다</a:t>
            </a:r>
            <a:r>
              <a:rPr lang="en-US" altLang="ko-KR" dirty="0"/>
              <a:t>.(</a:t>
            </a:r>
            <a:r>
              <a:rPr lang="en-US" altLang="ko-KR" dirty="0" err="1"/>
              <a:t>AddDays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20</a:t>
            </a:r>
            <a:r>
              <a:rPr lang="ko-KR" altLang="en-US" dirty="0"/>
              <a:t>시간 후 날자</a:t>
            </a:r>
            <a:r>
              <a:rPr lang="en-US" altLang="ko-KR" dirty="0"/>
              <a:t>, </a:t>
            </a:r>
            <a:r>
              <a:rPr lang="ko-KR" altLang="en-US" dirty="0"/>
              <a:t>시간을 출력한다</a:t>
            </a:r>
            <a:r>
              <a:rPr lang="en-US" altLang="ko-KR" dirty="0"/>
              <a:t>.(</a:t>
            </a:r>
            <a:r>
              <a:rPr lang="en-US" altLang="ko-KR" dirty="0" err="1"/>
              <a:t>AddHours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552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오늘이 몇 일인지 출력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6163448" y="3841324"/>
            <a:ext cx="2722604" cy="1850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Day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날짜를 </a:t>
            </a:r>
            <a:r>
              <a:rPr lang="en-US" altLang="ko-KR" sz="2000" b="1" dirty="0"/>
              <a:t>int32</a:t>
            </a:r>
            <a:r>
              <a:rPr lang="ko-KR" altLang="en-US" sz="2000" b="1" dirty="0"/>
              <a:t> 형으로 반환</a:t>
            </a:r>
            <a:endParaRPr lang="en-US" altLang="ko-KR" sz="20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76159E-1E20-4AF5-88C4-F9CCB726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8" y="929357"/>
            <a:ext cx="3715537" cy="3502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2EBDF0-2F02-4AD4-908B-3340F260D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45" y="1663173"/>
            <a:ext cx="1657350" cy="177165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57E5198-7CC2-4906-9B18-08BF5BA45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8" y="5688068"/>
            <a:ext cx="5905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9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오늘의 요일 출력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6163448" y="3841324"/>
            <a:ext cx="2722604" cy="1850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DayOfWeek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요일을 </a:t>
            </a:r>
            <a:r>
              <a:rPr lang="en-US" altLang="ko-KR" sz="2000" b="1" dirty="0"/>
              <a:t>int32</a:t>
            </a:r>
            <a:r>
              <a:rPr lang="ko-KR" altLang="en-US" sz="2000" b="1" dirty="0"/>
              <a:t> 형으로 반환</a:t>
            </a:r>
            <a:endParaRPr lang="en-US" altLang="ko-KR" sz="20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C1A9449-29DC-404A-90A9-A7E10A59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7" y="929357"/>
            <a:ext cx="3723409" cy="350299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9BB78B7-C765-43DA-8DD9-384CDD26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9" y="5751239"/>
            <a:ext cx="5827568" cy="554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391B5B-BD26-4001-ABC9-A58F919F5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05" y="1806384"/>
            <a:ext cx="1818409" cy="16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7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오늘이 </a:t>
            </a:r>
            <a:r>
              <a:rPr lang="en-US" altLang="ko-KR" sz="2400" b="1" dirty="0">
                <a:latin typeface="+mn-ea"/>
              </a:rPr>
              <a:t>1</a:t>
            </a:r>
            <a:r>
              <a:rPr lang="ko-KR" altLang="en-US" sz="2400" b="1" dirty="0">
                <a:latin typeface="+mn-ea"/>
              </a:rPr>
              <a:t>년중 </a:t>
            </a:r>
            <a:r>
              <a:rPr lang="ko-KR" altLang="en-US" sz="2400" b="1" dirty="0" err="1">
                <a:latin typeface="+mn-ea"/>
              </a:rPr>
              <a:t>몇번째</a:t>
            </a:r>
            <a:r>
              <a:rPr lang="ko-KR" altLang="en-US" sz="2400" b="1" dirty="0">
                <a:latin typeface="+mn-ea"/>
              </a:rPr>
              <a:t> 일인지 출력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6163448" y="3841324"/>
            <a:ext cx="272260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DayOfYear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err="1"/>
              <a:t>몇번째</a:t>
            </a:r>
            <a:r>
              <a:rPr lang="ko-KR" altLang="en-US" sz="2000" b="1" dirty="0"/>
              <a:t> 날인지 </a:t>
            </a:r>
            <a:r>
              <a:rPr lang="en-US" altLang="ko-KR" sz="2000" b="1" dirty="0"/>
              <a:t>int32</a:t>
            </a:r>
            <a:r>
              <a:rPr lang="ko-KR" altLang="en-US" sz="2000" b="1" dirty="0"/>
              <a:t>로 반환</a:t>
            </a:r>
            <a:endParaRPr lang="en-US" altLang="ko-KR" sz="20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D857600-2966-4F3D-AF2C-61D7D4D1A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" y="949918"/>
            <a:ext cx="3715537" cy="3495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0E9B97-C2C3-421E-834A-906CBFB7A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6" y="5789317"/>
            <a:ext cx="6431343" cy="519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44AEEA-ABD7-457C-B886-905AD3F63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26" y="1820933"/>
            <a:ext cx="2251365" cy="16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1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7</a:t>
            </a:r>
            <a:r>
              <a:rPr lang="ko-KR" altLang="en-US" sz="2400" b="1" dirty="0">
                <a:latin typeface="+mn-ea"/>
              </a:rPr>
              <a:t>일전 날짜를 출력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6263201" y="3849853"/>
            <a:ext cx="272260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AddDays</a:t>
            </a:r>
            <a:r>
              <a:rPr lang="en-US" altLang="ko-KR" sz="2000" b="1" dirty="0"/>
              <a:t>()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이전 날짜는 </a:t>
            </a:r>
            <a:r>
              <a:rPr lang="en-US" altLang="ko-KR" sz="2000" b="1" dirty="0"/>
              <a:t>–</a:t>
            </a:r>
          </a:p>
          <a:p>
            <a:pPr lvl="1">
              <a:lnSpc>
                <a:spcPct val="200000"/>
              </a:lnSpc>
            </a:pPr>
            <a:r>
              <a:rPr lang="ko-KR" altLang="en-US" sz="2000" b="1" dirty="0"/>
              <a:t>로 계산</a:t>
            </a:r>
            <a:endParaRPr lang="en-US" altLang="ko-KR" sz="2000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F4FFA1E-7EDD-4CDD-92A6-9A4A89A5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7" y="1276462"/>
            <a:ext cx="3707665" cy="34872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45A129-425C-46CD-8FD4-A8A4B7CBE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7" y="5801541"/>
            <a:ext cx="6439215" cy="511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596948-01C2-4D1C-A713-ED6F12F0F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40" y="3371262"/>
            <a:ext cx="1943100" cy="177165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FFC03F9D-13BF-482D-A3C5-4A78BD427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80" y="1361751"/>
            <a:ext cx="3912335" cy="17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6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20</a:t>
            </a:r>
            <a:r>
              <a:rPr lang="ko-KR" altLang="en-US" sz="2400" b="1" dirty="0">
                <a:latin typeface="+mn-ea"/>
              </a:rPr>
              <a:t>시간 뒤의 시각을 출력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6068291" y="3568511"/>
            <a:ext cx="272260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AddHours</a:t>
            </a:r>
            <a:r>
              <a:rPr lang="en-US" altLang="ko-KR" sz="2000" b="1" dirty="0"/>
              <a:t>()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/>
              <a:t>()</a:t>
            </a:r>
            <a:r>
              <a:rPr lang="ko-KR" altLang="en-US" sz="2000" b="1" dirty="0"/>
              <a:t>시간 뒤의 </a:t>
            </a:r>
            <a:r>
              <a:rPr lang="en-US" altLang="ko-KR" sz="2000" b="1" dirty="0" err="1"/>
              <a:t>DateTime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반환</a:t>
            </a:r>
            <a:endParaRPr lang="en-US" altLang="ko-KR" sz="20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92BABA9-8937-4171-B10C-C7E2BF51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8" y="999795"/>
            <a:ext cx="3715537" cy="349512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4E46AF6-DA91-4597-A378-0C40F68B1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60" y="998708"/>
            <a:ext cx="3904463" cy="17711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29A34A-52E1-452F-A7A1-00B0C527E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" y="5820962"/>
            <a:ext cx="6431343" cy="5038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D69A5D-0F32-4441-9252-A5D711245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86" y="2838517"/>
            <a:ext cx="1697182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7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6. Activity – Modify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722F4-68FD-40E0-8F05-07BEC71ABF49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이전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이후 등 날짜 계산결과를 구한다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C5205-1E61-4B1E-8F36-983A6538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0" y="1308812"/>
            <a:ext cx="3751101" cy="42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원하는 날짜를 출력한다</a:t>
            </a:r>
            <a:r>
              <a:rPr lang="en-US" altLang="ko-KR" sz="2400" b="1" dirty="0"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263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Modify Date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어제</a:t>
            </a:r>
            <a:r>
              <a:rPr lang="en-US" altLang="ko-KR" dirty="0"/>
              <a:t>/</a:t>
            </a:r>
            <a:r>
              <a:rPr lang="ko-KR" altLang="en-US" dirty="0"/>
              <a:t>오늘</a:t>
            </a:r>
            <a:r>
              <a:rPr lang="en-US" altLang="ko-KR" dirty="0"/>
              <a:t>/</a:t>
            </a:r>
            <a:r>
              <a:rPr lang="ko-KR" altLang="en-US" dirty="0"/>
              <a:t>내일 중 선택입력 받는다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선택된 날짜를 구하고 출력한다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BDB086-D262-49AA-808C-89812A10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49" y="1140310"/>
            <a:ext cx="3285251" cy="498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1. UiPath</a:t>
            </a:r>
            <a:r>
              <a:rPr lang="ko-KR" altLang="en-US" sz="2400" b="1" dirty="0">
                <a:latin typeface="+mn-ea"/>
              </a:rPr>
              <a:t>의 데이터 타입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5E619-9FE4-4EB3-A272-DD81E7BA33D7}"/>
              </a:ext>
            </a:extLst>
          </p:cNvPr>
          <p:cNvSpPr txBox="1"/>
          <p:nvPr/>
        </p:nvSpPr>
        <p:spPr>
          <a:xfrm>
            <a:off x="390525" y="781050"/>
            <a:ext cx="844867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Int32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Boolean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String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Array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Collection (List, DataTable)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DateTime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58151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기준날짜 </a:t>
            </a:r>
            <a:r>
              <a:rPr lang="en-US" altLang="ko-KR" sz="2400" b="1" dirty="0">
                <a:latin typeface="+mn-ea"/>
              </a:rPr>
              <a:t>Assign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522647" y="4003530"/>
            <a:ext cx="4729942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Assign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기준이 될 날짜를 </a:t>
            </a:r>
            <a:r>
              <a:rPr lang="en-US" altLang="ko-KR" dirty="0"/>
              <a:t>Assign </a:t>
            </a:r>
            <a:r>
              <a:rPr lang="ko-KR" altLang="en-US" dirty="0"/>
              <a:t>해 줍니다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1C09A-2371-40D5-A7A6-6E4C027E1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3" y="819560"/>
            <a:ext cx="2463930" cy="566776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0E743A9-745B-40B7-937C-ABF492369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31" y="1913782"/>
            <a:ext cx="31527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0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Switch</a:t>
            </a:r>
            <a:r>
              <a:rPr lang="ko-KR" altLang="en-US" sz="2400" b="1" dirty="0">
                <a:latin typeface="+mn-ea"/>
              </a:rPr>
              <a:t>를 위한 </a:t>
            </a:r>
            <a:r>
              <a:rPr lang="en-US" altLang="ko-KR" sz="2400" b="1" dirty="0">
                <a:latin typeface="+mn-ea"/>
              </a:rPr>
              <a:t>Input Dialog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602167" y="3558027"/>
            <a:ext cx="4192004" cy="217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Input Dialog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Switch </a:t>
            </a:r>
            <a:r>
              <a:rPr lang="ko-KR" altLang="en-US" dirty="0"/>
              <a:t>액티비티를 사용하기 위해 어제</a:t>
            </a:r>
            <a:r>
              <a:rPr lang="en-US" altLang="ko-KR" dirty="0"/>
              <a:t>/</a:t>
            </a:r>
            <a:r>
              <a:rPr lang="ko-KR" altLang="en-US" dirty="0"/>
              <a:t>오늘</a:t>
            </a:r>
            <a:r>
              <a:rPr lang="en-US" altLang="ko-KR" dirty="0"/>
              <a:t>/</a:t>
            </a:r>
            <a:r>
              <a:rPr lang="ko-KR" altLang="en-US" dirty="0"/>
              <a:t>내일을 </a:t>
            </a:r>
            <a:r>
              <a:rPr lang="en-US" altLang="ko-KR" dirty="0"/>
              <a:t>1,2,3</a:t>
            </a:r>
            <a:r>
              <a:rPr lang="ko-KR" altLang="en-US" dirty="0"/>
              <a:t>으로 </a:t>
            </a:r>
            <a:r>
              <a:rPr lang="ko-KR" altLang="en-US" dirty="0" err="1"/>
              <a:t>지정입력하도록</a:t>
            </a:r>
            <a:r>
              <a:rPr lang="ko-KR" altLang="en-US" dirty="0"/>
              <a:t> 하고 해당 값을 변수로 받아줍니다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1C09A-2371-40D5-A7A6-6E4C027E1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3" y="819560"/>
            <a:ext cx="2463930" cy="566776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4267B5-62AF-4E94-91E7-47FC519F3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27" y="925663"/>
            <a:ext cx="3628159" cy="26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47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Switch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458007" y="3969820"/>
            <a:ext cx="4771679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Switch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inputValue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en-US" altLang="ko-KR" dirty="0"/>
              <a:t>,2</a:t>
            </a:r>
            <a:r>
              <a:rPr lang="ko-KR" altLang="en-US" dirty="0" err="1"/>
              <a:t>일때</a:t>
            </a:r>
            <a:r>
              <a:rPr lang="en-US" altLang="ko-KR" dirty="0"/>
              <a:t>,3</a:t>
            </a:r>
            <a:r>
              <a:rPr lang="ko-KR" altLang="en-US" dirty="0" err="1"/>
              <a:t>일때</a:t>
            </a:r>
            <a:r>
              <a:rPr lang="ko-KR" altLang="en-US" dirty="0"/>
              <a:t> 실행해 줄 액티비티를 각각 설정해줍니다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1C09A-2371-40D5-A7A6-6E4C027E1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3" y="819560"/>
            <a:ext cx="2463930" cy="566776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B757E83-3A62-4052-921B-AF10C602B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78" y="823082"/>
            <a:ext cx="4919938" cy="28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74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Modify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Date</a:t>
            </a:r>
            <a:r>
              <a:rPr lang="ko-KR" altLang="en-US" sz="2400" b="1" dirty="0">
                <a:latin typeface="+mn-ea"/>
              </a:rPr>
              <a:t> 날짜 계산기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412830" y="5078258"/>
            <a:ext cx="4895284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ModifyDate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어제</a:t>
            </a:r>
            <a:r>
              <a:rPr lang="en-US" altLang="ko-KR" dirty="0"/>
              <a:t>(1)Case</a:t>
            </a:r>
            <a:r>
              <a:rPr lang="ko-KR" altLang="en-US" dirty="0"/>
              <a:t>엔 </a:t>
            </a:r>
            <a:r>
              <a:rPr lang="en-US" altLang="ko-KR" dirty="0"/>
              <a:t>“Operation”</a:t>
            </a:r>
            <a:r>
              <a:rPr lang="ko-KR" altLang="en-US" dirty="0"/>
              <a:t>을 빼기로</a:t>
            </a:r>
            <a:r>
              <a:rPr lang="en-US" altLang="ko-KR" dirty="0"/>
              <a:t>, “</a:t>
            </a:r>
            <a:r>
              <a:rPr lang="ko-KR" altLang="en-US" dirty="0"/>
              <a:t>값</a:t>
            </a:r>
            <a:r>
              <a:rPr lang="en-US" altLang="ko-KR" dirty="0"/>
              <a:t>”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시간단위와 포맷을 설정하고 결과를 변수로 받습니다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1C09A-2371-40D5-A7A6-6E4C027E1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3" y="819560"/>
            <a:ext cx="2463930" cy="566776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E9C76AE-86C4-40E0-97B7-EC57C2EE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64" y="819560"/>
            <a:ext cx="4337417" cy="42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9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7.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날짜 출력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279109" y="1571836"/>
            <a:ext cx="4651232" cy="424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Message Box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오늘</a:t>
            </a:r>
            <a:r>
              <a:rPr lang="en-US" altLang="ko-KR" dirty="0"/>
              <a:t>(2)case</a:t>
            </a:r>
            <a:r>
              <a:rPr lang="ko-KR" altLang="en-US" dirty="0"/>
              <a:t>과 내일</a:t>
            </a:r>
            <a:r>
              <a:rPr lang="en-US" altLang="ko-KR" dirty="0"/>
              <a:t>(3)case </a:t>
            </a:r>
            <a:r>
              <a:rPr lang="ko-KR" altLang="en-US" dirty="0"/>
              <a:t>에 </a:t>
            </a:r>
            <a:r>
              <a:rPr lang="en-US" altLang="ko-KR" dirty="0"/>
              <a:t>“Operation”</a:t>
            </a:r>
            <a:r>
              <a:rPr lang="ko-KR" altLang="en-US" dirty="0"/>
              <a:t>과 </a:t>
            </a:r>
            <a:r>
              <a:rPr lang="en-US" altLang="ko-KR" dirty="0"/>
              <a:t>“</a:t>
            </a:r>
            <a:r>
              <a:rPr lang="ko-KR" altLang="en-US" dirty="0"/>
              <a:t>값</a:t>
            </a:r>
            <a:r>
              <a:rPr lang="en-US" altLang="ko-KR" dirty="0"/>
              <a:t>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적절히 넣어준 뒤</a:t>
            </a:r>
            <a:r>
              <a:rPr lang="en-US" altLang="ko-KR" dirty="0"/>
              <a:t>, result</a:t>
            </a:r>
            <a:r>
              <a:rPr lang="ko-KR" altLang="en-US" dirty="0"/>
              <a:t>는 동일하게 </a:t>
            </a:r>
            <a:r>
              <a:rPr lang="en-US" altLang="ko-KR" dirty="0" err="1"/>
              <a:t>outputDay</a:t>
            </a:r>
            <a:r>
              <a:rPr lang="ko-KR" altLang="en-US" dirty="0"/>
              <a:t>로 받아주고 해당 변수를 </a:t>
            </a:r>
            <a:r>
              <a:rPr lang="ko-KR" altLang="en-US" dirty="0" err="1"/>
              <a:t>메세지박스로</a:t>
            </a:r>
            <a:r>
              <a:rPr lang="ko-KR" altLang="en-US" dirty="0"/>
              <a:t> 출력합니다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변수명과 변수유형을 확인해주세요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“</a:t>
            </a:r>
            <a:r>
              <a:rPr lang="ko-KR" altLang="en-US" dirty="0" err="1"/>
              <a:t>선택입력창</a:t>
            </a:r>
            <a:r>
              <a:rPr lang="en-US" altLang="ko-KR" dirty="0"/>
              <a:t>”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을 넣으면 어제</a:t>
            </a:r>
            <a:r>
              <a:rPr lang="en-US" altLang="ko-KR" dirty="0"/>
              <a:t>,2</a:t>
            </a:r>
            <a:r>
              <a:rPr lang="ko-KR" altLang="en-US" dirty="0"/>
              <a:t>를 넣으면 오늘</a:t>
            </a:r>
            <a:r>
              <a:rPr lang="en-US" altLang="ko-KR" dirty="0"/>
              <a:t>, 3</a:t>
            </a:r>
            <a:r>
              <a:rPr lang="ko-KR" altLang="en-US" dirty="0"/>
              <a:t>을 넣으면 내일의 날짜가 출력됩니다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1C09A-2371-40D5-A7A6-6E4C027E1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3" y="819560"/>
            <a:ext cx="2463930" cy="56677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CA82F6-B44E-478F-B864-65B5BBF0A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17" y="819560"/>
            <a:ext cx="3990975" cy="733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1FC7CE-94D4-4005-9BAB-FD6DFE77F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73" y="5849769"/>
            <a:ext cx="5321665" cy="6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8. Activity – Clipboard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722F4-68FD-40E0-8F05-07BEC71ABF49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변수에 있는 데이터를 클립보드에 입력하거나</a:t>
            </a:r>
            <a:br>
              <a:rPr lang="en-US" altLang="ko-KR" sz="2000" b="1" dirty="0"/>
            </a:br>
            <a:r>
              <a:rPr lang="ko-KR" altLang="en-US" sz="2000" b="1" dirty="0"/>
              <a:t>클립보드에 있는 데이터를 변수에 담을 수 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0ADA0B-DCAF-466D-B5B4-9DAE0B75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8" y="1749007"/>
            <a:ext cx="3666422" cy="39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9.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#4 – </a:t>
            </a:r>
            <a:r>
              <a:rPr lang="ko-KR" altLang="en-US" sz="2400" b="1" dirty="0">
                <a:latin typeface="+mn-ea"/>
              </a:rPr>
              <a:t>메모장 내용 옮기기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34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Set To Clipboard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Get From Clipboard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Clipboard</a:t>
            </a:r>
            <a:r>
              <a:rPr lang="ko-KR" altLang="en-US" dirty="0"/>
              <a:t> 에 텍스트를 복사한다</a:t>
            </a:r>
            <a:r>
              <a:rPr lang="en-US" altLang="ko-KR" dirty="0"/>
              <a:t>.(</a:t>
            </a:r>
            <a:r>
              <a:rPr lang="ko-KR" altLang="en-US" dirty="0"/>
              <a:t>매뉴얼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Clipboard</a:t>
            </a:r>
            <a:r>
              <a:rPr lang="ko-KR" altLang="en-US" dirty="0"/>
              <a:t>의 내용을 중복으로 복사하여 </a:t>
            </a:r>
            <a:r>
              <a:rPr lang="en-US" altLang="ko-KR" dirty="0"/>
              <a:t>Clipboard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Clipboard</a:t>
            </a:r>
            <a:r>
              <a:rPr lang="ko-KR" altLang="en-US" dirty="0"/>
              <a:t>에 있는 텍스트를 구하여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05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9.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#4 – </a:t>
            </a:r>
            <a:r>
              <a:rPr lang="ko-KR" altLang="en-US" sz="2400" b="1" dirty="0">
                <a:latin typeface="+mn-ea"/>
              </a:rPr>
              <a:t>메모장 내용 옮기기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4991875" y="2965732"/>
            <a:ext cx="3433668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To Clipboard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클립보드에 저장할 </a:t>
            </a:r>
            <a:r>
              <a:rPr lang="en-US" altLang="ko-KR" dirty="0"/>
              <a:t>text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를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Result </a:t>
            </a:r>
            <a:r>
              <a:rPr lang="ko-KR" altLang="en-US" dirty="0"/>
              <a:t>속성이 없습니다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582B7-D5EA-4BF5-A4E4-3E99312F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5" y="905862"/>
            <a:ext cx="4135940" cy="549380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D51CEBB-DBFD-4867-B744-182051D66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75" y="2030315"/>
            <a:ext cx="3298326" cy="6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9.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#4 – </a:t>
            </a:r>
            <a:r>
              <a:rPr lang="ko-KR" altLang="en-US" sz="2400" b="1" dirty="0">
                <a:latin typeface="+mn-ea"/>
              </a:rPr>
              <a:t>메모장 내용 옮기기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4991875" y="2965732"/>
            <a:ext cx="3433668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Get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From Clipboard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클립보드에 저장된 내용을 가져옵니다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582B7-D5EA-4BF5-A4E4-3E99312F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5" y="905862"/>
            <a:ext cx="4135940" cy="54938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18D56-4E5B-4A8C-85E1-BE871B1CF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95" y="1545439"/>
            <a:ext cx="3528226" cy="4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6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9.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#4 – </a:t>
            </a:r>
            <a:r>
              <a:rPr lang="ko-KR" altLang="en-US" sz="2400" b="1" dirty="0">
                <a:latin typeface="+mn-ea"/>
              </a:rPr>
              <a:t>메모장 내용 옮기기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4743375" y="3970048"/>
            <a:ext cx="4135940" cy="217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Open Application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메모장 어플리케이션을 열고</a:t>
            </a:r>
            <a:r>
              <a:rPr lang="en-US" altLang="ko-KR" dirty="0"/>
              <a:t>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Type Into </a:t>
            </a:r>
            <a:r>
              <a:rPr lang="ko-KR" altLang="en-US" dirty="0"/>
              <a:t>액티비티를 통하여 클립보드에 저장한 텍스트를 </a:t>
            </a:r>
            <a:r>
              <a:rPr lang="ko-KR" altLang="en-US" dirty="0" err="1"/>
              <a:t>붙여넣어줍니다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582B7-D5EA-4BF5-A4E4-3E99312F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5" y="905862"/>
            <a:ext cx="4135940" cy="54938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3A49B4-0688-4AE2-9904-0A6FAFB57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75" y="905862"/>
            <a:ext cx="3545608" cy="30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en-US" altLang="ko-KR" sz="2400" b="1" dirty="0" err="1">
                <a:latin typeface="+mn-ea"/>
              </a:rPr>
              <a:t>System.String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173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문자형태의 데이터를 저장한다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사용가능 메서드</a:t>
            </a:r>
            <a:r>
              <a:rPr lang="en-US" altLang="ko-KR" sz="2000" b="1" dirty="0"/>
              <a:t>(more…)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F1759-2FF3-4752-89AF-81CCC8E92EA5}"/>
              </a:ext>
            </a:extLst>
          </p:cNvPr>
          <p:cNvSpPr txBox="1"/>
          <p:nvPr/>
        </p:nvSpPr>
        <p:spPr>
          <a:xfrm>
            <a:off x="802433" y="1809510"/>
            <a:ext cx="4599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1717"/>
                </a:solidFill>
                <a:latin typeface="맑은 고딕 (본문)"/>
              </a:rPr>
              <a:t>Clone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1717"/>
                </a:solidFill>
                <a:latin typeface="맑은 고딕 (본문)"/>
              </a:rPr>
              <a:t>Compare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71717"/>
                </a:solidFill>
                <a:latin typeface="맑은 고딕 (본문)"/>
              </a:rPr>
              <a:t>Concat</a:t>
            </a:r>
            <a:endParaRPr lang="en-US" altLang="ko-KR" dirty="0">
              <a:solidFill>
                <a:srgbClr val="171717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Contains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EndsWith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71717"/>
                </a:solidFill>
                <a:latin typeface="맑은 고딕 (본문)"/>
              </a:rPr>
              <a:t>EnumerateRunes</a:t>
            </a:r>
            <a:endParaRPr lang="en-US" altLang="ko-KR" dirty="0">
              <a:solidFill>
                <a:srgbClr val="171717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1717"/>
                </a:solidFill>
                <a:latin typeface="맑은 고딕 (본문)"/>
              </a:rPr>
              <a:t>Equals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4EDC7-988E-49F9-B6D7-B8794300443B}"/>
              </a:ext>
            </a:extLst>
          </p:cNvPr>
          <p:cNvSpPr txBox="1"/>
          <p:nvPr/>
        </p:nvSpPr>
        <p:spPr>
          <a:xfrm>
            <a:off x="3024480" y="1809510"/>
            <a:ext cx="45999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IndexOf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71717"/>
                </a:solidFill>
                <a:latin typeface="맑은 고딕 (본문)"/>
              </a:rPr>
              <a:t>IsNullOrEmpty</a:t>
            </a:r>
            <a:endParaRPr lang="en-US" altLang="ko-KR" dirty="0">
              <a:solidFill>
                <a:srgbClr val="171717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71717"/>
                </a:solidFill>
                <a:latin typeface="맑은 고딕 (본문)"/>
              </a:rPr>
              <a:t>LastIndexOf</a:t>
            </a:r>
            <a:endParaRPr lang="en-US" altLang="ko-KR" dirty="0">
              <a:solidFill>
                <a:srgbClr val="171717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1717"/>
                </a:solidFill>
                <a:latin typeface="맑은 고딕 (본문)"/>
              </a:rPr>
              <a:t>Normalize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71717"/>
                </a:solidFill>
                <a:latin typeface="맑은 고딕 (본문)"/>
              </a:rPr>
              <a:t>PadLeft</a:t>
            </a:r>
            <a:endParaRPr lang="en-US" altLang="ko-KR" dirty="0">
              <a:solidFill>
                <a:srgbClr val="171717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71717"/>
                </a:solidFill>
                <a:latin typeface="맑은 고딕 (본문)"/>
              </a:rPr>
              <a:t>PadRight</a:t>
            </a:r>
            <a:endParaRPr lang="en-US" altLang="ko-KR" dirty="0">
              <a:solidFill>
                <a:srgbClr val="171717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1717"/>
                </a:solidFill>
                <a:latin typeface="맑은 고딕 (본문)"/>
              </a:rPr>
              <a:t>Remove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1717"/>
                </a:solidFill>
                <a:latin typeface="맑은 고딕 (본문)"/>
              </a:rPr>
              <a:t>Replace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Split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StartsWith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Substring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71717"/>
                </a:solidFill>
                <a:latin typeface="맑은 고딕 (본문)"/>
              </a:rPr>
              <a:t>ToCharArray</a:t>
            </a:r>
            <a:endParaRPr lang="en-US" altLang="ko-KR" dirty="0">
              <a:solidFill>
                <a:srgbClr val="171717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71717"/>
                </a:solidFill>
                <a:latin typeface="맑은 고딕 (본문)"/>
              </a:rPr>
              <a:t>ToLowerToString</a:t>
            </a:r>
            <a:endParaRPr lang="en-US" altLang="ko-KR" dirty="0">
              <a:solidFill>
                <a:srgbClr val="171717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71717"/>
                </a:solidFill>
                <a:latin typeface="맑은 고딕 (본문)"/>
              </a:rPr>
              <a:t>ToUpper</a:t>
            </a:r>
            <a:endParaRPr lang="en-US" altLang="ko-KR" dirty="0">
              <a:solidFill>
                <a:srgbClr val="171717"/>
              </a:solidFill>
              <a:latin typeface="맑은 고딕 (본문)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1717"/>
                </a:solidFill>
                <a:latin typeface="맑은 고딕 (본문)"/>
              </a:rPr>
              <a:t>Trim</a:t>
            </a:r>
          </a:p>
        </p:txBody>
      </p:sp>
    </p:spTree>
    <p:extLst>
      <p:ext uri="{BB962C8B-B14F-4D97-AF65-F5344CB8AC3E}">
        <p14:creationId xmlns:p14="http://schemas.microsoft.com/office/powerpoint/2010/main" val="368794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9183D-5B9F-4ED8-9C90-CE6F7EC80C1E}"/>
              </a:ext>
            </a:extLst>
          </p:cNvPr>
          <p:cNvSpPr txBox="1"/>
          <p:nvPr/>
        </p:nvSpPr>
        <p:spPr>
          <a:xfrm>
            <a:off x="0" y="315200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2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en-US" altLang="ko-KR" sz="2400" b="1" dirty="0" err="1">
                <a:latin typeface="+mn-ea"/>
              </a:rPr>
              <a:t>System.String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390525" y="781050"/>
            <a:ext cx="8448675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문자데이터를 </a:t>
            </a:r>
            <a:r>
              <a:rPr lang="ko-KR" altLang="en-US" sz="2000" b="1" dirty="0" err="1"/>
              <a:t>입력받아</a:t>
            </a:r>
            <a:r>
              <a:rPr lang="ko-KR" altLang="en-US" sz="2000" b="1" dirty="0"/>
              <a:t> 아래의 메서드로 변환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확인처리 한다</a:t>
            </a:r>
            <a:r>
              <a:rPr lang="en-US" altLang="ko-KR" sz="2000" b="1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특정문자가 포함되었는지 확인한다</a:t>
            </a:r>
            <a:r>
              <a:rPr lang="en-US" altLang="ko-KR" dirty="0"/>
              <a:t>.(Contains)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날짜를 입력 받아 표시형태를 변환한다</a:t>
            </a:r>
            <a:r>
              <a:rPr lang="en-US" altLang="ko-KR" dirty="0"/>
              <a:t>.(Format)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입력 받은 문자를 특정문자로 분리한다</a:t>
            </a:r>
            <a:r>
              <a:rPr lang="en-US" altLang="ko-KR" dirty="0"/>
              <a:t>.(Split)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입력 받은 문자가</a:t>
            </a:r>
            <a:r>
              <a:rPr lang="en-US" altLang="ko-KR" dirty="0"/>
              <a:t> </a:t>
            </a:r>
            <a:r>
              <a:rPr lang="ko-KR" altLang="en-US" dirty="0"/>
              <a:t>특정문자로 시작하는지 확인한다</a:t>
            </a:r>
            <a:r>
              <a:rPr lang="en-US" altLang="ko-KR" dirty="0"/>
              <a:t>.(</a:t>
            </a:r>
            <a:r>
              <a:rPr lang="en-US" altLang="ko-KR" dirty="0" err="1"/>
              <a:t>StartWith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입력 받은 문자의 특정영역문자만 추출한다</a:t>
            </a:r>
            <a:r>
              <a:rPr lang="en-US" altLang="ko-KR" dirty="0"/>
              <a:t>.(Substring)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816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문자열이 포함되었는지 확인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4841755" y="1063411"/>
            <a:ext cx="415559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Contains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/>
              <a:t>Str1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str2</a:t>
            </a:r>
            <a:r>
              <a:rPr lang="ko-KR" altLang="en-US" sz="2000" b="1" dirty="0"/>
              <a:t>가 </a:t>
            </a:r>
            <a:r>
              <a:rPr lang="ko-KR" altLang="en-US" sz="2000" b="1" dirty="0" err="1"/>
              <a:t>포함되어있는지</a:t>
            </a:r>
            <a:r>
              <a:rPr lang="ko-KR" altLang="en-US" sz="2000" b="1" dirty="0"/>
              <a:t> 확인하는 시퀀스입니다</a:t>
            </a:r>
            <a:r>
              <a:rPr lang="en-US" altLang="ko-KR" sz="2000" b="1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/>
              <a:t>Contains </a:t>
            </a:r>
            <a:r>
              <a:rPr lang="ko-KR" altLang="en-US" sz="2000" b="1" dirty="0"/>
              <a:t>메소드는 결과값을 </a:t>
            </a:r>
            <a:r>
              <a:rPr lang="en-US" altLang="ko-KR" sz="2000" b="1" dirty="0"/>
              <a:t>True or False</a:t>
            </a:r>
            <a:r>
              <a:rPr lang="ko-KR" altLang="en-US" sz="2000" b="1" dirty="0"/>
              <a:t>로 받습니다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36AF85-332B-4B1F-B199-04542011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4" y="1063411"/>
            <a:ext cx="428090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6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날짜를 </a:t>
            </a:r>
            <a:r>
              <a:rPr lang="ko-KR" altLang="en-US" sz="2400" b="1" dirty="0" err="1">
                <a:latin typeface="+mn-ea"/>
              </a:rPr>
              <a:t>입력받아</a:t>
            </a:r>
            <a:r>
              <a:rPr lang="ko-KR" altLang="en-US" sz="2400" b="1" dirty="0">
                <a:latin typeface="+mn-ea"/>
              </a:rPr>
              <a:t> 표시형태를 변환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4841755" y="1063411"/>
            <a:ext cx="4155596" cy="5543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Format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/>
              <a:t>Format </a:t>
            </a:r>
            <a:r>
              <a:rPr lang="ko-KR" altLang="en-US" sz="2000" b="1" dirty="0"/>
              <a:t>메소드는 형식 문자열을 만들어 주는 메소드입니다</a:t>
            </a:r>
            <a:r>
              <a:rPr lang="en-US" altLang="ko-KR" sz="2000" b="1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해당 메소드를 응용하면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진수를 </a:t>
            </a:r>
            <a:r>
              <a:rPr lang="en-US" altLang="ko-KR" sz="2000" b="1" dirty="0"/>
              <a:t>16</a:t>
            </a:r>
            <a:r>
              <a:rPr lang="ko-KR" altLang="en-US" sz="2000" b="1" dirty="0"/>
              <a:t>진수로 </a:t>
            </a:r>
            <a:r>
              <a:rPr lang="ko-KR" altLang="en-US" sz="2000" b="1" dirty="0" err="1"/>
              <a:t>변환한다거나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배열 인덱스를 지정하여 형식이 갖춰진 문자열에 넣어줄 수 있습니다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8A8F9-B193-45A7-AAE6-ED20102FA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6" y="983698"/>
            <a:ext cx="3370605" cy="227569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B3CEC4A-B433-4C49-8FB6-E26BAF4B7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7" y="3350702"/>
            <a:ext cx="3549512" cy="1603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5B3A00-7697-495E-9AC2-31B2EB0F9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2" y="5041546"/>
            <a:ext cx="2558368" cy="14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 err="1">
                <a:latin typeface="+mn-ea"/>
              </a:rPr>
              <a:t>입력받은</a:t>
            </a:r>
            <a:r>
              <a:rPr lang="ko-KR" altLang="en-US" sz="2400" b="1" dirty="0">
                <a:latin typeface="+mn-ea"/>
              </a:rPr>
              <a:t> 문자를 특정문자로 분리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4841755" y="1063411"/>
            <a:ext cx="4155596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Split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 err="1"/>
              <a:t>S_test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\</a:t>
            </a:r>
            <a:r>
              <a:rPr lang="ko-KR" altLang="en-US" sz="2000" b="1" dirty="0"/>
              <a:t>로 문자열을 나눠서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번째 </a:t>
            </a:r>
            <a:r>
              <a:rPr lang="en-US" altLang="ko-KR" sz="2000" b="1" dirty="0"/>
              <a:t>index</a:t>
            </a:r>
            <a:r>
              <a:rPr lang="ko-KR" altLang="en-US" sz="2000" b="1" dirty="0"/>
              <a:t>를 출력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/>
              <a:t>Str_test2</a:t>
            </a:r>
            <a:r>
              <a:rPr lang="ko-KR" altLang="en-US" sz="2000" b="1" dirty="0"/>
              <a:t>는 띄어쓰기로 문자열을 잘라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번째 </a:t>
            </a:r>
            <a:r>
              <a:rPr lang="en-US" altLang="ko-KR" sz="2000" b="1" dirty="0"/>
              <a:t>index</a:t>
            </a:r>
            <a:r>
              <a:rPr lang="ko-KR" altLang="en-US" sz="2000" b="1" dirty="0"/>
              <a:t> 출력 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/>
              <a:t>Str_test3 </a:t>
            </a:r>
            <a:r>
              <a:rPr lang="ko-KR" altLang="en-US" sz="2000" b="1" dirty="0"/>
              <a:t>도 띄어쓰기로 잘라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번째 </a:t>
            </a:r>
            <a:r>
              <a:rPr lang="en-US" altLang="ko-KR" sz="2000" b="1" dirty="0"/>
              <a:t>index</a:t>
            </a:r>
            <a:r>
              <a:rPr lang="ko-KR" altLang="en-US" sz="2000" b="1" dirty="0"/>
              <a:t>를 출력</a:t>
            </a:r>
            <a:endParaRPr lang="en-US" altLang="ko-KR" sz="20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E0CFF80-F879-4A51-8CAC-4244C278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6" y="1160664"/>
            <a:ext cx="2966389" cy="51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 err="1">
                <a:latin typeface="+mn-ea"/>
              </a:rPr>
              <a:t>입력받은</a:t>
            </a:r>
            <a:r>
              <a:rPr lang="ko-KR" altLang="en-US" sz="2400" b="1" dirty="0">
                <a:latin typeface="+mn-ea"/>
              </a:rPr>
              <a:t> 문자를 특정문자로 분리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6007318" y="930605"/>
            <a:ext cx="2795860" cy="369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Split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아래 변수 탭에서 </a:t>
            </a:r>
            <a:r>
              <a:rPr lang="en-US" altLang="ko-KR" sz="2000" b="1" dirty="0" err="1"/>
              <a:t>str_test</a:t>
            </a:r>
            <a:r>
              <a:rPr lang="ko-KR" altLang="en-US" sz="2000" b="1" dirty="0"/>
              <a:t>의 값 참조</a:t>
            </a:r>
            <a:r>
              <a:rPr lang="en-US" altLang="ko-KR" sz="2000" b="1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메소드 사용 후 </a:t>
            </a:r>
            <a:r>
              <a:rPr lang="ko-KR" altLang="en-US" sz="2000" b="1" dirty="0" err="1"/>
              <a:t>출력값</a:t>
            </a:r>
            <a:r>
              <a:rPr lang="ko-KR" altLang="en-US" sz="2000" b="1" dirty="0"/>
              <a:t> 확인</a:t>
            </a:r>
            <a:r>
              <a:rPr lang="en-US" altLang="ko-KR" sz="20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90A5D7-BC0C-4FD9-84FF-A87993673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742"/>
            <a:ext cx="9144000" cy="177139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6EF4CC-08A8-4C4A-A982-FE460D435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1" y="784043"/>
            <a:ext cx="3904463" cy="176330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73D0969-24EB-4D15-88DC-02065057F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1" y="1682042"/>
            <a:ext cx="3904463" cy="176330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EB1F3BB-45BD-4466-966C-BEC57E4CE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1" y="2547348"/>
            <a:ext cx="3904463" cy="17633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E59EDB-BE52-4B65-A321-658576FE1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27" y="784043"/>
            <a:ext cx="1524000" cy="1790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7E2AEA7-B867-45DB-9830-B9928199F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27" y="1679393"/>
            <a:ext cx="1524000" cy="1790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29537A-E830-49F8-AB72-34812BB87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27" y="2541014"/>
            <a:ext cx="152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특정문자로 시작하는지 확인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3E259-9452-4A6B-966E-17837A330886}"/>
              </a:ext>
            </a:extLst>
          </p:cNvPr>
          <p:cNvSpPr txBox="1"/>
          <p:nvPr/>
        </p:nvSpPr>
        <p:spPr>
          <a:xfrm>
            <a:off x="4841755" y="1063411"/>
            <a:ext cx="415559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Startswith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 err="1"/>
              <a:t>StringData</a:t>
            </a:r>
            <a:r>
              <a:rPr lang="ko-KR" altLang="en-US" sz="2000" b="1" dirty="0"/>
              <a:t>가 </a:t>
            </a:r>
            <a:r>
              <a:rPr lang="en-US" altLang="ko-KR" sz="2000" b="1" dirty="0" err="1"/>
              <a:t>testStr</a:t>
            </a:r>
            <a:r>
              <a:rPr lang="ko-KR" altLang="en-US" sz="2000" b="1" dirty="0"/>
              <a:t>로 시작하는지 확인하는 메소드</a:t>
            </a:r>
            <a:r>
              <a:rPr lang="en-US" altLang="ko-KR" sz="2000" b="1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결과값을 </a:t>
            </a:r>
            <a:r>
              <a:rPr lang="en-US" altLang="ko-KR" sz="2000" b="1" dirty="0"/>
              <a:t>True or False</a:t>
            </a:r>
            <a:r>
              <a:rPr lang="ko-KR" altLang="en-US" sz="2000" b="1" dirty="0"/>
              <a:t>로 </a:t>
            </a:r>
            <a:r>
              <a:rPr lang="en-US" altLang="ko-KR" sz="2000" b="1" dirty="0"/>
              <a:t>return</a:t>
            </a:r>
            <a:r>
              <a:rPr lang="ko-KR" altLang="en-US" sz="2000" b="1" dirty="0"/>
              <a:t>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63E1E-5C00-4E38-AC3D-940CFE90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4" y="1160314"/>
            <a:ext cx="442113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13067</TotalTime>
  <Words>841</Words>
  <Application>Microsoft Office PowerPoint</Application>
  <PresentationFormat>화면 슬라이드 쇼(4:3)</PresentationFormat>
  <Paragraphs>182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맑은 고딕 (본문)</vt:lpstr>
      <vt:lpstr>Arial</vt:lpstr>
      <vt:lpstr>Calibri</vt:lpstr>
      <vt:lpstr>Calibri Light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sap0228</dc:creator>
  <cp:lastModifiedBy>sict 0017</cp:lastModifiedBy>
  <cp:revision>1046</cp:revision>
  <dcterms:created xsi:type="dcterms:W3CDTF">2017-01-03T01:37:31Z</dcterms:created>
  <dcterms:modified xsi:type="dcterms:W3CDTF">2021-08-24T02:08:52Z</dcterms:modified>
</cp:coreProperties>
</file>