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62" r:id="rId2"/>
    <p:sldId id="263" r:id="rId3"/>
    <p:sldId id="276" r:id="rId4"/>
    <p:sldId id="281" r:id="rId5"/>
    <p:sldId id="282" r:id="rId6"/>
    <p:sldId id="278" r:id="rId7"/>
    <p:sldId id="283" r:id="rId8"/>
    <p:sldId id="285" r:id="rId9"/>
    <p:sldId id="286" r:id="rId10"/>
    <p:sldId id="279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4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38"/>
      </p:cViewPr>
      <p:guideLst>
        <p:guide orient="horz" pos="2409"/>
        <p:guide pos="41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91078-1B72-4045-A147-F8323CE6E229}"/>
              </a:ext>
            </a:extLst>
          </p:cNvPr>
          <p:cNvSpPr txBox="1"/>
          <p:nvPr userDrawn="1"/>
        </p:nvSpPr>
        <p:spPr>
          <a:xfrm>
            <a:off x="386556" y="6371829"/>
            <a:ext cx="3522678" cy="28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 panose="020B0300000000000000" pitchFamily="34" charset="-127"/>
              </a:rPr>
              <a:t>COPYRIGHT©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 panose="020B0300000000000000" pitchFamily="34" charset="-127"/>
              </a:rPr>
              <a:t>SICT</a:t>
            </a:r>
            <a:r>
              <a:rPr lang="en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Noto Sans CJK KR Light" panose="020B0300000000000000" pitchFamily="34" charset="-127"/>
              </a:rPr>
              <a:t>. All Right Reserved.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Noto Sans CJK KR Light" panose="020B03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83858-9A7A-4CEF-B997-12CDAB565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701" y="560149"/>
            <a:ext cx="764278" cy="2195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E2A28F-074E-4307-87C3-8E6A8B4547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57900" y="0"/>
            <a:ext cx="613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8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E192-D2EA-4FB7-98F1-08612121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73A0E-F4D2-43E3-AA66-03A4483E3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60CD8-8BD5-475B-97F1-AC9A99C0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88EEF-40DE-44A6-A960-E89B1EA1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ECE801-01A3-4C7B-AC18-5E05EA29FA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42469-71A9-4E1D-B708-44CDFCE1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7B5A8-D1E5-4552-81B8-819AA42A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CB077-7B1A-4903-A8E7-825DE0323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8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32048-5DEB-4F74-910F-B8F2163E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03BD0-4EFE-45F5-9862-147736D6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28A0-4537-4A21-8BCD-0A51EB1D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ECE801-01A3-4C7B-AC18-5E05EA29FA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22D0-BFC2-4DE0-BC44-DADF71E5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03F25-4319-40C1-8EF7-95AFA64B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CB077-7B1A-4903-A8E7-825DE0323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0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019D4-4BEF-40F2-9E51-02729F22A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1910A-F9C0-40B6-8305-70EE6CE7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906AD-14C0-454D-9925-D5895FDB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ECE801-01A3-4C7B-AC18-5E05EA29FA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13F68-5590-47C3-AD1C-7298D06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D017A-C4A4-4541-BD74-F8C05F6D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CB077-7B1A-4903-A8E7-825DE0323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DDD489-3EB5-4B41-8E14-528B3BBB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76775"/>
            <a:ext cx="12192000" cy="2181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D8F91-A8E0-4603-89DA-350A1159E8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81886" y="6335637"/>
            <a:ext cx="759775" cy="2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7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B2A266-6D8C-497A-B43C-CDB13C164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56322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4796CE-5F60-4C84-8618-48768C7E6C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3114" y="6356311"/>
            <a:ext cx="651314" cy="1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5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89B8115-0B65-45CF-A5BD-C6161968F0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4979" y="6533765"/>
            <a:ext cx="919083" cy="1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5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AB5C5F-DCAC-4029-905E-E0B506C5FB05}"/>
              </a:ext>
            </a:extLst>
          </p:cNvPr>
          <p:cNvCxnSpPr>
            <a:cxnSpLocks/>
          </p:cNvCxnSpPr>
          <p:nvPr userDrawn="1"/>
        </p:nvCxnSpPr>
        <p:spPr>
          <a:xfrm>
            <a:off x="486228" y="6453258"/>
            <a:ext cx="112195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407FE437-F3EE-4CD5-BAE9-DB2C5509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0250" y="6472308"/>
            <a:ext cx="48901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F6BCF200-83FC-174E-9AA7-CF49733DAF3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12D06D-8630-4B39-85A0-655747B8C1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2C0C35-3C23-4A3E-8B5C-E8F5283B7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4457" y="6547587"/>
            <a:ext cx="651314" cy="1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C14B6B10-EB67-45E8-A69A-6FFC60FE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0250" y="6472308"/>
            <a:ext cx="48901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F6BCF200-83FC-174E-9AA7-CF49733DAF3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678D8B-B0F3-4D48-AA12-6849EF296BDC}"/>
              </a:ext>
            </a:extLst>
          </p:cNvPr>
          <p:cNvCxnSpPr>
            <a:cxnSpLocks/>
          </p:cNvCxnSpPr>
          <p:nvPr userDrawn="1"/>
        </p:nvCxnSpPr>
        <p:spPr>
          <a:xfrm>
            <a:off x="486228" y="6453258"/>
            <a:ext cx="112195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09FE3A-1778-4D87-AD8D-D8B8ABE8CCE0}"/>
              </a:ext>
            </a:extLst>
          </p:cNvPr>
          <p:cNvCxnSpPr>
            <a:cxnSpLocks/>
          </p:cNvCxnSpPr>
          <p:nvPr userDrawn="1"/>
        </p:nvCxnSpPr>
        <p:spPr>
          <a:xfrm>
            <a:off x="344905" y="771704"/>
            <a:ext cx="11502189" cy="0"/>
          </a:xfrm>
          <a:prstGeom prst="line">
            <a:avLst/>
          </a:prstGeom>
          <a:ln w="44450">
            <a:solidFill>
              <a:srgbClr val="050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8ADD8F0-D098-464E-BB7F-68981CA1D3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4457" y="6547587"/>
            <a:ext cx="651314" cy="1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C88BF-0614-48A0-A63D-BEFBF4C73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C9B38-FA25-4B06-9943-FD4D68135913}"/>
              </a:ext>
            </a:extLst>
          </p:cNvPr>
          <p:cNvSpPr txBox="1"/>
          <p:nvPr userDrawn="1"/>
        </p:nvSpPr>
        <p:spPr>
          <a:xfrm>
            <a:off x="9806744" y="6430173"/>
            <a:ext cx="2068411" cy="2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COPYRIGHT©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SICT</a:t>
            </a:r>
            <a:r>
              <a:rPr lang="en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All Right Reserved.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365804-65E7-43C1-89C0-94AD4EB67F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86414" y="6212099"/>
            <a:ext cx="651315" cy="1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F5172D-F703-48DA-99C7-8C883BDE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ECE801-01A3-4C7B-AC18-5E05EA29FA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808417-4CA3-4A76-88AE-78BBA4F3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81FA4-DAED-4823-9F02-87290F2C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CB077-7B1A-4903-A8E7-825DE0323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7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2ED51-D426-4066-B9F5-7341B461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6967F-C257-4F5B-8DD5-F0DD50968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8D721-59A2-42EE-B7BC-8845E1F2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3C962-2F37-4EA2-BCDE-A0869733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ECE801-01A3-4C7B-AC18-5E05EA29FA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A303-5D36-464D-8185-644429FF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0AF7C-FF5F-475F-B7B1-E4736E82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7CB077-7B1A-4903-A8E7-825DE0323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53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7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uipath.com/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uipath.com/orchestrator/reference/read-me" TargetMode="External"/><Relationship Id="rId4" Type="http://schemas.openxmlformats.org/officeDocument/2006/relationships/hyperlink" Target="https://platform.uipath.com/default/%7b&#53580;&#45324;&#53944;&#47749;%7d/swagge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854DC-B058-489E-BEFD-9B9C3E44A43F}"/>
              </a:ext>
            </a:extLst>
          </p:cNvPr>
          <p:cNvSpPr txBox="1"/>
          <p:nvPr/>
        </p:nvSpPr>
        <p:spPr>
          <a:xfrm>
            <a:off x="631455" y="3437766"/>
            <a:ext cx="789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spc="-50" dirty="0">
                <a:solidFill>
                  <a:schemeClr val="bg1"/>
                </a:solidFill>
                <a:latin typeface="+mj-ea"/>
                <a:ea typeface="+mj-ea"/>
              </a:rPr>
              <a:t>PRESENTATION</a:t>
            </a:r>
            <a:endParaRPr kumimoji="1" lang="ko-KR" altLang="en-US" sz="5400" b="1" spc="-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D0F2D-1883-4763-BD9F-DA6693018B6D}"/>
              </a:ext>
            </a:extLst>
          </p:cNvPr>
          <p:cNvSpPr txBox="1"/>
          <p:nvPr/>
        </p:nvSpPr>
        <p:spPr>
          <a:xfrm>
            <a:off x="660482" y="4317554"/>
            <a:ext cx="344705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프레젠테이션 타이틀</a:t>
            </a:r>
            <a:endParaRPr kumimoji="1" lang="ko-Kore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2F28EB-8CA7-441F-8CFA-DD3F4ECFA4F3}"/>
              </a:ext>
            </a:extLst>
          </p:cNvPr>
          <p:cNvSpPr/>
          <p:nvPr/>
        </p:nvSpPr>
        <p:spPr>
          <a:xfrm>
            <a:off x="723983" y="4878400"/>
            <a:ext cx="2481043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en-US" sz="1200" dirty="0">
                <a:solidFill>
                  <a:srgbClr val="FBFAFA"/>
                </a:solidFill>
                <a:latin typeface="+mn-ea"/>
              </a:rPr>
              <a:t>ECHOIT</a:t>
            </a:r>
          </a:p>
          <a:p>
            <a:pPr>
              <a:lnSpc>
                <a:spcPct val="150000"/>
              </a:lnSpc>
            </a:pPr>
            <a:r>
              <a:rPr kumimoji="1" lang="en-US" altLang="en-US" sz="1200" dirty="0">
                <a:solidFill>
                  <a:srgbClr val="FBFAFA"/>
                </a:solidFill>
                <a:latin typeface="+mn-ea"/>
              </a:rPr>
              <a:t>2021. 01. 13 </a:t>
            </a:r>
            <a:endParaRPr kumimoji="1" lang="ko-Kore-KR" altLang="en-US" sz="1200" dirty="0">
              <a:solidFill>
                <a:srgbClr val="FBFAFA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BDAAD-F365-4F66-9CC3-4710C050602D}"/>
              </a:ext>
            </a:extLst>
          </p:cNvPr>
          <p:cNvSpPr txBox="1"/>
          <p:nvPr/>
        </p:nvSpPr>
        <p:spPr>
          <a:xfrm>
            <a:off x="578901" y="2126684"/>
            <a:ext cx="7896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spc="-50" dirty="0">
                <a:solidFill>
                  <a:srgbClr val="050223"/>
                </a:solidFill>
                <a:latin typeface="+mj-lt"/>
              </a:rPr>
              <a:t>UiPath</a:t>
            </a:r>
            <a:r>
              <a:rPr kumimoji="1" lang="ko-KR" altLang="en-US" sz="5000" b="1" spc="-50" dirty="0">
                <a:solidFill>
                  <a:srgbClr val="050223"/>
                </a:solidFill>
                <a:latin typeface="+mj-lt"/>
              </a:rPr>
              <a:t> </a:t>
            </a:r>
            <a:r>
              <a:rPr kumimoji="1" lang="en-US" altLang="ko-KR" sz="5000" b="1" spc="-50" dirty="0">
                <a:solidFill>
                  <a:srgbClr val="050223"/>
                </a:solidFill>
                <a:latin typeface="+mj-lt"/>
              </a:rPr>
              <a:t>API</a:t>
            </a:r>
            <a:r>
              <a:rPr kumimoji="1" lang="ko-KR" altLang="en-US" sz="5000" b="1" spc="-50" dirty="0">
                <a:solidFill>
                  <a:srgbClr val="050223"/>
                </a:solidFill>
                <a:latin typeface="+mj-lt"/>
              </a:rPr>
              <a:t> 활용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2498B-6523-4185-ADD2-ABA891197D89}"/>
              </a:ext>
            </a:extLst>
          </p:cNvPr>
          <p:cNvSpPr/>
          <p:nvPr/>
        </p:nvSpPr>
        <p:spPr>
          <a:xfrm>
            <a:off x="578901" y="3621943"/>
            <a:ext cx="2192874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rgbClr val="050223"/>
                </a:solidFill>
                <a:latin typeface="+mn-ea"/>
              </a:rPr>
              <a:t>2023.02</a:t>
            </a:r>
            <a:endParaRPr kumimoji="1" lang="ko-Kore-KR" altLang="en-US" sz="1200" dirty="0">
              <a:solidFill>
                <a:srgbClr val="050223"/>
              </a:solidFill>
              <a:latin typeface="+mj-lt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10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10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8" y="153038"/>
            <a:ext cx="4558861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03. </a:t>
            </a:r>
            <a:r>
              <a:rPr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556DF-9152-6D8A-9F65-0F4FD7587326}"/>
              </a:ext>
            </a:extLst>
          </p:cNvPr>
          <p:cNvSpPr txBox="1"/>
          <p:nvPr/>
        </p:nvSpPr>
        <p:spPr>
          <a:xfrm>
            <a:off x="298888" y="1323975"/>
            <a:ext cx="11959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 API </a:t>
            </a:r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https://www.data.go.kr/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Orchestrator API </a:t>
            </a:r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b="0" i="0" u="sng" dirty="0">
                <a:effectLst/>
                <a:latin typeface="+mn-ea"/>
                <a:hlinkClick r:id="rId3"/>
              </a:rPr>
              <a:t>https://cloud.uipath.com/</a:t>
            </a:r>
            <a:r>
              <a:rPr lang="en-US" altLang="ko-KR" b="0" i="0" u="sng" dirty="0">
                <a:effectLst/>
                <a:latin typeface="+mn-ea"/>
                <a:hlinkClick r:id="rId4"/>
              </a:rPr>
              <a:t>{</a:t>
            </a:r>
            <a:r>
              <a:rPr lang="ko-KR" altLang="en-US" b="0" i="0" u="sng" dirty="0">
                <a:effectLst/>
                <a:latin typeface="+mn-ea"/>
                <a:hlinkClick r:id="rId4"/>
              </a:rPr>
              <a:t>조직</a:t>
            </a:r>
            <a:r>
              <a:rPr lang="en-US" altLang="ko-KR" b="0" i="0" u="sng" dirty="0">
                <a:effectLst/>
                <a:latin typeface="+mn-ea"/>
                <a:hlinkClick r:id="rId4"/>
              </a:rPr>
              <a:t>ID}</a:t>
            </a:r>
            <a:r>
              <a:rPr lang="en-US" altLang="ko-KR" b="0" i="0" u="sng" dirty="0">
                <a:effectLst/>
                <a:latin typeface="+mn-ea"/>
                <a:hlinkClick r:id="rId4"/>
              </a:rPr>
              <a:t>/{</a:t>
            </a:r>
            <a:r>
              <a:rPr lang="ko-KR" altLang="en-US" b="0" i="0" u="sng" dirty="0" err="1">
                <a:effectLst/>
                <a:latin typeface="+mn-ea"/>
                <a:hlinkClick r:id="rId4"/>
              </a:rPr>
              <a:t>테넌트명</a:t>
            </a:r>
            <a:r>
              <a:rPr lang="en-US" altLang="ko-KR" b="0" i="0" u="sng" dirty="0">
                <a:effectLst/>
                <a:latin typeface="+mn-ea"/>
                <a:hlinkClick r:id="rId4"/>
              </a:rPr>
              <a:t>}/swagger/</a:t>
            </a:r>
            <a:r>
              <a:rPr lang="en-US" altLang="ko-KR" b="0" i="0" u="sng" dirty="0">
                <a:effectLst/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                                                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조직</a:t>
            </a:r>
            <a:r>
              <a:rPr lang="en-US" altLang="ko-KR" sz="1200" dirty="0">
                <a:latin typeface="+mn-ea"/>
              </a:rPr>
              <a:t>ID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Cloud Orchestrator ‘organization ID’ , </a:t>
            </a:r>
            <a:r>
              <a:rPr lang="ko-KR" altLang="en-US" sz="1200" dirty="0" err="1">
                <a:latin typeface="+mn-ea"/>
              </a:rPr>
              <a:t>테넌트명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본인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Cloud Orchestrator ‘Tenant Name’)</a:t>
            </a:r>
          </a:p>
          <a:p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			             </a:t>
            </a:r>
            <a:r>
              <a:rPr lang="en-US" altLang="ko-KR" dirty="0">
                <a:latin typeface="+mn-ea"/>
                <a:sym typeface="Wingdings" panose="05000000000000000000" pitchFamily="2" charset="2"/>
                <a:hlinkClick r:id="rId5"/>
              </a:rPr>
              <a:t>https://docs.uipath.com/orchestrator/reference/read-me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62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500CB778-9FEC-4D53-9695-5B0F6DB4F0DD}"/>
              </a:ext>
            </a:extLst>
          </p:cNvPr>
          <p:cNvSpPr txBox="1">
            <a:spLocks/>
          </p:cNvSpPr>
          <p:nvPr/>
        </p:nvSpPr>
        <p:spPr>
          <a:xfrm>
            <a:off x="4259406" y="2860947"/>
            <a:ext cx="3955680" cy="1136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>
                <a:solidFill>
                  <a:schemeClr val="bg1"/>
                </a:solidFill>
                <a:ea typeface="Noto Sans CJK KR Black" panose="020B0500000000000000" pitchFamily="34" charset="-128"/>
              </a:rPr>
              <a:t>THANK YOU</a:t>
            </a:r>
            <a:endParaRPr kumimoji="1" lang="ko-Kore-KR" altLang="en-US" sz="5400" dirty="0">
              <a:solidFill>
                <a:schemeClr val="bg1"/>
              </a:solidFill>
              <a:ea typeface="Noto Sans CJK KR Black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3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B2687E-66D2-44F3-AB14-CB5609353ACD}"/>
              </a:ext>
            </a:extLst>
          </p:cNvPr>
          <p:cNvGrpSpPr/>
          <p:nvPr/>
        </p:nvGrpSpPr>
        <p:grpSpPr>
          <a:xfrm>
            <a:off x="4447030" y="1124344"/>
            <a:ext cx="5974218" cy="348813"/>
            <a:chOff x="5794392" y="1412961"/>
            <a:chExt cx="5974218" cy="3488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355B4-527A-4470-BFB7-9D7757632651}"/>
                </a:ext>
              </a:extLst>
            </p:cNvPr>
            <p:cNvSpPr txBox="1"/>
            <p:nvPr/>
          </p:nvSpPr>
          <p:spPr>
            <a:xfrm>
              <a:off x="5794392" y="1412961"/>
              <a:ext cx="177932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ko-Kore-KR" b="1" dirty="0">
                  <a:solidFill>
                    <a:srgbClr val="050223"/>
                  </a:solidFill>
                  <a:latin typeface="+mj-ea"/>
                  <a:ea typeface="+mj-ea"/>
                </a:rPr>
                <a:t>01.  API </a:t>
              </a:r>
              <a:r>
                <a:rPr kumimoji="1" lang="ko-KR" altLang="en-US" b="1" dirty="0">
                  <a:solidFill>
                    <a:srgbClr val="050223"/>
                  </a:solidFill>
                  <a:latin typeface="+mj-ea"/>
                  <a:ea typeface="+mj-ea"/>
                </a:rPr>
                <a:t>정의</a:t>
              </a:r>
              <a:r>
                <a:rPr kumimoji="1" lang="en-US" altLang="ko-KR" b="1" dirty="0">
                  <a:solidFill>
                    <a:srgbClr val="050223"/>
                  </a:solidFill>
                  <a:latin typeface="+mj-ea"/>
                  <a:ea typeface="+mj-ea"/>
                </a:rPr>
                <a:t> </a:t>
              </a:r>
              <a:endParaRPr kumimoji="1" lang="en-US" altLang="ko-Kore-KR" b="1" dirty="0">
                <a:solidFill>
                  <a:srgbClr val="05022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25D54-7058-4C75-9CB9-2AB5ECEE0E66}"/>
                </a:ext>
              </a:extLst>
            </p:cNvPr>
            <p:cNvSpPr/>
            <p:nvPr/>
          </p:nvSpPr>
          <p:spPr>
            <a:xfrm>
              <a:off x="10102495" y="1444283"/>
              <a:ext cx="1666115" cy="2861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kumimoji="1" lang="en-US" altLang="en-US" sz="1200" dirty="0">
                  <a:solidFill>
                    <a:srgbClr val="050223"/>
                  </a:solidFill>
                  <a:latin typeface="+mn-ea"/>
                </a:rPr>
                <a:t>API</a:t>
              </a:r>
              <a:r>
                <a:rPr kumimoji="1" lang="ko-KR" altLang="en-US" sz="1200" dirty="0">
                  <a:solidFill>
                    <a:srgbClr val="050223"/>
                  </a:solidFill>
                  <a:latin typeface="+mn-ea"/>
                </a:rPr>
                <a:t>란 무엇인가 </a:t>
              </a:r>
              <a:r>
                <a:rPr kumimoji="1" lang="en-US" altLang="ko-KR" sz="1200" dirty="0">
                  <a:solidFill>
                    <a:srgbClr val="050223"/>
                  </a:solidFill>
                  <a:latin typeface="+mn-ea"/>
                </a:rPr>
                <a:t>?</a:t>
              </a:r>
              <a:endParaRPr kumimoji="1" lang="ko-Kore-KR" altLang="en-US" sz="1200" dirty="0">
                <a:solidFill>
                  <a:srgbClr val="050223"/>
                </a:solidFill>
                <a:latin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E48CD4-726E-47EA-9722-6EF5E97F6835}"/>
                </a:ext>
              </a:extLst>
            </p:cNvPr>
            <p:cNvCxnSpPr>
              <a:cxnSpLocks/>
            </p:cNvCxnSpPr>
            <p:nvPr/>
          </p:nvCxnSpPr>
          <p:spPr>
            <a:xfrm>
              <a:off x="8387303" y="1587367"/>
              <a:ext cx="1248697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제목 2">
            <a:extLst>
              <a:ext uri="{FF2B5EF4-FFF2-40B4-BE49-F238E27FC236}">
                <a16:creationId xmlns:a16="http://schemas.microsoft.com/office/drawing/2014/main" id="{3F778280-17A4-47BB-8707-C1BAA35E5895}"/>
              </a:ext>
            </a:extLst>
          </p:cNvPr>
          <p:cNvSpPr txBox="1">
            <a:spLocks/>
          </p:cNvSpPr>
          <p:nvPr/>
        </p:nvSpPr>
        <p:spPr>
          <a:xfrm>
            <a:off x="1123043" y="649209"/>
            <a:ext cx="10515600" cy="109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600" b="1" dirty="0">
                <a:solidFill>
                  <a:srgbClr val="050223"/>
                </a:solidFill>
                <a:ea typeface="Noto Sans CJK KR Black" panose="020B0500000000000000" pitchFamily="34" charset="-128"/>
              </a:rPr>
              <a:t>Contents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55E027-14C4-434D-9E2C-56D724B22885}"/>
              </a:ext>
            </a:extLst>
          </p:cNvPr>
          <p:cNvGrpSpPr/>
          <p:nvPr/>
        </p:nvGrpSpPr>
        <p:grpSpPr>
          <a:xfrm>
            <a:off x="4447029" y="1775595"/>
            <a:ext cx="7041863" cy="959516"/>
            <a:chOff x="5794391" y="1412961"/>
            <a:chExt cx="7041863" cy="2763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96611-CD1A-444B-844A-7B3CFE9D2F5D}"/>
                </a:ext>
              </a:extLst>
            </p:cNvPr>
            <p:cNvSpPr txBox="1"/>
            <p:nvPr/>
          </p:nvSpPr>
          <p:spPr>
            <a:xfrm>
              <a:off x="5794391" y="1412961"/>
              <a:ext cx="3028023" cy="20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kumimoji="1" lang="en-US" altLang="ko-Kore-KR" b="1" dirty="0">
                  <a:solidFill>
                    <a:srgbClr val="050223"/>
                  </a:solidFill>
                  <a:latin typeface="+mj-ea"/>
                  <a:ea typeface="+mj-ea"/>
                </a:rPr>
                <a:t>02.  UiPath API </a:t>
              </a:r>
              <a:r>
                <a:rPr kumimoji="1" lang="ko-KR" altLang="en-US" b="1" dirty="0">
                  <a:solidFill>
                    <a:srgbClr val="050223"/>
                  </a:solidFill>
                  <a:latin typeface="+mj-ea"/>
                  <a:ea typeface="+mj-ea"/>
                </a:rPr>
                <a:t>사용</a:t>
              </a:r>
              <a:endParaRPr kumimoji="1" lang="en-US" altLang="ko-Kore-KR" b="1" dirty="0">
                <a:solidFill>
                  <a:srgbClr val="050223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EAF317F-811A-468F-B1C1-80A6788CFFA8}"/>
                </a:ext>
              </a:extLst>
            </p:cNvPr>
            <p:cNvSpPr/>
            <p:nvPr/>
          </p:nvSpPr>
          <p:spPr>
            <a:xfrm>
              <a:off x="10102495" y="1422911"/>
              <a:ext cx="1781259" cy="83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kumimoji="1" lang="en-US" altLang="en-US" sz="1200" dirty="0">
                  <a:solidFill>
                    <a:srgbClr val="050223"/>
                  </a:solidFill>
                  <a:latin typeface="+mn-ea"/>
                </a:rPr>
                <a:t>HTTP Request </a:t>
              </a:r>
              <a:r>
                <a:rPr kumimoji="1" lang="ko-KR" altLang="en-US" sz="1200" dirty="0">
                  <a:solidFill>
                    <a:srgbClr val="050223"/>
                  </a:solidFill>
                  <a:latin typeface="+mn-ea"/>
                </a:rPr>
                <a:t>액티비티</a:t>
              </a:r>
              <a:endParaRPr kumimoji="1" lang="ko-Kore-KR" altLang="en-US" sz="1200" dirty="0">
                <a:solidFill>
                  <a:srgbClr val="050223"/>
                </a:solidFill>
                <a:latin typeface="+mn-ea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F79D958-C8F9-4413-9749-1E4842CDFBD9}"/>
                </a:ext>
              </a:extLst>
            </p:cNvPr>
            <p:cNvCxnSpPr>
              <a:cxnSpLocks/>
            </p:cNvCxnSpPr>
            <p:nvPr/>
          </p:nvCxnSpPr>
          <p:spPr>
            <a:xfrm>
              <a:off x="8385561" y="1463093"/>
              <a:ext cx="1248697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FD5F5F4-2623-F0D7-1667-8126CB159938}"/>
                </a:ext>
              </a:extLst>
            </p:cNvPr>
            <p:cNvCxnSpPr>
              <a:cxnSpLocks/>
            </p:cNvCxnSpPr>
            <p:nvPr/>
          </p:nvCxnSpPr>
          <p:spPr>
            <a:xfrm>
              <a:off x="8385561" y="1554539"/>
              <a:ext cx="1248697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505CE0-C347-75B1-A496-2AD9DB32E5EA}"/>
                </a:ext>
              </a:extLst>
            </p:cNvPr>
            <p:cNvSpPr/>
            <p:nvPr/>
          </p:nvSpPr>
          <p:spPr>
            <a:xfrm>
              <a:off x="10102495" y="1513846"/>
              <a:ext cx="2733759" cy="83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kumimoji="1" lang="en-US" altLang="en-US" sz="1200" dirty="0">
                  <a:solidFill>
                    <a:srgbClr val="050223"/>
                  </a:solidFill>
                  <a:latin typeface="+mn-ea"/>
                </a:rPr>
                <a:t>Orchestrator HTTP Request </a:t>
              </a:r>
              <a:r>
                <a:rPr kumimoji="1" lang="ko-KR" altLang="en-US" sz="1200" dirty="0">
                  <a:solidFill>
                    <a:srgbClr val="050223"/>
                  </a:solidFill>
                  <a:latin typeface="+mn-ea"/>
                </a:rPr>
                <a:t>액티비티</a:t>
              </a:r>
              <a:endParaRPr kumimoji="1" lang="ko-Kore-KR" altLang="en-US" sz="1200" dirty="0">
                <a:solidFill>
                  <a:srgbClr val="050223"/>
                </a:solidFill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DF400EF-DB1D-BE8B-115B-1C75FE8C39F2}"/>
                </a:ext>
              </a:extLst>
            </p:cNvPr>
            <p:cNvCxnSpPr>
              <a:cxnSpLocks/>
            </p:cNvCxnSpPr>
            <p:nvPr/>
          </p:nvCxnSpPr>
          <p:spPr>
            <a:xfrm>
              <a:off x="8385561" y="1647814"/>
              <a:ext cx="1248697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3F680D-86B8-7A69-B50A-847B1567F52F}"/>
                </a:ext>
              </a:extLst>
            </p:cNvPr>
            <p:cNvSpPr/>
            <p:nvPr/>
          </p:nvSpPr>
          <p:spPr>
            <a:xfrm>
              <a:off x="10102495" y="1606307"/>
              <a:ext cx="2733759" cy="83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kumimoji="1" lang="en-US" altLang="en-US" sz="1200" dirty="0">
                  <a:solidFill>
                    <a:srgbClr val="050223"/>
                  </a:solidFill>
                  <a:latin typeface="+mn-ea"/>
                </a:rPr>
                <a:t>API</a:t>
              </a:r>
              <a:r>
                <a:rPr kumimoji="1" lang="ko-KR" altLang="en-US" sz="1200" dirty="0">
                  <a:solidFill>
                    <a:srgbClr val="050223"/>
                  </a:solidFill>
                  <a:latin typeface="+mn-ea"/>
                </a:rPr>
                <a:t> 활용 예시</a:t>
              </a:r>
              <a:endParaRPr kumimoji="1" lang="ko-Kore-KR" altLang="en-US" sz="1200" dirty="0">
                <a:solidFill>
                  <a:srgbClr val="050223"/>
                </a:solidFill>
                <a:latin typeface="+mn-ea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06A5A77-90D0-4440-A440-A2176CFCB602}"/>
              </a:ext>
            </a:extLst>
          </p:cNvPr>
          <p:cNvSpPr txBox="1"/>
          <p:nvPr/>
        </p:nvSpPr>
        <p:spPr>
          <a:xfrm>
            <a:off x="4447029" y="2928591"/>
            <a:ext cx="368978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ko-Kore-KR" b="1" dirty="0">
                <a:solidFill>
                  <a:srgbClr val="050223"/>
                </a:solidFill>
                <a:latin typeface="+mj-ea"/>
                <a:ea typeface="+mj-ea"/>
              </a:rPr>
              <a:t>03.  </a:t>
            </a:r>
            <a:r>
              <a:rPr kumimoji="1" lang="ko-KR" altLang="en-US" b="1" dirty="0">
                <a:solidFill>
                  <a:srgbClr val="050223"/>
                </a:solidFill>
                <a:latin typeface="+mj-ea"/>
                <a:ea typeface="+mj-ea"/>
              </a:rPr>
              <a:t>참고</a:t>
            </a:r>
            <a:r>
              <a:rPr kumimoji="1" lang="en-US" altLang="ko-Kore-KR" b="1" dirty="0">
                <a:solidFill>
                  <a:srgbClr val="050223"/>
                </a:solidFill>
                <a:latin typeface="+mj-ea"/>
                <a:ea typeface="+mj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7672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3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8" y="153038"/>
            <a:ext cx="4558861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01. API</a:t>
            </a:r>
            <a:r>
              <a:rPr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 정의 </a:t>
            </a: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– </a:t>
            </a:r>
            <a:r>
              <a:rPr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API</a:t>
            </a:r>
            <a:r>
              <a:rPr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란 무엇인가 </a:t>
            </a:r>
            <a:r>
              <a:rPr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?</a:t>
            </a:r>
            <a:endParaRPr lang="ko-KR" altLang="en-US" sz="2000" dirty="0">
              <a:solidFill>
                <a:srgbClr val="0502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E795C-C1B9-2394-9DE7-20B2D6D439A5}"/>
              </a:ext>
            </a:extLst>
          </p:cNvPr>
          <p:cNvSpPr txBox="1"/>
          <p:nvPr/>
        </p:nvSpPr>
        <p:spPr>
          <a:xfrm>
            <a:off x="809624" y="1085850"/>
            <a:ext cx="6905625" cy="12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API</a:t>
            </a:r>
            <a:r>
              <a:rPr lang="en-US" altLang="ko-KR" sz="1200" b="1" dirty="0"/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b="0" i="0" dirty="0">
                <a:effectLst/>
                <a:latin typeface="+mn-ea"/>
              </a:rPr>
              <a:t>Application Programming Interface)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dirty="0"/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 간의 </a:t>
            </a:r>
            <a:r>
              <a:rPr lang="ko-KR" altLang="en-US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통신이 가능하도록 도와주는 역할 </a:t>
            </a:r>
            <a:r>
              <a:rPr lang="en-US" altLang="ko-KR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 </a:t>
            </a:r>
            <a:r>
              <a:rPr lang="en-US" altLang="ko-KR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r>
              <a:rPr lang="en-US" altLang="ko-KR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BD81F54-4B51-80A3-0B17-2587210DFCE8}"/>
              </a:ext>
            </a:extLst>
          </p:cNvPr>
          <p:cNvGrpSpPr/>
          <p:nvPr/>
        </p:nvGrpSpPr>
        <p:grpSpPr>
          <a:xfrm>
            <a:off x="2990712" y="3090091"/>
            <a:ext cx="6210578" cy="1510424"/>
            <a:chOff x="2990712" y="2918641"/>
            <a:chExt cx="6210578" cy="151042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432EEF5-88CD-F100-E255-CEF7AF53F944}"/>
                </a:ext>
              </a:extLst>
            </p:cNvPr>
            <p:cNvGrpSpPr/>
            <p:nvPr/>
          </p:nvGrpSpPr>
          <p:grpSpPr>
            <a:xfrm>
              <a:off x="3006548" y="3040651"/>
              <a:ext cx="1029076" cy="940775"/>
              <a:chOff x="1854820" y="1193140"/>
              <a:chExt cx="1029076" cy="940775"/>
            </a:xfrm>
          </p:grpSpPr>
          <p:sp>
            <p:nvSpPr>
              <p:cNvPr id="5" name="원통 24">
                <a:extLst>
                  <a:ext uri="{FF2B5EF4-FFF2-40B4-BE49-F238E27FC236}">
                    <a16:creationId xmlns:a16="http://schemas.microsoft.com/office/drawing/2014/main" id="{612947B0-3B5B-1332-9994-E6FA26C6C3F9}"/>
                  </a:ext>
                </a:extLst>
              </p:cNvPr>
              <p:cNvSpPr/>
              <p:nvPr/>
            </p:nvSpPr>
            <p:spPr>
              <a:xfrm>
                <a:off x="1854820" y="1828164"/>
                <a:ext cx="1029076" cy="305751"/>
              </a:xfrm>
              <a:prstGeom prst="can">
                <a:avLst>
                  <a:gd name="adj" fmla="val 383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" name="원통 24">
                <a:extLst>
                  <a:ext uri="{FF2B5EF4-FFF2-40B4-BE49-F238E27FC236}">
                    <a16:creationId xmlns:a16="http://schemas.microsoft.com/office/drawing/2014/main" id="{68788341-C31B-EF0B-4F26-2B77E5B526DF}"/>
                  </a:ext>
                </a:extLst>
              </p:cNvPr>
              <p:cNvSpPr/>
              <p:nvPr/>
            </p:nvSpPr>
            <p:spPr>
              <a:xfrm>
                <a:off x="1854820" y="1520179"/>
                <a:ext cx="1029076" cy="305751"/>
              </a:xfrm>
              <a:prstGeom prst="can">
                <a:avLst>
                  <a:gd name="adj" fmla="val 383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" name="원통 24">
                <a:extLst>
                  <a:ext uri="{FF2B5EF4-FFF2-40B4-BE49-F238E27FC236}">
                    <a16:creationId xmlns:a16="http://schemas.microsoft.com/office/drawing/2014/main" id="{5D705E51-10F5-92C5-5D1E-B5385424FEC8}"/>
                  </a:ext>
                </a:extLst>
              </p:cNvPr>
              <p:cNvSpPr/>
              <p:nvPr/>
            </p:nvSpPr>
            <p:spPr>
              <a:xfrm>
                <a:off x="1854820" y="1193140"/>
                <a:ext cx="1029076" cy="305751"/>
              </a:xfrm>
              <a:prstGeom prst="can">
                <a:avLst>
                  <a:gd name="adj" fmla="val 383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A4FD75A-3F81-4673-EA95-4BCB33EAF52D}"/>
                </a:ext>
              </a:extLst>
            </p:cNvPr>
            <p:cNvGrpSpPr/>
            <p:nvPr/>
          </p:nvGrpSpPr>
          <p:grpSpPr>
            <a:xfrm>
              <a:off x="8080178" y="3038107"/>
              <a:ext cx="1029076" cy="940775"/>
              <a:chOff x="1854820" y="1193140"/>
              <a:chExt cx="1029076" cy="940775"/>
            </a:xfrm>
          </p:grpSpPr>
          <p:sp>
            <p:nvSpPr>
              <p:cNvPr id="11" name="원통 24">
                <a:extLst>
                  <a:ext uri="{FF2B5EF4-FFF2-40B4-BE49-F238E27FC236}">
                    <a16:creationId xmlns:a16="http://schemas.microsoft.com/office/drawing/2014/main" id="{44D663F8-861E-3665-2ECB-537CFA99496A}"/>
                  </a:ext>
                </a:extLst>
              </p:cNvPr>
              <p:cNvSpPr/>
              <p:nvPr/>
            </p:nvSpPr>
            <p:spPr>
              <a:xfrm>
                <a:off x="1854820" y="1828164"/>
                <a:ext cx="1029076" cy="305751"/>
              </a:xfrm>
              <a:prstGeom prst="can">
                <a:avLst>
                  <a:gd name="adj" fmla="val 383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" name="원통 24">
                <a:extLst>
                  <a:ext uri="{FF2B5EF4-FFF2-40B4-BE49-F238E27FC236}">
                    <a16:creationId xmlns:a16="http://schemas.microsoft.com/office/drawing/2014/main" id="{2079AB77-094B-876F-80CD-647D431740EB}"/>
                  </a:ext>
                </a:extLst>
              </p:cNvPr>
              <p:cNvSpPr/>
              <p:nvPr/>
            </p:nvSpPr>
            <p:spPr>
              <a:xfrm>
                <a:off x="1854820" y="1520179"/>
                <a:ext cx="1029076" cy="305751"/>
              </a:xfrm>
              <a:prstGeom prst="can">
                <a:avLst>
                  <a:gd name="adj" fmla="val 383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원통 24">
                <a:extLst>
                  <a:ext uri="{FF2B5EF4-FFF2-40B4-BE49-F238E27FC236}">
                    <a16:creationId xmlns:a16="http://schemas.microsoft.com/office/drawing/2014/main" id="{7FE3E5F3-2DCC-685B-98DA-A8ACF6F4DCCA}"/>
                  </a:ext>
                </a:extLst>
              </p:cNvPr>
              <p:cNvSpPr/>
              <p:nvPr/>
            </p:nvSpPr>
            <p:spPr>
              <a:xfrm>
                <a:off x="1854820" y="1193140"/>
                <a:ext cx="1029076" cy="305751"/>
              </a:xfrm>
              <a:prstGeom prst="can">
                <a:avLst>
                  <a:gd name="adj" fmla="val 383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1AD16B-5C4A-45D3-A496-6F97A09E516E}"/>
                </a:ext>
              </a:extLst>
            </p:cNvPr>
            <p:cNvSpPr txBox="1"/>
            <p:nvPr/>
          </p:nvSpPr>
          <p:spPr>
            <a:xfrm>
              <a:off x="2990712" y="4121288"/>
              <a:ext cx="1136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Application</a:t>
              </a:r>
              <a:endParaRPr lang="ko-KR" alt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12A86-1F35-3F31-2AC7-9BC9909D803E}"/>
                </a:ext>
              </a:extLst>
            </p:cNvPr>
            <p:cNvSpPr txBox="1"/>
            <p:nvPr/>
          </p:nvSpPr>
          <p:spPr>
            <a:xfrm>
              <a:off x="8064343" y="4121288"/>
              <a:ext cx="1136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Application</a:t>
              </a:r>
              <a:endParaRPr lang="ko-KR" altLang="en-US" sz="1400" b="1" dirty="0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687D1639-7C10-A22B-A408-D76DF5A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292" y="2921734"/>
              <a:ext cx="651187" cy="1199554"/>
            </a:xfrm>
            <a:prstGeom prst="can">
              <a:avLst>
                <a:gd name="adj" fmla="val 46053"/>
              </a:avLst>
            </a:prstGeom>
            <a:gradFill rotWithShape="0">
              <a:gsLst>
                <a:gs pos="0">
                  <a:srgbClr val="595858"/>
                </a:gs>
                <a:gs pos="50000">
                  <a:srgbClr val="E7E6E6"/>
                </a:gs>
                <a:gs pos="100000">
                  <a:srgbClr val="59585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678E0C-24F6-4DD7-A6DA-9BDBA24E9C6E}"/>
                </a:ext>
              </a:extLst>
            </p:cNvPr>
            <p:cNvSpPr txBox="1"/>
            <p:nvPr/>
          </p:nvSpPr>
          <p:spPr>
            <a:xfrm>
              <a:off x="5730796" y="3407180"/>
              <a:ext cx="55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API</a:t>
              </a:r>
              <a:endParaRPr lang="ko-KR" altLang="en-US" sz="1400" b="1" dirty="0"/>
            </a:p>
          </p:txBody>
        </p:sp>
        <p:sp>
          <p:nvSpPr>
            <p:cNvPr id="19" name="오른쪽 화살표 46">
              <a:extLst>
                <a:ext uri="{FF2B5EF4-FFF2-40B4-BE49-F238E27FC236}">
                  <a16:creationId xmlns:a16="http://schemas.microsoft.com/office/drawing/2014/main" id="{482385E1-0775-9C8E-9A94-48C4C26DA682}"/>
                </a:ext>
              </a:extLst>
            </p:cNvPr>
            <p:cNvSpPr/>
            <p:nvPr/>
          </p:nvSpPr>
          <p:spPr>
            <a:xfrm>
              <a:off x="4499346" y="3149814"/>
              <a:ext cx="722463" cy="270156"/>
            </a:xfrm>
            <a:prstGeom prst="rightArrow">
              <a:avLst>
                <a:gd name="adj1" fmla="val 54574"/>
                <a:gd name="adj2" fmla="val 53845"/>
              </a:avLst>
            </a:prstGeom>
            <a:gradFill flip="none" rotWithShape="1">
              <a:gsLst>
                <a:gs pos="0">
                  <a:srgbClr val="595858"/>
                </a:gs>
                <a:gs pos="100000">
                  <a:srgbClr val="D9D9D9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오른쪽 화살표 46">
              <a:extLst>
                <a:ext uri="{FF2B5EF4-FFF2-40B4-BE49-F238E27FC236}">
                  <a16:creationId xmlns:a16="http://schemas.microsoft.com/office/drawing/2014/main" id="{CEFE320D-87CF-82D0-7A48-9F345E10AA49}"/>
                </a:ext>
              </a:extLst>
            </p:cNvPr>
            <p:cNvSpPr/>
            <p:nvPr/>
          </p:nvSpPr>
          <p:spPr>
            <a:xfrm>
              <a:off x="6812679" y="3153706"/>
              <a:ext cx="722463" cy="270156"/>
            </a:xfrm>
            <a:prstGeom prst="rightArrow">
              <a:avLst>
                <a:gd name="adj1" fmla="val 54574"/>
                <a:gd name="adj2" fmla="val 53845"/>
              </a:avLst>
            </a:prstGeom>
            <a:gradFill flip="none" rotWithShape="1">
              <a:gsLst>
                <a:gs pos="0">
                  <a:srgbClr val="595858"/>
                </a:gs>
                <a:gs pos="100000">
                  <a:srgbClr val="D9D9D9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오른쪽 화살표 46">
              <a:extLst>
                <a:ext uri="{FF2B5EF4-FFF2-40B4-BE49-F238E27FC236}">
                  <a16:creationId xmlns:a16="http://schemas.microsoft.com/office/drawing/2014/main" id="{2F0C5D48-5DFD-0A87-6CCC-705080906DA0}"/>
                </a:ext>
              </a:extLst>
            </p:cNvPr>
            <p:cNvSpPr/>
            <p:nvPr/>
          </p:nvSpPr>
          <p:spPr>
            <a:xfrm rot="10800000">
              <a:off x="6820596" y="3543421"/>
              <a:ext cx="722463" cy="270156"/>
            </a:xfrm>
            <a:prstGeom prst="rightArrow">
              <a:avLst>
                <a:gd name="adj1" fmla="val 54574"/>
                <a:gd name="adj2" fmla="val 53845"/>
              </a:avLst>
            </a:prstGeom>
            <a:gradFill flip="none" rotWithShape="1">
              <a:gsLst>
                <a:gs pos="0">
                  <a:srgbClr val="595858"/>
                </a:gs>
                <a:gs pos="100000">
                  <a:srgbClr val="D9D9D9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오른쪽 화살표 46">
              <a:extLst>
                <a:ext uri="{FF2B5EF4-FFF2-40B4-BE49-F238E27FC236}">
                  <a16:creationId xmlns:a16="http://schemas.microsoft.com/office/drawing/2014/main" id="{FF78BCA7-FF09-7256-218C-6E2F15808170}"/>
                </a:ext>
              </a:extLst>
            </p:cNvPr>
            <p:cNvSpPr/>
            <p:nvPr/>
          </p:nvSpPr>
          <p:spPr>
            <a:xfrm rot="10800000">
              <a:off x="4499346" y="3543421"/>
              <a:ext cx="722463" cy="270156"/>
            </a:xfrm>
            <a:prstGeom prst="rightArrow">
              <a:avLst>
                <a:gd name="adj1" fmla="val 54574"/>
                <a:gd name="adj2" fmla="val 53845"/>
              </a:avLst>
            </a:prstGeom>
            <a:gradFill flip="none" rotWithShape="1">
              <a:gsLst>
                <a:gs pos="0">
                  <a:srgbClr val="595858"/>
                </a:gs>
                <a:gs pos="100000">
                  <a:srgbClr val="D9D9D9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05CE14-5538-3165-1838-AD0D6709165E}"/>
                </a:ext>
              </a:extLst>
            </p:cNvPr>
            <p:cNvSpPr txBox="1"/>
            <p:nvPr/>
          </p:nvSpPr>
          <p:spPr>
            <a:xfrm>
              <a:off x="4449782" y="2934370"/>
              <a:ext cx="815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요청 </a:t>
              </a:r>
              <a:r>
                <a:rPr lang="en-US" altLang="ko-KR" sz="800" b="1" dirty="0">
                  <a:latin typeface="+mn-ea"/>
                </a:rPr>
                <a:t>(Request)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86AE4-5DD7-C3FD-D403-DB7A73A5D115}"/>
                </a:ext>
              </a:extLst>
            </p:cNvPr>
            <p:cNvSpPr txBox="1"/>
            <p:nvPr/>
          </p:nvSpPr>
          <p:spPr>
            <a:xfrm>
              <a:off x="6773861" y="2918641"/>
              <a:ext cx="815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요청 </a:t>
              </a:r>
              <a:r>
                <a:rPr lang="en-US" altLang="ko-KR" sz="800" b="1" dirty="0">
                  <a:latin typeface="+mn-ea"/>
                </a:rPr>
                <a:t>(Request)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A66A64-CC08-FBCF-CF97-289C84D7CB65}"/>
                </a:ext>
              </a:extLst>
            </p:cNvPr>
            <p:cNvSpPr txBox="1"/>
            <p:nvPr/>
          </p:nvSpPr>
          <p:spPr>
            <a:xfrm>
              <a:off x="4446107" y="3867744"/>
              <a:ext cx="892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응답 </a:t>
              </a:r>
              <a:r>
                <a:rPr lang="en-US" altLang="ko-KR" sz="800" b="1" dirty="0">
                  <a:latin typeface="+mn-ea"/>
                </a:rPr>
                <a:t>(Response)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71B847-23C8-331B-4AF0-FD0B948658C0}"/>
                </a:ext>
              </a:extLst>
            </p:cNvPr>
            <p:cNvSpPr txBox="1"/>
            <p:nvPr/>
          </p:nvSpPr>
          <p:spPr>
            <a:xfrm>
              <a:off x="6773861" y="3867744"/>
              <a:ext cx="892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응답 </a:t>
              </a:r>
              <a:r>
                <a:rPr lang="en-US" altLang="ko-KR" sz="800" b="1" dirty="0">
                  <a:latin typeface="+mn-ea"/>
                </a:rPr>
                <a:t>(Response)</a:t>
              </a:r>
              <a:endParaRPr lang="ko-KR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65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4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8" y="153038"/>
            <a:ext cx="6000382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02. </a:t>
            </a:r>
            <a:r>
              <a:rPr kumimoji="1" lang="en-US" altLang="ko-Kore-KR" sz="2000" b="1" dirty="0">
                <a:solidFill>
                  <a:srgbClr val="050223"/>
                </a:solidFill>
                <a:latin typeface="+mj-ea"/>
                <a:ea typeface="+mj-ea"/>
              </a:rPr>
              <a:t>UiPath API </a:t>
            </a:r>
            <a:r>
              <a:rPr kumimoji="1"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사용 </a:t>
            </a:r>
            <a:r>
              <a:rPr kumimoji="1"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– </a:t>
            </a:r>
            <a:r>
              <a:rPr kumimoji="1"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HTTP</a:t>
            </a:r>
            <a:r>
              <a:rPr kumimoji="1"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 </a:t>
            </a:r>
            <a:r>
              <a:rPr kumimoji="1"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Request </a:t>
            </a:r>
            <a:r>
              <a:rPr kumimoji="1"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액티비티</a:t>
            </a:r>
            <a:r>
              <a:rPr kumimoji="1"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rgbClr val="0502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525E2-D37E-B3AC-08C5-94AA42130A06}"/>
              </a:ext>
            </a:extLst>
          </p:cNvPr>
          <p:cNvSpPr txBox="1"/>
          <p:nvPr/>
        </p:nvSpPr>
        <p:spPr>
          <a:xfrm>
            <a:off x="6599542" y="1733806"/>
            <a:ext cx="5240033" cy="395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액티비티 </a:t>
            </a:r>
            <a:r>
              <a:rPr lang="en-US" altLang="ko-KR" sz="1400" dirty="0"/>
              <a:t>: HTTP Request </a:t>
            </a:r>
          </a:p>
          <a:p>
            <a:r>
              <a:rPr lang="en-US" altLang="ko-KR" sz="1400" dirty="0"/>
              <a:t>            </a:t>
            </a:r>
            <a:r>
              <a:rPr lang="ko-KR" altLang="en-US" sz="1400" dirty="0"/>
              <a:t>        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Uipath.WebAPI.Activities</a:t>
            </a:r>
            <a:r>
              <a:rPr lang="en-US" altLang="ko-KR" sz="1100" dirty="0"/>
              <a:t> Package </a:t>
            </a:r>
            <a:r>
              <a:rPr lang="ko-KR" altLang="en-US" sz="1100" dirty="0"/>
              <a:t>설치 필요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b="1" dirty="0"/>
              <a:t>Accept Format </a:t>
            </a:r>
            <a:r>
              <a:rPr lang="en-US" altLang="ko-KR" sz="1200" dirty="0"/>
              <a:t>: JSON, XML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b="1" dirty="0"/>
              <a:t>Request Method</a:t>
            </a:r>
            <a:r>
              <a:rPr lang="en-US" altLang="ko-KR" sz="1200" dirty="0"/>
              <a:t> : GET, POST, DELETE, PUT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b="1" dirty="0"/>
              <a:t>Request URL</a:t>
            </a:r>
            <a:r>
              <a:rPr lang="en-US" altLang="ko-KR" sz="1200" dirty="0"/>
              <a:t> : </a:t>
            </a:r>
            <a:r>
              <a:rPr lang="ko-KR" altLang="en-US" sz="1200" dirty="0"/>
              <a:t>요청 </a:t>
            </a:r>
            <a:r>
              <a:rPr lang="en-US" altLang="ko-KR" sz="1200" dirty="0"/>
              <a:t>URL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b="1" dirty="0"/>
              <a:t>Response content</a:t>
            </a:r>
            <a:r>
              <a:rPr lang="en-US" altLang="ko-KR" sz="1200" dirty="0"/>
              <a:t> : </a:t>
            </a:r>
            <a:r>
              <a:rPr lang="ko-KR" altLang="en-US" sz="1200" dirty="0"/>
              <a:t>요청에 대한 </a:t>
            </a:r>
            <a:r>
              <a:rPr lang="en-US" altLang="ko-KR" sz="1200" dirty="0"/>
              <a:t>String </a:t>
            </a:r>
            <a:r>
              <a:rPr lang="ko-KR" altLang="en-US" sz="1200" dirty="0"/>
              <a:t>형식의 응답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Response status : </a:t>
            </a:r>
            <a:r>
              <a:rPr lang="ko-KR" altLang="en-US" sz="1200" dirty="0"/>
              <a:t>요청 상태 코드 </a:t>
            </a:r>
            <a:r>
              <a:rPr lang="en-US" altLang="ko-KR" sz="1200" dirty="0"/>
              <a:t>(404, 200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Body : </a:t>
            </a:r>
            <a:r>
              <a:rPr lang="ko-KR" altLang="en-US" sz="1200" dirty="0"/>
              <a:t>요청 보낼 때 전달되는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Body Format : JSON, XML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Open API, Orchestrator API </a:t>
            </a:r>
            <a:r>
              <a:rPr lang="ko-KR" altLang="en-US" sz="1400" dirty="0"/>
              <a:t>모두 사용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Orchestrator API </a:t>
            </a:r>
            <a:r>
              <a:rPr lang="ko-KR" altLang="en-US" sz="1400" dirty="0"/>
              <a:t>사용 시 </a:t>
            </a:r>
            <a:r>
              <a:rPr lang="en-US" altLang="ko-KR" sz="1400" dirty="0"/>
              <a:t>Access Token </a:t>
            </a:r>
            <a:r>
              <a:rPr lang="ko-KR" altLang="en-US" sz="1400" dirty="0"/>
              <a:t>필요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70CB10-FA0F-DCFB-80DD-B93AC50B8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0" t="15744" r="9354" b="17113"/>
          <a:stretch/>
        </p:blipFill>
        <p:spPr>
          <a:xfrm>
            <a:off x="895551" y="1929699"/>
            <a:ext cx="2038350" cy="7369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45F781D-7FBF-9A3E-8795-DA49A1753283}"/>
              </a:ext>
            </a:extLst>
          </p:cNvPr>
          <p:cNvGrpSpPr/>
          <p:nvPr/>
        </p:nvGrpSpPr>
        <p:grpSpPr>
          <a:xfrm>
            <a:off x="895551" y="2947068"/>
            <a:ext cx="3486150" cy="2743200"/>
            <a:chOff x="1343023" y="2809597"/>
            <a:chExt cx="3486150" cy="27432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8D9F497-A33B-6334-1902-E6A07C9E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3" y="2809597"/>
              <a:ext cx="3486150" cy="27432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96952B-C995-3AAA-5BE2-31AF35288C60}"/>
                </a:ext>
              </a:extLst>
            </p:cNvPr>
            <p:cNvSpPr/>
            <p:nvPr/>
          </p:nvSpPr>
          <p:spPr>
            <a:xfrm>
              <a:off x="1428747" y="2996158"/>
              <a:ext cx="3400423" cy="6286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A5FA20F-10F2-BDD3-C05F-3D7CC3AE61E0}"/>
                </a:ext>
              </a:extLst>
            </p:cNvPr>
            <p:cNvSpPr/>
            <p:nvPr/>
          </p:nvSpPr>
          <p:spPr>
            <a:xfrm>
              <a:off x="1428748" y="4242776"/>
              <a:ext cx="3400424" cy="2370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8357408-1C60-9CEE-07E0-9A174756A833}"/>
                </a:ext>
              </a:extLst>
            </p:cNvPr>
            <p:cNvSpPr/>
            <p:nvPr/>
          </p:nvSpPr>
          <p:spPr>
            <a:xfrm>
              <a:off x="1428747" y="5133711"/>
              <a:ext cx="3400425" cy="4190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B35B939-0DD5-2263-D918-30E76C8D3B53}"/>
              </a:ext>
            </a:extLst>
          </p:cNvPr>
          <p:cNvSpPr txBox="1"/>
          <p:nvPr/>
        </p:nvSpPr>
        <p:spPr>
          <a:xfrm>
            <a:off x="797673" y="1177047"/>
            <a:ext cx="206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b="1" dirty="0">
                <a:solidFill>
                  <a:srgbClr val="050223"/>
                </a:solidFill>
                <a:latin typeface="+mn-ea"/>
              </a:rPr>
              <a:t>HTTP</a:t>
            </a:r>
            <a:r>
              <a:rPr kumimoji="1" lang="ko-KR" altLang="en-US" sz="1800" b="1" dirty="0">
                <a:solidFill>
                  <a:srgbClr val="050223"/>
                </a:solidFill>
                <a:latin typeface="+mn-ea"/>
              </a:rPr>
              <a:t> </a:t>
            </a:r>
            <a:r>
              <a:rPr kumimoji="1" lang="en-US" altLang="ko-KR" sz="1800" b="1" dirty="0">
                <a:solidFill>
                  <a:srgbClr val="050223"/>
                </a:solidFill>
                <a:latin typeface="+mn-ea"/>
              </a:rPr>
              <a:t>Request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7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5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7" y="153038"/>
            <a:ext cx="7492563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02. </a:t>
            </a:r>
            <a:r>
              <a:rPr kumimoji="1" lang="en-US" altLang="ko-Kore-KR" sz="2000" b="1" dirty="0">
                <a:solidFill>
                  <a:srgbClr val="050223"/>
                </a:solidFill>
                <a:latin typeface="+mj-ea"/>
                <a:ea typeface="+mj-ea"/>
              </a:rPr>
              <a:t>UiPath API </a:t>
            </a:r>
            <a:r>
              <a:rPr kumimoji="1"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사용 </a:t>
            </a:r>
            <a:r>
              <a:rPr kumimoji="1"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– </a:t>
            </a:r>
            <a:r>
              <a:rPr lang="en-US" altLang="ko-KR" sz="2000" dirty="0">
                <a:latin typeface="+mj-lt"/>
              </a:rPr>
              <a:t>Orchestrator HTTP Request </a:t>
            </a:r>
            <a:r>
              <a:rPr kumimoji="1"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액티비티</a:t>
            </a:r>
            <a:r>
              <a:rPr kumimoji="1"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rgbClr val="050223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34951-55E4-5B03-D5B1-04DF1461DCEC}"/>
              </a:ext>
            </a:extLst>
          </p:cNvPr>
          <p:cNvSpPr txBox="1"/>
          <p:nvPr/>
        </p:nvSpPr>
        <p:spPr>
          <a:xfrm>
            <a:off x="6599542" y="1733806"/>
            <a:ext cx="5240033" cy="313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액티비티 </a:t>
            </a:r>
            <a:r>
              <a:rPr lang="en-US" altLang="ko-KR" sz="1400" dirty="0"/>
              <a:t>: Orchestrator HTTP Request </a:t>
            </a:r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속성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Orchestrator folder path: Orchestrator folder (</a:t>
            </a:r>
            <a:r>
              <a:rPr lang="ko-KR" altLang="en-US" sz="1200" dirty="0" err="1"/>
              <a:t>미지정</a:t>
            </a:r>
            <a:r>
              <a:rPr lang="ko-KR" altLang="en-US" sz="1200" dirty="0"/>
              <a:t> 시 기본 폴더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b="1" dirty="0"/>
              <a:t>Method</a:t>
            </a:r>
            <a:r>
              <a:rPr lang="en-US" altLang="ko-KR" sz="1200" dirty="0"/>
              <a:t> : GET, POST, DELETE, PUT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b="1" dirty="0"/>
              <a:t>Relative Endpoint</a:t>
            </a:r>
            <a:r>
              <a:rPr lang="en-US" altLang="ko-KR" sz="1200" dirty="0"/>
              <a:t>: </a:t>
            </a:r>
            <a:r>
              <a:rPr lang="ko-KR" altLang="en-US" sz="1200" dirty="0"/>
              <a:t>요청 </a:t>
            </a:r>
            <a:r>
              <a:rPr lang="en-US" altLang="ko-KR" sz="1200" dirty="0"/>
              <a:t>URL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JSON Payload : </a:t>
            </a:r>
            <a:r>
              <a:rPr lang="ko-KR" altLang="en-US" sz="1200" dirty="0"/>
              <a:t>요청 보낼 때 전달되는 </a:t>
            </a:r>
            <a:r>
              <a:rPr lang="en-US" altLang="ko-KR" sz="1200" dirty="0"/>
              <a:t>JSON </a:t>
            </a:r>
            <a:r>
              <a:rPr lang="ko-KR" altLang="en-US" sz="1200" dirty="0"/>
              <a:t>형식의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b="1" dirty="0"/>
              <a:t>JSON Response</a:t>
            </a:r>
            <a:r>
              <a:rPr lang="en-US" altLang="ko-KR" sz="1200" dirty="0"/>
              <a:t> : </a:t>
            </a:r>
            <a:r>
              <a:rPr lang="ko-KR" altLang="en-US" sz="1200" dirty="0"/>
              <a:t>요청에 대한 </a:t>
            </a:r>
            <a:r>
              <a:rPr lang="en-US" altLang="ko-KR" sz="1200" dirty="0"/>
              <a:t>String </a:t>
            </a:r>
            <a:r>
              <a:rPr lang="ko-KR" altLang="en-US" sz="1200" dirty="0"/>
              <a:t>형식의 응답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Status</a:t>
            </a:r>
            <a:r>
              <a:rPr lang="ko-KR" altLang="en-US" sz="1200" dirty="0"/>
              <a:t> </a:t>
            </a:r>
            <a:r>
              <a:rPr lang="en-US" altLang="ko-KR" sz="1200" dirty="0"/>
              <a:t>Code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요청 상태 코드 </a:t>
            </a:r>
            <a:r>
              <a:rPr lang="en-US" altLang="ko-KR" sz="1200" dirty="0"/>
              <a:t>(404, 200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Orchestrator API</a:t>
            </a:r>
            <a:r>
              <a:rPr lang="ko-KR" altLang="en-US" sz="1400" dirty="0"/>
              <a:t>만 사용 가능</a:t>
            </a:r>
            <a:endParaRPr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F9B416-AB0B-9C4D-5EED-45C8188BCC9D}"/>
              </a:ext>
            </a:extLst>
          </p:cNvPr>
          <p:cNvGrpSpPr/>
          <p:nvPr/>
        </p:nvGrpSpPr>
        <p:grpSpPr>
          <a:xfrm>
            <a:off x="892108" y="1733806"/>
            <a:ext cx="2730062" cy="4582078"/>
            <a:chOff x="1884329" y="1665009"/>
            <a:chExt cx="2730062" cy="458207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75FF4E-030B-E558-0C7C-293F49441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6" b="1184"/>
            <a:stretch/>
          </p:blipFill>
          <p:spPr>
            <a:xfrm>
              <a:off x="1884329" y="1665009"/>
              <a:ext cx="2730062" cy="458207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97A248-FB15-8D1F-245A-02B14F3971A7}"/>
                </a:ext>
              </a:extLst>
            </p:cNvPr>
            <p:cNvSpPr/>
            <p:nvPr/>
          </p:nvSpPr>
          <p:spPr>
            <a:xfrm>
              <a:off x="1990726" y="2324439"/>
              <a:ext cx="2457449" cy="118886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20253B-A9CA-78C4-B181-C8EB2C4E8442}"/>
              </a:ext>
            </a:extLst>
          </p:cNvPr>
          <p:cNvSpPr txBox="1"/>
          <p:nvPr/>
        </p:nvSpPr>
        <p:spPr>
          <a:xfrm>
            <a:off x="797673" y="1177047"/>
            <a:ext cx="31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050223"/>
                </a:solidFill>
                <a:latin typeface="+mn-ea"/>
              </a:rPr>
              <a:t>Orchestrator </a:t>
            </a:r>
            <a:r>
              <a:rPr kumimoji="1" lang="en-US" altLang="ko-KR" sz="1800" b="1" dirty="0">
                <a:solidFill>
                  <a:srgbClr val="050223"/>
                </a:solidFill>
                <a:latin typeface="+mn-ea"/>
              </a:rPr>
              <a:t>HTTP</a:t>
            </a:r>
            <a:r>
              <a:rPr kumimoji="1" lang="ko-KR" altLang="en-US" sz="1800" b="1" dirty="0">
                <a:solidFill>
                  <a:srgbClr val="050223"/>
                </a:solidFill>
                <a:latin typeface="+mn-ea"/>
              </a:rPr>
              <a:t> </a:t>
            </a:r>
            <a:r>
              <a:rPr kumimoji="1" lang="en-US" altLang="ko-KR" sz="1800" b="1" dirty="0">
                <a:solidFill>
                  <a:srgbClr val="050223"/>
                </a:solidFill>
                <a:latin typeface="+mn-ea"/>
              </a:rPr>
              <a:t>Request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304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6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8" y="153038"/>
            <a:ext cx="4558861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02. </a:t>
            </a:r>
            <a:r>
              <a:rPr kumimoji="1" lang="en-US" altLang="ko-Kore-KR" sz="2000" b="1" dirty="0">
                <a:solidFill>
                  <a:srgbClr val="050223"/>
                </a:solidFill>
                <a:latin typeface="+mj-ea"/>
                <a:ea typeface="+mj-ea"/>
              </a:rPr>
              <a:t>UiPath API </a:t>
            </a:r>
            <a:r>
              <a:rPr kumimoji="1"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사용 </a:t>
            </a:r>
            <a:r>
              <a:rPr kumimoji="1"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– </a:t>
            </a:r>
            <a:r>
              <a:rPr kumimoji="1"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API </a:t>
            </a:r>
            <a:r>
              <a:rPr kumimoji="1"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활용 예시</a:t>
            </a:r>
            <a:endParaRPr lang="ko-KR" altLang="en-US" sz="2000" dirty="0">
              <a:solidFill>
                <a:srgbClr val="050223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A1E09-1C3D-2AB4-4B8D-BAA3D098153E}"/>
              </a:ext>
            </a:extLst>
          </p:cNvPr>
          <p:cNvSpPr txBox="1"/>
          <p:nvPr/>
        </p:nvSpPr>
        <p:spPr>
          <a:xfrm>
            <a:off x="809625" y="1085850"/>
            <a:ext cx="5810250" cy="7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Open API </a:t>
            </a:r>
            <a:r>
              <a:rPr lang="ko-KR" altLang="en-US" b="1" dirty="0"/>
              <a:t>활용 예시 </a:t>
            </a:r>
            <a:r>
              <a:rPr lang="en-US" altLang="ko-KR" sz="1200" b="1" dirty="0"/>
              <a:t>- </a:t>
            </a:r>
            <a:r>
              <a:rPr lang="en-US" altLang="ko-KR" sz="1200" dirty="0"/>
              <a:t>HTTP Request </a:t>
            </a:r>
            <a:r>
              <a:rPr lang="ko-KR" altLang="en-US" sz="1200" dirty="0"/>
              <a:t>액티비티 사용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공휴일 날짜 추출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공공데이터포털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</a:rPr>
              <a:t>한국천문연구원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</a:rPr>
              <a:t>_</a:t>
            </a:r>
            <a:r>
              <a:rPr lang="ko-KR" altLang="en-US" sz="1100" i="0" dirty="0" err="1">
                <a:solidFill>
                  <a:srgbClr val="333333"/>
                </a:solidFill>
                <a:effectLst/>
                <a:latin typeface="+mn-ea"/>
              </a:rPr>
              <a:t>특일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</a:rPr>
              <a:t> 정보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</a:rPr>
              <a:t>API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+mn-ea"/>
              </a:rPr>
              <a:t>사용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ko-KR" altLang="en-US" sz="1100" dirty="0"/>
              <a:t> 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79B39D-6F4A-4FB7-5791-993FA84FB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" t="2922" r="2195" b="3453"/>
          <a:stretch/>
        </p:blipFill>
        <p:spPr>
          <a:xfrm>
            <a:off x="1066800" y="2037896"/>
            <a:ext cx="3219450" cy="4048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1EF52F-17E6-6AD8-1D30-0AA44A9620D2}"/>
              </a:ext>
            </a:extLst>
          </p:cNvPr>
          <p:cNvSpPr/>
          <p:nvPr/>
        </p:nvSpPr>
        <p:spPr>
          <a:xfrm>
            <a:off x="1924050" y="2037895"/>
            <a:ext cx="1504949" cy="5499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B21DBE-E1DE-AED2-4CD7-C474165D5926}"/>
              </a:ext>
            </a:extLst>
          </p:cNvPr>
          <p:cNvSpPr/>
          <p:nvPr/>
        </p:nvSpPr>
        <p:spPr>
          <a:xfrm>
            <a:off x="1073369" y="2822878"/>
            <a:ext cx="3219450" cy="1447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E3ECF-8B31-34BE-D312-C2AA72CD4059}"/>
              </a:ext>
            </a:extLst>
          </p:cNvPr>
          <p:cNvSpPr txBox="1"/>
          <p:nvPr/>
        </p:nvSpPr>
        <p:spPr>
          <a:xfrm>
            <a:off x="6247117" y="1873640"/>
            <a:ext cx="2515886" cy="70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</a:t>
            </a:r>
            <a:r>
              <a:rPr lang="ko-KR" altLang="en-US" sz="1400" dirty="0"/>
              <a:t> </a:t>
            </a:r>
            <a:r>
              <a:rPr lang="en-US" altLang="ko-KR" sz="1400" dirty="0"/>
              <a:t>Request (</a:t>
            </a:r>
            <a:r>
              <a:rPr lang="ko-KR" altLang="en-US" sz="1400" dirty="0"/>
              <a:t>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</a:t>
            </a:r>
            <a:r>
              <a:rPr lang="en-US" altLang="ko-KR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EB73319-B124-419B-B32A-B6BCFD9E76DA}"/>
              </a:ext>
            </a:extLst>
          </p:cNvPr>
          <p:cNvGrpSpPr/>
          <p:nvPr/>
        </p:nvGrpSpPr>
        <p:grpSpPr>
          <a:xfrm>
            <a:off x="6267450" y="2315260"/>
            <a:ext cx="2828926" cy="1520274"/>
            <a:chOff x="6961492" y="1854032"/>
            <a:chExt cx="3507645" cy="193769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4E7473B-2C2F-E3DF-E2E1-7A383763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1492" y="1854032"/>
              <a:ext cx="3507645" cy="193769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2F647D-8948-0DA7-787A-6F83D4982CE0}"/>
                </a:ext>
              </a:extLst>
            </p:cNvPr>
            <p:cNvSpPr/>
            <p:nvPr/>
          </p:nvSpPr>
          <p:spPr>
            <a:xfrm>
              <a:off x="7106812" y="2056945"/>
              <a:ext cx="3314700" cy="6286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19CE95-71F6-2261-1015-DBBF13FBA051}"/>
                </a:ext>
              </a:extLst>
            </p:cNvPr>
            <p:cNvSpPr/>
            <p:nvPr/>
          </p:nvSpPr>
          <p:spPr>
            <a:xfrm>
              <a:off x="7106812" y="3285426"/>
              <a:ext cx="3314700" cy="20779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6F4215F-C548-C1E9-28BA-199548FB7F8E}"/>
              </a:ext>
            </a:extLst>
          </p:cNvPr>
          <p:cNvSpPr txBox="1"/>
          <p:nvPr/>
        </p:nvSpPr>
        <p:spPr>
          <a:xfrm>
            <a:off x="6247117" y="4006706"/>
            <a:ext cx="3869596" cy="179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파싱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dirty="0" err="1"/>
              <a:t>Jobject.Parse</a:t>
            </a:r>
            <a:r>
              <a:rPr lang="en-US" altLang="ko-KR" sz="1200" dirty="0"/>
              <a:t>(Response </a:t>
            </a:r>
            <a:r>
              <a:rPr lang="ko-KR" altLang="en-US" sz="1200" dirty="0"/>
              <a:t>변수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액티비티 </a:t>
            </a:r>
            <a:r>
              <a:rPr lang="en-US" altLang="ko-KR" sz="1200" dirty="0"/>
              <a:t>: Deserialize</a:t>
            </a:r>
            <a:r>
              <a:rPr lang="ko-KR" altLang="en-US" sz="1200" dirty="0"/>
              <a:t> </a:t>
            </a:r>
            <a:r>
              <a:rPr lang="en-US" altLang="ko-KR" sz="1200" dirty="0"/>
              <a:t>JSON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  </a:t>
            </a:r>
            <a:r>
              <a:rPr lang="en-US" altLang="ko-KR" sz="1000" dirty="0"/>
              <a:t>(</a:t>
            </a:r>
            <a:r>
              <a:rPr lang="ko-KR" altLang="en-US" sz="1000" dirty="0"/>
              <a:t>변수 타입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Jobject</a:t>
            </a:r>
            <a:r>
              <a:rPr lang="en-US" altLang="ko-KR" sz="1000" dirty="0"/>
              <a:t>)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   </a:t>
            </a:r>
            <a:r>
              <a:rPr lang="ko-KR" altLang="en-US" sz="1400" dirty="0"/>
              <a:t>추출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dirty="0" err="1"/>
              <a:t>Jobject</a:t>
            </a:r>
            <a:r>
              <a:rPr lang="en-US" altLang="ko-KR" sz="1200" dirty="0"/>
              <a:t> </a:t>
            </a:r>
            <a:r>
              <a:rPr lang="ko-KR" altLang="en-US" sz="1200" dirty="0"/>
              <a:t>변수 </a:t>
            </a:r>
            <a:r>
              <a:rPr lang="en-US" altLang="ko-KR" sz="1200" dirty="0"/>
              <a:t>(“</a:t>
            </a:r>
            <a:r>
              <a:rPr lang="ko-KR" altLang="en-US" sz="1200" dirty="0"/>
              <a:t>속성</a:t>
            </a:r>
            <a:r>
              <a:rPr lang="en-US" altLang="ko-KR" sz="1200" dirty="0"/>
              <a:t>“)</a:t>
            </a:r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7A3C1D-9087-6690-3EAD-3C658991F582}"/>
              </a:ext>
            </a:extLst>
          </p:cNvPr>
          <p:cNvSpPr/>
          <p:nvPr/>
        </p:nvSpPr>
        <p:spPr>
          <a:xfrm>
            <a:off x="1088939" y="4454449"/>
            <a:ext cx="3197311" cy="1631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F9A0752-77D2-9644-1766-C4AE2E79D73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/>
          <a:srcRect l="1" r="993" b="5718"/>
          <a:stretch/>
        </p:blipFill>
        <p:spPr>
          <a:xfrm>
            <a:off x="2381800" y="4824867"/>
            <a:ext cx="1737763" cy="132977"/>
          </a:xfrm>
          <a:prstGeom prst="rect">
            <a:avLst/>
          </a:prstGeom>
          <a:ln>
            <a:noFill/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0ED6AA1-ED56-05F7-F279-E8D724C176D6}"/>
              </a:ext>
            </a:extLst>
          </p:cNvPr>
          <p:cNvSpPr/>
          <p:nvPr/>
        </p:nvSpPr>
        <p:spPr>
          <a:xfrm>
            <a:off x="1803180" y="1936388"/>
            <a:ext cx="228601" cy="2292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BD1DBD9-A36A-A0A9-FDEB-8E99A64D91E1}"/>
              </a:ext>
            </a:extLst>
          </p:cNvPr>
          <p:cNvSpPr/>
          <p:nvPr/>
        </p:nvSpPr>
        <p:spPr>
          <a:xfrm>
            <a:off x="974638" y="2708237"/>
            <a:ext cx="228601" cy="2292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98F814-BD2B-8DCF-1D28-0E839FF7987E}"/>
              </a:ext>
            </a:extLst>
          </p:cNvPr>
          <p:cNvSpPr/>
          <p:nvPr/>
        </p:nvSpPr>
        <p:spPr>
          <a:xfrm>
            <a:off x="951056" y="4339808"/>
            <a:ext cx="228601" cy="2292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32157AF-DB3F-2E9A-9031-DB981721C2D2}"/>
              </a:ext>
            </a:extLst>
          </p:cNvPr>
          <p:cNvGrpSpPr/>
          <p:nvPr/>
        </p:nvGrpSpPr>
        <p:grpSpPr>
          <a:xfrm>
            <a:off x="9207008" y="2270954"/>
            <a:ext cx="2410165" cy="3754328"/>
            <a:chOff x="9207008" y="2416870"/>
            <a:chExt cx="2410165" cy="3754328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51E5405D-70EA-3917-B482-3AA721B67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3577" y="2461176"/>
              <a:ext cx="2403596" cy="371002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AD51AC7-4066-E781-0BC9-AB7E5DEC9A4A}"/>
                </a:ext>
              </a:extLst>
            </p:cNvPr>
            <p:cNvSpPr/>
            <p:nvPr/>
          </p:nvSpPr>
          <p:spPr>
            <a:xfrm>
              <a:off x="9207008" y="2416870"/>
              <a:ext cx="530498" cy="12671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D570C4-16EE-9903-F4A9-4374D9E7B570}"/>
                </a:ext>
              </a:extLst>
            </p:cNvPr>
            <p:cNvSpPr/>
            <p:nvPr/>
          </p:nvSpPr>
          <p:spPr>
            <a:xfrm>
              <a:off x="9472257" y="2714754"/>
              <a:ext cx="1814868" cy="79044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0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7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8" y="153038"/>
            <a:ext cx="4558861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02. </a:t>
            </a:r>
            <a:r>
              <a:rPr kumimoji="1" lang="en-US" altLang="ko-Kore-KR" sz="2000" b="1" dirty="0">
                <a:solidFill>
                  <a:srgbClr val="050223"/>
                </a:solidFill>
                <a:latin typeface="+mj-ea"/>
                <a:ea typeface="+mj-ea"/>
              </a:rPr>
              <a:t>UiPath API </a:t>
            </a:r>
            <a:r>
              <a:rPr kumimoji="1"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사용 </a:t>
            </a:r>
            <a:r>
              <a:rPr kumimoji="1"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– </a:t>
            </a:r>
            <a:r>
              <a:rPr kumimoji="1"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API </a:t>
            </a:r>
            <a:r>
              <a:rPr kumimoji="1"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활용 예시</a:t>
            </a:r>
            <a:endParaRPr lang="ko-KR" altLang="en-US" sz="2000" dirty="0">
              <a:solidFill>
                <a:srgbClr val="050223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A1E09-1C3D-2AB4-4B8D-BAA3D098153E}"/>
              </a:ext>
            </a:extLst>
          </p:cNvPr>
          <p:cNvSpPr txBox="1"/>
          <p:nvPr/>
        </p:nvSpPr>
        <p:spPr>
          <a:xfrm>
            <a:off x="809625" y="1085850"/>
            <a:ext cx="5810250" cy="7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Orchsetrator</a:t>
            </a:r>
            <a:r>
              <a:rPr lang="en-US" altLang="ko-KR" b="1" dirty="0"/>
              <a:t> API </a:t>
            </a:r>
            <a:r>
              <a:rPr lang="ko-KR" altLang="en-US" b="1" dirty="0"/>
              <a:t>활용 예시 </a:t>
            </a:r>
            <a:r>
              <a:rPr lang="en-US" altLang="ko-KR" sz="1400" dirty="0"/>
              <a:t>– </a:t>
            </a:r>
            <a:r>
              <a:rPr lang="en-US" altLang="ko-KR" sz="1200" dirty="0"/>
              <a:t>Orchestrator HTTP Request </a:t>
            </a:r>
            <a:r>
              <a:rPr lang="ko-KR" altLang="en-US" sz="1200" dirty="0"/>
              <a:t>액티비티 사용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Queueitem</a:t>
            </a:r>
            <a:r>
              <a:rPr lang="en-US" altLang="ko-KR" sz="1400" dirty="0"/>
              <a:t> </a:t>
            </a:r>
            <a:r>
              <a:rPr lang="ko-KR" altLang="en-US" sz="1400" dirty="0"/>
              <a:t>추출</a:t>
            </a:r>
            <a:r>
              <a:rPr lang="ko-KR" altLang="en-US" sz="1200" dirty="0"/>
              <a:t> </a:t>
            </a:r>
            <a:r>
              <a:rPr lang="en-US" altLang="ko-KR" sz="1100" dirty="0"/>
              <a:t>(API URL</a:t>
            </a:r>
            <a:r>
              <a:rPr lang="ko-KR" altLang="en-US" sz="1100" dirty="0"/>
              <a:t> </a:t>
            </a:r>
            <a:r>
              <a:rPr lang="en-US" altLang="ko-KR" sz="1100" dirty="0"/>
              <a:t>10p </a:t>
            </a:r>
            <a:r>
              <a:rPr lang="ko-KR" altLang="en-US" sz="1100" dirty="0"/>
              <a:t>참고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E3ECF-8B31-34BE-D312-C2AA72CD4059}"/>
              </a:ext>
            </a:extLst>
          </p:cNvPr>
          <p:cNvSpPr txBox="1"/>
          <p:nvPr/>
        </p:nvSpPr>
        <p:spPr>
          <a:xfrm>
            <a:off x="6247116" y="1866953"/>
            <a:ext cx="3636185" cy="177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Orchestrator</a:t>
            </a:r>
            <a:r>
              <a:rPr lang="ko-KR" altLang="en-US" sz="1400" dirty="0"/>
              <a:t> </a:t>
            </a:r>
            <a:r>
              <a:rPr lang="en-US" altLang="ko-KR" sz="1400" dirty="0"/>
              <a:t>HTTP</a:t>
            </a:r>
            <a:r>
              <a:rPr lang="ko-KR" altLang="en-US" sz="1400" dirty="0"/>
              <a:t> </a:t>
            </a:r>
            <a:r>
              <a:rPr lang="en-US" altLang="ko-KR" sz="1400" dirty="0"/>
              <a:t>Request (</a:t>
            </a:r>
            <a:r>
              <a:rPr lang="ko-KR" altLang="en-US" sz="1400" dirty="0"/>
              <a:t>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Method : GET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Relative Endpoint : “/</a:t>
            </a:r>
            <a:r>
              <a:rPr lang="en-US" altLang="ko-KR" sz="1200" dirty="0" err="1"/>
              <a:t>odata</a:t>
            </a:r>
            <a:r>
              <a:rPr lang="en-US" altLang="ko-KR" sz="1200" dirty="0"/>
              <a:t>/</a:t>
            </a:r>
            <a:r>
              <a:rPr lang="en-US" altLang="ko-KR" sz="1200" dirty="0" err="1"/>
              <a:t>QueueItems</a:t>
            </a:r>
            <a:r>
              <a:rPr lang="en-US" altLang="ko-KR" sz="1200" dirty="0"/>
              <a:t>” 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Payload  : Empty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8D1854-FF80-3485-A818-A4DBD5145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"/>
          <a:stretch/>
        </p:blipFill>
        <p:spPr>
          <a:xfrm>
            <a:off x="1069189" y="2042809"/>
            <a:ext cx="2891286" cy="4068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6C0DA08-D68D-F0AB-6AA4-CC7EC52187CC}"/>
              </a:ext>
            </a:extLst>
          </p:cNvPr>
          <p:cNvSpPr/>
          <p:nvPr/>
        </p:nvSpPr>
        <p:spPr>
          <a:xfrm>
            <a:off x="1501981" y="2044202"/>
            <a:ext cx="2048615" cy="16721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42DF99-7E36-0C9B-D911-8E5A39E6214C}"/>
              </a:ext>
            </a:extLst>
          </p:cNvPr>
          <p:cNvSpPr/>
          <p:nvPr/>
        </p:nvSpPr>
        <p:spPr>
          <a:xfrm>
            <a:off x="1177725" y="3949397"/>
            <a:ext cx="2674428" cy="5155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975D68-C599-E22D-3D80-BD164C22A345}"/>
              </a:ext>
            </a:extLst>
          </p:cNvPr>
          <p:cNvSpPr/>
          <p:nvPr/>
        </p:nvSpPr>
        <p:spPr>
          <a:xfrm>
            <a:off x="1189074" y="4698055"/>
            <a:ext cx="2663079" cy="13136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A4D6E17-0706-6101-D7AB-98B69E9A3524}"/>
              </a:ext>
            </a:extLst>
          </p:cNvPr>
          <p:cNvSpPr/>
          <p:nvPr/>
        </p:nvSpPr>
        <p:spPr>
          <a:xfrm>
            <a:off x="1387680" y="1940109"/>
            <a:ext cx="228601" cy="2292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9619EB-8DD4-1EC9-BA2A-2B3C8E1319E2}"/>
              </a:ext>
            </a:extLst>
          </p:cNvPr>
          <p:cNvSpPr/>
          <p:nvPr/>
        </p:nvSpPr>
        <p:spPr>
          <a:xfrm>
            <a:off x="1052338" y="3847966"/>
            <a:ext cx="228601" cy="2292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5FE746-ED5C-3027-2DF4-0A16FD3FDC05}"/>
              </a:ext>
            </a:extLst>
          </p:cNvPr>
          <p:cNvSpPr/>
          <p:nvPr/>
        </p:nvSpPr>
        <p:spPr>
          <a:xfrm>
            <a:off x="1054089" y="4583414"/>
            <a:ext cx="228601" cy="2292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E216E29-F174-5E83-57FB-4E242C4A8A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b="23747"/>
          <a:stretch/>
        </p:blipFill>
        <p:spPr>
          <a:xfrm>
            <a:off x="1995975" y="5722226"/>
            <a:ext cx="1328250" cy="12612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1D6E37-C3BB-A3CE-928E-2C347406A0E6}"/>
              </a:ext>
            </a:extLst>
          </p:cNvPr>
          <p:cNvGrpSpPr/>
          <p:nvPr/>
        </p:nvGrpSpPr>
        <p:grpSpPr>
          <a:xfrm>
            <a:off x="6619875" y="3091597"/>
            <a:ext cx="3508447" cy="3015821"/>
            <a:chOff x="6619875" y="3101325"/>
            <a:chExt cx="3508447" cy="301582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7AD42B7-3CBF-D74C-AD7C-97586903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9875" y="3125881"/>
              <a:ext cx="3508447" cy="299126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880B5B-BC8B-8BE4-2D06-F289DA25CAD4}"/>
                </a:ext>
              </a:extLst>
            </p:cNvPr>
            <p:cNvSpPr/>
            <p:nvPr/>
          </p:nvSpPr>
          <p:spPr>
            <a:xfrm>
              <a:off x="6933330" y="5439790"/>
              <a:ext cx="1422802" cy="39413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05FA497-5F0C-D8ED-D4C6-3B4E33BFF0F3}"/>
                </a:ext>
              </a:extLst>
            </p:cNvPr>
            <p:cNvSpPr/>
            <p:nvPr/>
          </p:nvSpPr>
          <p:spPr>
            <a:xfrm>
              <a:off x="9700009" y="3101325"/>
              <a:ext cx="428313" cy="1185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4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8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8" y="153038"/>
            <a:ext cx="4558861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02. </a:t>
            </a:r>
            <a:r>
              <a:rPr kumimoji="1" lang="en-US" altLang="ko-Kore-KR" sz="2000" b="1" dirty="0">
                <a:solidFill>
                  <a:srgbClr val="050223"/>
                </a:solidFill>
                <a:latin typeface="+mj-ea"/>
                <a:ea typeface="+mj-ea"/>
              </a:rPr>
              <a:t>UiPath API </a:t>
            </a:r>
            <a:r>
              <a:rPr kumimoji="1"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사용 </a:t>
            </a:r>
            <a:r>
              <a:rPr kumimoji="1"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– </a:t>
            </a:r>
            <a:r>
              <a:rPr kumimoji="1"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API </a:t>
            </a:r>
            <a:r>
              <a:rPr kumimoji="1"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활용 예시</a:t>
            </a:r>
            <a:endParaRPr lang="ko-KR" altLang="en-US" sz="2000" dirty="0">
              <a:solidFill>
                <a:srgbClr val="050223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A1E09-1C3D-2AB4-4B8D-BAA3D098153E}"/>
              </a:ext>
            </a:extLst>
          </p:cNvPr>
          <p:cNvSpPr txBox="1"/>
          <p:nvPr/>
        </p:nvSpPr>
        <p:spPr>
          <a:xfrm>
            <a:off x="809625" y="1085850"/>
            <a:ext cx="5810250" cy="7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Orchsetrator</a:t>
            </a:r>
            <a:r>
              <a:rPr lang="en-US" altLang="ko-KR" b="1" dirty="0"/>
              <a:t> API </a:t>
            </a:r>
            <a:r>
              <a:rPr lang="ko-KR" altLang="en-US" b="1" dirty="0"/>
              <a:t>활용 예시 </a:t>
            </a:r>
            <a:r>
              <a:rPr lang="en-US" altLang="ko-KR" sz="1400" dirty="0"/>
              <a:t>– </a:t>
            </a:r>
            <a:r>
              <a:rPr lang="en-US" altLang="ko-KR" sz="1200" dirty="0"/>
              <a:t>HTTP Request </a:t>
            </a:r>
            <a:r>
              <a:rPr lang="ko-KR" altLang="en-US" sz="1200" dirty="0"/>
              <a:t>액티비티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Token </a:t>
            </a:r>
            <a:r>
              <a:rPr lang="ko-KR" altLang="en-US" sz="1400" dirty="0"/>
              <a:t>생성 </a:t>
            </a:r>
            <a:r>
              <a:rPr lang="en-US" altLang="ko-KR" sz="1400" dirty="0"/>
              <a:t>(</a:t>
            </a:r>
            <a:r>
              <a:rPr lang="ko-KR" altLang="en-US" sz="1400" dirty="0"/>
              <a:t>유효시간 </a:t>
            </a:r>
            <a:r>
              <a:rPr lang="en-US" altLang="ko-KR" sz="1400" dirty="0"/>
              <a:t>: 1</a:t>
            </a:r>
            <a:r>
              <a:rPr lang="ko-KR" altLang="en-US" sz="1400" dirty="0"/>
              <a:t>시간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F5091E-47A6-3CFB-3F4B-6EB33532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7"/>
          <a:stretch/>
        </p:blipFill>
        <p:spPr>
          <a:xfrm>
            <a:off x="1045284" y="2079860"/>
            <a:ext cx="2921000" cy="288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B9B7D8-239A-6E88-0984-63718C7109F5}"/>
              </a:ext>
            </a:extLst>
          </p:cNvPr>
          <p:cNvSpPr/>
          <p:nvPr/>
        </p:nvSpPr>
        <p:spPr>
          <a:xfrm>
            <a:off x="1045283" y="4587260"/>
            <a:ext cx="2920999" cy="2228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9C49D-FD78-B15A-91C7-7DFB059A2E63}"/>
              </a:ext>
            </a:extLst>
          </p:cNvPr>
          <p:cNvSpPr/>
          <p:nvPr/>
        </p:nvSpPr>
        <p:spPr>
          <a:xfrm>
            <a:off x="1045283" y="2524142"/>
            <a:ext cx="2920999" cy="2228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775D9A-8DBE-70EA-05A0-8C6F82578759}"/>
              </a:ext>
            </a:extLst>
          </p:cNvPr>
          <p:cNvSpPr txBox="1"/>
          <p:nvPr/>
        </p:nvSpPr>
        <p:spPr>
          <a:xfrm>
            <a:off x="1549701" y="5101511"/>
            <a:ext cx="1912161" cy="34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&lt; HTTP Request </a:t>
            </a:r>
            <a:r>
              <a:rPr lang="ko-KR" altLang="en-US" sz="1200" b="1" dirty="0"/>
              <a:t>속성 </a:t>
            </a:r>
            <a:r>
              <a:rPr lang="en-US" altLang="ko-KR" sz="1200" b="1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B4A0F-15DB-3578-F521-14AD4248FB2D}"/>
              </a:ext>
            </a:extLst>
          </p:cNvPr>
          <p:cNvSpPr txBox="1"/>
          <p:nvPr/>
        </p:nvSpPr>
        <p:spPr>
          <a:xfrm>
            <a:off x="6247116" y="1718001"/>
            <a:ext cx="5487684" cy="526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</a:t>
            </a:r>
            <a:r>
              <a:rPr lang="ko-KR" altLang="en-US" sz="1400" dirty="0"/>
              <a:t> </a:t>
            </a:r>
            <a:r>
              <a:rPr lang="en-US" altLang="ko-KR" sz="1400" dirty="0"/>
              <a:t>Request (</a:t>
            </a:r>
            <a:r>
              <a:rPr lang="ko-KR" altLang="en-US" sz="1400" dirty="0"/>
              <a:t>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Request URL :  “https://account.uipath.com/oauth/token”</a:t>
            </a:r>
          </a:p>
          <a:p>
            <a:r>
              <a:rPr lang="en-US" altLang="ko-KR" sz="1200" dirty="0"/>
              <a:t>      - Body :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Client ID, User KEY </a:t>
            </a:r>
            <a:r>
              <a:rPr lang="ko-KR" altLang="en-US" sz="1400" dirty="0"/>
              <a:t>정보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Orchestrator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Admin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Tenant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Service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Orchestrator More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          </a:t>
            </a:r>
            <a:r>
              <a:rPr lang="en-US" altLang="ko-KR" sz="1200" dirty="0"/>
              <a:t>API Access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Token : </a:t>
            </a:r>
            <a:r>
              <a:rPr lang="en-US" altLang="ko-KR" sz="1200" dirty="0" err="1"/>
              <a:t>Jobject</a:t>
            </a:r>
            <a:r>
              <a:rPr lang="en-US" altLang="ko-KR" sz="1200" dirty="0"/>
              <a:t> </a:t>
            </a:r>
            <a:r>
              <a:rPr lang="ko-KR" altLang="en-US" sz="1200" dirty="0"/>
              <a:t>변수 </a:t>
            </a:r>
            <a:r>
              <a:rPr lang="en-US" altLang="ko-KR" sz="1200" dirty="0"/>
              <a:t>(“</a:t>
            </a:r>
            <a:r>
              <a:rPr lang="en-US" altLang="ko-KR" sz="1200" dirty="0" err="1"/>
              <a:t>access_token</a:t>
            </a:r>
            <a:r>
              <a:rPr lang="en-US" altLang="ko-KR" sz="1200" dirty="0"/>
              <a:t>“)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561EA74-23FD-C92C-78EF-609C15F4F005}"/>
              </a:ext>
            </a:extLst>
          </p:cNvPr>
          <p:cNvGrpSpPr/>
          <p:nvPr/>
        </p:nvGrpSpPr>
        <p:grpSpPr>
          <a:xfrm>
            <a:off x="8990958" y="3995924"/>
            <a:ext cx="2279772" cy="1680721"/>
            <a:chOff x="8990959" y="3795906"/>
            <a:chExt cx="2279772" cy="168072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2EC4AEB-301E-F8F3-0FB4-A45334775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9764"/>
            <a:stretch/>
          </p:blipFill>
          <p:spPr>
            <a:xfrm>
              <a:off x="8990959" y="3795906"/>
              <a:ext cx="2279772" cy="168072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589E15A-1CE9-7C10-B326-85529DEF44FA}"/>
                </a:ext>
              </a:extLst>
            </p:cNvPr>
            <p:cNvSpPr/>
            <p:nvPr/>
          </p:nvSpPr>
          <p:spPr>
            <a:xfrm>
              <a:off x="8990959" y="4397794"/>
              <a:ext cx="2279772" cy="2520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4D7365F-CBA3-3245-08B9-06C786D282E5}"/>
                </a:ext>
              </a:extLst>
            </p:cNvPr>
            <p:cNvSpPr/>
            <p:nvPr/>
          </p:nvSpPr>
          <p:spPr>
            <a:xfrm>
              <a:off x="8990959" y="5149460"/>
              <a:ext cx="2279772" cy="2520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CB63428-10EB-F661-0314-D561983040AA}"/>
              </a:ext>
            </a:extLst>
          </p:cNvPr>
          <p:cNvSpPr txBox="1"/>
          <p:nvPr/>
        </p:nvSpPr>
        <p:spPr>
          <a:xfrm>
            <a:off x="7175444" y="2349131"/>
            <a:ext cx="253275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"{</a:t>
            </a:r>
          </a:p>
          <a:p>
            <a:r>
              <a:rPr lang="en-US" altLang="ko-KR" sz="1200" dirty="0"/>
              <a:t> ""</a:t>
            </a:r>
            <a:r>
              <a:rPr lang="en-US" altLang="ko-KR" sz="1200" dirty="0" err="1"/>
              <a:t>grant_type</a:t>
            </a:r>
            <a:r>
              <a:rPr lang="en-US" altLang="ko-KR" sz="1200" dirty="0"/>
              <a:t>"": ""</a:t>
            </a:r>
            <a:r>
              <a:rPr lang="en-US" altLang="ko-KR" sz="1200" dirty="0" err="1"/>
              <a:t>refresh_token</a:t>
            </a:r>
            <a:r>
              <a:rPr lang="en-US" altLang="ko-KR" sz="1200" dirty="0"/>
              <a:t>"",</a:t>
            </a:r>
          </a:p>
          <a:p>
            <a:r>
              <a:rPr lang="en-US" altLang="ko-KR" sz="1200" dirty="0"/>
              <a:t> ""</a:t>
            </a:r>
            <a:r>
              <a:rPr lang="en-US" altLang="ko-KR" sz="1200" dirty="0" err="1"/>
              <a:t>client_id</a:t>
            </a:r>
            <a:r>
              <a:rPr lang="en-US" altLang="ko-KR" sz="1200" dirty="0"/>
              <a:t>"": "“Client ID"",  </a:t>
            </a:r>
          </a:p>
          <a:p>
            <a:r>
              <a:rPr lang="en-US" altLang="ko-KR" sz="1200" dirty="0"/>
              <a:t> ""</a:t>
            </a:r>
            <a:r>
              <a:rPr lang="en-US" altLang="ko-KR" sz="1200" dirty="0" err="1"/>
              <a:t>refresh_token"":"“User</a:t>
            </a:r>
            <a:r>
              <a:rPr lang="en-US" altLang="ko-KR" sz="1200" dirty="0"/>
              <a:t> KEY""  </a:t>
            </a:r>
          </a:p>
          <a:p>
            <a:r>
              <a:rPr lang="en-US" altLang="ko-KR" sz="1200" dirty="0"/>
              <a:t>}"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65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3C87A94-6803-4E37-9ED7-4665CE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F200-83FC-174E-9AA7-CF49733DAF31}" type="slidenum">
              <a:rPr kumimoji="1"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KoPub돋움체 Medium" panose="02020603020101020101" pitchFamily="18" charset="-127"/>
              </a:rPr>
              <a:pPr/>
              <a:t>9</a:t>
            </a:fld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6976-173F-4DB0-9EF6-F3F3C31EAC5E}"/>
              </a:ext>
            </a:extLst>
          </p:cNvPr>
          <p:cNvSpPr/>
          <p:nvPr/>
        </p:nvSpPr>
        <p:spPr>
          <a:xfrm>
            <a:off x="298888" y="153038"/>
            <a:ext cx="4558861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02. </a:t>
            </a:r>
            <a:r>
              <a:rPr kumimoji="1" lang="en-US" altLang="ko-Kore-KR" sz="2000" b="1" dirty="0">
                <a:solidFill>
                  <a:srgbClr val="050223"/>
                </a:solidFill>
                <a:latin typeface="+mj-ea"/>
                <a:ea typeface="+mj-ea"/>
              </a:rPr>
              <a:t>UiPath API </a:t>
            </a:r>
            <a:r>
              <a:rPr kumimoji="1" lang="ko-KR" altLang="en-US" sz="2000" b="1" dirty="0">
                <a:solidFill>
                  <a:srgbClr val="050223"/>
                </a:solidFill>
                <a:latin typeface="+mj-ea"/>
                <a:ea typeface="+mj-ea"/>
              </a:rPr>
              <a:t>사용 </a:t>
            </a:r>
            <a:r>
              <a:rPr kumimoji="1" lang="en-US" altLang="ko-KR" sz="2000" b="1" dirty="0">
                <a:solidFill>
                  <a:srgbClr val="050223"/>
                </a:solidFill>
                <a:latin typeface="+mj-ea"/>
                <a:ea typeface="+mj-ea"/>
              </a:rPr>
              <a:t>– </a:t>
            </a:r>
            <a:r>
              <a:rPr kumimoji="1" lang="en-US" altLang="ko-KR" sz="2000" dirty="0">
                <a:solidFill>
                  <a:srgbClr val="050223"/>
                </a:solidFill>
                <a:latin typeface="+mj-ea"/>
                <a:ea typeface="+mj-ea"/>
              </a:rPr>
              <a:t>API </a:t>
            </a:r>
            <a:r>
              <a:rPr kumimoji="1" lang="ko-KR" altLang="en-US" sz="2000" dirty="0">
                <a:solidFill>
                  <a:srgbClr val="050223"/>
                </a:solidFill>
                <a:latin typeface="+mj-ea"/>
                <a:ea typeface="+mj-ea"/>
              </a:rPr>
              <a:t>활용 예시</a:t>
            </a:r>
            <a:endParaRPr lang="ko-KR" altLang="en-US" sz="2000" dirty="0">
              <a:solidFill>
                <a:srgbClr val="050223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A1E09-1C3D-2AB4-4B8D-BAA3D098153E}"/>
              </a:ext>
            </a:extLst>
          </p:cNvPr>
          <p:cNvSpPr txBox="1"/>
          <p:nvPr/>
        </p:nvSpPr>
        <p:spPr>
          <a:xfrm>
            <a:off x="809625" y="1085850"/>
            <a:ext cx="5810250" cy="7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Orchsetrator</a:t>
            </a:r>
            <a:r>
              <a:rPr lang="en-US" altLang="ko-KR" b="1" dirty="0"/>
              <a:t> API </a:t>
            </a:r>
            <a:r>
              <a:rPr lang="ko-KR" altLang="en-US" b="1" dirty="0"/>
              <a:t>활용 예시 </a:t>
            </a:r>
            <a:r>
              <a:rPr lang="en-US" altLang="ko-KR" sz="1400" dirty="0"/>
              <a:t>– </a:t>
            </a:r>
            <a:r>
              <a:rPr lang="en-US" altLang="ko-KR" sz="1200" dirty="0"/>
              <a:t>HTTP Request </a:t>
            </a:r>
            <a:r>
              <a:rPr lang="ko-KR" altLang="en-US" sz="1200" dirty="0"/>
              <a:t>액티비티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HTTP Request (Orchestrator</a:t>
            </a:r>
            <a:r>
              <a:rPr lang="ko-KR" altLang="en-US" sz="1400" dirty="0"/>
              <a:t> </a:t>
            </a:r>
            <a:r>
              <a:rPr lang="en-US" altLang="ko-KR" sz="1400" dirty="0"/>
              <a:t>API)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CB4A0F-15DB-3578-F521-14AD4248FB2D}"/>
              </a:ext>
            </a:extLst>
          </p:cNvPr>
          <p:cNvSpPr txBox="1"/>
          <p:nvPr/>
        </p:nvSpPr>
        <p:spPr>
          <a:xfrm>
            <a:off x="6237390" y="2637346"/>
            <a:ext cx="5688722" cy="12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</a:t>
            </a:r>
            <a:r>
              <a:rPr lang="ko-KR" altLang="en-US" sz="1400" dirty="0"/>
              <a:t> </a:t>
            </a:r>
            <a:r>
              <a:rPr lang="en-US" altLang="ko-KR" sz="1400" dirty="0"/>
              <a:t>Request (</a:t>
            </a:r>
            <a:r>
              <a:rPr lang="ko-KR" altLang="en-US" sz="1400" dirty="0"/>
              <a:t>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Request URL : </a:t>
            </a:r>
            <a:r>
              <a:rPr lang="ko-KR" altLang="en-US" sz="1200" dirty="0"/>
              <a:t>본인 </a:t>
            </a:r>
            <a:r>
              <a:rPr lang="en-US" altLang="ko-KR" sz="1200" dirty="0"/>
              <a:t>Orchestrator</a:t>
            </a:r>
            <a:r>
              <a:rPr lang="ko-KR" altLang="en-US" sz="1200" dirty="0"/>
              <a:t> </a:t>
            </a:r>
            <a:r>
              <a:rPr lang="en-US" altLang="ko-KR" sz="1200" dirty="0"/>
              <a:t>URL + “/</a:t>
            </a:r>
            <a:r>
              <a:rPr lang="en-US" altLang="ko-KR" sz="1200" dirty="0" err="1"/>
              <a:t>odata</a:t>
            </a:r>
            <a:r>
              <a:rPr lang="en-US" altLang="ko-KR" sz="1200" dirty="0"/>
              <a:t>/</a:t>
            </a:r>
            <a:r>
              <a:rPr lang="en-US" altLang="ko-KR" sz="1200" dirty="0" err="1"/>
              <a:t>QueueItems</a:t>
            </a:r>
            <a:r>
              <a:rPr lang="en-US" altLang="ko-KR" sz="1200" dirty="0"/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    예시 </a:t>
            </a:r>
            <a:r>
              <a:rPr lang="en-US" altLang="ko-KR" sz="1200" dirty="0"/>
              <a:t>: https://cloud.uipath.com/{</a:t>
            </a:r>
            <a:r>
              <a:rPr lang="ko-KR" altLang="en-US" sz="1200" dirty="0"/>
              <a:t>조직</a:t>
            </a:r>
            <a:r>
              <a:rPr lang="en-US" altLang="ko-KR" sz="1200" dirty="0"/>
              <a:t>ID}/{</a:t>
            </a:r>
            <a:r>
              <a:rPr lang="ko-KR" altLang="en-US" sz="1200" dirty="0" err="1"/>
              <a:t>테넌트명</a:t>
            </a:r>
            <a:r>
              <a:rPr lang="en-US" altLang="ko-KR" sz="1200" dirty="0"/>
              <a:t>}/orchestrator_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OAuth2Token : 8p </a:t>
            </a:r>
            <a:r>
              <a:rPr lang="ko-KR" altLang="en-US" sz="1200" dirty="0"/>
              <a:t>에서 생성한 </a:t>
            </a:r>
            <a:r>
              <a:rPr lang="en-US" altLang="ko-KR" sz="1200" dirty="0"/>
              <a:t>Token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EE9D41-8542-A97F-F885-9355BB86A5D0}"/>
              </a:ext>
            </a:extLst>
          </p:cNvPr>
          <p:cNvGrpSpPr/>
          <p:nvPr/>
        </p:nvGrpSpPr>
        <p:grpSpPr>
          <a:xfrm>
            <a:off x="1023633" y="2630258"/>
            <a:ext cx="3733192" cy="1775319"/>
            <a:chOff x="1276554" y="2630258"/>
            <a:chExt cx="3733192" cy="17753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775D9A-8DBE-70EA-05A0-8C6F82578759}"/>
                </a:ext>
              </a:extLst>
            </p:cNvPr>
            <p:cNvSpPr txBox="1"/>
            <p:nvPr/>
          </p:nvSpPr>
          <p:spPr>
            <a:xfrm>
              <a:off x="2187069" y="4063496"/>
              <a:ext cx="1912161" cy="34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&lt; HTTP Request </a:t>
              </a:r>
              <a:r>
                <a:rPr lang="ko-KR" altLang="en-US" sz="1200" b="1" dirty="0"/>
                <a:t>속성 </a:t>
              </a:r>
              <a:r>
                <a:rPr lang="en-US" altLang="ko-KR" sz="1200" b="1" dirty="0"/>
                <a:t>&gt;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B498B3D-D258-F96F-02F0-510579270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54" y="2630258"/>
              <a:ext cx="3733192" cy="13393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BFBBB9-CCD9-72A9-0383-CD1C71EEF772}"/>
                </a:ext>
              </a:extLst>
            </p:cNvPr>
            <p:cNvSpPr/>
            <p:nvPr/>
          </p:nvSpPr>
          <p:spPr>
            <a:xfrm>
              <a:off x="1361229" y="3672193"/>
              <a:ext cx="3570693" cy="2520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64211F-C025-B613-A29F-41AACAB75123}"/>
                </a:ext>
              </a:extLst>
            </p:cNvPr>
            <p:cNvSpPr/>
            <p:nvPr/>
          </p:nvSpPr>
          <p:spPr>
            <a:xfrm>
              <a:off x="1361229" y="3202450"/>
              <a:ext cx="3570693" cy="2520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53684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Medium"/>
        <a:ea typeface="KoPub돋움체 Medium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719</Words>
  <Application>Microsoft Office PowerPoint</Application>
  <PresentationFormat>와이드스크린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KoPub돋움체 Light</vt:lpstr>
      <vt:lpstr>KoPub돋움체 Medium</vt:lpstr>
      <vt:lpstr>Noto Sans CJK KR Light</vt:lpstr>
      <vt:lpstr>나눔고딕</vt:lpstr>
      <vt:lpstr>Malgun Gothic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홍미</dc:creator>
  <cp:lastModifiedBy>sict 0013</cp:lastModifiedBy>
  <cp:revision>109</cp:revision>
  <dcterms:created xsi:type="dcterms:W3CDTF">2021-01-13T06:42:09Z</dcterms:created>
  <dcterms:modified xsi:type="dcterms:W3CDTF">2023-02-10T06:42:41Z</dcterms:modified>
</cp:coreProperties>
</file>