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1" r:id="rId10"/>
    <p:sldId id="263" r:id="rId11"/>
    <p:sldId id="264" r:id="rId12"/>
    <p:sldId id="265" r:id="rId13"/>
    <p:sldId id="266" r:id="rId14"/>
    <p:sldId id="267" r:id="rId15"/>
    <p:sldId id="269" r:id="rId16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EB4DB-8F4A-4E6B-9452-0F696EE2EC2F}" v="269" dt="2023-12-02T19:08:17.4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>
      <p:cViewPr varScale="1">
        <p:scale>
          <a:sx n="64" d="100"/>
          <a:sy n="64" d="100"/>
        </p:scale>
        <p:origin x="94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재연" userId="a3abc33c-a696-493f-80ed-5858a30533c2" providerId="ADAL" clId="{FD6EB4DB-8F4A-4E6B-9452-0F696EE2EC2F}"/>
    <pc:docChg chg="undo redo custSel delSld modSld sldOrd">
      <pc:chgData name="정재연" userId="a3abc33c-a696-493f-80ed-5858a30533c2" providerId="ADAL" clId="{FD6EB4DB-8F4A-4E6B-9452-0F696EE2EC2F}" dt="2024-02-05T07:32:13.712" v="1376" actId="20577"/>
      <pc:docMkLst>
        <pc:docMk/>
      </pc:docMkLst>
      <pc:sldChg chg="delSp modSp mod">
        <pc:chgData name="정재연" userId="a3abc33c-a696-493f-80ed-5858a30533c2" providerId="ADAL" clId="{FD6EB4DB-8F4A-4E6B-9452-0F696EE2EC2F}" dt="2024-02-05T07:32:13.712" v="1376" actId="20577"/>
        <pc:sldMkLst>
          <pc:docMk/>
          <pc:sldMk cId="0" sldId="256"/>
        </pc:sldMkLst>
        <pc:spChg chg="mod">
          <ac:chgData name="정재연" userId="a3abc33c-a696-493f-80ed-5858a30533c2" providerId="ADAL" clId="{FD6EB4DB-8F4A-4E6B-9452-0F696EE2EC2F}" dt="2024-02-05T07:31:40.794" v="1373" actId="20577"/>
          <ac:spMkLst>
            <pc:docMk/>
            <pc:sldMk cId="0" sldId="256"/>
            <ac:spMk id="6" creationId="{00000000-0000-0000-0000-000000000000}"/>
          </ac:spMkLst>
        </pc:spChg>
        <pc:spChg chg="del mod">
          <ac:chgData name="정재연" userId="a3abc33c-a696-493f-80ed-5858a30533c2" providerId="ADAL" clId="{FD6EB4DB-8F4A-4E6B-9452-0F696EE2EC2F}" dt="2024-02-05T07:31:48.482" v="1375" actId="21"/>
          <ac:spMkLst>
            <pc:docMk/>
            <pc:sldMk cId="0" sldId="256"/>
            <ac:spMk id="7" creationId="{00000000-0000-0000-0000-000000000000}"/>
          </ac:spMkLst>
        </pc:spChg>
        <pc:spChg chg="mod">
          <ac:chgData name="정재연" userId="a3abc33c-a696-493f-80ed-5858a30533c2" providerId="ADAL" clId="{FD6EB4DB-8F4A-4E6B-9452-0F696EE2EC2F}" dt="2024-02-05T07:32:13.712" v="1376" actId="20577"/>
          <ac:spMkLst>
            <pc:docMk/>
            <pc:sldMk cId="0" sldId="256"/>
            <ac:spMk id="8" creationId="{00000000-0000-0000-0000-000000000000}"/>
          </ac:spMkLst>
        </pc:spChg>
      </pc:sldChg>
      <pc:sldChg chg="delSp modSp mod">
        <pc:chgData name="정재연" userId="a3abc33c-a696-493f-80ed-5858a30533c2" providerId="ADAL" clId="{FD6EB4DB-8F4A-4E6B-9452-0F696EE2EC2F}" dt="2023-12-02T19:08:18.703" v="1294" actId="14100"/>
        <pc:sldMkLst>
          <pc:docMk/>
          <pc:sldMk cId="0" sldId="263"/>
        </pc:sldMkLst>
        <pc:spChg chg="mod">
          <ac:chgData name="정재연" userId="a3abc33c-a696-493f-80ed-5858a30533c2" providerId="ADAL" clId="{FD6EB4DB-8F4A-4E6B-9452-0F696EE2EC2F}" dt="2023-12-02T19:08:18.703" v="1294" actId="14100"/>
          <ac:spMkLst>
            <pc:docMk/>
            <pc:sldMk cId="0" sldId="263"/>
            <ac:spMk id="12" creationId="{00000000-0000-0000-0000-000000000000}"/>
          </ac:spMkLst>
        </pc:spChg>
        <pc:spChg chg="mod">
          <ac:chgData name="정재연" userId="a3abc33c-a696-493f-80ed-5858a30533c2" providerId="ADAL" clId="{FD6EB4DB-8F4A-4E6B-9452-0F696EE2EC2F}" dt="2023-12-02T19:07:51.481" v="1288" actId="1076"/>
          <ac:spMkLst>
            <pc:docMk/>
            <pc:sldMk cId="0" sldId="263"/>
            <ac:spMk id="14" creationId="{00000000-0000-0000-0000-000000000000}"/>
          </ac:spMkLst>
        </pc:spChg>
        <pc:picChg chg="del mod">
          <ac:chgData name="정재연" userId="a3abc33c-a696-493f-80ed-5858a30533c2" providerId="ADAL" clId="{FD6EB4DB-8F4A-4E6B-9452-0F696EE2EC2F}" dt="2023-12-02T19:08:01.538" v="1289" actId="21"/>
          <ac:picMkLst>
            <pc:docMk/>
            <pc:sldMk cId="0" sldId="263"/>
            <ac:picMk id="13" creationId="{00000000-0000-0000-0000-000000000000}"/>
          </ac:picMkLst>
        </pc:picChg>
      </pc:sldChg>
      <pc:sldChg chg="addSp delSp modSp mod">
        <pc:chgData name="정재연" userId="a3abc33c-a696-493f-80ed-5858a30533c2" providerId="ADAL" clId="{FD6EB4DB-8F4A-4E6B-9452-0F696EE2EC2F}" dt="2023-12-02T19:01:31.168" v="896" actId="1076"/>
        <pc:sldMkLst>
          <pc:docMk/>
          <pc:sldMk cId="0" sldId="264"/>
        </pc:sldMkLst>
        <pc:spChg chg="mod">
          <ac:chgData name="정재연" userId="a3abc33c-a696-493f-80ed-5858a30533c2" providerId="ADAL" clId="{FD6EB4DB-8F4A-4E6B-9452-0F696EE2EC2F}" dt="2023-12-02T18:48:18.972" v="35" actId="20577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정재연" userId="a3abc33c-a696-493f-80ed-5858a30533c2" providerId="ADAL" clId="{FD6EB4DB-8F4A-4E6B-9452-0F696EE2EC2F}" dt="2023-12-02T18:51:19.844" v="63" actId="1076"/>
          <ac:spMkLst>
            <pc:docMk/>
            <pc:sldMk cId="0" sldId="264"/>
            <ac:spMk id="7" creationId="{9915EAA7-168E-D8E5-DF4C-5C3298797C2C}"/>
          </ac:spMkLst>
        </pc:spChg>
        <pc:spChg chg="add mod">
          <ac:chgData name="정재연" userId="a3abc33c-a696-493f-80ed-5858a30533c2" providerId="ADAL" clId="{FD6EB4DB-8F4A-4E6B-9452-0F696EE2EC2F}" dt="2023-12-02T18:52:12.761" v="114" actId="1076"/>
          <ac:spMkLst>
            <pc:docMk/>
            <pc:sldMk cId="0" sldId="264"/>
            <ac:spMk id="9" creationId="{EA66738A-FF26-8C63-EAD2-1A01C3203DFB}"/>
          </ac:spMkLst>
        </pc:spChg>
        <pc:spChg chg="add mod">
          <ac:chgData name="정재연" userId="a3abc33c-a696-493f-80ed-5858a30533c2" providerId="ADAL" clId="{FD6EB4DB-8F4A-4E6B-9452-0F696EE2EC2F}" dt="2023-12-02T18:53:56.312" v="174" actId="20577"/>
          <ac:spMkLst>
            <pc:docMk/>
            <pc:sldMk cId="0" sldId="264"/>
            <ac:spMk id="12" creationId="{7D436D38-13DF-E6E7-14C4-7C5232D06251}"/>
          </ac:spMkLst>
        </pc:spChg>
        <pc:spChg chg="add mod">
          <ac:chgData name="정재연" userId="a3abc33c-a696-493f-80ed-5858a30533c2" providerId="ADAL" clId="{FD6EB4DB-8F4A-4E6B-9452-0F696EE2EC2F}" dt="2023-12-02T18:55:26.832" v="300" actId="207"/>
          <ac:spMkLst>
            <pc:docMk/>
            <pc:sldMk cId="0" sldId="264"/>
            <ac:spMk id="14" creationId="{E3CC7C1D-C580-FAAE-0C63-FC01BBE25FF3}"/>
          </ac:spMkLst>
        </pc:spChg>
        <pc:spChg chg="add del mod">
          <ac:chgData name="정재연" userId="a3abc33c-a696-493f-80ed-5858a30533c2" providerId="ADAL" clId="{FD6EB4DB-8F4A-4E6B-9452-0F696EE2EC2F}" dt="2023-12-02T18:55:40.891" v="317" actId="22"/>
          <ac:spMkLst>
            <pc:docMk/>
            <pc:sldMk cId="0" sldId="264"/>
            <ac:spMk id="16" creationId="{E10A6331-C493-339C-547D-B32FA15DDE05}"/>
          </ac:spMkLst>
        </pc:spChg>
        <pc:picChg chg="del">
          <ac:chgData name="정재연" userId="a3abc33c-a696-493f-80ed-5858a30533c2" providerId="ADAL" clId="{FD6EB4DB-8F4A-4E6B-9452-0F696EE2EC2F}" dt="2023-12-02T18:46:05.907" v="0" actId="21"/>
          <ac:picMkLst>
            <pc:docMk/>
            <pc:sldMk cId="0" sldId="264"/>
            <ac:picMk id="4" creationId="{00000000-0000-0000-0000-000000000000}"/>
          </ac:picMkLst>
        </pc:picChg>
        <pc:picChg chg="add mod">
          <ac:chgData name="정재연" userId="a3abc33c-a696-493f-80ed-5858a30533c2" providerId="ADAL" clId="{FD6EB4DB-8F4A-4E6B-9452-0F696EE2EC2F}" dt="2023-12-02T19:01:31.168" v="896" actId="1076"/>
          <ac:picMkLst>
            <pc:docMk/>
            <pc:sldMk cId="0" sldId="264"/>
            <ac:picMk id="4" creationId="{537C6B04-883C-8C60-093F-D28BE5C8B9FA}"/>
          </ac:picMkLst>
        </pc:picChg>
        <pc:picChg chg="add del">
          <ac:chgData name="정재연" userId="a3abc33c-a696-493f-80ed-5858a30533c2" providerId="ADAL" clId="{FD6EB4DB-8F4A-4E6B-9452-0F696EE2EC2F}" dt="2023-12-02T18:46:10.433" v="2" actId="21"/>
          <ac:picMkLst>
            <pc:docMk/>
            <pc:sldMk cId="0" sldId="264"/>
            <ac:picMk id="5" creationId="{85F1D5A8-DE75-2712-E22C-6511D861988E}"/>
          </ac:picMkLst>
        </pc:picChg>
        <pc:picChg chg="add mod">
          <ac:chgData name="정재연" userId="a3abc33c-a696-493f-80ed-5858a30533c2" providerId="ADAL" clId="{FD6EB4DB-8F4A-4E6B-9452-0F696EE2EC2F}" dt="2023-12-02T18:51:16.747" v="62" actId="1076"/>
          <ac:picMkLst>
            <pc:docMk/>
            <pc:sldMk cId="0" sldId="264"/>
            <ac:picMk id="6" creationId="{7903D191-627E-8A8E-E84D-326E9512B5FA}"/>
          </ac:picMkLst>
        </pc:picChg>
        <pc:picChg chg="add del mod">
          <ac:chgData name="정재연" userId="a3abc33c-a696-493f-80ed-5858a30533c2" providerId="ADAL" clId="{FD6EB4DB-8F4A-4E6B-9452-0F696EE2EC2F}" dt="2023-12-02T19:01:00.031" v="889" actId="21"/>
          <ac:picMkLst>
            <pc:docMk/>
            <pc:sldMk cId="0" sldId="264"/>
            <ac:picMk id="10" creationId="{7DF16FAE-A847-ED51-E8EB-98A1F369F053}"/>
          </ac:picMkLst>
        </pc:picChg>
      </pc:sldChg>
      <pc:sldChg chg="addSp modSp mod modAnim">
        <pc:chgData name="정재연" userId="a3abc33c-a696-493f-80ed-5858a30533c2" providerId="ADAL" clId="{FD6EB4DB-8F4A-4E6B-9452-0F696EE2EC2F}" dt="2023-12-02T18:59:47.384" v="887" actId="20577"/>
        <pc:sldMkLst>
          <pc:docMk/>
          <pc:sldMk cId="0" sldId="265"/>
        </pc:sldMkLst>
        <pc:spChg chg="add mod">
          <ac:chgData name="정재연" userId="a3abc33c-a696-493f-80ed-5858a30533c2" providerId="ADAL" clId="{FD6EB4DB-8F4A-4E6B-9452-0F696EE2EC2F}" dt="2023-12-02T18:56:35.361" v="322" actId="1076"/>
          <ac:spMkLst>
            <pc:docMk/>
            <pc:sldMk cId="0" sldId="265"/>
            <ac:spMk id="5" creationId="{1BDA8E02-8E7F-B14A-4696-1FCC91518FB7}"/>
          </ac:spMkLst>
        </pc:spChg>
        <pc:spChg chg="add mod">
          <ac:chgData name="정재연" userId="a3abc33c-a696-493f-80ed-5858a30533c2" providerId="ADAL" clId="{FD6EB4DB-8F4A-4E6B-9452-0F696EE2EC2F}" dt="2023-12-02T18:56:51.505" v="324" actId="1076"/>
          <ac:spMkLst>
            <pc:docMk/>
            <pc:sldMk cId="0" sldId="265"/>
            <ac:spMk id="7" creationId="{B8C4AC4C-84FA-DDEE-8E9C-E23EF4AC98A7}"/>
          </ac:spMkLst>
        </pc:spChg>
        <pc:spChg chg="add mod">
          <ac:chgData name="정재연" userId="a3abc33c-a696-493f-80ed-5858a30533c2" providerId="ADAL" clId="{FD6EB4DB-8F4A-4E6B-9452-0F696EE2EC2F}" dt="2023-12-02T18:59:47.384" v="887" actId="20577"/>
          <ac:spMkLst>
            <pc:docMk/>
            <pc:sldMk cId="0" sldId="265"/>
            <ac:spMk id="9" creationId="{A23F90F7-1EC3-C8D6-3D6E-2E3C2A78171A}"/>
          </ac:spMkLst>
        </pc:spChg>
        <pc:picChg chg="add mod">
          <ac:chgData name="정재연" userId="a3abc33c-a696-493f-80ed-5858a30533c2" providerId="ADAL" clId="{FD6EB4DB-8F4A-4E6B-9452-0F696EE2EC2F}" dt="2023-12-02T18:56:23.702" v="320" actId="14100"/>
          <ac:picMkLst>
            <pc:docMk/>
            <pc:sldMk cId="0" sldId="265"/>
            <ac:picMk id="4" creationId="{0C923482-6428-A17E-525D-DCE3C64604E5}"/>
          </ac:picMkLst>
        </pc:picChg>
      </pc:sldChg>
      <pc:sldChg chg="modSp mod">
        <pc:chgData name="정재연" userId="a3abc33c-a696-493f-80ed-5858a30533c2" providerId="ADAL" clId="{FD6EB4DB-8F4A-4E6B-9452-0F696EE2EC2F}" dt="2023-12-02T19:06:00.550" v="1280" actId="20577"/>
        <pc:sldMkLst>
          <pc:docMk/>
          <pc:sldMk cId="0" sldId="267"/>
        </pc:sldMkLst>
        <pc:spChg chg="mod">
          <ac:chgData name="정재연" userId="a3abc33c-a696-493f-80ed-5858a30533c2" providerId="ADAL" clId="{FD6EB4DB-8F4A-4E6B-9452-0F696EE2EC2F}" dt="2023-12-02T19:06:00.550" v="1280" actId="20577"/>
          <ac:spMkLst>
            <pc:docMk/>
            <pc:sldMk cId="0" sldId="267"/>
            <ac:spMk id="6" creationId="{D377E108-D626-E68B-9257-5F6049D39451}"/>
          </ac:spMkLst>
        </pc:spChg>
      </pc:sldChg>
      <pc:sldChg chg="addSp delSp modSp mod">
        <pc:chgData name="정재연" userId="a3abc33c-a696-493f-80ed-5858a30533c2" providerId="ADAL" clId="{FD6EB4DB-8F4A-4E6B-9452-0F696EE2EC2F}" dt="2023-12-03T07:36:38.705" v="1372" actId="1076"/>
        <pc:sldMkLst>
          <pc:docMk/>
          <pc:sldMk cId="3606937355" sldId="269"/>
        </pc:sldMkLst>
        <pc:spChg chg="del mod">
          <ac:chgData name="정재연" userId="a3abc33c-a696-493f-80ed-5858a30533c2" providerId="ADAL" clId="{FD6EB4DB-8F4A-4E6B-9452-0F696EE2EC2F}" dt="2023-12-03T07:31:33.372" v="1298"/>
          <ac:spMkLst>
            <pc:docMk/>
            <pc:sldMk cId="3606937355" sldId="269"/>
            <ac:spMk id="4" creationId="{6A90DAAE-D05F-ED96-1857-D7C3F8479F6D}"/>
          </ac:spMkLst>
        </pc:spChg>
        <pc:spChg chg="add mod">
          <ac:chgData name="정재연" userId="a3abc33c-a696-493f-80ed-5858a30533c2" providerId="ADAL" clId="{FD6EB4DB-8F4A-4E6B-9452-0F696EE2EC2F}" dt="2023-12-03T07:36:35.752" v="1370" actId="1076"/>
          <ac:spMkLst>
            <pc:docMk/>
            <pc:sldMk cId="3606937355" sldId="269"/>
            <ac:spMk id="9" creationId="{D62C9E9F-C836-30AC-17C7-7D03E093CA8A}"/>
          </ac:spMkLst>
        </pc:spChg>
        <pc:picChg chg="add mod">
          <ac:chgData name="정재연" userId="a3abc33c-a696-493f-80ed-5858a30533c2" providerId="ADAL" clId="{FD6EB4DB-8F4A-4E6B-9452-0F696EE2EC2F}" dt="2023-12-03T07:36:37.212" v="1371" actId="1076"/>
          <ac:picMkLst>
            <pc:docMk/>
            <pc:sldMk cId="3606937355" sldId="269"/>
            <ac:picMk id="5" creationId="{04B5C45C-BE48-0EBB-9DD9-F1430E395D33}"/>
          </ac:picMkLst>
        </pc:picChg>
        <pc:picChg chg="add mod">
          <ac:chgData name="정재연" userId="a3abc33c-a696-493f-80ed-5858a30533c2" providerId="ADAL" clId="{FD6EB4DB-8F4A-4E6B-9452-0F696EE2EC2F}" dt="2023-12-03T07:36:38.705" v="1372" actId="1076"/>
          <ac:picMkLst>
            <pc:docMk/>
            <pc:sldMk cId="3606937355" sldId="269"/>
            <ac:picMk id="7" creationId="{69A55D71-E96E-73F2-5644-98E584F97431}"/>
          </ac:picMkLst>
        </pc:picChg>
      </pc:sldChg>
      <pc:sldChg chg="del">
        <pc:chgData name="정재연" userId="a3abc33c-a696-493f-80ed-5858a30533c2" providerId="ADAL" clId="{FD6EB4DB-8F4A-4E6B-9452-0F696EE2EC2F}" dt="2023-12-02T19:00:00.424" v="888" actId="2696"/>
        <pc:sldMkLst>
          <pc:docMk/>
          <pc:sldMk cId="2897241316" sldId="270"/>
        </pc:sldMkLst>
      </pc:sldChg>
      <pc:sldChg chg="ord">
        <pc:chgData name="정재연" userId="a3abc33c-a696-493f-80ed-5858a30533c2" providerId="ADAL" clId="{FD6EB4DB-8F4A-4E6B-9452-0F696EE2EC2F}" dt="2023-12-02T18:46:59.305" v="4"/>
        <pc:sldMkLst>
          <pc:docMk/>
          <pc:sldMk cId="1762290344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31336D"/>
                </a:solidFill>
                <a:latin typeface="함초롬바탕"/>
                <a:cs typeface="함초롬바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0">
                <a:solidFill>
                  <a:schemeClr val="bg1"/>
                </a:solidFill>
                <a:latin typeface="휴먼모음T"/>
                <a:cs typeface="휴먼모음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31336D"/>
                </a:solidFill>
                <a:latin typeface="함초롬바탕"/>
                <a:cs typeface="함초롬바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chemeClr val="bg1"/>
                </a:solidFill>
                <a:latin typeface="휴먼모음T"/>
                <a:cs typeface="휴먼모음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31336D"/>
                </a:solidFill>
                <a:latin typeface="함초롬바탕"/>
                <a:cs typeface="함초롬바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31336D"/>
                </a:solidFill>
                <a:latin typeface="함초롬바탕"/>
                <a:cs typeface="함초롬바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19" y="1486"/>
            <a:ext cx="20101560" cy="11306175"/>
          </a:xfrm>
          <a:custGeom>
            <a:avLst/>
            <a:gdLst/>
            <a:ahLst/>
            <a:cxnLst/>
            <a:rect l="l" t="t" r="r" b="b"/>
            <a:pathLst>
              <a:path w="20101560" h="11306175">
                <a:moveTo>
                  <a:pt x="20101136" y="0"/>
                </a:moveTo>
                <a:lnTo>
                  <a:pt x="0" y="0"/>
                </a:lnTo>
                <a:lnTo>
                  <a:pt x="0" y="11305592"/>
                </a:lnTo>
                <a:lnTo>
                  <a:pt x="20101136" y="11305592"/>
                </a:lnTo>
                <a:lnTo>
                  <a:pt x="20101136" y="0"/>
                </a:lnTo>
                <a:close/>
              </a:path>
            </a:pathLst>
          </a:custGeom>
          <a:solidFill>
            <a:srgbClr val="2E4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" y="1476"/>
            <a:ext cx="20102612" cy="1130559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40718" y="387392"/>
            <a:ext cx="4787014" cy="4991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8155" y="1134170"/>
            <a:ext cx="8368665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31336D"/>
                </a:solidFill>
                <a:latin typeface="함초롬바탕"/>
                <a:cs typeface="함초롬바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7806" y="4364135"/>
            <a:ext cx="11208487" cy="4435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0">
                <a:solidFill>
                  <a:schemeClr val="bg1"/>
                </a:solidFill>
                <a:latin typeface="휴먼모음T"/>
                <a:cs typeface="휴먼모음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" y="1486"/>
            <a:ext cx="20101560" cy="11306175"/>
          </a:xfrm>
          <a:custGeom>
            <a:avLst/>
            <a:gdLst/>
            <a:ahLst/>
            <a:cxnLst/>
            <a:rect l="l" t="t" r="r" b="b"/>
            <a:pathLst>
              <a:path w="20101560" h="11306175">
                <a:moveTo>
                  <a:pt x="20101136" y="0"/>
                </a:moveTo>
                <a:lnTo>
                  <a:pt x="0" y="0"/>
                </a:lnTo>
                <a:lnTo>
                  <a:pt x="0" y="11305592"/>
                </a:lnTo>
                <a:lnTo>
                  <a:pt x="20101136" y="11305592"/>
                </a:lnTo>
                <a:lnTo>
                  <a:pt x="20101136" y="0"/>
                </a:lnTo>
                <a:close/>
              </a:path>
            </a:pathLst>
          </a:custGeom>
          <a:solidFill>
            <a:srgbClr val="2E4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76"/>
            <a:ext cx="20102830" cy="11306175"/>
            <a:chOff x="0" y="1476"/>
            <a:chExt cx="20102830" cy="11306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"/>
              <a:ext cx="20102612" cy="113055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39974" y="387392"/>
              <a:ext cx="4787014" cy="4991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1461" y="2993588"/>
            <a:ext cx="56140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2950" dirty="0">
              <a:latin typeface="함초롬돋움"/>
              <a:cs typeface="함초롬돋움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447806" y="4364135"/>
            <a:ext cx="11208487" cy="308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pc="810" dirty="0"/>
              <a:t>회원이</a:t>
            </a:r>
            <a:r>
              <a:rPr spc="-2235" dirty="0"/>
              <a:t> </a:t>
            </a:r>
            <a:r>
              <a:rPr spc="810" dirty="0"/>
              <a:t>미혼인지</a:t>
            </a:r>
            <a:r>
              <a:rPr spc="-2235" dirty="0"/>
              <a:t> </a:t>
            </a:r>
            <a:r>
              <a:rPr spc="790" dirty="0"/>
              <a:t>기혼인지 </a:t>
            </a:r>
            <a:r>
              <a:rPr spc="810" dirty="0"/>
              <a:t>구분하는</a:t>
            </a:r>
            <a:r>
              <a:rPr spc="-2235" dirty="0"/>
              <a:t> </a:t>
            </a:r>
            <a:r>
              <a:rPr spc="810" dirty="0"/>
              <a:t>모델</a:t>
            </a:r>
            <a:r>
              <a:rPr spc="-2235" dirty="0"/>
              <a:t> </a:t>
            </a:r>
            <a:r>
              <a:rPr spc="785" dirty="0"/>
              <a:t>만들기</a:t>
            </a:r>
          </a:p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1950" spc="-70" dirty="0" err="1">
                <a:latin typeface="함초롬바탕"/>
                <a:cs typeface="함초롬바탕"/>
              </a:rPr>
              <a:t>양태성</a:t>
            </a:r>
            <a:r>
              <a:rPr sz="1950" spc="-70" dirty="0">
                <a:latin typeface="함초롬바탕"/>
                <a:cs typeface="함초롬바탕"/>
              </a:rPr>
              <a:t>, 정재연, 배정민, </a:t>
            </a:r>
            <a:r>
              <a:rPr sz="1950" spc="-25" dirty="0">
                <a:latin typeface="함초롬바탕"/>
                <a:cs typeface="함초롬바탕"/>
              </a:rPr>
              <a:t>홍현지</a:t>
            </a:r>
            <a:endParaRPr sz="1950" dirty="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98885" y="2652375"/>
            <a:ext cx="6963409" cy="4464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sz="3950" spc="165" dirty="0">
                <a:latin typeface="휴먼모음T"/>
                <a:cs typeface="휴먼모음T"/>
              </a:rPr>
              <a:t>3</a:t>
            </a:r>
            <a:r>
              <a:rPr sz="3950" dirty="0">
                <a:latin typeface="휴먼모음T"/>
                <a:cs typeface="휴먼모음T"/>
              </a:rPr>
              <a:t>	</a:t>
            </a:r>
            <a:r>
              <a:rPr sz="3950" spc="-180" dirty="0">
                <a:latin typeface="함초롬바탕"/>
                <a:cs typeface="함초롬바탕"/>
              </a:rPr>
              <a:t>환불을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dirty="0">
                <a:latin typeface="함초롬바탕"/>
                <a:cs typeface="함초롬바탕"/>
              </a:rPr>
              <a:t>4번</a:t>
            </a:r>
            <a:r>
              <a:rPr sz="3950" spc="-250" dirty="0">
                <a:latin typeface="함초롬바탕"/>
                <a:cs typeface="함초롬바탕"/>
              </a:rPr>
              <a:t> </a:t>
            </a:r>
            <a:r>
              <a:rPr sz="3950" spc="-175" dirty="0">
                <a:latin typeface="함초롬바탕"/>
                <a:cs typeface="함초롬바탕"/>
              </a:rPr>
              <a:t>이</a:t>
            </a:r>
            <a:r>
              <a:rPr lang="ko-KR" altLang="en-US" sz="3950" spc="-175" dirty="0">
                <a:latin typeface="함초롬바탕"/>
                <a:cs typeface="함초롬바탕"/>
              </a:rPr>
              <a:t>상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lang="en-US" sz="3950" spc="-120" dirty="0">
                <a:latin typeface="함초롬바탕"/>
                <a:cs typeface="함초롬바탕"/>
              </a:rPr>
              <a:t>   </a:t>
            </a:r>
            <a:r>
              <a:rPr sz="3950" spc="-170" dirty="0" err="1">
                <a:latin typeface="함초롬바탕"/>
                <a:cs typeface="함초롬바탕"/>
              </a:rPr>
              <a:t>하면</a:t>
            </a:r>
            <a:r>
              <a:rPr sz="3950" spc="-130" dirty="0">
                <a:latin typeface="함초롬바탕"/>
                <a:cs typeface="함초롬바탕"/>
              </a:rPr>
              <a:t> </a:t>
            </a:r>
            <a:r>
              <a:rPr sz="3950" spc="-25" dirty="0">
                <a:latin typeface="함초롬바탕"/>
                <a:cs typeface="함초롬바탕"/>
              </a:rPr>
              <a:t>기혼?</a:t>
            </a:r>
            <a:endParaRPr sz="3950" dirty="0">
              <a:latin typeface="함초롬바탕"/>
              <a:cs typeface="함초롬바탕"/>
            </a:endParaRPr>
          </a:p>
          <a:p>
            <a:pPr marL="703580">
              <a:lnSpc>
                <a:spcPct val="100000"/>
              </a:lnSpc>
              <a:spcBef>
                <a:spcPts val="3695"/>
              </a:spcBef>
            </a:pPr>
            <a:r>
              <a:rPr sz="1450" dirty="0">
                <a:latin typeface="함초롬바탕"/>
                <a:cs typeface="함초롬바탕"/>
              </a:rPr>
              <a:t>agg_list</a:t>
            </a:r>
            <a:r>
              <a:rPr sz="1450" spc="1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=</a:t>
            </a:r>
            <a:r>
              <a:rPr sz="1450" spc="15" dirty="0">
                <a:latin typeface="함초롬바탕"/>
                <a:cs typeface="함초롬바탕"/>
              </a:rPr>
              <a:t> </a:t>
            </a:r>
            <a:r>
              <a:rPr sz="1450" spc="-50" dirty="0">
                <a:latin typeface="함초롬바탕"/>
                <a:cs typeface="함초롬바탕"/>
              </a:rPr>
              <a:t>[</a:t>
            </a:r>
            <a:endParaRPr sz="1450" dirty="0">
              <a:latin typeface="함초롬바탕"/>
              <a:cs typeface="함초롬바탕"/>
            </a:endParaRPr>
          </a:p>
          <a:p>
            <a:pPr marL="1125855">
              <a:lnSpc>
                <a:spcPct val="100000"/>
              </a:lnSpc>
              <a:spcBef>
                <a:spcPts val="40"/>
              </a:spcBef>
            </a:pPr>
            <a:r>
              <a:rPr sz="1450" spc="-10" dirty="0">
                <a:latin typeface="함초롬바탕"/>
                <a:cs typeface="함초롬바탕"/>
              </a:rPr>
              <a:t>(‘총구매액’,lambda</a:t>
            </a:r>
            <a:r>
              <a:rPr sz="1450" spc="-30" dirty="0">
                <a:latin typeface="함초롬바탕"/>
                <a:cs typeface="함초롬바탕"/>
              </a:rPr>
              <a:t> </a:t>
            </a:r>
            <a:r>
              <a:rPr sz="1450" spc="-20" dirty="0">
                <a:latin typeface="함초롬바탕"/>
                <a:cs typeface="함초롬바탕"/>
              </a:rPr>
              <a:t>x:</a:t>
            </a:r>
            <a:r>
              <a:rPr sz="1450" spc="-2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x[x</a:t>
            </a:r>
            <a:r>
              <a:rPr sz="1450" spc="-2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&gt;</a:t>
            </a:r>
            <a:r>
              <a:rPr sz="1450" spc="-2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0].sum()</a:t>
            </a:r>
            <a:r>
              <a:rPr sz="1450" spc="-25" dirty="0">
                <a:latin typeface="함초롬바탕"/>
                <a:cs typeface="함초롬바탕"/>
              </a:rPr>
              <a:t> ),</a:t>
            </a:r>
            <a:endParaRPr sz="1450" dirty="0">
              <a:latin typeface="함초롬바탕"/>
              <a:cs typeface="함초롬바탕"/>
            </a:endParaRPr>
          </a:p>
          <a:p>
            <a:pPr marL="1125855">
              <a:lnSpc>
                <a:spcPct val="100000"/>
              </a:lnSpc>
              <a:spcBef>
                <a:spcPts val="40"/>
              </a:spcBef>
            </a:pPr>
            <a:r>
              <a:rPr sz="1450" spc="-35" dirty="0">
                <a:latin typeface="함초롬바탕"/>
                <a:cs typeface="함초롬바탕"/>
              </a:rPr>
              <a:t>(‘구매건수’,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lambda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spc="-20" dirty="0">
                <a:latin typeface="함초롬바탕"/>
                <a:cs typeface="함초롬바탕"/>
              </a:rPr>
              <a:t>x: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x[x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&gt;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0].count()</a:t>
            </a:r>
            <a:r>
              <a:rPr sz="1450" spc="-5" dirty="0">
                <a:latin typeface="함초롬바탕"/>
                <a:cs typeface="함초롬바탕"/>
              </a:rPr>
              <a:t> </a:t>
            </a:r>
            <a:r>
              <a:rPr sz="1450" spc="-25" dirty="0">
                <a:latin typeface="함초롬바탕"/>
                <a:cs typeface="함초롬바탕"/>
              </a:rPr>
              <a:t>),</a:t>
            </a:r>
            <a:endParaRPr sz="1450" dirty="0">
              <a:latin typeface="함초롬바탕"/>
              <a:cs typeface="함초롬바탕"/>
            </a:endParaRPr>
          </a:p>
          <a:p>
            <a:pPr marL="1125855" marR="2339975">
              <a:lnSpc>
                <a:spcPct val="102299"/>
              </a:lnSpc>
              <a:spcBef>
                <a:spcPts val="5"/>
              </a:spcBef>
            </a:pPr>
            <a:r>
              <a:rPr sz="1450" spc="-35" dirty="0">
                <a:latin typeface="함초롬바탕"/>
                <a:cs typeface="함초롬바탕"/>
              </a:rPr>
              <a:t>(‘평균구매액’,</a:t>
            </a:r>
            <a:r>
              <a:rPr sz="1450" spc="-2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lambda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spc="-20" dirty="0">
                <a:latin typeface="함초롬바탕"/>
                <a:cs typeface="함초롬바탕"/>
              </a:rPr>
              <a:t>x: </a:t>
            </a:r>
            <a:r>
              <a:rPr sz="1450" dirty="0">
                <a:latin typeface="함초롬바탕"/>
                <a:cs typeface="함초롬바탕"/>
              </a:rPr>
              <a:t>x[x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&gt;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0].mean()), </a:t>
            </a:r>
            <a:r>
              <a:rPr sz="1450" spc="-35" dirty="0">
                <a:latin typeface="함초롬바탕"/>
                <a:cs typeface="함초롬바탕"/>
              </a:rPr>
              <a:t>(‘최대구매액’,</a:t>
            </a:r>
            <a:r>
              <a:rPr sz="1450" spc="-65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‘max’), (‘최소구매액’,lambda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spc="-20" dirty="0">
                <a:latin typeface="함초롬바탕"/>
                <a:cs typeface="함초롬바탕"/>
              </a:rPr>
              <a:t>x: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x[x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&gt;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0].min()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)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spc="-50" dirty="0">
                <a:latin typeface="함초롬바탕"/>
                <a:cs typeface="함초롬바탕"/>
              </a:rPr>
              <a:t>,</a:t>
            </a:r>
            <a:endParaRPr sz="1450" dirty="0">
              <a:latin typeface="함초롬바탕"/>
              <a:cs typeface="함초롬바탕"/>
            </a:endParaRPr>
          </a:p>
          <a:p>
            <a:pPr marL="1125855">
              <a:lnSpc>
                <a:spcPct val="100000"/>
              </a:lnSpc>
              <a:spcBef>
                <a:spcPts val="40"/>
              </a:spcBef>
            </a:pPr>
            <a:r>
              <a:rPr sz="1450" spc="-10" dirty="0">
                <a:latin typeface="함초롬바탕"/>
                <a:cs typeface="함초롬바탕"/>
              </a:rPr>
              <a:t>(‘환불금액’,lambda</a:t>
            </a:r>
            <a:r>
              <a:rPr sz="1450" spc="-20" dirty="0">
                <a:latin typeface="함초롬바탕"/>
                <a:cs typeface="함초롬바탕"/>
              </a:rPr>
              <a:t> x: </a:t>
            </a:r>
            <a:r>
              <a:rPr sz="1450" dirty="0">
                <a:latin typeface="함초롬바탕"/>
                <a:cs typeface="함초롬바탕"/>
              </a:rPr>
              <a:t>x[x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&lt;</a:t>
            </a:r>
            <a:r>
              <a:rPr sz="1450" spc="-2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0].sum()</a:t>
            </a:r>
            <a:r>
              <a:rPr sz="1450" spc="-2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)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spc="-50" dirty="0">
                <a:latin typeface="함초롬바탕"/>
                <a:cs typeface="함초롬바탕"/>
              </a:rPr>
              <a:t>,</a:t>
            </a:r>
            <a:endParaRPr sz="1450" dirty="0">
              <a:latin typeface="함초롬바탕"/>
              <a:cs typeface="함초롬바탕"/>
            </a:endParaRPr>
          </a:p>
          <a:p>
            <a:pPr marL="1125855">
              <a:lnSpc>
                <a:spcPct val="100000"/>
              </a:lnSpc>
              <a:spcBef>
                <a:spcPts val="40"/>
              </a:spcBef>
            </a:pPr>
            <a:r>
              <a:rPr sz="1450" spc="-35" dirty="0">
                <a:latin typeface="함초롬바탕"/>
                <a:cs typeface="함초롬바탕"/>
              </a:rPr>
              <a:t>(‘환불건수’,</a:t>
            </a:r>
            <a:r>
              <a:rPr sz="1450" dirty="0">
                <a:latin typeface="함초롬바탕"/>
                <a:cs typeface="함초롬바탕"/>
              </a:rPr>
              <a:t> lambda </a:t>
            </a:r>
            <a:r>
              <a:rPr sz="1450" spc="-20" dirty="0">
                <a:latin typeface="함초롬바탕"/>
                <a:cs typeface="함초롬바탕"/>
              </a:rPr>
              <a:t>x:</a:t>
            </a:r>
            <a:r>
              <a:rPr sz="1450" dirty="0">
                <a:latin typeface="함초롬바탕"/>
                <a:cs typeface="함초롬바탕"/>
              </a:rPr>
              <a:t> ( x &lt; 0 ).sum() </a:t>
            </a:r>
            <a:r>
              <a:rPr sz="1450" spc="-35" dirty="0">
                <a:latin typeface="함초롬바탕"/>
                <a:cs typeface="함초롬바탕"/>
              </a:rPr>
              <a:t>),</a:t>
            </a:r>
            <a:endParaRPr sz="1450" dirty="0">
              <a:latin typeface="함초롬바탕"/>
              <a:cs typeface="함초롬바탕"/>
            </a:endParaRPr>
          </a:p>
          <a:p>
            <a:pPr marL="1125855">
              <a:lnSpc>
                <a:spcPct val="100000"/>
              </a:lnSpc>
              <a:spcBef>
                <a:spcPts val="40"/>
              </a:spcBef>
            </a:pPr>
            <a:r>
              <a:rPr sz="1450" spc="-25" dirty="0">
                <a:latin typeface="함초롬바탕"/>
                <a:cs typeface="함초롬바탕"/>
              </a:rPr>
              <a:t>(‘구매금액표준편차’,lambda</a:t>
            </a:r>
            <a:r>
              <a:rPr sz="1450" dirty="0">
                <a:latin typeface="함초롬바탕"/>
                <a:cs typeface="함초롬바탕"/>
              </a:rPr>
              <a:t> </a:t>
            </a:r>
            <a:r>
              <a:rPr sz="1450" spc="-20" dirty="0">
                <a:latin typeface="함초롬바탕"/>
                <a:cs typeface="함초롬바탕"/>
              </a:rPr>
              <a:t>x:</a:t>
            </a:r>
            <a:r>
              <a:rPr sz="1450" spc="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x[x&gt;0].std() </a:t>
            </a:r>
            <a:r>
              <a:rPr sz="1450" spc="-25" dirty="0">
                <a:latin typeface="함초롬바탕"/>
                <a:cs typeface="함초롬바탕"/>
              </a:rPr>
              <a:t>),</a:t>
            </a:r>
            <a:endParaRPr sz="1450" dirty="0">
              <a:latin typeface="함초롬바탕"/>
              <a:cs typeface="함초롬바탕"/>
            </a:endParaRPr>
          </a:p>
          <a:p>
            <a:pPr marL="914400">
              <a:lnSpc>
                <a:spcPct val="100000"/>
              </a:lnSpc>
              <a:spcBef>
                <a:spcPts val="40"/>
              </a:spcBef>
            </a:pPr>
            <a:r>
              <a:rPr sz="1450" spc="35" dirty="0">
                <a:latin typeface="함초롬바탕"/>
                <a:cs typeface="함초롬바탕"/>
              </a:rPr>
              <a:t>]</a:t>
            </a:r>
            <a:endParaRPr sz="1450" dirty="0">
              <a:latin typeface="함초롬바탕"/>
              <a:cs typeface="함초롬바탕"/>
            </a:endParaRPr>
          </a:p>
          <a:p>
            <a:pPr marL="703580" marR="5080">
              <a:lnSpc>
                <a:spcPct val="102299"/>
              </a:lnSpc>
              <a:spcBef>
                <a:spcPts val="1785"/>
              </a:spcBef>
            </a:pPr>
            <a:r>
              <a:rPr sz="1450" dirty="0">
                <a:latin typeface="함초롬바탕"/>
                <a:cs typeface="함초롬바탕"/>
              </a:rPr>
              <a:t>tmp</a:t>
            </a:r>
            <a:r>
              <a:rPr sz="1450" spc="5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=</a:t>
            </a:r>
            <a:r>
              <a:rPr sz="1450" spc="60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merged_df.groupby([‘ID’])[“구매가격”].agg(agg_list).reset_index() </a:t>
            </a:r>
            <a:r>
              <a:rPr sz="1450" dirty="0">
                <a:latin typeface="함초롬바탕"/>
                <a:cs typeface="함초롬바탕"/>
              </a:rPr>
              <a:t>merged_df</a:t>
            </a:r>
            <a:r>
              <a:rPr sz="1450" spc="5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=</a:t>
            </a:r>
            <a:r>
              <a:rPr sz="1450" spc="5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merged_df.merge(tmp,</a:t>
            </a:r>
            <a:r>
              <a:rPr sz="1450" spc="50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how=’left’) merged_df[‘구매금액표준편차’].fillna(0,inplace=True) </a:t>
            </a:r>
            <a:r>
              <a:rPr sz="1450" spc="-25" dirty="0">
                <a:latin typeface="함초롬바탕"/>
                <a:cs typeface="함초롬바탕"/>
              </a:rPr>
              <a:t>merged_df[‘확정구매’]=merged_df[‘구매건수’]-</a:t>
            </a:r>
            <a:r>
              <a:rPr sz="1450" spc="-10" dirty="0">
                <a:latin typeface="함초롬바탕"/>
                <a:cs typeface="함초롬바탕"/>
              </a:rPr>
              <a:t>merged_df[‘환불건수’] merged_df.head()</a:t>
            </a:r>
            <a:endParaRPr sz="1450" dirty="0">
              <a:latin typeface="함초롬바탕"/>
              <a:cs typeface="함초롬바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25"/>
              </a:lnSpc>
            </a:pPr>
            <a:r>
              <a:rPr sz="12375" spc="675" baseline="-6060" dirty="0">
                <a:solidFill>
                  <a:srgbClr val="2F3265"/>
                </a:solidFill>
                <a:latin typeface="휴먼모음T"/>
                <a:cs typeface="휴먼모음T"/>
              </a:rPr>
              <a:t>2</a:t>
            </a:r>
            <a:r>
              <a:rPr sz="12375" spc="502" baseline="-6060" dirty="0">
                <a:solidFill>
                  <a:srgbClr val="2F3265"/>
                </a:solidFill>
                <a:latin typeface="휴먼모음T"/>
                <a:cs typeface="휴먼모음T"/>
              </a:rPr>
              <a:t> </a:t>
            </a:r>
            <a:r>
              <a:rPr sz="5900" spc="-290" dirty="0"/>
              <a:t>특징</a:t>
            </a:r>
            <a:r>
              <a:rPr sz="5900" spc="-105" dirty="0"/>
              <a:t> </a:t>
            </a:r>
            <a:r>
              <a:rPr sz="5900" spc="-290" dirty="0"/>
              <a:t>추출과</a:t>
            </a:r>
            <a:r>
              <a:rPr sz="5900" spc="-105" dirty="0"/>
              <a:t> </a:t>
            </a:r>
            <a:r>
              <a:rPr sz="5900" spc="-315" dirty="0"/>
              <a:t>선택</a:t>
            </a:r>
            <a:endParaRPr sz="5900">
              <a:latin typeface="휴먼모음T"/>
              <a:cs typeface="휴먼모음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98885" y="3738105"/>
            <a:ext cx="11884660" cy="6398895"/>
            <a:chOff x="2198885" y="3738105"/>
            <a:chExt cx="11884660" cy="63988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8885" y="7864426"/>
              <a:ext cx="11795407" cy="206176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903644" y="7781500"/>
              <a:ext cx="5153660" cy="2329815"/>
            </a:xfrm>
            <a:custGeom>
              <a:avLst/>
              <a:gdLst/>
              <a:ahLst/>
              <a:cxnLst/>
              <a:rect l="l" t="t" r="r" b="b"/>
              <a:pathLst>
                <a:path w="5153659" h="2329815">
                  <a:moveTo>
                    <a:pt x="0" y="2223429"/>
                  </a:moveTo>
                  <a:lnTo>
                    <a:pt x="5153518" y="2223429"/>
                  </a:lnTo>
                  <a:lnTo>
                    <a:pt x="5153518" y="105766"/>
                  </a:lnTo>
                  <a:lnTo>
                    <a:pt x="0" y="105766"/>
                  </a:lnTo>
                  <a:lnTo>
                    <a:pt x="0" y="2223429"/>
                  </a:lnTo>
                  <a:close/>
                </a:path>
                <a:path w="5153659" h="2329815">
                  <a:moveTo>
                    <a:pt x="3184992" y="2329196"/>
                  </a:moveTo>
                  <a:lnTo>
                    <a:pt x="3694411" y="2329196"/>
                  </a:lnTo>
                  <a:lnTo>
                    <a:pt x="3694411" y="0"/>
                  </a:lnTo>
                  <a:lnTo>
                    <a:pt x="3184992" y="0"/>
                  </a:lnTo>
                  <a:lnTo>
                    <a:pt x="3184992" y="2329196"/>
                  </a:lnTo>
                  <a:close/>
                </a:path>
              </a:pathLst>
            </a:custGeom>
            <a:ln w="52354">
              <a:solidFill>
                <a:srgbClr val="FF3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7117" y="3738105"/>
              <a:ext cx="899187" cy="37590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13075" y="3764283"/>
              <a:ext cx="847090" cy="3707129"/>
            </a:xfrm>
            <a:custGeom>
              <a:avLst/>
              <a:gdLst/>
              <a:ahLst/>
              <a:cxnLst/>
              <a:rect l="l" t="t" r="r" b="b"/>
              <a:pathLst>
                <a:path w="847090" h="3707129">
                  <a:moveTo>
                    <a:pt x="0" y="3706693"/>
                  </a:moveTo>
                  <a:lnTo>
                    <a:pt x="847052" y="3706693"/>
                  </a:lnTo>
                  <a:lnTo>
                    <a:pt x="847052" y="0"/>
                  </a:lnTo>
                  <a:lnTo>
                    <a:pt x="0" y="0"/>
                  </a:lnTo>
                  <a:lnTo>
                    <a:pt x="0" y="3706693"/>
                  </a:lnTo>
                  <a:close/>
                </a:path>
              </a:pathLst>
            </a:custGeom>
            <a:ln w="52354">
              <a:solidFill>
                <a:srgbClr val="FF3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91885" y="7481003"/>
              <a:ext cx="1670050" cy="309880"/>
            </a:xfrm>
            <a:custGeom>
              <a:avLst/>
              <a:gdLst/>
              <a:ahLst/>
              <a:cxnLst/>
              <a:rect l="l" t="t" r="r" b="b"/>
              <a:pathLst>
                <a:path w="1670050" h="309879">
                  <a:moveTo>
                    <a:pt x="1669687" y="309487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3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51886" y="7459767"/>
              <a:ext cx="1372235" cy="332740"/>
            </a:xfrm>
            <a:custGeom>
              <a:avLst/>
              <a:gdLst/>
              <a:ahLst/>
              <a:cxnLst/>
              <a:rect l="l" t="t" r="r" b="b"/>
              <a:pathLst>
                <a:path w="1372234" h="332740">
                  <a:moveTo>
                    <a:pt x="1372041" y="332115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3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89250" y="7250611"/>
            <a:ext cx="1752600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함초롬바탕"/>
                <a:cs typeface="함초롬바탕"/>
              </a:rPr>
              <a:t>merged_df[‘4회이</a:t>
            </a:r>
            <a:r>
              <a:rPr lang="ko-KR" altLang="en-US" sz="1450" spc="-10" dirty="0">
                <a:latin typeface="함초롬바탕"/>
                <a:cs typeface="함초롬바탕"/>
              </a:rPr>
              <a:t>상</a:t>
            </a:r>
            <a:endParaRPr sz="1450" dirty="0">
              <a:latin typeface="함초롬바탕"/>
              <a:cs typeface="함초롬바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9954" y="7250611"/>
            <a:ext cx="483044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함초롬바탕"/>
                <a:cs typeface="함초롬바탕"/>
              </a:rPr>
              <a:t>_환불여부’] </a:t>
            </a:r>
            <a:r>
              <a:rPr sz="1450" dirty="0">
                <a:latin typeface="함초롬바탕"/>
                <a:cs typeface="함초롬바탕"/>
              </a:rPr>
              <a:t>=</a:t>
            </a:r>
            <a:r>
              <a:rPr sz="1450" spc="-10" dirty="0">
                <a:latin typeface="함초롬바탕"/>
                <a:cs typeface="함초롬바탕"/>
              </a:rPr>
              <a:t> np.where(merged_df[‘환불건수’] </a:t>
            </a:r>
            <a:r>
              <a:rPr sz="1450" dirty="0">
                <a:latin typeface="함초롬바탕"/>
                <a:cs typeface="함초롬바탕"/>
              </a:rPr>
              <a:t>&gt;=</a:t>
            </a:r>
            <a:r>
              <a:rPr sz="1450" spc="-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4,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1,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spc="-25" dirty="0">
                <a:latin typeface="함초롬바탕"/>
                <a:cs typeface="함초롬바탕"/>
              </a:rPr>
              <a:t>0)</a:t>
            </a:r>
            <a:endParaRPr sz="1450" dirty="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408" y="2634980"/>
            <a:ext cx="6636384" cy="3501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sz="3950" spc="165" dirty="0">
                <a:latin typeface="휴먼모음T"/>
                <a:cs typeface="휴먼모음T"/>
              </a:rPr>
              <a:t>4</a:t>
            </a:r>
            <a:r>
              <a:rPr sz="3950" dirty="0">
                <a:latin typeface="휴먼모음T"/>
                <a:cs typeface="휴먼모음T"/>
              </a:rPr>
              <a:t>	</a:t>
            </a:r>
            <a:r>
              <a:rPr sz="3950" dirty="0">
                <a:latin typeface="함초롬바탕"/>
                <a:cs typeface="함초롬바탕"/>
              </a:rPr>
              <a:t>총</a:t>
            </a:r>
            <a:r>
              <a:rPr sz="3950" spc="-270" dirty="0">
                <a:latin typeface="함초롬바탕"/>
                <a:cs typeface="함초롬바탕"/>
              </a:rPr>
              <a:t> </a:t>
            </a:r>
            <a:r>
              <a:rPr sz="3950" spc="-170" dirty="0">
                <a:latin typeface="함초롬바탕"/>
                <a:cs typeface="함초롬바탕"/>
              </a:rPr>
              <a:t>구매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금액이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많으면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204" dirty="0">
                <a:latin typeface="함초롬바탕"/>
                <a:cs typeface="함초롬바탕"/>
              </a:rPr>
              <a:t>기혼?</a:t>
            </a:r>
            <a:endParaRPr sz="3950" dirty="0">
              <a:latin typeface="함초롬바탕"/>
              <a:cs typeface="함초롬바탕"/>
            </a:endParaRPr>
          </a:p>
          <a:p>
            <a:pPr marL="703580">
              <a:lnSpc>
                <a:spcPct val="100000"/>
              </a:lnSpc>
              <a:spcBef>
                <a:spcPts val="3695"/>
              </a:spcBef>
            </a:pPr>
            <a:r>
              <a:rPr sz="1450" spc="-10" dirty="0">
                <a:latin typeface="함초롬바탕"/>
                <a:cs typeface="함초롬바탕"/>
              </a:rPr>
              <a:t>plt.figure(figsize=(20,20))</a:t>
            </a:r>
            <a:endParaRPr sz="1450" dirty="0">
              <a:latin typeface="함초롬바탕"/>
              <a:cs typeface="함초롬바탕"/>
            </a:endParaRPr>
          </a:p>
          <a:p>
            <a:pPr marL="703580">
              <a:lnSpc>
                <a:spcPct val="100000"/>
              </a:lnSpc>
              <a:spcBef>
                <a:spcPts val="40"/>
              </a:spcBef>
            </a:pPr>
            <a:r>
              <a:rPr sz="1450" dirty="0">
                <a:latin typeface="함초롬바탕"/>
                <a:cs typeface="함초롬바탕"/>
              </a:rPr>
              <a:t>sns.countplot(data=merged_df, </a:t>
            </a:r>
            <a:r>
              <a:rPr sz="1450" spc="-40" dirty="0">
                <a:latin typeface="함초롬바탕"/>
                <a:cs typeface="함초롬바탕"/>
              </a:rPr>
              <a:t>x=’</a:t>
            </a:r>
            <a:r>
              <a:rPr lang="ko-KR" altLang="en-US" sz="1450" spc="-40" dirty="0">
                <a:latin typeface="함초롬바탕"/>
                <a:cs typeface="함초롬바탕"/>
              </a:rPr>
              <a:t>총구매액</a:t>
            </a:r>
            <a:r>
              <a:rPr sz="1450" spc="-40" dirty="0">
                <a:latin typeface="함초롬바탕"/>
                <a:cs typeface="함초롬바탕"/>
              </a:rPr>
              <a:t>’,</a:t>
            </a:r>
            <a:r>
              <a:rPr sz="1450" spc="5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hue=’target’)</a:t>
            </a:r>
            <a:endParaRPr sz="1450" dirty="0">
              <a:latin typeface="함초롬바탕"/>
              <a:cs typeface="함초롬바탕"/>
            </a:endParaRPr>
          </a:p>
          <a:p>
            <a:pPr marL="703580" marR="2527935">
              <a:lnSpc>
                <a:spcPct val="102299"/>
              </a:lnSpc>
              <a:spcBef>
                <a:spcPts val="1785"/>
              </a:spcBef>
            </a:pPr>
            <a:r>
              <a:rPr sz="1450" spc="-10" dirty="0">
                <a:latin typeface="함초롬바탕"/>
                <a:cs typeface="함초롬바탕"/>
              </a:rPr>
              <a:t>plt.title(‘총구매가격</a:t>
            </a:r>
            <a:r>
              <a:rPr sz="1450" spc="-7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기혼</a:t>
            </a:r>
            <a:r>
              <a:rPr sz="1450" spc="-7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및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미혼</a:t>
            </a:r>
            <a:r>
              <a:rPr sz="1450" spc="-7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인원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spc="-25" dirty="0">
                <a:latin typeface="함초롬바탕"/>
                <a:cs typeface="함초롬바탕"/>
              </a:rPr>
              <a:t>수’) </a:t>
            </a:r>
            <a:r>
              <a:rPr sz="1450" spc="-10" dirty="0">
                <a:latin typeface="함초롬바탕"/>
                <a:cs typeface="함초롬바탕"/>
              </a:rPr>
              <a:t>plt.xticks(rotation=30) plt.xlabel(‘중분류’)</a:t>
            </a:r>
            <a:endParaRPr sz="1450" dirty="0">
              <a:latin typeface="함초롬바탕"/>
              <a:cs typeface="함초롬바탕"/>
            </a:endParaRPr>
          </a:p>
          <a:p>
            <a:pPr marL="703580" marR="4292600">
              <a:lnSpc>
                <a:spcPct val="102299"/>
              </a:lnSpc>
            </a:pPr>
            <a:r>
              <a:rPr sz="1450" dirty="0">
                <a:latin typeface="함초롬바탕"/>
                <a:cs typeface="함초롬바탕"/>
              </a:rPr>
              <a:t>plt.ylabel(‘인원</a:t>
            </a:r>
            <a:r>
              <a:rPr sz="1450" spc="-20" dirty="0">
                <a:latin typeface="함초롬바탕"/>
                <a:cs typeface="함초롬바탕"/>
              </a:rPr>
              <a:t> </a:t>
            </a:r>
            <a:r>
              <a:rPr sz="1450" spc="-25" dirty="0">
                <a:latin typeface="함초롬바탕"/>
                <a:cs typeface="함초롬바탕"/>
              </a:rPr>
              <a:t>수’) </a:t>
            </a:r>
            <a:r>
              <a:rPr sz="1450" spc="-10" dirty="0">
                <a:latin typeface="함초롬바탕"/>
                <a:cs typeface="함초롬바탕"/>
              </a:rPr>
              <a:t>plt.show()</a:t>
            </a:r>
            <a:endParaRPr sz="1450" dirty="0">
              <a:latin typeface="함초롬바탕"/>
              <a:cs typeface="함초롬바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25"/>
              </a:lnSpc>
            </a:pPr>
            <a:r>
              <a:rPr sz="12375" spc="675" baseline="-6060" dirty="0">
                <a:solidFill>
                  <a:srgbClr val="2F3265"/>
                </a:solidFill>
                <a:latin typeface="휴먼모음T"/>
                <a:cs typeface="휴먼모음T"/>
              </a:rPr>
              <a:t>2</a:t>
            </a:r>
            <a:r>
              <a:rPr sz="12375" spc="502" baseline="-6060" dirty="0">
                <a:solidFill>
                  <a:srgbClr val="2F3265"/>
                </a:solidFill>
                <a:latin typeface="휴먼모음T"/>
                <a:cs typeface="휴먼모음T"/>
              </a:rPr>
              <a:t> </a:t>
            </a:r>
            <a:r>
              <a:rPr sz="5900" spc="-290" dirty="0"/>
              <a:t>특징</a:t>
            </a:r>
            <a:r>
              <a:rPr sz="5900" spc="-105" dirty="0"/>
              <a:t> </a:t>
            </a:r>
            <a:r>
              <a:rPr sz="5900" spc="-290" dirty="0"/>
              <a:t>추출과</a:t>
            </a:r>
            <a:r>
              <a:rPr sz="5900" spc="-105" dirty="0"/>
              <a:t> </a:t>
            </a:r>
            <a:r>
              <a:rPr sz="5900" spc="-315" dirty="0"/>
              <a:t>선택</a:t>
            </a:r>
            <a:endParaRPr sz="5900">
              <a:latin typeface="휴먼모음T"/>
              <a:cs typeface="휴먼모음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03D191-627E-8A8E-E84D-326E9512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7892"/>
            <a:ext cx="20104100" cy="48273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15EAA7-168E-D8E5-DF4C-5C3298797C2C}"/>
              </a:ext>
            </a:extLst>
          </p:cNvPr>
          <p:cNvSpPr/>
          <p:nvPr/>
        </p:nvSpPr>
        <p:spPr>
          <a:xfrm>
            <a:off x="144697" y="8465487"/>
            <a:ext cx="19958050" cy="2819400"/>
          </a:xfrm>
          <a:prstGeom prst="rect">
            <a:avLst/>
          </a:prstGeom>
          <a:noFill/>
          <a:ln w="1206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6738A-FF26-8C63-EAD2-1A01C3203DFB}"/>
              </a:ext>
            </a:extLst>
          </p:cNvPr>
          <p:cNvSpPr txBox="1"/>
          <p:nvPr/>
        </p:nvSpPr>
        <p:spPr>
          <a:xfrm>
            <a:off x="9445140" y="7930467"/>
            <a:ext cx="6459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 불가능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36D38-13DF-E6E7-14C4-7C5232D06251}"/>
              </a:ext>
            </a:extLst>
          </p:cNvPr>
          <p:cNvSpPr txBox="1"/>
          <p:nvPr/>
        </p:nvSpPr>
        <p:spPr>
          <a:xfrm>
            <a:off x="10864105" y="2342950"/>
            <a:ext cx="1008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C7C1D-C580-FAAE-0C63-FC01BBE25FF3}"/>
              </a:ext>
            </a:extLst>
          </p:cNvPr>
          <p:cNvSpPr txBox="1"/>
          <p:nvPr/>
        </p:nvSpPr>
        <p:spPr>
          <a:xfrm>
            <a:off x="14024339" y="2312599"/>
            <a:ext cx="556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/>
              </a:rPr>
              <a:t>다음과 같이 분석가능한 형태로 변경하여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/>
              </a:rPr>
              <a:t>EDA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/>
              </a:rPr>
              <a:t>를 진행</a:t>
            </a:r>
            <a:endParaRPr lang="en-US" altLang="ko-KR" sz="18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C6B04-883C-8C60-093F-D28BE5C8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050" y="2623009"/>
            <a:ext cx="6253045" cy="56714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408" y="2634980"/>
            <a:ext cx="7806690" cy="4033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sz="3950" spc="165" dirty="0">
                <a:latin typeface="휴먼모음T"/>
                <a:cs typeface="휴먼모음T"/>
              </a:rPr>
              <a:t>5</a:t>
            </a:r>
            <a:r>
              <a:rPr sz="3950" dirty="0">
                <a:latin typeface="휴먼모음T"/>
                <a:cs typeface="휴먼모음T"/>
              </a:rPr>
              <a:t>	</a:t>
            </a:r>
            <a:r>
              <a:rPr sz="3950" spc="-170" dirty="0">
                <a:latin typeface="함초롬바탕"/>
                <a:cs typeface="함초롬바탕"/>
              </a:rPr>
              <a:t>업무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시간에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소비가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많으면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spc="-25" dirty="0">
                <a:latin typeface="함초롬바탕"/>
                <a:cs typeface="함초롬바탕"/>
              </a:rPr>
              <a:t>기혼?</a:t>
            </a:r>
            <a:endParaRPr sz="3950" dirty="0">
              <a:latin typeface="함초롬바탕"/>
              <a:cs typeface="함초롬바탕"/>
            </a:endParaRPr>
          </a:p>
          <a:p>
            <a:pPr marL="703580">
              <a:lnSpc>
                <a:spcPct val="100000"/>
              </a:lnSpc>
              <a:spcBef>
                <a:spcPts val="3695"/>
              </a:spcBef>
            </a:pPr>
            <a:r>
              <a:rPr sz="1450" dirty="0">
                <a:latin typeface="함초롬바탕"/>
                <a:cs typeface="함초롬바탕"/>
              </a:rPr>
              <a:t>agg_worktime_visit</a:t>
            </a:r>
            <a:r>
              <a:rPr sz="1450" spc="5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=</a:t>
            </a:r>
            <a:r>
              <a:rPr sz="1450" spc="60" dirty="0">
                <a:latin typeface="함초롬바탕"/>
                <a:cs typeface="함초롬바탕"/>
              </a:rPr>
              <a:t> </a:t>
            </a:r>
            <a:r>
              <a:rPr sz="1450" spc="-50" dirty="0">
                <a:latin typeface="함초롬바탕"/>
                <a:cs typeface="함초롬바탕"/>
              </a:rPr>
              <a:t>[</a:t>
            </a:r>
            <a:endParaRPr sz="1450" dirty="0">
              <a:latin typeface="함초롬바탕"/>
              <a:cs typeface="함초롬바탕"/>
            </a:endParaRPr>
          </a:p>
          <a:p>
            <a:pPr marL="914400">
              <a:lnSpc>
                <a:spcPct val="100000"/>
              </a:lnSpc>
              <a:spcBef>
                <a:spcPts val="40"/>
              </a:spcBef>
            </a:pPr>
            <a:r>
              <a:rPr sz="1450" spc="-35" dirty="0">
                <a:latin typeface="함초롬바탕"/>
                <a:cs typeface="함초롬바탕"/>
              </a:rPr>
              <a:t>(‘근무시간_방문비율’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,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lambda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x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: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np.mean((x.dt.hour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&gt;=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3)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&amp;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(x.dt.hour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&lt;=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17)))</a:t>
            </a:r>
            <a:endParaRPr sz="1450" dirty="0">
              <a:latin typeface="함초롬바탕"/>
              <a:cs typeface="함초롬바탕"/>
            </a:endParaRPr>
          </a:p>
          <a:p>
            <a:pPr marL="703580">
              <a:lnSpc>
                <a:spcPct val="100000"/>
              </a:lnSpc>
              <a:spcBef>
                <a:spcPts val="40"/>
              </a:spcBef>
            </a:pPr>
            <a:r>
              <a:rPr sz="1450" spc="35" dirty="0">
                <a:latin typeface="함초롬바탕"/>
                <a:cs typeface="함초롬바탕"/>
              </a:rPr>
              <a:t>]</a:t>
            </a:r>
            <a:endParaRPr sz="1450" dirty="0">
              <a:latin typeface="함초롬바탕"/>
              <a:cs typeface="함초롬바탕"/>
            </a:endParaRPr>
          </a:p>
          <a:p>
            <a:pPr marL="703580" marR="5080">
              <a:lnSpc>
                <a:spcPct val="204700"/>
              </a:lnSpc>
            </a:pPr>
            <a:r>
              <a:rPr sz="1450" dirty="0">
                <a:latin typeface="함초롬바탕"/>
                <a:cs typeface="함초롬바탕"/>
              </a:rPr>
              <a:t>tmp</a:t>
            </a:r>
            <a:r>
              <a:rPr sz="1450" spc="5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=</a:t>
            </a:r>
            <a:r>
              <a:rPr sz="1450" spc="60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merged_df.groupby(‘ID’)[‘구매일시’].agg(agg_worktime_visit).reset_index() </a:t>
            </a:r>
            <a:r>
              <a:rPr sz="1450" dirty="0">
                <a:latin typeface="함초롬바탕"/>
                <a:cs typeface="함초롬바탕"/>
              </a:rPr>
              <a:t>merged_df</a:t>
            </a:r>
            <a:r>
              <a:rPr sz="1450" spc="5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=</a:t>
            </a:r>
            <a:r>
              <a:rPr sz="1450" spc="5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merged_df.merge(tmp,</a:t>
            </a:r>
            <a:r>
              <a:rPr sz="1450" spc="50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how=’left’)</a:t>
            </a:r>
            <a:endParaRPr sz="1450" dirty="0">
              <a:latin typeface="함초롬바탕"/>
              <a:cs typeface="함초롬바탕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 dirty="0">
              <a:latin typeface="함초롬바탕"/>
              <a:cs typeface="함초롬바탕"/>
            </a:endParaRPr>
          </a:p>
          <a:p>
            <a:pPr marL="703580">
              <a:lnSpc>
                <a:spcPct val="100000"/>
              </a:lnSpc>
            </a:pPr>
            <a:r>
              <a:rPr sz="1450" spc="-10" dirty="0">
                <a:latin typeface="함초롬바탕"/>
                <a:cs typeface="함초롬바탕"/>
              </a:rPr>
              <a:t>sum(merged_df.loc[:,[‘근무시간_방문비율’,’target’]][‘target’]==0)</a:t>
            </a:r>
            <a:endParaRPr sz="1450" dirty="0">
              <a:latin typeface="함초롬바탕"/>
              <a:cs typeface="함초롬바탕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 dirty="0">
              <a:latin typeface="함초롬바탕"/>
              <a:cs typeface="함초롬바탕"/>
            </a:endParaRPr>
          </a:p>
          <a:p>
            <a:pPr marL="703580">
              <a:lnSpc>
                <a:spcPct val="100000"/>
              </a:lnSpc>
            </a:pPr>
            <a:r>
              <a:rPr sz="1450" spc="-10" dirty="0">
                <a:latin typeface="함초롬바탕"/>
                <a:cs typeface="함초롬바탕"/>
              </a:rPr>
              <a:t>sum(merged_df.loc[:,[‘근무시간_방문비율’,’target’]][‘target’]==1)</a:t>
            </a:r>
            <a:endParaRPr sz="1450" dirty="0">
              <a:latin typeface="함초롬바탕"/>
              <a:cs typeface="함초롬바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25"/>
              </a:lnSpc>
            </a:pPr>
            <a:r>
              <a:rPr sz="12375" spc="675" baseline="-6060" dirty="0">
                <a:solidFill>
                  <a:srgbClr val="2F3265"/>
                </a:solidFill>
                <a:latin typeface="휴먼모음T"/>
                <a:cs typeface="휴먼모음T"/>
              </a:rPr>
              <a:t>2</a:t>
            </a:r>
            <a:r>
              <a:rPr sz="12375" spc="502" baseline="-6060" dirty="0">
                <a:solidFill>
                  <a:srgbClr val="2F3265"/>
                </a:solidFill>
                <a:latin typeface="휴먼모음T"/>
                <a:cs typeface="휴먼모음T"/>
              </a:rPr>
              <a:t> </a:t>
            </a:r>
            <a:r>
              <a:rPr sz="5900" spc="-290" dirty="0"/>
              <a:t>특징</a:t>
            </a:r>
            <a:r>
              <a:rPr sz="5900" spc="-105" dirty="0"/>
              <a:t> </a:t>
            </a:r>
            <a:r>
              <a:rPr sz="5900" spc="-290" dirty="0"/>
              <a:t>추출과</a:t>
            </a:r>
            <a:r>
              <a:rPr sz="5900" spc="-105" dirty="0"/>
              <a:t> </a:t>
            </a:r>
            <a:r>
              <a:rPr sz="5900" spc="-315" dirty="0"/>
              <a:t>선택</a:t>
            </a:r>
            <a:endParaRPr sz="5900">
              <a:latin typeface="휴먼모음T"/>
              <a:cs typeface="휴먼모음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923482-6428-A17E-525D-DCE3C646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8499"/>
            <a:ext cx="20104100" cy="48344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DA8E02-8E7F-B14A-4696-1FCC91518FB7}"/>
              </a:ext>
            </a:extLst>
          </p:cNvPr>
          <p:cNvSpPr/>
          <p:nvPr/>
        </p:nvSpPr>
        <p:spPr>
          <a:xfrm>
            <a:off x="298450" y="8524563"/>
            <a:ext cx="19958050" cy="2819400"/>
          </a:xfrm>
          <a:prstGeom prst="rect">
            <a:avLst/>
          </a:prstGeom>
          <a:noFill/>
          <a:ln w="1206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4AC4C-84FA-DDEE-8E9C-E23EF4AC98A7}"/>
              </a:ext>
            </a:extLst>
          </p:cNvPr>
          <p:cNvSpPr txBox="1"/>
          <p:nvPr/>
        </p:nvSpPr>
        <p:spPr>
          <a:xfrm>
            <a:off x="9366250" y="7996206"/>
            <a:ext cx="1020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 불가능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F90F7-1EC3-C8D6-3D6E-2E3C2A78171A}"/>
              </a:ext>
            </a:extLst>
          </p:cNvPr>
          <p:cNvSpPr txBox="1"/>
          <p:nvPr/>
        </p:nvSpPr>
        <p:spPr>
          <a:xfrm>
            <a:off x="3117850" y="3207485"/>
            <a:ext cx="10155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Domain!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상식적으로 근무시간에 일반일들은 방문이 불가능함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즉 </a:t>
            </a:r>
            <a:r>
              <a:rPr lang="ko-KR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이시간에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방문했다는건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가정주부 혹은 아이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육아휴직을 </a:t>
            </a:r>
            <a:r>
              <a:rPr lang="ko-KR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하고있는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직장인일 확률이 높다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endParaRPr lang="en-US" altLang="ko-KR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                 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실제로 모든 모델에서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위안에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드는 가중치를 차지하였음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408" y="2634980"/>
            <a:ext cx="7740412" cy="26660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sz="3950" spc="165" dirty="0">
                <a:latin typeface="휴먼모음T"/>
                <a:cs typeface="휴먼모음T"/>
              </a:rPr>
              <a:t>6</a:t>
            </a:r>
            <a:r>
              <a:rPr sz="3950" dirty="0">
                <a:latin typeface="휴먼모음T"/>
                <a:cs typeface="휴먼모음T"/>
              </a:rPr>
              <a:t>	</a:t>
            </a:r>
            <a:r>
              <a:rPr sz="3950" spc="-170" dirty="0">
                <a:latin typeface="함초롬바탕"/>
                <a:cs typeface="함초롬바탕"/>
              </a:rPr>
              <a:t>특정</a:t>
            </a:r>
            <a:r>
              <a:rPr sz="3950" spc="-130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계절에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소비가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많으면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204" dirty="0">
                <a:latin typeface="함초롬바탕"/>
                <a:cs typeface="함초롬바탕"/>
              </a:rPr>
              <a:t>기혼?</a:t>
            </a:r>
            <a:endParaRPr sz="3950" dirty="0">
              <a:latin typeface="함초롬바탕"/>
              <a:cs typeface="함초롬바탕"/>
            </a:endParaRPr>
          </a:p>
          <a:p>
            <a:pPr marL="703580">
              <a:lnSpc>
                <a:spcPct val="100000"/>
              </a:lnSpc>
              <a:spcBef>
                <a:spcPts val="3695"/>
              </a:spcBef>
            </a:pPr>
            <a:r>
              <a:rPr sz="1450" spc="-10" dirty="0">
                <a:latin typeface="함초롬바탕"/>
                <a:cs typeface="함초롬바탕"/>
              </a:rPr>
              <a:t>plt.figure(figsize=(20,20))</a:t>
            </a:r>
            <a:endParaRPr sz="1450" dirty="0">
              <a:latin typeface="함초롬바탕"/>
              <a:cs typeface="함초롬바탕"/>
            </a:endParaRPr>
          </a:p>
          <a:p>
            <a:pPr marL="703580">
              <a:lnSpc>
                <a:spcPct val="100000"/>
              </a:lnSpc>
              <a:spcBef>
                <a:spcPts val="40"/>
              </a:spcBef>
            </a:pPr>
            <a:r>
              <a:rPr sz="1450" dirty="0">
                <a:latin typeface="함초롬바탕"/>
                <a:cs typeface="함초롬바탕"/>
              </a:rPr>
              <a:t>sns.countplot(data=merged_df, </a:t>
            </a:r>
            <a:r>
              <a:rPr sz="1450" spc="-40" dirty="0">
                <a:latin typeface="함초롬바탕"/>
                <a:cs typeface="함초롬바탕"/>
              </a:rPr>
              <a:t>x=’주구매계절’,</a:t>
            </a:r>
            <a:r>
              <a:rPr sz="1450" spc="5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hue=’target’)</a:t>
            </a:r>
            <a:endParaRPr sz="1450" dirty="0">
              <a:latin typeface="함초롬바탕"/>
              <a:cs typeface="함초롬바탕"/>
            </a:endParaRPr>
          </a:p>
          <a:p>
            <a:pPr marL="703580" marR="3452495">
              <a:lnSpc>
                <a:spcPct val="102299"/>
              </a:lnSpc>
              <a:spcBef>
                <a:spcPts val="1785"/>
              </a:spcBef>
            </a:pPr>
            <a:r>
              <a:rPr sz="1450" spc="-10" dirty="0">
                <a:latin typeface="함초롬바탕"/>
                <a:cs typeface="함초롬바탕"/>
              </a:rPr>
              <a:t>plt.title(‘주구매개절</a:t>
            </a:r>
            <a:r>
              <a:rPr sz="1450" spc="-7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기혼</a:t>
            </a:r>
            <a:r>
              <a:rPr sz="1450" spc="-7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및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미혼</a:t>
            </a:r>
            <a:r>
              <a:rPr sz="1450" spc="-7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인원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spc="-25" dirty="0">
                <a:latin typeface="함초롬바탕"/>
                <a:cs typeface="함초롬바탕"/>
              </a:rPr>
              <a:t>수’) </a:t>
            </a:r>
            <a:r>
              <a:rPr sz="1450" spc="-10" dirty="0">
                <a:latin typeface="함초롬바탕"/>
                <a:cs typeface="함초롬바탕"/>
              </a:rPr>
              <a:t>plt.xticks(rotation=30) plt.xlabel(‘중분류’)</a:t>
            </a:r>
            <a:endParaRPr sz="1450" dirty="0">
              <a:latin typeface="함초롬바탕"/>
              <a:cs typeface="함초롬바탕"/>
            </a:endParaRPr>
          </a:p>
          <a:p>
            <a:pPr marL="703580" marR="5217160">
              <a:lnSpc>
                <a:spcPct val="102299"/>
              </a:lnSpc>
            </a:pPr>
            <a:r>
              <a:rPr sz="1450" dirty="0">
                <a:latin typeface="함초롬바탕"/>
                <a:cs typeface="함초롬바탕"/>
              </a:rPr>
              <a:t>plt.ylabel(‘인원</a:t>
            </a:r>
            <a:r>
              <a:rPr sz="1450" spc="-20" dirty="0">
                <a:latin typeface="함초롬바탕"/>
                <a:cs typeface="함초롬바탕"/>
              </a:rPr>
              <a:t> </a:t>
            </a:r>
            <a:r>
              <a:rPr sz="1450" spc="-25" dirty="0">
                <a:latin typeface="함초롬바탕"/>
                <a:cs typeface="함초롬바탕"/>
              </a:rPr>
              <a:t>수’) </a:t>
            </a:r>
            <a:r>
              <a:rPr sz="1450" spc="-10" dirty="0">
                <a:latin typeface="함초롬바탕"/>
                <a:cs typeface="함초롬바탕"/>
              </a:rPr>
              <a:t>plt.show()</a:t>
            </a:r>
            <a:endParaRPr sz="1450" dirty="0">
              <a:latin typeface="함초롬바탕"/>
              <a:cs typeface="함초롬바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25"/>
              </a:lnSpc>
            </a:pPr>
            <a:r>
              <a:rPr sz="12375" spc="675" baseline="-6060" dirty="0">
                <a:solidFill>
                  <a:srgbClr val="2F3265"/>
                </a:solidFill>
                <a:latin typeface="휴먼모음T"/>
                <a:cs typeface="휴먼모음T"/>
              </a:rPr>
              <a:t>2</a:t>
            </a:r>
            <a:r>
              <a:rPr sz="12375" spc="502" baseline="-6060" dirty="0">
                <a:solidFill>
                  <a:srgbClr val="2F3265"/>
                </a:solidFill>
                <a:latin typeface="휴먼모음T"/>
                <a:cs typeface="휴먼모음T"/>
              </a:rPr>
              <a:t> </a:t>
            </a:r>
            <a:r>
              <a:rPr sz="5900" spc="-290" dirty="0"/>
              <a:t>특징</a:t>
            </a:r>
            <a:r>
              <a:rPr sz="5900" spc="-105" dirty="0"/>
              <a:t> </a:t>
            </a:r>
            <a:r>
              <a:rPr sz="5900" spc="-290" dirty="0"/>
              <a:t>추출과</a:t>
            </a:r>
            <a:r>
              <a:rPr sz="5900" spc="-105" dirty="0"/>
              <a:t> </a:t>
            </a:r>
            <a:r>
              <a:rPr sz="5900" spc="-315" dirty="0"/>
              <a:t>선택</a:t>
            </a:r>
            <a:endParaRPr sz="5900">
              <a:latin typeface="휴먼모음T"/>
              <a:cs typeface="휴먼모음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4244" y="3560914"/>
            <a:ext cx="6968109" cy="68955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25"/>
              </a:lnSpc>
            </a:pPr>
            <a:r>
              <a:rPr sz="12375" spc="675" baseline="-6060" dirty="0">
                <a:solidFill>
                  <a:srgbClr val="2F3265"/>
                </a:solidFill>
                <a:latin typeface="휴먼모음T"/>
                <a:cs typeface="휴먼모음T"/>
              </a:rPr>
              <a:t>3</a:t>
            </a:r>
            <a:r>
              <a:rPr sz="12375" spc="502" baseline="-6060" dirty="0">
                <a:solidFill>
                  <a:srgbClr val="2F3265"/>
                </a:solidFill>
                <a:latin typeface="휴먼모음T"/>
                <a:cs typeface="휴먼모음T"/>
              </a:rPr>
              <a:t> </a:t>
            </a:r>
            <a:r>
              <a:rPr sz="5900" spc="-290" dirty="0"/>
              <a:t>모델</a:t>
            </a:r>
            <a:r>
              <a:rPr sz="5900" spc="-105" dirty="0"/>
              <a:t> </a:t>
            </a:r>
            <a:r>
              <a:rPr sz="5900" spc="-290" dirty="0"/>
              <a:t>학습</a:t>
            </a:r>
            <a:r>
              <a:rPr sz="5900" spc="-110" dirty="0"/>
              <a:t> </a:t>
            </a:r>
            <a:r>
              <a:rPr sz="5900" spc="-290" dirty="0"/>
              <a:t>및</a:t>
            </a:r>
            <a:r>
              <a:rPr sz="5900" spc="-105" dirty="0"/>
              <a:t> </a:t>
            </a:r>
            <a:r>
              <a:rPr sz="5900" spc="-315" dirty="0"/>
              <a:t>평가</a:t>
            </a:r>
            <a:endParaRPr sz="5900">
              <a:latin typeface="휴먼모음T"/>
              <a:cs typeface="휴먼모음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DB24B0-3152-14BD-58DB-A677B7B7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3565098"/>
            <a:ext cx="9525000" cy="5864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7E108-D626-E68B-9257-5F6049D39451}"/>
              </a:ext>
            </a:extLst>
          </p:cNvPr>
          <p:cNvSpPr txBox="1"/>
          <p:nvPr/>
        </p:nvSpPr>
        <p:spPr>
          <a:xfrm>
            <a:off x="2279650" y="2340283"/>
            <a:ext cx="10050904" cy="4691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lang="ko-KR" altLang="en-US" spc="165" dirty="0">
                <a:latin typeface="휴먼모음T"/>
                <a:cs typeface="함초롬바탕"/>
              </a:rPr>
              <a:t>최종 데이터셋의 특성의 개수 </a:t>
            </a:r>
            <a:r>
              <a:rPr lang="en-US" altLang="ko-KR" spc="165" dirty="0">
                <a:latin typeface="휴먼모음T"/>
                <a:cs typeface="함초롬바탕"/>
              </a:rPr>
              <a:t>77</a:t>
            </a:r>
            <a:r>
              <a:rPr lang="ko-KR" altLang="en-US" spc="165" dirty="0">
                <a:latin typeface="휴먼모음T"/>
                <a:cs typeface="함초롬바탕"/>
              </a:rPr>
              <a:t>개</a:t>
            </a:r>
            <a:r>
              <a:rPr lang="en-US" altLang="ko-KR" spc="165" dirty="0">
                <a:latin typeface="휴먼모음T"/>
                <a:cs typeface="함초롬바탕"/>
              </a:rPr>
              <a:t>(</a:t>
            </a:r>
            <a:r>
              <a:rPr lang="ko-KR" altLang="en-US" spc="165" dirty="0" err="1">
                <a:latin typeface="휴먼모음T"/>
                <a:cs typeface="함초롬바탕"/>
              </a:rPr>
              <a:t>원핫</a:t>
            </a:r>
            <a:r>
              <a:rPr lang="ko-KR" altLang="en-US" spc="165" dirty="0">
                <a:latin typeface="휴먼모음T"/>
                <a:cs typeface="함초롬바탕"/>
              </a:rPr>
              <a:t> 코딩 부분을 제외하면 처음부터 </a:t>
            </a:r>
            <a:r>
              <a:rPr lang="ko-KR" altLang="en-US" spc="165" dirty="0" err="1">
                <a:latin typeface="휴먼모음T"/>
                <a:cs typeface="함초롬바탕"/>
              </a:rPr>
              <a:t>새로뽑은</a:t>
            </a:r>
            <a:r>
              <a:rPr lang="ko-KR" altLang="en-US" spc="165" dirty="0">
                <a:latin typeface="휴먼모음T"/>
                <a:cs typeface="함초롬바탕"/>
              </a:rPr>
              <a:t> 특성의 수는 대략 </a:t>
            </a:r>
            <a:r>
              <a:rPr lang="ko-KR" altLang="en-US" b="1" u="sng" spc="165" dirty="0">
                <a:latin typeface="휴먼모음T"/>
                <a:cs typeface="함초롬바탕"/>
              </a:rPr>
              <a:t>실제 피처의 개수는 </a:t>
            </a:r>
            <a:r>
              <a:rPr lang="en-US" altLang="ko-KR" b="1" u="sng" spc="165" dirty="0">
                <a:latin typeface="휴먼모음T"/>
                <a:cs typeface="함초롬바탕"/>
              </a:rPr>
              <a:t>59</a:t>
            </a:r>
            <a:r>
              <a:rPr lang="ko-KR" altLang="en-US" b="1" u="sng" spc="165" dirty="0">
                <a:latin typeface="휴먼모음T"/>
                <a:cs typeface="함초롬바탕"/>
              </a:rPr>
              <a:t>개</a:t>
            </a:r>
            <a:r>
              <a:rPr lang="en-US" altLang="ko-KR" spc="165" dirty="0">
                <a:latin typeface="휴먼모음T"/>
                <a:cs typeface="함초롬바탕"/>
              </a:rPr>
              <a:t>) </a:t>
            </a:r>
            <a:r>
              <a:rPr lang="ko-KR" altLang="en-US" spc="165" dirty="0">
                <a:latin typeface="휴먼모음T"/>
                <a:cs typeface="함초롬바탕"/>
              </a:rPr>
              <a:t>처음 </a:t>
            </a:r>
            <a:r>
              <a:rPr lang="en-US" altLang="ko-KR" spc="165" dirty="0">
                <a:latin typeface="휴먼모음T"/>
                <a:cs typeface="함초롬바탕"/>
              </a:rPr>
              <a:t>70</a:t>
            </a:r>
            <a:r>
              <a:rPr lang="ko-KR" altLang="en-US" spc="165" dirty="0">
                <a:latin typeface="휴먼모음T"/>
                <a:cs typeface="함초롬바탕"/>
              </a:rPr>
              <a:t>피처 </a:t>
            </a:r>
            <a:r>
              <a:rPr lang="ko-KR" altLang="en-US" b="1" spc="165" dirty="0">
                <a:latin typeface="휴먼모음T"/>
                <a:cs typeface="함초롬바탕"/>
              </a:rPr>
              <a:t>모델의 학습속도 성능 모두 다 우수한 결과를 확인함</a:t>
            </a:r>
            <a:r>
              <a:rPr lang="en-US" altLang="ko-KR" spc="165" dirty="0">
                <a:latin typeface="휴먼모음T"/>
                <a:cs typeface="함초롬바탕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endParaRPr lang="en-US" altLang="ko-KR" spc="165" dirty="0">
              <a:latin typeface="휴먼모음T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endParaRPr lang="en-US" altLang="ko-KR" sz="1800" dirty="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lang="ko-KR" altLang="en-US" sz="1800" dirty="0">
                <a:latin typeface="함초롬바탕"/>
                <a:cs typeface="함초롬바탕"/>
              </a:rPr>
              <a:t>최종사용모델 </a:t>
            </a:r>
            <a:r>
              <a:rPr lang="ko-KR" altLang="en-US" dirty="0">
                <a:latin typeface="함초롬바탕"/>
                <a:cs typeface="함초롬바탕"/>
              </a:rPr>
              <a:t>임시테스트 모델 </a:t>
            </a:r>
            <a:r>
              <a:rPr lang="en-US" altLang="ko-KR" sz="1800" dirty="0" err="1">
                <a:latin typeface="함초롬바탕"/>
                <a:cs typeface="함초롬바탕"/>
              </a:rPr>
              <a:t>catboost</a:t>
            </a:r>
            <a:r>
              <a:rPr lang="en-US" altLang="ko-KR" sz="1800" dirty="0">
                <a:latin typeface="함초롬바탕"/>
                <a:cs typeface="함초롬바탕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endParaRPr lang="en-US" altLang="ko-KR" dirty="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endParaRPr lang="en-US" altLang="ko-KR" sz="1800" dirty="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endParaRPr lang="en-US" altLang="ko-KR" dirty="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endParaRPr lang="en-US" altLang="ko-KR" sz="1800" dirty="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endParaRPr lang="en-US" altLang="ko-KR" dirty="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endParaRPr lang="en-US" altLang="ko-KR" sz="1800" dirty="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endParaRPr lang="en-US" altLang="ko-KR" dirty="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endParaRPr lang="en-US" altLang="ko-KR" sz="1800" dirty="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endParaRPr lang="en-US" altLang="ko-KR" dirty="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lang="ko-KR" altLang="en-US" b="1" dirty="0">
                <a:latin typeface="함초롬바탕"/>
                <a:cs typeface="함초롬바탕"/>
              </a:rPr>
              <a:t>모델 성능의 </a:t>
            </a:r>
            <a:r>
              <a:rPr lang="ko-KR" altLang="en-US" sz="1800" b="1" dirty="0">
                <a:latin typeface="함초롬바탕"/>
                <a:cs typeface="함초롬바탕"/>
              </a:rPr>
              <a:t>결과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F39277-7145-D830-7DD2-73E69161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0" y="6610390"/>
            <a:ext cx="7086600" cy="2819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0EB634-C74D-4420-AA26-34048056F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850" y="3565099"/>
            <a:ext cx="7086600" cy="21907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89D51E-BBC6-15A5-2073-1F39A1514003}"/>
              </a:ext>
            </a:extLst>
          </p:cNvPr>
          <p:cNvSpPr/>
          <p:nvPr/>
        </p:nvSpPr>
        <p:spPr>
          <a:xfrm>
            <a:off x="2355850" y="7940675"/>
            <a:ext cx="7086600" cy="8382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64DE2C-EDFA-6C1F-0D49-8C3AE3A5F16F}"/>
              </a:ext>
            </a:extLst>
          </p:cNvPr>
          <p:cNvSpPr/>
          <p:nvPr/>
        </p:nvSpPr>
        <p:spPr>
          <a:xfrm>
            <a:off x="10020300" y="8969218"/>
            <a:ext cx="1524000" cy="4891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8155" y="1134170"/>
            <a:ext cx="9543495" cy="993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25"/>
              </a:lnSpc>
            </a:pPr>
            <a:r>
              <a:rPr sz="12375" spc="675" baseline="-6060" dirty="0">
                <a:solidFill>
                  <a:srgbClr val="2F3265"/>
                </a:solidFill>
                <a:latin typeface="휴먼모음T"/>
                <a:cs typeface="휴먼모음T"/>
              </a:rPr>
              <a:t>4</a:t>
            </a:r>
            <a:r>
              <a:rPr sz="12375" spc="502" baseline="-6060" dirty="0">
                <a:solidFill>
                  <a:srgbClr val="2F3265"/>
                </a:solidFill>
                <a:latin typeface="휴먼모음T"/>
                <a:cs typeface="휴먼모음T"/>
              </a:rPr>
              <a:t> </a:t>
            </a:r>
            <a:r>
              <a:rPr lang="ko-KR" altLang="en-US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최종 결과 및 </a:t>
            </a:r>
            <a:r>
              <a:rPr lang="ko-KR" altLang="en-US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하이퍼파라미터</a:t>
            </a:r>
            <a:r>
              <a:rPr lang="ko-KR" altLang="en-US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튜닝</a:t>
            </a:r>
            <a:endParaRPr sz="5900" dirty="0">
              <a:latin typeface="휴먼모음T"/>
              <a:cs typeface="휴먼모음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B5C45C-BE48-0EBB-9DD9-F1430E39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50" y="2682875"/>
            <a:ext cx="5414963" cy="5734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A55D71-E96E-73F2-5644-98E584F97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425" y="1134170"/>
            <a:ext cx="5000625" cy="807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2C9E9F-C836-30AC-17C7-7D03E093CA8A}"/>
              </a:ext>
            </a:extLst>
          </p:cNvPr>
          <p:cNvSpPr txBox="1"/>
          <p:nvPr/>
        </p:nvSpPr>
        <p:spPr>
          <a:xfrm>
            <a:off x="1670050" y="5989761"/>
            <a:ext cx="135746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675" baseline="-6060" dirty="0">
                <a:solidFill>
                  <a:srgbClr val="2F3265"/>
                </a:solidFill>
                <a:latin typeface="휴먼모음T"/>
                <a:cs typeface="휴먼모음T"/>
              </a:rPr>
              <a:t>제출 </a:t>
            </a:r>
            <a:r>
              <a:rPr lang="ko-KR" altLang="en-US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최종 모델</a:t>
            </a:r>
            <a:endParaRPr lang="en-US" altLang="ko-KR" spc="-290" baseline="-6060" dirty="0">
              <a:solidFill>
                <a:srgbClr val="2F3265"/>
              </a:solidFill>
              <a:latin typeface="휴먼모음T"/>
              <a:cs typeface="휴먼모음T"/>
            </a:endParaRPr>
          </a:p>
          <a:p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tmp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train_trans.pivot_table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(index = ['ID'],</a:t>
            </a:r>
          </a:p>
          <a:p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                               columns = ['</a:t>
            </a:r>
            <a:r>
              <a:rPr lang="ko-KR" altLang="en-US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중분류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'],</a:t>
            </a:r>
          </a:p>
          <a:p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                               values = ['</a:t>
            </a:r>
            <a:r>
              <a:rPr lang="ko-KR" altLang="en-US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구매가격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'],</a:t>
            </a:r>
          </a:p>
          <a:p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                               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aggfunc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np.sum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)</a:t>
            </a:r>
          </a:p>
          <a:p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tmp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tmp.reset_index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()</a:t>
            </a:r>
          </a:p>
          <a:p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tmp.fillna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(0,inplace = True)</a:t>
            </a:r>
          </a:p>
          <a:p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tmp.columns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['_'.join(t) for t in 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tmp.columns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]</a:t>
            </a:r>
          </a:p>
          <a:p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tmp.rename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(columns = {'ID_':'ID'},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inplace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True)</a:t>
            </a:r>
          </a:p>
          <a:p>
            <a:endParaRPr lang="en-US" altLang="ko-KR" spc="-290" baseline="-6060" dirty="0">
              <a:solidFill>
                <a:srgbClr val="2F3265"/>
              </a:solidFill>
              <a:latin typeface="휴먼모음T"/>
              <a:cs typeface="휴먼모음T"/>
            </a:endParaRPr>
          </a:p>
          <a:p>
            <a:endParaRPr lang="en-US" altLang="ko-KR" spc="-290" baseline="-6060" dirty="0">
              <a:solidFill>
                <a:srgbClr val="2F3265"/>
              </a:solidFill>
              <a:latin typeface="휴먼모음T"/>
              <a:cs typeface="휴먼모음T"/>
            </a:endParaRPr>
          </a:p>
          <a:p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train_ft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pd.merge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(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train_ft,tmp,how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'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left',on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'ID')</a:t>
            </a:r>
          </a:p>
          <a:p>
            <a:endParaRPr lang="en-US" altLang="ko-KR" spc="-290" baseline="-6060" dirty="0">
              <a:solidFill>
                <a:srgbClr val="2F3265"/>
              </a:solidFill>
              <a:latin typeface="휴먼모음T"/>
              <a:cs typeface="휴먼모음T"/>
            </a:endParaRPr>
          </a:p>
          <a:p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tmp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test_trans.pivot_table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(index = ['ID'],</a:t>
            </a:r>
          </a:p>
          <a:p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                               columns = ['</a:t>
            </a:r>
            <a:r>
              <a:rPr lang="ko-KR" altLang="en-US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중분류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'],</a:t>
            </a:r>
          </a:p>
          <a:p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                               values = ['</a:t>
            </a:r>
            <a:r>
              <a:rPr lang="ko-KR" altLang="en-US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구매가격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'],</a:t>
            </a:r>
          </a:p>
          <a:p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                               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aggfunc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np.sum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)</a:t>
            </a:r>
          </a:p>
          <a:p>
            <a:endParaRPr lang="en-US" altLang="ko-KR" spc="-290" baseline="-6060" dirty="0">
              <a:solidFill>
                <a:srgbClr val="2F3265"/>
              </a:solidFill>
              <a:latin typeface="휴먼모음T"/>
              <a:cs typeface="휴먼모음T"/>
            </a:endParaRPr>
          </a:p>
          <a:p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tmp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tmp.reset_index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()</a:t>
            </a:r>
          </a:p>
          <a:p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tmp.fillna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(0,inplace = True)</a:t>
            </a:r>
          </a:p>
          <a:p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tmp.columns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['_'.join(t) for t in 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tmp.columns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]</a:t>
            </a:r>
          </a:p>
          <a:p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tmp.rename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(columns = {'ID_':'ID'},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inplace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True)</a:t>
            </a:r>
          </a:p>
          <a:p>
            <a:endParaRPr lang="en-US" altLang="ko-KR" spc="-290" baseline="-6060" dirty="0">
              <a:solidFill>
                <a:srgbClr val="2F3265"/>
              </a:solidFill>
              <a:latin typeface="휴먼모음T"/>
              <a:cs typeface="휴먼모음T"/>
            </a:endParaRPr>
          </a:p>
          <a:p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test_ft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pd.merge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(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test_ft,tmp,how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'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left',on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'ID')</a:t>
            </a:r>
          </a:p>
          <a:p>
            <a:endParaRPr lang="en-US" altLang="ko-KR" spc="-290" baseline="-6060" dirty="0">
              <a:solidFill>
                <a:srgbClr val="2F3265"/>
              </a:solidFill>
              <a:latin typeface="휴먼모음T"/>
              <a:cs typeface="휴먼모음T"/>
            </a:endParaRPr>
          </a:p>
          <a:p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train_ft.drop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(columns = ['</a:t>
            </a:r>
            <a:r>
              <a:rPr lang="ko-KR" altLang="en-US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구매가격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_</a:t>
            </a:r>
            <a:r>
              <a:rPr lang="ko-KR" altLang="en-US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특판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'],</a:t>
            </a:r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inplace</a:t>
            </a:r>
            <a:r>
              <a:rPr lang="en-US" altLang="ko-KR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= True) # test</a:t>
            </a:r>
            <a:r>
              <a:rPr lang="ko-KR" altLang="en-US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에 특가 없음</a:t>
            </a:r>
          </a:p>
          <a:p>
            <a:endParaRPr lang="ko-KR" altLang="en-US" spc="-290" baseline="-6060" dirty="0">
              <a:solidFill>
                <a:srgbClr val="2F3265"/>
              </a:solidFill>
              <a:latin typeface="휴먼모음T"/>
              <a:cs typeface="휴먼모음T"/>
            </a:endParaRPr>
          </a:p>
          <a:p>
            <a:r>
              <a:rPr lang="en-US" altLang="ko-KR" spc="-290" baseline="-6060" dirty="0" err="1">
                <a:solidFill>
                  <a:srgbClr val="2F3265"/>
                </a:solidFill>
                <a:latin typeface="휴먼모음T"/>
                <a:cs typeface="휴먼모음T"/>
              </a:rPr>
              <a:t>train_ft.shape,test_ft.shape</a:t>
            </a:r>
            <a:r>
              <a:rPr lang="ko-KR" altLang="en-US" spc="-290" baseline="-6060" dirty="0">
                <a:solidFill>
                  <a:srgbClr val="2F3265"/>
                </a:solidFill>
                <a:latin typeface="휴먼모음T"/>
                <a:cs typeface="휴먼모음T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93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8259" y="2301665"/>
            <a:ext cx="8419465" cy="663829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94130" indent="-1256665">
              <a:lnSpc>
                <a:spcPct val="100000"/>
              </a:lnSpc>
              <a:spcBef>
                <a:spcPts val="915"/>
              </a:spcBef>
              <a:buSzPct val="139830"/>
              <a:buFont typeface=""/>
              <a:buAutoNum type="arabicPlain"/>
              <a:tabLst>
                <a:tab pos="1294765" algn="l"/>
              </a:tabLst>
            </a:pPr>
            <a:r>
              <a:rPr sz="5900" spc="-290" dirty="0">
                <a:solidFill>
                  <a:srgbClr val="FFFFFF"/>
                </a:solidFill>
                <a:latin typeface="함초롬바탕"/>
                <a:cs typeface="함초롬바탕"/>
              </a:rPr>
              <a:t>프로젝트</a:t>
            </a:r>
            <a:r>
              <a:rPr sz="5900" spc="-95" dirty="0">
                <a:solidFill>
                  <a:srgbClr val="FFFFFF"/>
                </a:solidFill>
                <a:latin typeface="함초롬바탕"/>
                <a:cs typeface="함초롬바탕"/>
              </a:rPr>
              <a:t> </a:t>
            </a:r>
            <a:r>
              <a:rPr sz="5900" spc="-325" dirty="0">
                <a:solidFill>
                  <a:srgbClr val="FFFFFF"/>
                </a:solidFill>
                <a:latin typeface="함초롬바탕"/>
                <a:cs typeface="함초롬바탕"/>
              </a:rPr>
              <a:t>개요</a:t>
            </a:r>
            <a:endParaRPr sz="5900">
              <a:latin typeface="함초롬바탕"/>
              <a:cs typeface="함초롬바탕"/>
            </a:endParaRPr>
          </a:p>
          <a:p>
            <a:pPr marL="1294130" indent="-1256665">
              <a:lnSpc>
                <a:spcPct val="100000"/>
              </a:lnSpc>
              <a:spcBef>
                <a:spcPts val="3885"/>
              </a:spcBef>
              <a:buSzPct val="139830"/>
              <a:buFont typeface=""/>
              <a:buAutoNum type="arabicPlain"/>
              <a:tabLst>
                <a:tab pos="1294765" algn="l"/>
              </a:tabLst>
            </a:pPr>
            <a:r>
              <a:rPr sz="5900" spc="-290" dirty="0">
                <a:solidFill>
                  <a:srgbClr val="FFFFFF"/>
                </a:solidFill>
                <a:latin typeface="함초롬바탕"/>
                <a:cs typeface="함초롬바탕"/>
              </a:rPr>
              <a:t>특징</a:t>
            </a:r>
            <a:r>
              <a:rPr sz="5900" spc="-105" dirty="0">
                <a:solidFill>
                  <a:srgbClr val="FFFFFF"/>
                </a:solidFill>
                <a:latin typeface="함초롬바탕"/>
                <a:cs typeface="함초롬바탕"/>
              </a:rPr>
              <a:t> </a:t>
            </a:r>
            <a:r>
              <a:rPr sz="5900" spc="-290" dirty="0">
                <a:solidFill>
                  <a:srgbClr val="FFFFFF"/>
                </a:solidFill>
                <a:latin typeface="함초롬바탕"/>
                <a:cs typeface="함초롬바탕"/>
              </a:rPr>
              <a:t>추출과</a:t>
            </a:r>
            <a:r>
              <a:rPr sz="5900" spc="-100" dirty="0">
                <a:solidFill>
                  <a:srgbClr val="FFFFFF"/>
                </a:solidFill>
                <a:latin typeface="함초롬바탕"/>
                <a:cs typeface="함초롬바탕"/>
              </a:rPr>
              <a:t> </a:t>
            </a:r>
            <a:r>
              <a:rPr sz="5900" spc="-315" dirty="0">
                <a:solidFill>
                  <a:srgbClr val="FFFFFF"/>
                </a:solidFill>
                <a:latin typeface="함초롬바탕"/>
                <a:cs typeface="함초롬바탕"/>
              </a:rPr>
              <a:t>선택</a:t>
            </a:r>
            <a:endParaRPr sz="5900">
              <a:latin typeface="함초롬바탕"/>
              <a:cs typeface="함초롬바탕"/>
            </a:endParaRPr>
          </a:p>
          <a:p>
            <a:pPr marL="1294130" indent="-1256665">
              <a:lnSpc>
                <a:spcPct val="100000"/>
              </a:lnSpc>
              <a:spcBef>
                <a:spcPts val="3884"/>
              </a:spcBef>
              <a:buSzPct val="139830"/>
              <a:buFont typeface=""/>
              <a:buAutoNum type="arabicPlain"/>
              <a:tabLst>
                <a:tab pos="1294765" algn="l"/>
              </a:tabLst>
            </a:pPr>
            <a:r>
              <a:rPr sz="5900" spc="-290" dirty="0">
                <a:solidFill>
                  <a:srgbClr val="FFFFFF"/>
                </a:solidFill>
                <a:latin typeface="함초롬바탕"/>
                <a:cs typeface="함초롬바탕"/>
              </a:rPr>
              <a:t>모델</a:t>
            </a:r>
            <a:r>
              <a:rPr sz="5900" spc="-105" dirty="0">
                <a:solidFill>
                  <a:srgbClr val="FFFFFF"/>
                </a:solidFill>
                <a:latin typeface="함초롬바탕"/>
                <a:cs typeface="함초롬바탕"/>
              </a:rPr>
              <a:t> </a:t>
            </a:r>
            <a:r>
              <a:rPr sz="5900" spc="-290" dirty="0">
                <a:solidFill>
                  <a:srgbClr val="FFFFFF"/>
                </a:solidFill>
                <a:latin typeface="함초롬바탕"/>
                <a:cs typeface="함초롬바탕"/>
              </a:rPr>
              <a:t>학습</a:t>
            </a:r>
            <a:r>
              <a:rPr sz="5900" spc="-105" dirty="0">
                <a:solidFill>
                  <a:srgbClr val="FFFFFF"/>
                </a:solidFill>
                <a:latin typeface="함초롬바탕"/>
                <a:cs typeface="함초롬바탕"/>
              </a:rPr>
              <a:t> </a:t>
            </a:r>
            <a:r>
              <a:rPr sz="5900" spc="-290" dirty="0">
                <a:solidFill>
                  <a:srgbClr val="FFFFFF"/>
                </a:solidFill>
                <a:latin typeface="함초롬바탕"/>
                <a:cs typeface="함초롬바탕"/>
              </a:rPr>
              <a:t>및</a:t>
            </a:r>
            <a:r>
              <a:rPr sz="5900" spc="-105" dirty="0">
                <a:solidFill>
                  <a:srgbClr val="FFFFFF"/>
                </a:solidFill>
                <a:latin typeface="함초롬바탕"/>
                <a:cs typeface="함초롬바탕"/>
              </a:rPr>
              <a:t> </a:t>
            </a:r>
            <a:r>
              <a:rPr sz="5900" spc="-315" dirty="0">
                <a:solidFill>
                  <a:srgbClr val="FFFFFF"/>
                </a:solidFill>
                <a:latin typeface="함초롬바탕"/>
                <a:cs typeface="함초롬바탕"/>
              </a:rPr>
              <a:t>평가</a:t>
            </a:r>
            <a:endParaRPr sz="5900">
              <a:latin typeface="함초롬바탕"/>
              <a:cs typeface="함초롬바탕"/>
            </a:endParaRPr>
          </a:p>
          <a:p>
            <a:pPr marL="1294130" indent="-1256665">
              <a:lnSpc>
                <a:spcPct val="100000"/>
              </a:lnSpc>
              <a:spcBef>
                <a:spcPts val="3879"/>
              </a:spcBef>
              <a:buSzPct val="139830"/>
              <a:buFont typeface=""/>
              <a:buAutoNum type="arabicPlain"/>
              <a:tabLst>
                <a:tab pos="1294765" algn="l"/>
              </a:tabLst>
            </a:pPr>
            <a:r>
              <a:rPr sz="5900" spc="-290" dirty="0">
                <a:solidFill>
                  <a:srgbClr val="FFFFFF"/>
                </a:solidFill>
                <a:latin typeface="함초롬바탕"/>
                <a:cs typeface="함초롬바탕"/>
              </a:rPr>
              <a:t>결과</a:t>
            </a:r>
            <a:r>
              <a:rPr sz="5900" spc="-105" dirty="0">
                <a:solidFill>
                  <a:srgbClr val="FFFFFF"/>
                </a:solidFill>
                <a:latin typeface="함초롬바탕"/>
                <a:cs typeface="함초롬바탕"/>
              </a:rPr>
              <a:t> </a:t>
            </a:r>
            <a:r>
              <a:rPr sz="5900" spc="-290" dirty="0">
                <a:solidFill>
                  <a:srgbClr val="FFFFFF"/>
                </a:solidFill>
                <a:latin typeface="함초롬바탕"/>
                <a:cs typeface="함초롬바탕"/>
              </a:rPr>
              <a:t>해석</a:t>
            </a:r>
            <a:r>
              <a:rPr sz="5900" spc="-105" dirty="0">
                <a:solidFill>
                  <a:srgbClr val="FFFFFF"/>
                </a:solidFill>
                <a:latin typeface="함초롬바탕"/>
                <a:cs typeface="함초롬바탕"/>
              </a:rPr>
              <a:t> </a:t>
            </a:r>
            <a:r>
              <a:rPr sz="5900" spc="-290" dirty="0">
                <a:solidFill>
                  <a:srgbClr val="FFFFFF"/>
                </a:solidFill>
                <a:latin typeface="함초롬바탕"/>
                <a:cs typeface="함초롬바탕"/>
              </a:rPr>
              <a:t>및</a:t>
            </a:r>
            <a:r>
              <a:rPr sz="5900" spc="-100" dirty="0">
                <a:solidFill>
                  <a:srgbClr val="FFFFFF"/>
                </a:solidFill>
                <a:latin typeface="함초롬바탕"/>
                <a:cs typeface="함초롬바탕"/>
              </a:rPr>
              <a:t> </a:t>
            </a:r>
            <a:r>
              <a:rPr sz="5900" spc="-290" dirty="0">
                <a:solidFill>
                  <a:srgbClr val="FFFFFF"/>
                </a:solidFill>
                <a:latin typeface="함초롬바탕"/>
                <a:cs typeface="함초롬바탕"/>
              </a:rPr>
              <a:t>향후</a:t>
            </a:r>
            <a:r>
              <a:rPr sz="5900" spc="-105" dirty="0">
                <a:solidFill>
                  <a:srgbClr val="FFFFFF"/>
                </a:solidFill>
                <a:latin typeface="함초롬바탕"/>
                <a:cs typeface="함초롬바탕"/>
              </a:rPr>
              <a:t> </a:t>
            </a:r>
            <a:r>
              <a:rPr sz="5900" spc="-315" dirty="0">
                <a:solidFill>
                  <a:srgbClr val="FFFFFF"/>
                </a:solidFill>
                <a:latin typeface="함초롬바탕"/>
                <a:cs typeface="함초롬바탕"/>
              </a:rPr>
              <a:t>방향</a:t>
            </a:r>
            <a:endParaRPr sz="59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25"/>
              </a:lnSpc>
            </a:pPr>
            <a:r>
              <a:rPr sz="12375" spc="675" baseline="-6060" dirty="0">
                <a:solidFill>
                  <a:srgbClr val="2F3265"/>
                </a:solidFill>
                <a:latin typeface="휴먼모음T"/>
                <a:cs typeface="휴먼모음T"/>
              </a:rPr>
              <a:t>1</a:t>
            </a:r>
            <a:r>
              <a:rPr sz="12375" spc="502" baseline="-6060" dirty="0">
                <a:solidFill>
                  <a:srgbClr val="2F3265"/>
                </a:solidFill>
                <a:latin typeface="휴먼모음T"/>
                <a:cs typeface="휴먼모음T"/>
              </a:rPr>
              <a:t> </a:t>
            </a:r>
            <a:r>
              <a:rPr sz="5900" spc="-290" dirty="0"/>
              <a:t>프로젝트</a:t>
            </a:r>
            <a:r>
              <a:rPr sz="5900" spc="-105" dirty="0"/>
              <a:t> </a:t>
            </a:r>
            <a:r>
              <a:rPr sz="5900" spc="-315" dirty="0"/>
              <a:t>개요</a:t>
            </a:r>
            <a:endParaRPr sz="5900">
              <a:latin typeface="휴먼모음T"/>
              <a:cs typeface="휴먼모음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3739" y="5028405"/>
            <a:ext cx="10827511" cy="1242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950" spc="-180" dirty="0">
                <a:latin typeface="함초롬바탕"/>
                <a:cs typeface="함초롬바탕"/>
              </a:rPr>
              <a:t>주어진</a:t>
            </a:r>
            <a:r>
              <a:rPr sz="3950" spc="-95" dirty="0">
                <a:latin typeface="함초롬바탕"/>
                <a:cs typeface="함초롬바탕"/>
              </a:rPr>
              <a:t> </a:t>
            </a:r>
            <a:r>
              <a:rPr sz="3950" spc="-180" dirty="0" err="1">
                <a:latin typeface="함초롬바탕"/>
                <a:cs typeface="함초롬바탕"/>
              </a:rPr>
              <a:t>백화점</a:t>
            </a:r>
            <a:r>
              <a:rPr sz="3950" spc="-100" dirty="0">
                <a:latin typeface="함초롬바탕"/>
                <a:cs typeface="함초롬바탕"/>
              </a:rPr>
              <a:t> </a:t>
            </a:r>
            <a:r>
              <a:rPr sz="3950" spc="-195" dirty="0" err="1">
                <a:latin typeface="함초롬바탕"/>
                <a:cs typeface="함초롬바탕"/>
              </a:rPr>
              <a:t>데이터셋</a:t>
            </a:r>
            <a:r>
              <a:rPr lang="en-US" sz="3950" spc="-195" dirty="0">
                <a:latin typeface="함초롬바탕"/>
                <a:cs typeface="함초롬바탕"/>
              </a:rPr>
              <a:t>[</a:t>
            </a:r>
            <a:r>
              <a:rPr lang="en-US" sz="3950" u="sng" spc="-195" dirty="0">
                <a:latin typeface="함초롬바탕"/>
                <a:cs typeface="함초롬바탕"/>
              </a:rPr>
              <a:t>50</a:t>
            </a:r>
            <a:r>
              <a:rPr lang="ko-KR" altLang="en-US" sz="3950" u="sng" spc="-195" dirty="0">
                <a:latin typeface="함초롬바탕"/>
                <a:cs typeface="함초롬바탕"/>
              </a:rPr>
              <a:t>만 구매기록</a:t>
            </a:r>
            <a:r>
              <a:rPr lang="en-US" sz="3950" spc="-195" dirty="0">
                <a:latin typeface="함초롬바탕"/>
                <a:cs typeface="함초롬바탕"/>
              </a:rPr>
              <a:t>]</a:t>
            </a:r>
            <a:r>
              <a:rPr sz="3950" spc="-195" dirty="0">
                <a:latin typeface="함초롬바탕"/>
                <a:cs typeface="함초롬바탕"/>
              </a:rPr>
              <a:t>을</a:t>
            </a:r>
            <a:r>
              <a:rPr sz="3950" spc="-100" dirty="0">
                <a:latin typeface="함초롬바탕"/>
                <a:cs typeface="함초롬바탕"/>
              </a:rPr>
              <a:t> </a:t>
            </a:r>
            <a:r>
              <a:rPr sz="3950" spc="-25" dirty="0" err="1">
                <a:latin typeface="함초롬바탕"/>
                <a:cs typeface="함초롬바탕"/>
              </a:rPr>
              <a:t>활용해</a:t>
            </a:r>
            <a:endParaRPr lang="en-US" sz="3950" dirty="0">
              <a:latin typeface="함초롬바탕"/>
              <a:cs typeface="함초롬바탕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950" spc="-180" dirty="0" err="1">
                <a:latin typeface="함초롬바탕"/>
                <a:cs typeface="함초롬바탕"/>
              </a:rPr>
              <a:t>회원이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spc="-190" dirty="0">
                <a:latin typeface="함초롬바탕"/>
                <a:cs typeface="함초롬바탕"/>
              </a:rPr>
              <a:t>미혼인지</a:t>
            </a:r>
            <a:r>
              <a:rPr sz="3950" spc="-95" dirty="0">
                <a:latin typeface="함초롬바탕"/>
                <a:cs typeface="함초롬바탕"/>
              </a:rPr>
              <a:t> </a:t>
            </a:r>
            <a:r>
              <a:rPr sz="3950" spc="-190" dirty="0">
                <a:latin typeface="함초롬바탕"/>
                <a:cs typeface="함초롬바탕"/>
              </a:rPr>
              <a:t>기혼인지</a:t>
            </a:r>
            <a:r>
              <a:rPr sz="3950" spc="-90" dirty="0">
                <a:latin typeface="함초롬바탕"/>
                <a:cs typeface="함초롬바탕"/>
              </a:rPr>
              <a:t> </a:t>
            </a:r>
            <a:r>
              <a:rPr sz="3950" spc="-190" dirty="0">
                <a:latin typeface="함초롬바탕"/>
                <a:cs typeface="함초롬바탕"/>
              </a:rPr>
              <a:t>구분하는</a:t>
            </a:r>
            <a:r>
              <a:rPr sz="3950" spc="-95" dirty="0">
                <a:latin typeface="함초롬바탕"/>
                <a:cs typeface="함초롬바탕"/>
              </a:rPr>
              <a:t> </a:t>
            </a:r>
            <a:r>
              <a:rPr sz="3950" spc="-225" dirty="0">
                <a:latin typeface="함초롬바탕"/>
                <a:cs typeface="함초롬바탕"/>
              </a:rPr>
              <a:t>AI</a:t>
            </a:r>
            <a:r>
              <a:rPr sz="3950" spc="-80" dirty="0">
                <a:latin typeface="함초롬바탕"/>
                <a:cs typeface="함초롬바탕"/>
              </a:rPr>
              <a:t> </a:t>
            </a:r>
            <a:r>
              <a:rPr sz="3950" spc="-170" dirty="0" err="1">
                <a:latin typeface="함초롬바탕"/>
                <a:cs typeface="함초롬바탕"/>
              </a:rPr>
              <a:t>모델</a:t>
            </a:r>
            <a:r>
              <a:rPr sz="3950" spc="-95" dirty="0">
                <a:latin typeface="함초롬바탕"/>
                <a:cs typeface="함초롬바탕"/>
              </a:rPr>
              <a:t> </a:t>
            </a:r>
            <a:r>
              <a:rPr sz="3950" spc="-130" dirty="0">
                <a:latin typeface="함초롬바탕"/>
                <a:cs typeface="함초롬바탕"/>
              </a:rPr>
              <a:t>만</a:t>
            </a:r>
            <a:r>
              <a:rPr lang="ko-KR" altLang="en-US" sz="3950" spc="-130" dirty="0">
                <a:latin typeface="함초롬바탕"/>
                <a:cs typeface="함초롬바탕"/>
              </a:rPr>
              <a:t>들</a:t>
            </a:r>
            <a:r>
              <a:rPr sz="3950" spc="-130" dirty="0">
                <a:latin typeface="함초롬바탕"/>
                <a:cs typeface="함초롬바탕"/>
              </a:rPr>
              <a:t>기</a:t>
            </a:r>
            <a:endParaRPr sz="3950" dirty="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25"/>
              </a:lnSpc>
            </a:pPr>
            <a:r>
              <a:rPr sz="12375" spc="675" baseline="-6060" dirty="0">
                <a:solidFill>
                  <a:srgbClr val="2F3265"/>
                </a:solidFill>
                <a:latin typeface="휴먼모음T"/>
                <a:cs typeface="휴먼모음T"/>
              </a:rPr>
              <a:t>2</a:t>
            </a:r>
            <a:r>
              <a:rPr sz="12375" spc="502" baseline="-6060" dirty="0">
                <a:solidFill>
                  <a:srgbClr val="2F3265"/>
                </a:solidFill>
                <a:latin typeface="휴먼모음T"/>
                <a:cs typeface="휴먼모음T"/>
              </a:rPr>
              <a:t> </a:t>
            </a:r>
            <a:r>
              <a:rPr sz="5900" spc="-290" dirty="0"/>
              <a:t>특징</a:t>
            </a:r>
            <a:r>
              <a:rPr sz="5900" spc="-105" dirty="0"/>
              <a:t> </a:t>
            </a:r>
            <a:r>
              <a:rPr sz="5900" spc="-290" dirty="0"/>
              <a:t>추출과</a:t>
            </a:r>
            <a:r>
              <a:rPr sz="5900" spc="-105" dirty="0"/>
              <a:t> </a:t>
            </a:r>
            <a:r>
              <a:rPr sz="5900" spc="-315" dirty="0"/>
              <a:t>선택</a:t>
            </a:r>
            <a:endParaRPr sz="5900">
              <a:latin typeface="휴먼모음T"/>
              <a:cs typeface="휴먼모음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7654" y="3472157"/>
            <a:ext cx="12689840" cy="6026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05"/>
              </a:spcBef>
              <a:buFont typeface=""/>
              <a:buAutoNum type="arabicPlain"/>
              <a:tabLst>
                <a:tab pos="734695" algn="l"/>
                <a:tab pos="735330" algn="l"/>
              </a:tabLst>
            </a:pPr>
            <a:r>
              <a:rPr sz="3950" spc="-170" dirty="0">
                <a:latin typeface="함초롬바탕"/>
                <a:cs typeface="함초롬바탕"/>
              </a:rPr>
              <a:t>타겟</a:t>
            </a:r>
            <a:r>
              <a:rPr sz="3950" spc="-100" dirty="0">
                <a:latin typeface="함초롬바탕"/>
                <a:cs typeface="함초롬바탕"/>
              </a:rPr>
              <a:t> </a:t>
            </a:r>
            <a:r>
              <a:rPr sz="3950" spc="-190" dirty="0">
                <a:latin typeface="함초롬바탕"/>
                <a:cs typeface="함초롬바탕"/>
              </a:rPr>
              <a:t>데이터와</a:t>
            </a:r>
            <a:r>
              <a:rPr sz="3950" spc="-100" dirty="0">
                <a:latin typeface="함초롬바탕"/>
                <a:cs typeface="함초롬바탕"/>
              </a:rPr>
              <a:t> </a:t>
            </a:r>
            <a:r>
              <a:rPr sz="3950" spc="-190" dirty="0">
                <a:latin typeface="함초롬바탕"/>
                <a:cs typeface="함초롬바탕"/>
              </a:rPr>
              <a:t>원본데이터를</a:t>
            </a:r>
            <a:r>
              <a:rPr sz="3950" spc="-100" dirty="0">
                <a:latin typeface="함초롬바탕"/>
                <a:cs typeface="함초롬바탕"/>
              </a:rPr>
              <a:t> </a:t>
            </a:r>
            <a:r>
              <a:rPr sz="3950" spc="-170" dirty="0">
                <a:latin typeface="함초롬바탕"/>
                <a:cs typeface="함초롬바탕"/>
              </a:rPr>
              <a:t>합쳐</a:t>
            </a:r>
            <a:r>
              <a:rPr sz="3950" spc="-100" dirty="0">
                <a:latin typeface="함초롬바탕"/>
                <a:cs typeface="함초롬바탕"/>
              </a:rPr>
              <a:t> </a:t>
            </a:r>
            <a:r>
              <a:rPr sz="3950" spc="-195" dirty="0">
                <a:latin typeface="함초롬바탕"/>
                <a:cs typeface="함초롬바탕"/>
              </a:rPr>
              <a:t>지점코드별</a:t>
            </a:r>
            <a:r>
              <a:rPr sz="3950" spc="-100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타겟을</a:t>
            </a:r>
            <a:r>
              <a:rPr sz="3950" spc="-100" dirty="0">
                <a:latin typeface="함초롬바탕"/>
                <a:cs typeface="함초롬바탕"/>
              </a:rPr>
              <a:t> </a:t>
            </a:r>
            <a:r>
              <a:rPr sz="3950" spc="-150" dirty="0">
                <a:latin typeface="함초롬바탕"/>
                <a:cs typeface="함초롬바탕"/>
              </a:rPr>
              <a:t>확인</a:t>
            </a:r>
            <a:endParaRPr sz="3950">
              <a:latin typeface="함초롬바탕"/>
              <a:cs typeface="함초롬바탕"/>
            </a:endParaRPr>
          </a:p>
          <a:p>
            <a:pPr marL="734695" indent="-722630">
              <a:lnSpc>
                <a:spcPct val="100000"/>
              </a:lnSpc>
              <a:spcBef>
                <a:spcPts val="3765"/>
              </a:spcBef>
              <a:buFont typeface=""/>
              <a:buAutoNum type="arabicPlain"/>
              <a:tabLst>
                <a:tab pos="734695" algn="l"/>
                <a:tab pos="735330" algn="l"/>
              </a:tabLst>
            </a:pPr>
            <a:r>
              <a:rPr sz="3950" spc="-170" dirty="0">
                <a:latin typeface="함초롬바탕"/>
                <a:cs typeface="함초롬바탕"/>
              </a:rPr>
              <a:t>특정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제품을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170" dirty="0">
                <a:latin typeface="함초롬바탕"/>
                <a:cs typeface="함초롬바탕"/>
              </a:rPr>
              <a:t>많이</a:t>
            </a:r>
            <a:r>
              <a:rPr sz="3950" spc="-110" dirty="0">
                <a:latin typeface="함초롬바탕"/>
                <a:cs typeface="함초롬바탕"/>
              </a:rPr>
              <a:t> </a:t>
            </a:r>
            <a:r>
              <a:rPr sz="3950" spc="-190" dirty="0">
                <a:latin typeface="함초롬바탕"/>
                <a:cs typeface="함초롬바탕"/>
              </a:rPr>
              <a:t>구매하면</a:t>
            </a:r>
            <a:r>
              <a:rPr sz="3950" spc="-110" dirty="0">
                <a:latin typeface="함초롬바탕"/>
                <a:cs typeface="함초롬바탕"/>
              </a:rPr>
              <a:t> </a:t>
            </a:r>
            <a:r>
              <a:rPr sz="3950" spc="-25" dirty="0">
                <a:latin typeface="함초롬바탕"/>
                <a:cs typeface="함초롬바탕"/>
              </a:rPr>
              <a:t>기혼?</a:t>
            </a:r>
            <a:endParaRPr sz="3950">
              <a:latin typeface="함초롬바탕"/>
              <a:cs typeface="함초롬바탕"/>
            </a:endParaRPr>
          </a:p>
          <a:p>
            <a:pPr marL="734695" indent="-722630">
              <a:lnSpc>
                <a:spcPct val="100000"/>
              </a:lnSpc>
              <a:spcBef>
                <a:spcPts val="3765"/>
              </a:spcBef>
              <a:buFont typeface=""/>
              <a:buAutoNum type="arabicPlain"/>
              <a:tabLst>
                <a:tab pos="734695" algn="l"/>
                <a:tab pos="735330" algn="l"/>
              </a:tabLst>
            </a:pPr>
            <a:r>
              <a:rPr sz="3950" spc="-180" dirty="0">
                <a:latin typeface="함초롬바탕"/>
                <a:cs typeface="함초롬바탕"/>
              </a:rPr>
              <a:t>환불을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dirty="0">
                <a:latin typeface="함초롬바탕"/>
                <a:cs typeface="함초롬바탕"/>
              </a:rPr>
              <a:t>4번</a:t>
            </a:r>
            <a:r>
              <a:rPr sz="3950" spc="-250" dirty="0">
                <a:latin typeface="함초롬바탕"/>
                <a:cs typeface="함초롬바탕"/>
              </a:rPr>
              <a:t> </a:t>
            </a:r>
            <a:r>
              <a:rPr sz="3950" spc="-170" dirty="0">
                <a:latin typeface="함초롬바탕"/>
                <a:cs typeface="함초롬바탕"/>
              </a:rPr>
              <a:t>이상</a:t>
            </a:r>
            <a:r>
              <a:rPr sz="3950" spc="-125" dirty="0">
                <a:latin typeface="함초롬바탕"/>
                <a:cs typeface="함초롬바탕"/>
              </a:rPr>
              <a:t> </a:t>
            </a:r>
            <a:r>
              <a:rPr sz="3950" spc="-170" dirty="0">
                <a:latin typeface="함초롬바탕"/>
                <a:cs typeface="함초롬바탕"/>
              </a:rPr>
              <a:t>하면</a:t>
            </a:r>
            <a:r>
              <a:rPr sz="3950" spc="-130" dirty="0">
                <a:latin typeface="함초롬바탕"/>
                <a:cs typeface="함초롬바탕"/>
              </a:rPr>
              <a:t> </a:t>
            </a:r>
            <a:r>
              <a:rPr sz="3950" spc="-25" dirty="0">
                <a:latin typeface="함초롬바탕"/>
                <a:cs typeface="함초롬바탕"/>
              </a:rPr>
              <a:t>기혼?</a:t>
            </a:r>
            <a:endParaRPr sz="3950">
              <a:latin typeface="함초롬바탕"/>
              <a:cs typeface="함초롬바탕"/>
            </a:endParaRPr>
          </a:p>
          <a:p>
            <a:pPr marL="734695" indent="-722630">
              <a:lnSpc>
                <a:spcPct val="100000"/>
              </a:lnSpc>
              <a:spcBef>
                <a:spcPts val="3765"/>
              </a:spcBef>
              <a:buFont typeface=""/>
              <a:buAutoNum type="arabicPlain"/>
              <a:tabLst>
                <a:tab pos="734695" algn="l"/>
                <a:tab pos="735330" algn="l"/>
              </a:tabLst>
            </a:pPr>
            <a:r>
              <a:rPr sz="3950" dirty="0">
                <a:latin typeface="함초롬바탕"/>
                <a:cs typeface="함초롬바탕"/>
              </a:rPr>
              <a:t>총</a:t>
            </a:r>
            <a:r>
              <a:rPr sz="3950" spc="-270" dirty="0">
                <a:latin typeface="함초롬바탕"/>
                <a:cs typeface="함초롬바탕"/>
              </a:rPr>
              <a:t> </a:t>
            </a:r>
            <a:r>
              <a:rPr sz="3950" spc="-170" dirty="0">
                <a:latin typeface="함초롬바탕"/>
                <a:cs typeface="함초롬바탕"/>
              </a:rPr>
              <a:t>구매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금액이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많으면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25" dirty="0">
                <a:latin typeface="함초롬바탕"/>
                <a:cs typeface="함초롬바탕"/>
              </a:rPr>
              <a:t>기혼?</a:t>
            </a:r>
            <a:endParaRPr sz="3950">
              <a:latin typeface="함초롬바탕"/>
              <a:cs typeface="함초롬바탕"/>
            </a:endParaRPr>
          </a:p>
          <a:p>
            <a:pPr marL="734695" indent="-722630">
              <a:lnSpc>
                <a:spcPct val="100000"/>
              </a:lnSpc>
              <a:spcBef>
                <a:spcPts val="3760"/>
              </a:spcBef>
              <a:buFont typeface=""/>
              <a:buAutoNum type="arabicPlain"/>
              <a:tabLst>
                <a:tab pos="734695" algn="l"/>
                <a:tab pos="735330" algn="l"/>
              </a:tabLst>
            </a:pPr>
            <a:r>
              <a:rPr sz="3950" spc="-170" dirty="0">
                <a:latin typeface="함초롬바탕"/>
                <a:cs typeface="함초롬바탕"/>
              </a:rPr>
              <a:t>업무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시간에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소비가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많으면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spc="-25" dirty="0">
                <a:latin typeface="함초롬바탕"/>
                <a:cs typeface="함초롬바탕"/>
              </a:rPr>
              <a:t>기혼?</a:t>
            </a:r>
            <a:endParaRPr sz="3950">
              <a:latin typeface="함초롬바탕"/>
              <a:cs typeface="함초롬바탕"/>
            </a:endParaRPr>
          </a:p>
          <a:p>
            <a:pPr marL="734695" indent="-722630">
              <a:lnSpc>
                <a:spcPct val="100000"/>
              </a:lnSpc>
              <a:spcBef>
                <a:spcPts val="3750"/>
              </a:spcBef>
              <a:buFont typeface=""/>
              <a:buAutoNum type="arabicPlain"/>
              <a:tabLst>
                <a:tab pos="734695" algn="l"/>
                <a:tab pos="735330" algn="l"/>
              </a:tabLst>
            </a:pPr>
            <a:r>
              <a:rPr sz="3950" spc="-170" dirty="0">
                <a:latin typeface="함초롬바탕"/>
                <a:cs typeface="함초롬바탕"/>
              </a:rPr>
              <a:t>특정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계절에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소비가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많으면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spc="-25" dirty="0">
                <a:latin typeface="함초롬바탕"/>
                <a:cs typeface="함초롬바탕"/>
              </a:rPr>
              <a:t>기혼?</a:t>
            </a:r>
            <a:endParaRPr sz="395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25"/>
              </a:lnSpc>
            </a:pPr>
            <a:r>
              <a:rPr sz="12375" spc="675" baseline="-6060" dirty="0">
                <a:solidFill>
                  <a:srgbClr val="2F3265"/>
                </a:solidFill>
                <a:latin typeface="휴먼모음T"/>
                <a:cs typeface="휴먼모음T"/>
              </a:rPr>
              <a:t>2</a:t>
            </a:r>
            <a:r>
              <a:rPr sz="12375" spc="502" baseline="-6060" dirty="0">
                <a:solidFill>
                  <a:srgbClr val="2F3265"/>
                </a:solidFill>
                <a:latin typeface="휴먼모음T"/>
                <a:cs typeface="휴먼모음T"/>
              </a:rPr>
              <a:t> </a:t>
            </a:r>
            <a:r>
              <a:rPr sz="5900" spc="-290" dirty="0"/>
              <a:t>특징</a:t>
            </a:r>
            <a:r>
              <a:rPr sz="5900" spc="-105" dirty="0"/>
              <a:t> </a:t>
            </a:r>
            <a:r>
              <a:rPr sz="5900" spc="-290" dirty="0"/>
              <a:t>추출과</a:t>
            </a:r>
            <a:r>
              <a:rPr sz="5900" spc="-105" dirty="0"/>
              <a:t> </a:t>
            </a:r>
            <a:r>
              <a:rPr sz="5900" spc="-315" dirty="0"/>
              <a:t>선택</a:t>
            </a:r>
            <a:endParaRPr sz="5900">
              <a:latin typeface="휴먼모음T"/>
              <a:cs typeface="휴먼모음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8429" y="4529990"/>
            <a:ext cx="5657850" cy="1156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5"/>
              </a:spcBef>
            </a:pPr>
            <a:r>
              <a:rPr sz="1450" spc="-20" dirty="0">
                <a:latin typeface="함초롬바탕"/>
                <a:cs typeface="함초롬바탕"/>
              </a:rPr>
              <a:t>train_trans[“구매일시”]</a:t>
            </a:r>
            <a:r>
              <a:rPr sz="1450" dirty="0">
                <a:latin typeface="함초롬바탕"/>
                <a:cs typeface="함초롬바탕"/>
              </a:rPr>
              <a:t> = </a:t>
            </a:r>
            <a:r>
              <a:rPr sz="1450" spc="-10" dirty="0">
                <a:latin typeface="함초롬바탕"/>
                <a:cs typeface="함초롬바탕"/>
              </a:rPr>
              <a:t>pd.to_datetime(train_trans[“구매일시”]) test_trans[“구매일시”]</a:t>
            </a:r>
            <a:r>
              <a:rPr sz="1450" dirty="0">
                <a:latin typeface="함초롬바탕"/>
                <a:cs typeface="함초롬바탕"/>
              </a:rPr>
              <a:t> = </a:t>
            </a:r>
            <a:r>
              <a:rPr sz="1450" spc="-10" dirty="0">
                <a:latin typeface="함초롬바탕"/>
                <a:cs typeface="함초롬바탕"/>
              </a:rPr>
              <a:t>pd.to_datetime(test_trans[“구매일시”])</a:t>
            </a:r>
            <a:endParaRPr sz="14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1450" spc="-10" dirty="0">
                <a:latin typeface="함초롬바탕"/>
                <a:cs typeface="함초롬바탕"/>
              </a:rPr>
              <a:t>train_ft</a:t>
            </a:r>
            <a:r>
              <a:rPr sz="1450" spc="-3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=</a:t>
            </a:r>
            <a:r>
              <a:rPr sz="1450" spc="-35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store_train.copy()</a:t>
            </a:r>
            <a:endParaRPr sz="14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dirty="0">
                <a:latin typeface="함초롬바탕"/>
                <a:cs typeface="함초롬바탕"/>
              </a:rPr>
              <a:t>test_ft</a:t>
            </a:r>
            <a:r>
              <a:rPr sz="1450" spc="2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=</a:t>
            </a:r>
            <a:r>
              <a:rPr sz="1450" spc="20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store_submission.iloc[:,:1].copy()</a:t>
            </a:r>
            <a:endParaRPr sz="1450">
              <a:latin typeface="함초롬바탕"/>
              <a:cs typeface="함초롬바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241" y="9532756"/>
            <a:ext cx="687070" cy="478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327660" algn="l"/>
              </a:tabLst>
            </a:pPr>
            <a:r>
              <a:rPr sz="1450" spc="-25" dirty="0">
                <a:latin typeface="함초롬바탕"/>
                <a:cs typeface="함초롬바탕"/>
              </a:rPr>
              <a:t>기혼</a:t>
            </a:r>
            <a:endParaRPr sz="1450">
              <a:latin typeface="함초롬바탕"/>
              <a:cs typeface="함초롬바탕"/>
            </a:endParaRPr>
          </a:p>
          <a:p>
            <a:pPr marL="327025" indent="-314960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327660" algn="l"/>
              </a:tabLst>
            </a:pPr>
            <a:r>
              <a:rPr sz="1450" spc="-25" dirty="0">
                <a:latin typeface="함초롬바탕"/>
                <a:cs typeface="함초롬바탕"/>
              </a:rPr>
              <a:t>미혼</a:t>
            </a:r>
            <a:endParaRPr sz="1450">
              <a:latin typeface="함초롬바탕"/>
              <a:cs typeface="함초롬바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8429" y="5954030"/>
            <a:ext cx="5586730" cy="1383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5"/>
              </a:spcBef>
            </a:pPr>
            <a:r>
              <a:rPr sz="1450" dirty="0">
                <a:latin typeface="함초롬바탕"/>
                <a:cs typeface="함초롬바탕"/>
              </a:rPr>
              <a:t>merged_df</a:t>
            </a:r>
            <a:r>
              <a:rPr sz="1450" spc="3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=</a:t>
            </a:r>
            <a:r>
              <a:rPr sz="1450" spc="40" dirty="0">
                <a:latin typeface="함초롬바탕"/>
                <a:cs typeface="함초롬바탕"/>
              </a:rPr>
              <a:t> </a:t>
            </a:r>
            <a:r>
              <a:rPr sz="1450" spc="-25" dirty="0">
                <a:latin typeface="함초롬바탕"/>
                <a:cs typeface="함초롬바탕"/>
              </a:rPr>
              <a:t>train_trans.merge(store_train,</a:t>
            </a:r>
            <a:r>
              <a:rPr sz="1450" spc="3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how=’left’,</a:t>
            </a:r>
            <a:r>
              <a:rPr sz="1450" spc="40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on=’ID’) </a:t>
            </a:r>
            <a:r>
              <a:rPr sz="1450" spc="-35" dirty="0">
                <a:latin typeface="함초롬바탕"/>
                <a:cs typeface="함초롬바탕"/>
              </a:rPr>
              <a:t>#다음</a:t>
            </a:r>
            <a:r>
              <a:rPr sz="1450" spc="-75" dirty="0">
                <a:latin typeface="함초롬바탕"/>
                <a:cs typeface="함초롬바탕"/>
              </a:rPr>
              <a:t> </a:t>
            </a:r>
            <a:r>
              <a:rPr sz="1450" spc="-30" dirty="0">
                <a:latin typeface="함초롬바탕"/>
                <a:cs typeface="함초롬바탕"/>
              </a:rPr>
              <a:t>데이터는</a:t>
            </a:r>
            <a:r>
              <a:rPr sz="1450" spc="-80" dirty="0">
                <a:latin typeface="함초롬바탕"/>
                <a:cs typeface="함초롬바탕"/>
              </a:rPr>
              <a:t> </a:t>
            </a:r>
            <a:r>
              <a:rPr sz="1450" spc="-20" dirty="0">
                <a:latin typeface="함초롬바탕"/>
                <a:cs typeface="함초롬바탕"/>
              </a:rPr>
              <a:t>하단과</a:t>
            </a:r>
            <a:r>
              <a:rPr sz="1450" spc="-8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같이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spc="-60" dirty="0">
                <a:latin typeface="함초롬바탕"/>
                <a:cs typeface="함초롬바탕"/>
              </a:rPr>
              <a:t>EDA를</a:t>
            </a:r>
            <a:r>
              <a:rPr sz="1450" spc="-5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위해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spc="-40" dirty="0">
                <a:latin typeface="함초롬바탕"/>
                <a:cs typeface="함초롬바탕"/>
              </a:rPr>
              <a:t>소유데이터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spc="-30" dirty="0">
                <a:latin typeface="함초롬바탕"/>
                <a:cs typeface="함초롬바탕"/>
              </a:rPr>
              <a:t>원본으로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spc="-40" dirty="0">
                <a:latin typeface="함초롬바탕"/>
                <a:cs typeface="함초롬바탕"/>
              </a:rPr>
              <a:t>복구시킴 </a:t>
            </a:r>
            <a:r>
              <a:rPr sz="1450" dirty="0">
                <a:latin typeface="함초롬바탕"/>
                <a:cs typeface="함초롬바탕"/>
              </a:rPr>
              <a:t>#</a:t>
            </a:r>
            <a:r>
              <a:rPr sz="1450" spc="-85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merged_df.to_excel(‘원본데이터.xlsx’,index=False) </a:t>
            </a:r>
            <a:r>
              <a:rPr sz="1450" spc="-10" dirty="0" err="1">
                <a:latin typeface="함초롬바탕"/>
                <a:cs typeface="함초롬바탕"/>
              </a:rPr>
              <a:t>merged_df.head</a:t>
            </a:r>
            <a:r>
              <a:rPr sz="1450" spc="-10" dirty="0">
                <a:latin typeface="함초롬바탕"/>
                <a:cs typeface="함초롬바탕"/>
              </a:rPr>
              <a:t>()</a:t>
            </a:r>
            <a:r>
              <a:rPr lang="en-US" sz="1450" spc="-10" dirty="0">
                <a:latin typeface="함초롬바탕"/>
                <a:cs typeface="함초롬바탕"/>
              </a:rPr>
              <a:t> </a:t>
            </a:r>
            <a:endParaRPr sz="1450" dirty="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dirty="0">
                <a:latin typeface="함초롬바탕"/>
                <a:cs typeface="함초롬바탕"/>
              </a:rPr>
              <a:t>#</a:t>
            </a:r>
            <a:r>
              <a:rPr sz="1450" spc="-85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merged_df.to_csv(‘원본데이터.csv’)</a:t>
            </a:r>
            <a:endParaRPr sz="1450" dirty="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dirty="0">
                <a:latin typeface="함초롬바탕"/>
                <a:cs typeface="함초롬바탕"/>
              </a:rPr>
              <a:t>#</a:t>
            </a:r>
            <a:r>
              <a:rPr sz="1450" spc="-85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merged_df.to_excel(‘원본데이터.xlsx’,index=False)</a:t>
            </a:r>
            <a:endParaRPr sz="1450" dirty="0">
              <a:latin typeface="함초롬바탕"/>
              <a:cs typeface="함초롬바탕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87361" y="7972752"/>
            <a:ext cx="6518275" cy="1529080"/>
            <a:chOff x="2387361" y="7972752"/>
            <a:chExt cx="6518275" cy="15290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7361" y="8054636"/>
              <a:ext cx="6468703" cy="13799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37337" y="7998929"/>
              <a:ext cx="542290" cy="1477010"/>
            </a:xfrm>
            <a:custGeom>
              <a:avLst/>
              <a:gdLst/>
              <a:ahLst/>
              <a:cxnLst/>
              <a:rect l="l" t="t" r="r" b="b"/>
              <a:pathLst>
                <a:path w="542290" h="1477009">
                  <a:moveTo>
                    <a:pt x="0" y="1476394"/>
                  </a:moveTo>
                  <a:lnTo>
                    <a:pt x="541878" y="1476394"/>
                  </a:lnTo>
                  <a:lnTo>
                    <a:pt x="541878" y="0"/>
                  </a:lnTo>
                  <a:lnTo>
                    <a:pt x="0" y="0"/>
                  </a:lnTo>
                  <a:lnTo>
                    <a:pt x="0" y="1476394"/>
                  </a:lnTo>
                  <a:close/>
                </a:path>
              </a:pathLst>
            </a:custGeom>
            <a:ln w="52354">
              <a:solidFill>
                <a:srgbClr val="FF3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83583" y="2634980"/>
            <a:ext cx="126898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sz="3950" spc="165" dirty="0">
                <a:latin typeface="휴먼모음T"/>
                <a:cs typeface="휴먼모음T"/>
              </a:rPr>
              <a:t>1</a:t>
            </a:r>
            <a:r>
              <a:rPr sz="3950" dirty="0">
                <a:latin typeface="휴먼모음T"/>
                <a:cs typeface="휴먼모음T"/>
              </a:rPr>
              <a:t>	</a:t>
            </a:r>
            <a:r>
              <a:rPr sz="3950" spc="-170" dirty="0">
                <a:latin typeface="함초롬바탕"/>
                <a:cs typeface="함초롬바탕"/>
              </a:rPr>
              <a:t>타겟</a:t>
            </a:r>
            <a:r>
              <a:rPr sz="3950" spc="-100" dirty="0">
                <a:latin typeface="함초롬바탕"/>
                <a:cs typeface="함초롬바탕"/>
              </a:rPr>
              <a:t> </a:t>
            </a:r>
            <a:r>
              <a:rPr sz="3950" spc="-190" dirty="0">
                <a:latin typeface="함초롬바탕"/>
                <a:cs typeface="함초롬바탕"/>
              </a:rPr>
              <a:t>데이터와</a:t>
            </a:r>
            <a:r>
              <a:rPr sz="3950" spc="-100" dirty="0">
                <a:latin typeface="함초롬바탕"/>
                <a:cs typeface="함초롬바탕"/>
              </a:rPr>
              <a:t> </a:t>
            </a:r>
            <a:r>
              <a:rPr sz="3950" spc="-190" dirty="0">
                <a:latin typeface="함초롬바탕"/>
                <a:cs typeface="함초롬바탕"/>
              </a:rPr>
              <a:t>원본데이터를</a:t>
            </a:r>
            <a:r>
              <a:rPr sz="3950" spc="-100" dirty="0">
                <a:latin typeface="함초롬바탕"/>
                <a:cs typeface="함초롬바탕"/>
              </a:rPr>
              <a:t> </a:t>
            </a:r>
            <a:r>
              <a:rPr sz="3950" spc="-170" dirty="0">
                <a:latin typeface="함초롬바탕"/>
                <a:cs typeface="함초롬바탕"/>
              </a:rPr>
              <a:t>합쳐</a:t>
            </a:r>
            <a:r>
              <a:rPr sz="3950" spc="-100" dirty="0">
                <a:latin typeface="함초롬바탕"/>
                <a:cs typeface="함초롬바탕"/>
              </a:rPr>
              <a:t> </a:t>
            </a:r>
            <a:r>
              <a:rPr sz="3950" spc="-195" dirty="0">
                <a:latin typeface="함초롬바탕"/>
                <a:cs typeface="함초롬바탕"/>
              </a:rPr>
              <a:t>지점코드별</a:t>
            </a:r>
            <a:r>
              <a:rPr sz="3950" spc="-100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타겟을</a:t>
            </a:r>
            <a:r>
              <a:rPr sz="3950" spc="-100" dirty="0">
                <a:latin typeface="함초롬바탕"/>
                <a:cs typeface="함초롬바탕"/>
              </a:rPr>
              <a:t> </a:t>
            </a:r>
            <a:r>
              <a:rPr sz="3950" spc="-150" dirty="0">
                <a:latin typeface="함초롬바탕"/>
                <a:cs typeface="함초롬바탕"/>
              </a:rPr>
              <a:t>확인</a:t>
            </a:r>
            <a:endParaRPr sz="3950">
              <a:latin typeface="함초롬바탕"/>
              <a:cs typeface="함초롬바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7725" y="6094055"/>
            <a:ext cx="6052171" cy="452342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217355" y="4529990"/>
            <a:ext cx="5076825" cy="1383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함초롬바탕"/>
                <a:cs typeface="함초롬바탕"/>
              </a:rPr>
              <a:t>sns.countplot(data=merged_df,</a:t>
            </a:r>
            <a:r>
              <a:rPr sz="1450" spc="-15" dirty="0">
                <a:latin typeface="함초롬바탕"/>
                <a:cs typeface="함초롬바탕"/>
              </a:rPr>
              <a:t> </a:t>
            </a:r>
            <a:r>
              <a:rPr sz="1450" spc="-35" dirty="0">
                <a:latin typeface="함초롬바탕"/>
                <a:cs typeface="함초롬바탕"/>
              </a:rPr>
              <a:t>x='지점코드',</a:t>
            </a:r>
            <a:r>
              <a:rPr sz="1450" spc="-10" dirty="0">
                <a:latin typeface="함초롬바탕"/>
                <a:cs typeface="함초롬바탕"/>
              </a:rPr>
              <a:t> hue='target')</a:t>
            </a:r>
            <a:endParaRPr sz="1450">
              <a:latin typeface="함초롬바탕"/>
              <a:cs typeface="함초롬바탕"/>
            </a:endParaRPr>
          </a:p>
          <a:p>
            <a:pPr marL="12700" marR="1606550">
              <a:lnSpc>
                <a:spcPct val="102299"/>
              </a:lnSpc>
              <a:spcBef>
                <a:spcPts val="1780"/>
              </a:spcBef>
            </a:pPr>
            <a:r>
              <a:rPr sz="1450" dirty="0">
                <a:latin typeface="함초롬바탕"/>
                <a:cs typeface="함초롬바탕"/>
              </a:rPr>
              <a:t>plt.title('지점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spc="-20" dirty="0">
                <a:latin typeface="함초롬바탕"/>
                <a:cs typeface="함초롬바탕"/>
              </a:rPr>
              <a:t>코드별</a:t>
            </a:r>
            <a:r>
              <a:rPr sz="1450" spc="-6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기혼</a:t>
            </a:r>
            <a:r>
              <a:rPr sz="1450" spc="-6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및</a:t>
            </a:r>
            <a:r>
              <a:rPr sz="1450" spc="-6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미혼</a:t>
            </a:r>
            <a:r>
              <a:rPr sz="1450" spc="-6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인원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spc="-30" dirty="0">
                <a:latin typeface="함초롬바탕"/>
                <a:cs typeface="함초롬바탕"/>
              </a:rPr>
              <a:t>수') </a:t>
            </a:r>
            <a:r>
              <a:rPr sz="1450" dirty="0">
                <a:latin typeface="함초롬바탕"/>
                <a:cs typeface="함초롬바탕"/>
              </a:rPr>
              <a:t>plt.xlabel('지점</a:t>
            </a:r>
            <a:r>
              <a:rPr sz="1450" spc="-30" dirty="0">
                <a:latin typeface="함초롬바탕"/>
                <a:cs typeface="함초롬바탕"/>
              </a:rPr>
              <a:t> </a:t>
            </a:r>
            <a:r>
              <a:rPr sz="1450" spc="-20" dirty="0">
                <a:latin typeface="함초롬바탕"/>
                <a:cs typeface="함초롬바탕"/>
              </a:rPr>
              <a:t>코드')</a:t>
            </a:r>
            <a:endParaRPr sz="1450">
              <a:latin typeface="함초롬바탕"/>
              <a:cs typeface="함초롬바탕"/>
            </a:endParaRPr>
          </a:p>
          <a:p>
            <a:pPr marL="12700" marR="3423920">
              <a:lnSpc>
                <a:spcPct val="102299"/>
              </a:lnSpc>
            </a:pPr>
            <a:r>
              <a:rPr sz="1450" dirty="0">
                <a:latin typeface="함초롬바탕"/>
                <a:cs typeface="함초롬바탕"/>
              </a:rPr>
              <a:t>plt.ylabel('인원</a:t>
            </a:r>
            <a:r>
              <a:rPr sz="1450" spc="-20" dirty="0">
                <a:latin typeface="함초롬바탕"/>
                <a:cs typeface="함초롬바탕"/>
              </a:rPr>
              <a:t> </a:t>
            </a:r>
            <a:r>
              <a:rPr sz="1450" spc="-25" dirty="0">
                <a:latin typeface="함초롬바탕"/>
                <a:cs typeface="함초롬바탕"/>
              </a:rPr>
              <a:t>수') </a:t>
            </a:r>
            <a:r>
              <a:rPr sz="1450" spc="-10" dirty="0">
                <a:latin typeface="함초롬바탕"/>
                <a:cs typeface="함초롬바탕"/>
              </a:rPr>
              <a:t>plt.show()</a:t>
            </a:r>
            <a:endParaRPr sz="145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408" y="2634979"/>
            <a:ext cx="7560945" cy="2526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sz="3950" spc="165" dirty="0">
                <a:latin typeface="휴먼모음T"/>
                <a:cs typeface="휴먼모음T"/>
              </a:rPr>
              <a:t>2</a:t>
            </a:r>
            <a:r>
              <a:rPr sz="3950" dirty="0">
                <a:latin typeface="휴먼모음T"/>
                <a:cs typeface="휴먼모음T"/>
              </a:rPr>
              <a:t>	</a:t>
            </a:r>
            <a:r>
              <a:rPr sz="3950" spc="-170" dirty="0">
                <a:latin typeface="함초롬바탕"/>
                <a:cs typeface="함초롬바탕"/>
              </a:rPr>
              <a:t>특정</a:t>
            </a:r>
            <a:r>
              <a:rPr sz="3950" spc="-125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제품을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170" dirty="0">
                <a:latin typeface="함초롬바탕"/>
                <a:cs typeface="함초롬바탕"/>
              </a:rPr>
              <a:t>많이</a:t>
            </a:r>
            <a:r>
              <a:rPr sz="3950" spc="-110" dirty="0">
                <a:latin typeface="함초롬바탕"/>
                <a:cs typeface="함초롬바탕"/>
              </a:rPr>
              <a:t> </a:t>
            </a:r>
            <a:r>
              <a:rPr sz="3950" spc="-190" dirty="0">
                <a:latin typeface="함초롬바탕"/>
                <a:cs typeface="함초롬바탕"/>
              </a:rPr>
              <a:t>구매하면</a:t>
            </a:r>
            <a:r>
              <a:rPr sz="3950" spc="-105" dirty="0">
                <a:latin typeface="함초롬바탕"/>
                <a:cs typeface="함초롬바탕"/>
              </a:rPr>
              <a:t> </a:t>
            </a:r>
            <a:r>
              <a:rPr sz="3950" spc="-204" dirty="0">
                <a:latin typeface="함초롬바탕"/>
                <a:cs typeface="함초롬바탕"/>
              </a:rPr>
              <a:t>기혼?</a:t>
            </a:r>
            <a:endParaRPr sz="3950">
              <a:latin typeface="함초롬바탕"/>
              <a:cs typeface="함초롬바탕"/>
            </a:endParaRPr>
          </a:p>
          <a:p>
            <a:pPr marL="766445" marR="1908175">
              <a:lnSpc>
                <a:spcPct val="102299"/>
              </a:lnSpc>
              <a:spcBef>
                <a:spcPts val="2470"/>
              </a:spcBef>
            </a:pPr>
            <a:r>
              <a:rPr sz="1450" spc="-10" dirty="0">
                <a:latin typeface="함초롬바탕"/>
                <a:cs typeface="함초롬바탕"/>
              </a:rPr>
              <a:t>plt.figure(figsize=(30,20)) </a:t>
            </a:r>
            <a:r>
              <a:rPr sz="1450" dirty="0">
                <a:latin typeface="함초롬바탕"/>
                <a:cs typeface="함초롬바탕"/>
              </a:rPr>
              <a:t>sns.countplot(data=merged_df,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spc="-40" dirty="0">
                <a:latin typeface="함초롬바탕"/>
                <a:cs typeface="함초롬바탕"/>
              </a:rPr>
              <a:t>x=</a:t>
            </a:r>
            <a:r>
              <a:rPr sz="1450" spc="-40" dirty="0">
                <a:solidFill>
                  <a:srgbClr val="D55349"/>
                </a:solidFill>
                <a:latin typeface="함초롬바탕"/>
                <a:cs typeface="함초롬바탕"/>
              </a:rPr>
              <a:t>’대분류’</a:t>
            </a:r>
            <a:r>
              <a:rPr sz="1450" spc="-40" dirty="0">
                <a:latin typeface="함초롬바탕"/>
                <a:cs typeface="함초롬바탕"/>
              </a:rPr>
              <a:t>,</a:t>
            </a:r>
            <a:r>
              <a:rPr sz="1450" spc="-10" dirty="0">
                <a:latin typeface="함초롬바탕"/>
                <a:cs typeface="함초롬바탕"/>
              </a:rPr>
              <a:t> hue=’target’)</a:t>
            </a:r>
            <a:endParaRPr sz="1450">
              <a:latin typeface="함초롬바탕"/>
              <a:cs typeface="함초롬바탕"/>
            </a:endParaRPr>
          </a:p>
          <a:p>
            <a:pPr marL="766445" marR="3736340">
              <a:lnSpc>
                <a:spcPct val="102299"/>
              </a:lnSpc>
              <a:spcBef>
                <a:spcPts val="1780"/>
              </a:spcBef>
            </a:pPr>
            <a:r>
              <a:rPr sz="1450" dirty="0">
                <a:latin typeface="함초롬바탕"/>
                <a:cs typeface="함초롬바탕"/>
              </a:rPr>
              <a:t>plt.title(‘대분류</a:t>
            </a:r>
            <a:r>
              <a:rPr sz="1450" spc="-8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기혼</a:t>
            </a:r>
            <a:r>
              <a:rPr sz="1450" spc="-8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및</a:t>
            </a:r>
            <a:r>
              <a:rPr sz="1450" spc="-8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미혼</a:t>
            </a:r>
            <a:r>
              <a:rPr sz="1450" spc="-8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인원</a:t>
            </a:r>
            <a:r>
              <a:rPr sz="1450" spc="-80" dirty="0">
                <a:latin typeface="함초롬바탕"/>
                <a:cs typeface="함초롬바탕"/>
              </a:rPr>
              <a:t> </a:t>
            </a:r>
            <a:r>
              <a:rPr sz="1450" spc="-25" dirty="0">
                <a:latin typeface="함초롬바탕"/>
                <a:cs typeface="함초롬바탕"/>
              </a:rPr>
              <a:t>수’) </a:t>
            </a:r>
            <a:r>
              <a:rPr sz="1450" spc="-10" dirty="0">
                <a:latin typeface="함초롬바탕"/>
                <a:cs typeface="함초롬바탕"/>
              </a:rPr>
              <a:t>plt.xlabel(‘대분류’)</a:t>
            </a:r>
            <a:endParaRPr sz="1450">
              <a:latin typeface="함초롬바탕"/>
              <a:cs typeface="함초롬바탕"/>
            </a:endParaRPr>
          </a:p>
          <a:p>
            <a:pPr marL="766445" marR="5154295">
              <a:lnSpc>
                <a:spcPct val="102299"/>
              </a:lnSpc>
              <a:spcBef>
                <a:spcPts val="5"/>
              </a:spcBef>
            </a:pPr>
            <a:r>
              <a:rPr sz="1450" dirty="0">
                <a:latin typeface="함초롬바탕"/>
                <a:cs typeface="함초롬바탕"/>
              </a:rPr>
              <a:t>plt.ylabel(‘인원</a:t>
            </a:r>
            <a:r>
              <a:rPr sz="1450" spc="-20" dirty="0">
                <a:latin typeface="함초롬바탕"/>
                <a:cs typeface="함초롬바탕"/>
              </a:rPr>
              <a:t> </a:t>
            </a:r>
            <a:r>
              <a:rPr sz="1450" spc="-25" dirty="0">
                <a:latin typeface="함초롬바탕"/>
                <a:cs typeface="함초롬바탕"/>
              </a:rPr>
              <a:t>수’) </a:t>
            </a:r>
            <a:r>
              <a:rPr sz="1450" spc="-10" dirty="0">
                <a:latin typeface="함초롬바탕"/>
                <a:cs typeface="함초롬바탕"/>
              </a:rPr>
              <a:t>plt.show()</a:t>
            </a:r>
            <a:endParaRPr sz="1450">
              <a:latin typeface="함초롬바탕"/>
              <a:cs typeface="함초롬바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25"/>
              </a:lnSpc>
            </a:pPr>
            <a:r>
              <a:rPr sz="12375" spc="675" baseline="-6060" dirty="0">
                <a:solidFill>
                  <a:srgbClr val="2F3265"/>
                </a:solidFill>
                <a:latin typeface="휴먼모음T"/>
                <a:cs typeface="휴먼모음T"/>
              </a:rPr>
              <a:t>2</a:t>
            </a:r>
            <a:r>
              <a:rPr sz="12375" spc="502" baseline="-6060" dirty="0">
                <a:solidFill>
                  <a:srgbClr val="2F3265"/>
                </a:solidFill>
                <a:latin typeface="휴먼모음T"/>
                <a:cs typeface="휴먼모음T"/>
              </a:rPr>
              <a:t> </a:t>
            </a:r>
            <a:r>
              <a:rPr sz="5900" spc="-290" dirty="0"/>
              <a:t>특징</a:t>
            </a:r>
            <a:r>
              <a:rPr sz="5900" spc="-105" dirty="0"/>
              <a:t> </a:t>
            </a:r>
            <a:r>
              <a:rPr sz="5900" spc="-290" dirty="0"/>
              <a:t>추출과</a:t>
            </a:r>
            <a:r>
              <a:rPr sz="5900" spc="-105" dirty="0"/>
              <a:t> </a:t>
            </a:r>
            <a:r>
              <a:rPr sz="5900" spc="-315" dirty="0"/>
              <a:t>선택</a:t>
            </a:r>
            <a:endParaRPr sz="5900">
              <a:latin typeface="휴먼모음T"/>
              <a:cs typeface="휴먼모음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2778" y="5933830"/>
            <a:ext cx="6772055" cy="45269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70599" y="6027704"/>
            <a:ext cx="17024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20" dirty="0">
                <a:solidFill>
                  <a:srgbClr val="E84642"/>
                </a:solidFill>
                <a:latin typeface="함초롬바탕"/>
                <a:cs typeface="함초롬바탕"/>
              </a:rPr>
              <a:t>~~~~</a:t>
            </a:r>
            <a:endParaRPr sz="5900">
              <a:latin typeface="함초롬바탕"/>
              <a:cs typeface="함초롬바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5617" y="6083668"/>
            <a:ext cx="2158365" cy="4337050"/>
          </a:xfrm>
          <a:custGeom>
            <a:avLst/>
            <a:gdLst/>
            <a:ahLst/>
            <a:cxnLst/>
            <a:rect l="l" t="t" r="r" b="b"/>
            <a:pathLst>
              <a:path w="2158365" h="4337050">
                <a:moveTo>
                  <a:pt x="0" y="4336600"/>
                </a:moveTo>
                <a:lnTo>
                  <a:pt x="284755" y="4336600"/>
                </a:lnTo>
                <a:lnTo>
                  <a:pt x="284755" y="0"/>
                </a:lnTo>
                <a:lnTo>
                  <a:pt x="0" y="0"/>
                </a:lnTo>
                <a:lnTo>
                  <a:pt x="0" y="4336600"/>
                </a:lnTo>
                <a:close/>
              </a:path>
              <a:path w="2158365" h="4337050">
                <a:moveTo>
                  <a:pt x="739056" y="4336600"/>
                </a:moveTo>
                <a:lnTo>
                  <a:pt x="1023811" y="4336600"/>
                </a:lnTo>
                <a:lnTo>
                  <a:pt x="1023811" y="0"/>
                </a:lnTo>
                <a:lnTo>
                  <a:pt x="739056" y="0"/>
                </a:lnTo>
                <a:lnTo>
                  <a:pt x="739056" y="4336600"/>
                </a:lnTo>
                <a:close/>
              </a:path>
              <a:path w="2158365" h="4337050">
                <a:moveTo>
                  <a:pt x="1166927" y="4336600"/>
                </a:moveTo>
                <a:lnTo>
                  <a:pt x="1451683" y="4336600"/>
                </a:lnTo>
                <a:lnTo>
                  <a:pt x="1451683" y="0"/>
                </a:lnTo>
                <a:lnTo>
                  <a:pt x="1166927" y="0"/>
                </a:lnTo>
                <a:lnTo>
                  <a:pt x="1166927" y="4336600"/>
                </a:lnTo>
                <a:close/>
              </a:path>
              <a:path w="2158365" h="4337050">
                <a:moveTo>
                  <a:pt x="1873565" y="4336600"/>
                </a:moveTo>
                <a:lnTo>
                  <a:pt x="2158321" y="4336600"/>
                </a:lnTo>
                <a:lnTo>
                  <a:pt x="2158321" y="0"/>
                </a:lnTo>
                <a:lnTo>
                  <a:pt x="1873565" y="0"/>
                </a:lnTo>
                <a:lnTo>
                  <a:pt x="1873565" y="4336600"/>
                </a:lnTo>
                <a:close/>
              </a:path>
            </a:pathLst>
          </a:custGeom>
          <a:ln w="52354">
            <a:solidFill>
              <a:srgbClr val="FF31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58185" y="3552311"/>
            <a:ext cx="4903470" cy="183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5"/>
              </a:spcBef>
            </a:pPr>
            <a:r>
              <a:rPr sz="1450" spc="-10" dirty="0">
                <a:latin typeface="함초롬바탕"/>
                <a:cs typeface="함초롬바탕"/>
              </a:rPr>
              <a:t>plt.figure(figsize=(G0,20)) </a:t>
            </a:r>
            <a:r>
              <a:rPr sz="1450" dirty="0">
                <a:latin typeface="함초롬바탕"/>
                <a:cs typeface="함초롬바탕"/>
              </a:rPr>
              <a:t>sns.countplot(data=merged_df,</a:t>
            </a:r>
            <a:r>
              <a:rPr sz="1450" spc="-10" dirty="0">
                <a:latin typeface="함초롬바탕"/>
                <a:cs typeface="함초롬바탕"/>
              </a:rPr>
              <a:t> </a:t>
            </a:r>
            <a:r>
              <a:rPr sz="1450" spc="-40" dirty="0">
                <a:latin typeface="함초롬바탕"/>
                <a:cs typeface="함초롬바탕"/>
              </a:rPr>
              <a:t>x=</a:t>
            </a:r>
            <a:r>
              <a:rPr sz="1450" spc="-40" dirty="0">
                <a:solidFill>
                  <a:srgbClr val="D55349"/>
                </a:solidFill>
                <a:latin typeface="함초롬바탕"/>
                <a:cs typeface="함초롬바탕"/>
              </a:rPr>
              <a:t>’중분류’</a:t>
            </a:r>
            <a:r>
              <a:rPr sz="1450" spc="-40" dirty="0">
                <a:latin typeface="함초롬바탕"/>
                <a:cs typeface="함초롬바탕"/>
              </a:rPr>
              <a:t>,</a:t>
            </a:r>
            <a:r>
              <a:rPr sz="1450" spc="-10" dirty="0">
                <a:latin typeface="함초롬바탕"/>
                <a:cs typeface="함초롬바탕"/>
              </a:rPr>
              <a:t> hue=’target’)</a:t>
            </a:r>
            <a:endParaRPr sz="1450">
              <a:latin typeface="함초롬바탕"/>
              <a:cs typeface="함초롬바탕"/>
            </a:endParaRPr>
          </a:p>
          <a:p>
            <a:pPr marL="12700" marR="1832610">
              <a:lnSpc>
                <a:spcPct val="102299"/>
              </a:lnSpc>
              <a:spcBef>
                <a:spcPts val="1780"/>
              </a:spcBef>
            </a:pPr>
            <a:r>
              <a:rPr sz="1450" dirty="0">
                <a:latin typeface="함초롬바탕"/>
                <a:cs typeface="함초롬바탕"/>
              </a:rPr>
              <a:t>plt.title(‘중분류</a:t>
            </a:r>
            <a:r>
              <a:rPr sz="1450" spc="-8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기혼</a:t>
            </a:r>
            <a:r>
              <a:rPr sz="1450" spc="-8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및</a:t>
            </a:r>
            <a:r>
              <a:rPr sz="1450" spc="-8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미혼</a:t>
            </a:r>
            <a:r>
              <a:rPr sz="1450" spc="-8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인원</a:t>
            </a:r>
            <a:r>
              <a:rPr sz="1450" spc="-80" dirty="0">
                <a:latin typeface="함초롬바탕"/>
                <a:cs typeface="함초롬바탕"/>
              </a:rPr>
              <a:t> </a:t>
            </a:r>
            <a:r>
              <a:rPr sz="1450" spc="-25" dirty="0">
                <a:latin typeface="함초롬바탕"/>
                <a:cs typeface="함초롬바탕"/>
              </a:rPr>
              <a:t>수’) </a:t>
            </a:r>
            <a:r>
              <a:rPr sz="1450" spc="-10" dirty="0">
                <a:latin typeface="함초롬바탕"/>
                <a:cs typeface="함초롬바탕"/>
              </a:rPr>
              <a:t>plt.xticks(rotation=30) plt.xlabel(‘중분류’)</a:t>
            </a:r>
            <a:endParaRPr sz="1450">
              <a:latin typeface="함초롬바탕"/>
              <a:cs typeface="함초롬바탕"/>
            </a:endParaRPr>
          </a:p>
          <a:p>
            <a:pPr marL="12700" marR="3250565">
              <a:lnSpc>
                <a:spcPct val="102299"/>
              </a:lnSpc>
            </a:pPr>
            <a:r>
              <a:rPr sz="1450" dirty="0">
                <a:latin typeface="함초롬바탕"/>
                <a:cs typeface="함초롬바탕"/>
              </a:rPr>
              <a:t>plt.ylabel(‘인원</a:t>
            </a:r>
            <a:r>
              <a:rPr sz="1450" spc="-20" dirty="0">
                <a:latin typeface="함초롬바탕"/>
                <a:cs typeface="함초롬바탕"/>
              </a:rPr>
              <a:t> </a:t>
            </a:r>
            <a:r>
              <a:rPr sz="1450" spc="-25" dirty="0">
                <a:latin typeface="함초롬바탕"/>
                <a:cs typeface="함초롬바탕"/>
              </a:rPr>
              <a:t>수’) </a:t>
            </a:r>
            <a:r>
              <a:rPr sz="1450" spc="-10" dirty="0">
                <a:latin typeface="함초롬바탕"/>
                <a:cs typeface="함초롬바탕"/>
              </a:rPr>
              <a:t>plt.show()</a:t>
            </a:r>
            <a:endParaRPr sz="1450">
              <a:latin typeface="함초롬바탕"/>
              <a:cs typeface="함초롬바탕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5677" y="5933126"/>
            <a:ext cx="9608422" cy="47490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176210" y="6179044"/>
            <a:ext cx="111061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75" dirty="0">
                <a:solidFill>
                  <a:srgbClr val="E84642"/>
                </a:solidFill>
                <a:latin typeface="함초롬바탕"/>
                <a:cs typeface="함초롬바탕"/>
              </a:rPr>
              <a:t>....!</a:t>
            </a:r>
            <a:endParaRPr sz="5900" dirty="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408" y="2634979"/>
            <a:ext cx="7774305" cy="316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sz="3950" spc="165" dirty="0">
                <a:latin typeface="휴먼모음T"/>
                <a:cs typeface="휴먼모음T"/>
              </a:rPr>
              <a:t>2</a:t>
            </a:r>
            <a:r>
              <a:rPr sz="3950" dirty="0">
                <a:latin typeface="휴먼모음T"/>
                <a:cs typeface="휴먼모음T"/>
              </a:rPr>
              <a:t>	</a:t>
            </a:r>
            <a:r>
              <a:rPr sz="3950" spc="-170" dirty="0">
                <a:latin typeface="함초롬바탕"/>
                <a:cs typeface="함초롬바탕"/>
              </a:rPr>
              <a:t>특정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180" dirty="0">
                <a:latin typeface="함초롬바탕"/>
                <a:cs typeface="함초롬바탕"/>
              </a:rPr>
              <a:t>제품을</a:t>
            </a:r>
            <a:r>
              <a:rPr sz="3950" spc="-114" dirty="0">
                <a:latin typeface="함초롬바탕"/>
                <a:cs typeface="함초롬바탕"/>
              </a:rPr>
              <a:t> </a:t>
            </a:r>
            <a:r>
              <a:rPr sz="3950" spc="-170" dirty="0">
                <a:latin typeface="함초롬바탕"/>
                <a:cs typeface="함초롬바탕"/>
              </a:rPr>
              <a:t>많이</a:t>
            </a:r>
            <a:r>
              <a:rPr sz="3950" spc="-110" dirty="0">
                <a:latin typeface="함초롬바탕"/>
                <a:cs typeface="함초롬바탕"/>
              </a:rPr>
              <a:t> </a:t>
            </a:r>
            <a:r>
              <a:rPr sz="3950" spc="-190" dirty="0">
                <a:latin typeface="함초롬바탕"/>
                <a:cs typeface="함초롬바탕"/>
              </a:rPr>
              <a:t>구매하면</a:t>
            </a:r>
            <a:r>
              <a:rPr sz="3950" spc="-110" dirty="0">
                <a:latin typeface="함초롬바탕"/>
                <a:cs typeface="함초롬바탕"/>
              </a:rPr>
              <a:t> </a:t>
            </a:r>
            <a:r>
              <a:rPr sz="3950" spc="-25" dirty="0">
                <a:latin typeface="함초롬바탕"/>
                <a:cs typeface="함초롬바탕"/>
              </a:rPr>
              <a:t>기혼?</a:t>
            </a:r>
            <a:endParaRPr sz="3950">
              <a:latin typeface="함초롬바탕"/>
              <a:cs typeface="함초롬바탕"/>
            </a:endParaRPr>
          </a:p>
          <a:p>
            <a:pPr marL="598805">
              <a:lnSpc>
                <a:spcPct val="100000"/>
              </a:lnSpc>
              <a:spcBef>
                <a:spcPts val="2165"/>
              </a:spcBef>
            </a:pPr>
            <a:r>
              <a:rPr sz="1450" dirty="0">
                <a:latin typeface="함초롬바탕"/>
                <a:cs typeface="함초롬바탕"/>
              </a:rPr>
              <a:t>#</a:t>
            </a:r>
            <a:r>
              <a:rPr sz="1450" spc="-7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각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spc="-40" dirty="0">
                <a:latin typeface="함초롬바탕"/>
                <a:cs typeface="함초롬바탕"/>
              </a:rPr>
              <a:t>중분류별로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target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값이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1인</a:t>
            </a:r>
            <a:r>
              <a:rPr sz="1450" spc="-75" dirty="0">
                <a:latin typeface="함초롬바탕"/>
                <a:cs typeface="함초롬바탕"/>
              </a:rPr>
              <a:t> </a:t>
            </a:r>
            <a:r>
              <a:rPr sz="1450" spc="-20" dirty="0">
                <a:latin typeface="함초롬바탕"/>
                <a:cs typeface="함초롬바탕"/>
              </a:rPr>
              <a:t>경우와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0인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spc="-20" dirty="0">
                <a:latin typeface="함초롬바탕"/>
                <a:cs typeface="함초롬바탕"/>
              </a:rPr>
              <a:t>경우의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수를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spc="-25" dirty="0">
                <a:latin typeface="함초롬바탕"/>
                <a:cs typeface="함초롬바탕"/>
              </a:rPr>
              <a:t>계산</a:t>
            </a:r>
            <a:endParaRPr sz="1450">
              <a:latin typeface="함초롬바탕"/>
              <a:cs typeface="함초롬바탕"/>
            </a:endParaRPr>
          </a:p>
          <a:p>
            <a:pPr marL="598805">
              <a:lnSpc>
                <a:spcPct val="100000"/>
              </a:lnSpc>
              <a:spcBef>
                <a:spcPts val="40"/>
              </a:spcBef>
            </a:pPr>
            <a:r>
              <a:rPr sz="1450" spc="-10" dirty="0">
                <a:latin typeface="함초롬바탕"/>
                <a:cs typeface="함초롬바탕"/>
              </a:rPr>
              <a:t>target_counts</a:t>
            </a:r>
            <a:r>
              <a:rPr sz="1450" spc="-2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=</a:t>
            </a:r>
            <a:r>
              <a:rPr sz="1450" spc="-25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merged_df.groupby([‘중분류’,</a:t>
            </a:r>
            <a:r>
              <a:rPr sz="1450" spc="-25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‘target’]).size().unstack(fill_value=0)</a:t>
            </a:r>
            <a:endParaRPr sz="1450">
              <a:latin typeface="함초롬바탕"/>
              <a:cs typeface="함초롬바탕"/>
            </a:endParaRPr>
          </a:p>
          <a:p>
            <a:pPr marL="598805" marR="2210435">
              <a:lnSpc>
                <a:spcPct val="102299"/>
              </a:lnSpc>
              <a:spcBef>
                <a:spcPts val="1785"/>
              </a:spcBef>
            </a:pPr>
            <a:r>
              <a:rPr sz="1450" dirty="0">
                <a:latin typeface="함초롬바탕"/>
                <a:cs typeface="함초롬바탕"/>
              </a:rPr>
              <a:t>#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1</a:t>
            </a:r>
            <a:r>
              <a:rPr sz="1450" spc="-6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대</a:t>
            </a:r>
            <a:r>
              <a:rPr sz="1450" spc="-6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0의</a:t>
            </a:r>
            <a:r>
              <a:rPr sz="1450" spc="-6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비율</a:t>
            </a:r>
            <a:r>
              <a:rPr sz="1450" spc="-6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계산</a:t>
            </a:r>
            <a:r>
              <a:rPr sz="1450" spc="-6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(0인</a:t>
            </a:r>
            <a:r>
              <a:rPr sz="1450" spc="-70" dirty="0">
                <a:latin typeface="함초롬바탕"/>
                <a:cs typeface="함초롬바탕"/>
              </a:rPr>
              <a:t> </a:t>
            </a:r>
            <a:r>
              <a:rPr sz="1450" spc="-20" dirty="0">
                <a:latin typeface="함초롬바탕"/>
                <a:cs typeface="함초롬바탕"/>
              </a:rPr>
              <a:t>경우가</a:t>
            </a:r>
            <a:r>
              <a:rPr sz="1450" spc="-65" dirty="0">
                <a:latin typeface="함초롬바탕"/>
                <a:cs typeface="함초롬바탕"/>
              </a:rPr>
              <a:t> </a:t>
            </a:r>
            <a:r>
              <a:rPr sz="1450" spc="-20" dirty="0">
                <a:latin typeface="함초롬바탕"/>
                <a:cs typeface="함초롬바탕"/>
              </a:rPr>
              <a:t>0이면,</a:t>
            </a:r>
            <a:r>
              <a:rPr sz="1450" spc="-65" dirty="0">
                <a:latin typeface="함초롬바탕"/>
                <a:cs typeface="함초롬바탕"/>
              </a:rPr>
              <a:t> </a:t>
            </a:r>
            <a:r>
              <a:rPr sz="1450" spc="-20" dirty="0">
                <a:latin typeface="함초롬바탕"/>
                <a:cs typeface="함초롬바탕"/>
              </a:rPr>
              <a:t>비율을</a:t>
            </a:r>
            <a:r>
              <a:rPr sz="1450" spc="-6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NaN으로</a:t>
            </a:r>
            <a:r>
              <a:rPr sz="1450" spc="-65" dirty="0">
                <a:latin typeface="함초롬바탕"/>
                <a:cs typeface="함초롬바탕"/>
              </a:rPr>
              <a:t> </a:t>
            </a:r>
            <a:r>
              <a:rPr sz="1450" spc="-25" dirty="0">
                <a:latin typeface="함초롬바탕"/>
                <a:cs typeface="함초롬바탕"/>
              </a:rPr>
              <a:t>설정) </a:t>
            </a:r>
            <a:r>
              <a:rPr sz="1450" spc="-20" dirty="0">
                <a:latin typeface="함초롬바탕"/>
                <a:cs typeface="함초롬바탕"/>
              </a:rPr>
              <a:t>target_ratio</a:t>
            </a:r>
            <a:r>
              <a:rPr sz="1450" spc="1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=</a:t>
            </a:r>
            <a:r>
              <a:rPr sz="1450" spc="15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target_counts[1]</a:t>
            </a:r>
            <a:r>
              <a:rPr sz="1450" spc="15" dirty="0">
                <a:latin typeface="함초롬바탕"/>
                <a:cs typeface="함초롬바탕"/>
              </a:rPr>
              <a:t> </a:t>
            </a:r>
            <a:r>
              <a:rPr sz="1450" spc="-225" dirty="0">
                <a:latin typeface="함초롬바탕"/>
                <a:cs typeface="함초롬바탕"/>
              </a:rPr>
              <a:t>/</a:t>
            </a:r>
            <a:r>
              <a:rPr sz="1450" spc="10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target_counts[0] target_ratio[target_counts[0]</a:t>
            </a:r>
            <a:r>
              <a:rPr sz="1450" spc="1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==</a:t>
            </a:r>
            <a:r>
              <a:rPr sz="1450" spc="2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0]</a:t>
            </a:r>
            <a:r>
              <a:rPr sz="1450" spc="15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=</a:t>
            </a:r>
            <a:r>
              <a:rPr sz="1450" spc="20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float(‘nan’)</a:t>
            </a:r>
            <a:endParaRPr sz="1450">
              <a:latin typeface="함초롬바탕"/>
              <a:cs typeface="함초롬바탕"/>
            </a:endParaRPr>
          </a:p>
          <a:p>
            <a:pPr marL="598805">
              <a:lnSpc>
                <a:spcPct val="100000"/>
              </a:lnSpc>
              <a:spcBef>
                <a:spcPts val="1820"/>
              </a:spcBef>
            </a:pPr>
            <a:r>
              <a:rPr sz="1450" dirty="0">
                <a:solidFill>
                  <a:srgbClr val="D55349"/>
                </a:solidFill>
                <a:latin typeface="함초롬바탕"/>
                <a:cs typeface="함초롬바탕"/>
              </a:rPr>
              <a:t>#</a:t>
            </a:r>
            <a:r>
              <a:rPr sz="1450" spc="-75" dirty="0">
                <a:solidFill>
                  <a:srgbClr val="D55349"/>
                </a:solidFill>
                <a:latin typeface="함초롬바탕"/>
                <a:cs typeface="함초롬바탕"/>
              </a:rPr>
              <a:t> </a:t>
            </a:r>
            <a:r>
              <a:rPr sz="1450" spc="-20" dirty="0">
                <a:solidFill>
                  <a:srgbClr val="D55349"/>
                </a:solidFill>
                <a:latin typeface="함초롬바탕"/>
                <a:cs typeface="함초롬바탕"/>
              </a:rPr>
              <a:t>비율이</a:t>
            </a:r>
            <a:r>
              <a:rPr sz="1450" spc="-75" dirty="0">
                <a:solidFill>
                  <a:srgbClr val="D55349"/>
                </a:solidFill>
                <a:latin typeface="함초롬바탕"/>
                <a:cs typeface="함초롬바탕"/>
              </a:rPr>
              <a:t> </a:t>
            </a:r>
            <a:r>
              <a:rPr sz="1450" dirty="0">
                <a:solidFill>
                  <a:srgbClr val="D55349"/>
                </a:solidFill>
                <a:latin typeface="함초롬바탕"/>
                <a:cs typeface="함초롬바탕"/>
              </a:rPr>
              <a:t>0.3</a:t>
            </a:r>
            <a:r>
              <a:rPr sz="1450" spc="-75" dirty="0">
                <a:solidFill>
                  <a:srgbClr val="D55349"/>
                </a:solidFill>
                <a:latin typeface="함초롬바탕"/>
                <a:cs typeface="함초롬바탕"/>
              </a:rPr>
              <a:t> </a:t>
            </a:r>
            <a:r>
              <a:rPr sz="1450" spc="-20" dirty="0">
                <a:solidFill>
                  <a:srgbClr val="D55349"/>
                </a:solidFill>
                <a:latin typeface="함초롬바탕"/>
                <a:cs typeface="함초롬바탕"/>
              </a:rPr>
              <a:t>이하인</a:t>
            </a:r>
            <a:r>
              <a:rPr sz="1450" spc="-75" dirty="0">
                <a:solidFill>
                  <a:srgbClr val="D55349"/>
                </a:solidFill>
                <a:latin typeface="함초롬바탕"/>
                <a:cs typeface="함초롬바탕"/>
              </a:rPr>
              <a:t> </a:t>
            </a:r>
            <a:r>
              <a:rPr sz="1450" spc="-20" dirty="0">
                <a:solidFill>
                  <a:srgbClr val="D55349"/>
                </a:solidFill>
                <a:latin typeface="함초롬바탕"/>
                <a:cs typeface="함초롬바탕"/>
              </a:rPr>
              <a:t>중분류</a:t>
            </a:r>
            <a:r>
              <a:rPr sz="1450" spc="-75" dirty="0">
                <a:solidFill>
                  <a:srgbClr val="D55349"/>
                </a:solidFill>
                <a:latin typeface="함초롬바탕"/>
                <a:cs typeface="함초롬바탕"/>
              </a:rPr>
              <a:t> </a:t>
            </a:r>
            <a:r>
              <a:rPr sz="1450" spc="-20" dirty="0">
                <a:solidFill>
                  <a:srgbClr val="D55349"/>
                </a:solidFill>
                <a:latin typeface="함초롬바탕"/>
                <a:cs typeface="함초롬바탕"/>
              </a:rPr>
              <a:t>아이템</a:t>
            </a:r>
            <a:r>
              <a:rPr sz="1450" spc="-75" dirty="0">
                <a:solidFill>
                  <a:srgbClr val="D55349"/>
                </a:solidFill>
                <a:latin typeface="함초롬바탕"/>
                <a:cs typeface="함초롬바탕"/>
              </a:rPr>
              <a:t> </a:t>
            </a:r>
            <a:r>
              <a:rPr sz="1450" spc="-25" dirty="0">
                <a:solidFill>
                  <a:srgbClr val="D55349"/>
                </a:solidFill>
                <a:latin typeface="함초롬바탕"/>
                <a:cs typeface="함초롬바탕"/>
              </a:rPr>
              <a:t>선택</a:t>
            </a:r>
            <a:endParaRPr sz="1450">
              <a:latin typeface="함초롬바탕"/>
              <a:cs typeface="함초롬바탕"/>
            </a:endParaRPr>
          </a:p>
          <a:p>
            <a:pPr marL="598805" marR="1297940">
              <a:lnSpc>
                <a:spcPct val="102299"/>
              </a:lnSpc>
            </a:pPr>
            <a:r>
              <a:rPr sz="1450" dirty="0">
                <a:latin typeface="함초롬바탕"/>
                <a:cs typeface="함초롬바탕"/>
              </a:rPr>
              <a:t>selected_categories</a:t>
            </a:r>
            <a:r>
              <a:rPr sz="1450" spc="1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=</a:t>
            </a:r>
            <a:r>
              <a:rPr sz="1450" spc="15" dirty="0">
                <a:latin typeface="함초롬바탕"/>
                <a:cs typeface="함초롬바탕"/>
              </a:rPr>
              <a:t> </a:t>
            </a:r>
            <a:r>
              <a:rPr sz="1450" spc="-20" dirty="0">
                <a:latin typeface="함초롬바탕"/>
                <a:cs typeface="함초롬바탕"/>
              </a:rPr>
              <a:t>target_ratio[target_ratio</a:t>
            </a:r>
            <a:r>
              <a:rPr sz="1450" spc="10" dirty="0">
                <a:latin typeface="함초롬바탕"/>
                <a:cs typeface="함초롬바탕"/>
              </a:rPr>
              <a:t> </a:t>
            </a:r>
            <a:r>
              <a:rPr sz="1450" dirty="0">
                <a:latin typeface="함초롬바탕"/>
                <a:cs typeface="함초롬바탕"/>
              </a:rPr>
              <a:t>&lt;=</a:t>
            </a:r>
            <a:r>
              <a:rPr sz="1450" spc="15" dirty="0">
                <a:latin typeface="함초롬바탕"/>
                <a:cs typeface="함초롬바탕"/>
              </a:rPr>
              <a:t> </a:t>
            </a:r>
            <a:r>
              <a:rPr sz="1450" spc="-10" dirty="0">
                <a:latin typeface="함초롬바탕"/>
                <a:cs typeface="함초롬바탕"/>
              </a:rPr>
              <a:t>0.3].index.tolist() selected_categories</a:t>
            </a:r>
            <a:endParaRPr sz="1450">
              <a:latin typeface="함초롬바탕"/>
              <a:cs typeface="함초롬바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25"/>
              </a:lnSpc>
            </a:pPr>
            <a:r>
              <a:rPr sz="12375" spc="675" baseline="-6060" dirty="0">
                <a:solidFill>
                  <a:srgbClr val="2F3265"/>
                </a:solidFill>
                <a:latin typeface="휴먼모음T"/>
                <a:cs typeface="휴먼모음T"/>
              </a:rPr>
              <a:t>2</a:t>
            </a:r>
            <a:r>
              <a:rPr sz="12375" spc="502" baseline="-6060" dirty="0">
                <a:solidFill>
                  <a:srgbClr val="2F3265"/>
                </a:solidFill>
                <a:latin typeface="휴먼모음T"/>
                <a:cs typeface="휴먼모음T"/>
              </a:rPr>
              <a:t> </a:t>
            </a:r>
            <a:r>
              <a:rPr sz="5900" spc="-290" dirty="0"/>
              <a:t>특징</a:t>
            </a:r>
            <a:r>
              <a:rPr sz="5900" spc="-105" dirty="0"/>
              <a:t> </a:t>
            </a:r>
            <a:r>
              <a:rPr sz="5900" spc="-290" dirty="0"/>
              <a:t>추출과</a:t>
            </a:r>
            <a:r>
              <a:rPr sz="5900" spc="-105" dirty="0"/>
              <a:t> </a:t>
            </a:r>
            <a:r>
              <a:rPr sz="5900" spc="-315" dirty="0"/>
              <a:t>선택</a:t>
            </a:r>
            <a:endParaRPr sz="5900">
              <a:latin typeface="휴먼모음T"/>
              <a:cs typeface="휴먼모음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5777" y="3543758"/>
            <a:ext cx="7226722" cy="70946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068A8-FDFB-515D-3B3C-16670E19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135" y="822799"/>
            <a:ext cx="8368665" cy="1269578"/>
          </a:xfrm>
        </p:spPr>
        <p:txBody>
          <a:bodyPr/>
          <a:lstStyle/>
          <a:p>
            <a:r>
              <a:rPr lang="en-US" altLang="ko-KR" sz="12375" spc="675" baseline="-6060" dirty="0">
                <a:solidFill>
                  <a:srgbClr val="2F3265"/>
                </a:solidFill>
                <a:latin typeface="휴먼모음T"/>
                <a:cs typeface="휴먼모음T"/>
              </a:rPr>
              <a:t>2</a:t>
            </a:r>
            <a:r>
              <a:rPr lang="ko-KR" altLang="en-US" sz="12375" spc="502" baseline="-6060" dirty="0">
                <a:solidFill>
                  <a:srgbClr val="2F3265"/>
                </a:solidFill>
                <a:latin typeface="휴먼모음T"/>
                <a:cs typeface="휴먼모음T"/>
              </a:rPr>
              <a:t> </a:t>
            </a:r>
            <a:r>
              <a:rPr lang="ko-KR" altLang="en-US" sz="5900" spc="-290" dirty="0"/>
              <a:t>특징</a:t>
            </a:r>
            <a:r>
              <a:rPr lang="ko-KR" altLang="en-US" sz="5900" spc="-105" dirty="0"/>
              <a:t> </a:t>
            </a:r>
            <a:r>
              <a:rPr lang="ko-KR" altLang="en-US" sz="5900" spc="-290" dirty="0"/>
              <a:t>추출과</a:t>
            </a:r>
            <a:r>
              <a:rPr lang="ko-KR" altLang="en-US" sz="5900" spc="-105" dirty="0"/>
              <a:t> </a:t>
            </a:r>
            <a:r>
              <a:rPr lang="ko-KR" altLang="en-US" sz="5900" spc="-315" dirty="0"/>
              <a:t>선택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54F7D-5528-6971-DB83-D9012D34B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637E5F3-CBD3-542E-3FCC-898B71F9EE7D}"/>
              </a:ext>
            </a:extLst>
          </p:cNvPr>
          <p:cNvSpPr txBox="1"/>
          <p:nvPr/>
        </p:nvSpPr>
        <p:spPr>
          <a:xfrm>
            <a:off x="2198885" y="2652375"/>
            <a:ext cx="6963409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sz="3950" spc="165" dirty="0">
                <a:latin typeface="휴먼모음T"/>
                <a:cs typeface="휴먼모음T"/>
              </a:rPr>
              <a:t>3</a:t>
            </a:r>
            <a:r>
              <a:rPr sz="3950" dirty="0">
                <a:latin typeface="휴먼모음T"/>
                <a:cs typeface="휴먼모음T"/>
              </a:rPr>
              <a:t>	</a:t>
            </a:r>
            <a:r>
              <a:rPr sz="3950" spc="-180" dirty="0">
                <a:latin typeface="함초롬바탕"/>
                <a:cs typeface="함초롬바탕"/>
              </a:rPr>
              <a:t>환불을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dirty="0">
                <a:latin typeface="함초롬바탕"/>
                <a:cs typeface="함초롬바탕"/>
              </a:rPr>
              <a:t>4번</a:t>
            </a:r>
            <a:r>
              <a:rPr sz="3950" spc="-250" dirty="0">
                <a:latin typeface="함초롬바탕"/>
                <a:cs typeface="함초롬바탕"/>
              </a:rPr>
              <a:t> </a:t>
            </a:r>
            <a:r>
              <a:rPr sz="3950" spc="-175" dirty="0">
                <a:latin typeface="함초롬바탕"/>
                <a:cs typeface="함초롬바탕"/>
              </a:rPr>
              <a:t>이</a:t>
            </a:r>
            <a:r>
              <a:rPr lang="ko-KR" altLang="en-US" sz="3950" spc="-175" dirty="0">
                <a:latin typeface="함초롬바탕"/>
                <a:cs typeface="함초롬바탕"/>
              </a:rPr>
              <a:t>상</a:t>
            </a:r>
            <a:r>
              <a:rPr sz="3950" spc="-170" dirty="0" err="1">
                <a:latin typeface="함초롬바탕"/>
                <a:cs typeface="함초롬바탕"/>
              </a:rPr>
              <a:t>하면</a:t>
            </a:r>
            <a:r>
              <a:rPr sz="3950" spc="-130" dirty="0">
                <a:latin typeface="함초롬바탕"/>
                <a:cs typeface="함초롬바탕"/>
              </a:rPr>
              <a:t> </a:t>
            </a:r>
            <a:r>
              <a:rPr sz="3950" spc="-25" dirty="0" err="1">
                <a:latin typeface="함초롬바탕"/>
                <a:cs typeface="함초롬바탕"/>
              </a:rPr>
              <a:t>기혼</a:t>
            </a:r>
            <a:r>
              <a:rPr sz="3950" spc="-25" dirty="0">
                <a:latin typeface="함초롬바탕"/>
                <a:cs typeface="함초롬바탕"/>
              </a:rPr>
              <a:t>?</a:t>
            </a:r>
            <a:endParaRPr sz="3950" dirty="0">
              <a:latin typeface="함초롬바탕"/>
              <a:cs typeface="함초롬바탕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3D5DDC-7F45-C8A6-D5D3-DAAD54F4F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3597275"/>
            <a:ext cx="170688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440F3B-54ED-0E5A-B1A2-47BA2157FF3A}"/>
              </a:ext>
            </a:extLst>
          </p:cNvPr>
          <p:cNvSpPr txBox="1"/>
          <p:nvPr/>
        </p:nvSpPr>
        <p:spPr>
          <a:xfrm>
            <a:off x="5026025" y="5119241"/>
            <a:ext cx="10052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어떠한 관계성도 안보인다</a:t>
            </a:r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하지만</a:t>
            </a:r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  <a:endParaRPr lang="ko-KR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29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98885" y="2652375"/>
            <a:ext cx="6963409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sz="3950" spc="165" dirty="0">
                <a:latin typeface="휴먼모음T"/>
                <a:cs typeface="휴먼모음T"/>
              </a:rPr>
              <a:t>3</a:t>
            </a:r>
            <a:r>
              <a:rPr sz="3950" dirty="0">
                <a:latin typeface="휴먼모음T"/>
                <a:cs typeface="휴먼모음T"/>
              </a:rPr>
              <a:t>	</a:t>
            </a:r>
            <a:r>
              <a:rPr sz="3950" spc="-180" dirty="0">
                <a:latin typeface="함초롬바탕"/>
                <a:cs typeface="함초롬바탕"/>
              </a:rPr>
              <a:t>환불을</a:t>
            </a:r>
            <a:r>
              <a:rPr sz="3950" spc="-120" dirty="0">
                <a:latin typeface="함초롬바탕"/>
                <a:cs typeface="함초롬바탕"/>
              </a:rPr>
              <a:t> </a:t>
            </a:r>
            <a:r>
              <a:rPr sz="3950" dirty="0">
                <a:latin typeface="함초롬바탕"/>
                <a:cs typeface="함초롬바탕"/>
              </a:rPr>
              <a:t>4번</a:t>
            </a:r>
            <a:r>
              <a:rPr sz="3950" spc="-250" dirty="0">
                <a:latin typeface="함초롬바탕"/>
                <a:cs typeface="함초롬바탕"/>
              </a:rPr>
              <a:t> </a:t>
            </a:r>
            <a:r>
              <a:rPr sz="3950" spc="-175" dirty="0">
                <a:latin typeface="함초롬바탕"/>
                <a:cs typeface="함초롬바탕"/>
              </a:rPr>
              <a:t>이</a:t>
            </a:r>
            <a:r>
              <a:rPr lang="ko-KR" altLang="en-US" sz="3950" spc="-175" dirty="0">
                <a:latin typeface="함초롬바탕"/>
                <a:cs typeface="함초롬바탕"/>
              </a:rPr>
              <a:t>상</a:t>
            </a:r>
            <a:r>
              <a:rPr sz="3950" spc="-170" dirty="0" err="1">
                <a:latin typeface="함초롬바탕"/>
                <a:cs typeface="함초롬바탕"/>
              </a:rPr>
              <a:t>하면</a:t>
            </a:r>
            <a:r>
              <a:rPr sz="3950" spc="-130" dirty="0">
                <a:latin typeface="함초롬바탕"/>
                <a:cs typeface="함초롬바탕"/>
              </a:rPr>
              <a:t> </a:t>
            </a:r>
            <a:r>
              <a:rPr sz="3950" spc="-25" dirty="0" err="1">
                <a:latin typeface="함초롬바탕"/>
                <a:cs typeface="함초롬바탕"/>
              </a:rPr>
              <a:t>기혼</a:t>
            </a:r>
            <a:r>
              <a:rPr sz="3950" spc="-25" dirty="0">
                <a:latin typeface="함초롬바탕"/>
                <a:cs typeface="함초롬바탕"/>
              </a:rPr>
              <a:t>?</a:t>
            </a:r>
            <a:endParaRPr sz="3950" dirty="0">
              <a:latin typeface="함초롬바탕"/>
              <a:cs typeface="함초롬바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325"/>
              </a:lnSpc>
            </a:pPr>
            <a:r>
              <a:rPr lang="en-US" altLang="ko-KR" sz="12375" spc="675" baseline="-6060" dirty="0">
                <a:solidFill>
                  <a:srgbClr val="2F3265"/>
                </a:solidFill>
                <a:latin typeface="휴먼모음T"/>
                <a:cs typeface="휴먼모음T"/>
              </a:rPr>
              <a:t>2</a:t>
            </a:r>
            <a:r>
              <a:rPr lang="ko-KR" altLang="en-US" sz="12375" spc="502" baseline="-6060" dirty="0">
                <a:solidFill>
                  <a:srgbClr val="2F3265"/>
                </a:solidFill>
                <a:latin typeface="휴먼모음T"/>
                <a:cs typeface="휴먼모음T"/>
              </a:rPr>
              <a:t> </a:t>
            </a:r>
            <a:r>
              <a:rPr lang="ko-KR" altLang="en-US" sz="5900" spc="-290" dirty="0"/>
              <a:t>특징</a:t>
            </a:r>
            <a:r>
              <a:rPr lang="ko-KR" altLang="en-US" sz="5900" spc="-105" dirty="0"/>
              <a:t> </a:t>
            </a:r>
            <a:r>
              <a:rPr lang="ko-KR" altLang="en-US" sz="5900" spc="-290" dirty="0"/>
              <a:t>추출과</a:t>
            </a:r>
            <a:r>
              <a:rPr lang="ko-KR" altLang="en-US" sz="5900" spc="-105" dirty="0"/>
              <a:t> </a:t>
            </a:r>
            <a:r>
              <a:rPr lang="ko-KR" altLang="en-US" sz="5900" spc="-315" dirty="0"/>
              <a:t>선택</a:t>
            </a:r>
            <a:endParaRPr lang="ko-KR" altLang="en-US" sz="5900" dirty="0">
              <a:latin typeface="휴먼모음T"/>
              <a:cs typeface="휴먼모음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52C6F5-84D6-BDF0-73A7-9F553A8C2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3597275"/>
            <a:ext cx="170688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FD714-DCF8-E6CD-AB31-D82CFEB555D6}"/>
              </a:ext>
            </a:extLst>
          </p:cNvPr>
          <p:cNvSpPr txBox="1"/>
          <p:nvPr/>
        </p:nvSpPr>
        <p:spPr>
          <a:xfrm>
            <a:off x="5026025" y="5119241"/>
            <a:ext cx="10052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어떠한 관계성도 안보인다</a:t>
            </a:r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하지만</a:t>
            </a:r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  <a:endParaRPr lang="ko-KR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5FC75B-16BC-16DB-2D3A-797598BFB529}"/>
              </a:ext>
            </a:extLst>
          </p:cNvPr>
          <p:cNvSpPr/>
          <p:nvPr/>
        </p:nvSpPr>
        <p:spPr>
          <a:xfrm>
            <a:off x="3422650" y="8656975"/>
            <a:ext cx="7086600" cy="8382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9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1466</Words>
  <Application>Microsoft Office PowerPoint</Application>
  <PresentationFormat>사용자 지정</PresentationFormat>
  <Paragraphs>137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</vt:lpstr>
      <vt:lpstr>함초롬돋움</vt:lpstr>
      <vt:lpstr>함초롬바탕</vt:lpstr>
      <vt:lpstr>휴먼모음T</vt:lpstr>
      <vt:lpstr>Office Theme</vt:lpstr>
      <vt:lpstr>PowerPoint 프레젠테이션</vt:lpstr>
      <vt:lpstr>PowerPoint 프레젠테이션</vt:lpstr>
      <vt:lpstr>1 프로젝트 개요</vt:lpstr>
      <vt:lpstr>2 특징 추출과 선택</vt:lpstr>
      <vt:lpstr>2 특징 추출과 선택</vt:lpstr>
      <vt:lpstr>2 특징 추출과 선택</vt:lpstr>
      <vt:lpstr>2 특징 추출과 선택</vt:lpstr>
      <vt:lpstr>2 특징 추출과 선택</vt:lpstr>
      <vt:lpstr>2 특징 추출과 선택</vt:lpstr>
      <vt:lpstr>2 특징 추출과 선택</vt:lpstr>
      <vt:lpstr>2 특징 추출과 선택</vt:lpstr>
      <vt:lpstr>2 특징 추출과 선택</vt:lpstr>
      <vt:lpstr>2 특징 추출과 선택</vt:lpstr>
      <vt:lpstr>3 모델 학습 및 평가</vt:lpstr>
      <vt:lpstr>4 최종 결과 및 하이퍼파라미터 튜닝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Multicampus 금융&amp;마케팅 14회차</dc:title>
  <cp:lastModifiedBy>정재연</cp:lastModifiedBy>
  <cp:revision>1</cp:revision>
  <dcterms:created xsi:type="dcterms:W3CDTF">2023-12-02T18:04:56Z</dcterms:created>
  <dcterms:modified xsi:type="dcterms:W3CDTF">2024-02-05T07:32:16Z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2023-12-03T00:00:00Z</vt:filetime>
  </property>
  <property fmtid="{D5CDD505-2E9C-101B-9397-08002B2CF9AE}" pid="3" name="Creator">
    <vt:lpwstr>Adobe InDesign 19.0 (Macintosh)</vt:lpwstr>
  </property>
  <property fmtid="{D5CDD505-2E9C-101B-9397-08002B2CF9AE}" pid="4" name="LastSaved">
    <vt:filetime>2023-12-02T00:00:00Z</vt:filetime>
  </property>
  <property fmtid="{D5CDD505-2E9C-101B-9397-08002B2CF9AE}" pid="5" name="Producer">
    <vt:lpwstr>Adobe PDF Library 17.0</vt:lpwstr>
  </property>
</Properties>
</file>