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2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AAEA2-CFFC-46EF-B046-0C137FCC7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2B6AE-A3C1-4AA6-BB44-323A9231E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5E9C6-6A4A-4035-884D-0BCD1D05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F48B4-191A-4ECC-B88A-68AA1BC0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62E93-C35F-40FA-AFEF-90BA1492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77CD3-B657-4411-AB49-E5639676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095C5-4028-4ED6-AC49-AE205DA7F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1DF1E-1EEA-4405-8ED6-206B3840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DD4AC-4813-4C55-8A68-B91E1374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50C5D-7157-4BCC-9335-B2EE2A5D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1F8C76-F49A-436C-8580-E02034B67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B8B62-26DE-4380-9CE8-7ACD296DE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5227E-3EC7-45C7-BA9B-553A2CF8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05918-5237-460B-A189-943A1DAC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69348-B572-4611-B46E-E8B7DBD8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3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AB285-2733-4417-8554-F82C4A30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BD7C-2104-4C07-8794-69BDD394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72A98-63A9-4EB7-A0A3-327F4B16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6DEFD-77AE-420E-AE6B-F02023FD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A8E4A-8808-489A-9F79-3314B2AA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CF6DF-8D67-4878-ABE1-F24A9B94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D5FC4-C59B-417C-BF4A-5AFBC904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3C9-E800-457D-A4EB-A40F5C3B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1067C-6FDE-4BD1-A8DA-683DAAAC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52DE5-69BD-4192-99F2-F0B15E79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4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2C933-8622-4C8D-97E8-0D7FE381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63099-65A2-48C2-A388-AE94AF104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80A7D-4C09-41B8-AA4F-7A2E92EB7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7171A-B766-44E5-81C7-62DDBE40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C20D1-1488-49A3-BDCF-4FCEAEC7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00B1C-803E-465E-A67A-A7D43AA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9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4748-87A8-4DEC-A068-62E2A9BF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C0B4F-32B8-4D13-BFCB-DBACE912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98644-F209-4C2C-B8E2-837E742C5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F64877-2651-4785-94C0-06B25F3DF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F17E92-18AE-42D4-A78F-5DA1398B6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6E1051-ED69-4ED3-8740-7CAEEFE0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E9F76-7552-41C4-84B9-25D3F126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67925-0BFB-44EF-8915-9778A9CD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4493B-9FB9-48C6-8766-27EB6854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7D3E6-2DBF-432C-BDE6-0AC772F4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33BD33-059C-4E8F-8CAE-D1780733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ED730-5FEA-407A-A8E2-2B5049DD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1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433C4-58ED-4601-ADBD-460E700C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B9E19D-C519-496D-8EB3-6B6AFA29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E6508-E724-49FA-AD9F-E8F6254D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9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18861-CF84-4796-B128-611C4EDB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14590-8E3D-400B-A025-E1E37123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E6EEC6-BB57-4A83-8D98-FCEBB0036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D078F-23A0-41C8-A5FF-236E110F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02CF3-2904-4E9F-BB24-BC2752F0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8C3B7-CBC5-42F0-BC23-1088163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2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6D7F5-0BB6-4ABD-B53B-709483A3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033F-023C-40ED-9FE4-C3D815031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4BEAD-9758-4435-91A3-4B8E863D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44372-2424-4DC3-B28D-6C326B8F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233DD-C658-494B-8064-B2828886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DDF93-892E-40BB-BFFE-777B18E0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2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4E6C15-DF31-43D0-82A3-79550C61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EA4AA-4786-4862-A63C-6028028F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46404-9455-453E-8048-F7B77E781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3B31-34EB-4D70-B0D6-ED68E302D66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0D4DD-1388-4416-B00B-15A98E2F6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CEE0E-45B1-4AFD-AE6B-570DDB0AC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FB9C-1704-4306-9E3C-64EA45610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2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BA83971-F404-4120-B6A6-A2EF4AB9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9518"/>
            <a:ext cx="9833548" cy="1066802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3F3F3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5EAE2-211D-48E0-B9E9-23D9F304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27768"/>
            <a:ext cx="9833548" cy="3982175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3600" dirty="0">
                <a:solidFill>
                  <a:srgbClr val="FFFFFF"/>
                </a:solidFill>
              </a:rPr>
              <a:t>ERD</a:t>
            </a:r>
            <a:r>
              <a:rPr lang="ko-KR" altLang="en-US" sz="3600" dirty="0">
                <a:solidFill>
                  <a:srgbClr val="FFFFFF"/>
                </a:solidFill>
              </a:rPr>
              <a:t>기반 </a:t>
            </a:r>
            <a:r>
              <a:rPr lang="en-US" altLang="ko-KR" sz="3600" dirty="0">
                <a:solidFill>
                  <a:srgbClr val="FFFFFF"/>
                </a:solidFill>
              </a:rPr>
              <a:t>DB</a:t>
            </a:r>
            <a:r>
              <a:rPr lang="ko-KR" altLang="en-US" sz="3600" dirty="0">
                <a:solidFill>
                  <a:srgbClr val="FFFFFF"/>
                </a:solidFill>
              </a:rPr>
              <a:t>생성하기</a:t>
            </a:r>
            <a:endParaRPr lang="en-US" altLang="ko-KR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rgbClr val="FFFFFF"/>
                </a:solidFill>
              </a:rPr>
              <a:t>2. Spring boot </a:t>
            </a:r>
            <a:r>
              <a:rPr lang="ko-KR" altLang="en-US" sz="3600" dirty="0">
                <a:solidFill>
                  <a:srgbClr val="FFFFFF"/>
                </a:solidFill>
              </a:rPr>
              <a:t>설정하기</a:t>
            </a:r>
            <a:endParaRPr lang="en-US" altLang="ko-KR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rgbClr val="FFFFFF"/>
                </a:solidFill>
              </a:rPr>
              <a:t>3. Vue </a:t>
            </a:r>
            <a:r>
              <a:rPr lang="ko-KR" altLang="en-US" sz="3600" dirty="0">
                <a:solidFill>
                  <a:srgbClr val="FFFFFF"/>
                </a:solidFill>
              </a:rPr>
              <a:t>환경설정</a:t>
            </a:r>
            <a:endParaRPr lang="en-US" altLang="ko-KR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rgbClr val="FFFFFF"/>
                </a:solidFill>
              </a:rPr>
              <a:t>4. Spring RESTful API Test</a:t>
            </a:r>
          </a:p>
          <a:p>
            <a:pPr marL="0" indent="0">
              <a:buNone/>
            </a:pPr>
            <a:r>
              <a:rPr lang="en-US" altLang="ko-KR" sz="3600" dirty="0">
                <a:solidFill>
                  <a:srgbClr val="FFFFFF"/>
                </a:solidFill>
              </a:rPr>
              <a:t>5. Vue </a:t>
            </a:r>
            <a:r>
              <a:rPr lang="en-US" altLang="ko-KR" sz="3600" dirty="0" err="1">
                <a:solidFill>
                  <a:srgbClr val="FFFFFF"/>
                </a:solidFill>
              </a:rPr>
              <a:t>axios</a:t>
            </a:r>
            <a:r>
              <a:rPr lang="ko-KR" altLang="en-US" sz="3600" dirty="0">
                <a:solidFill>
                  <a:srgbClr val="FFFFFF"/>
                </a:solidFill>
              </a:rPr>
              <a:t>로 </a:t>
            </a:r>
            <a:r>
              <a:rPr lang="en-US" altLang="ko-KR" sz="3600" dirty="0" err="1">
                <a:solidFill>
                  <a:srgbClr val="FFFFFF"/>
                </a:solidFill>
              </a:rPr>
              <a:t>BackEnd</a:t>
            </a:r>
            <a:r>
              <a:rPr lang="en-US" altLang="ko-KR" sz="3600" dirty="0">
                <a:solidFill>
                  <a:srgbClr val="FFFFFF"/>
                </a:solidFill>
              </a:rPr>
              <a:t> </a:t>
            </a:r>
            <a:r>
              <a:rPr lang="ko-KR" altLang="en-US" sz="3600" dirty="0">
                <a:solidFill>
                  <a:srgbClr val="FFFFFF"/>
                </a:solidFill>
              </a:rPr>
              <a:t>통신설정</a:t>
            </a:r>
            <a:endParaRPr lang="en-US" altLang="ko-KR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rgbClr val="FFFFFF"/>
                </a:solidFill>
              </a:rPr>
              <a:t>6. DB – Spring boot – Vue </a:t>
            </a:r>
            <a:r>
              <a:rPr lang="ko-KR" altLang="en-US" sz="3600" dirty="0">
                <a:solidFill>
                  <a:srgbClr val="FFFFFF"/>
                </a:solidFill>
              </a:rPr>
              <a:t>연동확인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55CBEA2-3A22-47ED-BBDC-36CA55CAD73D}"/>
              </a:ext>
            </a:extLst>
          </p:cNvPr>
          <p:cNvSpPr txBox="1">
            <a:spLocks/>
          </p:cNvSpPr>
          <p:nvPr/>
        </p:nvSpPr>
        <p:spPr>
          <a:xfrm>
            <a:off x="2380440" y="65797"/>
            <a:ext cx="9144000" cy="990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err="1">
                <a:solidFill>
                  <a:schemeClr val="bg1"/>
                </a:solidFill>
              </a:rPr>
              <a:t>딕테이션</a:t>
            </a:r>
            <a:r>
              <a:rPr lang="ko-KR" altLang="en-US" sz="5400" dirty="0">
                <a:solidFill>
                  <a:schemeClr val="bg1"/>
                </a:solidFill>
              </a:rPr>
              <a:t> 개발환경구축</a:t>
            </a:r>
          </a:p>
        </p:txBody>
      </p:sp>
    </p:spTree>
    <p:extLst>
      <p:ext uri="{BB962C8B-B14F-4D97-AF65-F5344CB8AC3E}">
        <p14:creationId xmlns:p14="http://schemas.microsoft.com/office/powerpoint/2010/main" val="216970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4. Spring RESTful API Test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102390" y="1183867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en-US" altLang="ko-KR" b="1" dirty="0" err="1"/>
              <a:t>mybatis</a:t>
            </a:r>
            <a:r>
              <a:rPr lang="ko-KR" altLang="en-US" b="1" dirty="0"/>
              <a:t> </a:t>
            </a:r>
            <a:r>
              <a:rPr lang="en-US" altLang="ko-KR" b="1" dirty="0"/>
              <a:t>mapper</a:t>
            </a:r>
            <a:r>
              <a:rPr lang="ko-KR" altLang="en-US" b="1" dirty="0"/>
              <a:t>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1D88-08EB-4F80-979A-7E84302FF110}"/>
              </a:ext>
            </a:extLst>
          </p:cNvPr>
          <p:cNvSpPr txBox="1"/>
          <p:nvPr/>
        </p:nvSpPr>
        <p:spPr>
          <a:xfrm>
            <a:off x="7254592" y="1183867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en-US" b="1" dirty="0"/>
              <a:t>패키지 생성</a:t>
            </a:r>
          </a:p>
        </p:txBody>
      </p:sp>
      <p:pic>
        <p:nvPicPr>
          <p:cNvPr id="3" name="그림 2" descr="빨간색이(가) 표시된 사진&#10;&#10;자동 생성된 설명">
            <a:extLst>
              <a:ext uri="{FF2B5EF4-FFF2-40B4-BE49-F238E27FC236}">
                <a16:creationId xmlns:a16="http://schemas.microsoft.com/office/drawing/2014/main" id="{BDAFE5ED-1C38-4D92-B805-7DB60AD0E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" y="1730798"/>
            <a:ext cx="3123889" cy="120967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FCED81-004F-4CFE-9B2B-9986136FE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" y="3829902"/>
            <a:ext cx="5459323" cy="3028097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F55D2D9-AAA7-4B71-8D77-C614C6FC0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92" y="1625413"/>
            <a:ext cx="4355621" cy="1684582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2BE3FC94-B6F8-43D3-B32E-E5ABFD1E1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92" y="3839687"/>
            <a:ext cx="3787218" cy="2257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7BC98E-1C39-432E-8462-E812B5DE39AE}"/>
              </a:ext>
            </a:extLst>
          </p:cNvPr>
          <p:cNvSpPr txBox="1"/>
          <p:nvPr/>
        </p:nvSpPr>
        <p:spPr>
          <a:xfrm>
            <a:off x="0" y="3143072"/>
            <a:ext cx="640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DB</a:t>
            </a:r>
            <a:r>
              <a:rPr lang="ko-KR" altLang="en-US" dirty="0">
                <a:solidFill>
                  <a:srgbClr val="00B0F0"/>
                </a:solidFill>
              </a:rPr>
              <a:t>에 있는 </a:t>
            </a:r>
            <a:r>
              <a:rPr lang="en-US" altLang="ko-KR" dirty="0">
                <a:solidFill>
                  <a:srgbClr val="00B0F0"/>
                </a:solidFill>
              </a:rPr>
              <a:t>Test </a:t>
            </a:r>
            <a:r>
              <a:rPr lang="ko-KR" altLang="en-US" dirty="0">
                <a:solidFill>
                  <a:srgbClr val="00B0F0"/>
                </a:solidFill>
              </a:rPr>
              <a:t>테이블을 가져오기 위해 </a:t>
            </a:r>
            <a:r>
              <a:rPr lang="en-US" altLang="ko-KR" dirty="0">
                <a:solidFill>
                  <a:srgbClr val="00B0F0"/>
                </a:solidFill>
              </a:rPr>
              <a:t>testMapper.xml</a:t>
            </a:r>
            <a:r>
              <a:rPr lang="ko-KR" altLang="en-US" dirty="0">
                <a:solidFill>
                  <a:srgbClr val="00B0F0"/>
                </a:solidFill>
              </a:rPr>
              <a:t>생성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자신이 가져올 테이블에 따라 바꾸거나 새로 생성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2AA15B6-D7E0-4E59-A89B-D4EA8A7A7653}"/>
              </a:ext>
            </a:extLst>
          </p:cNvPr>
          <p:cNvSpPr/>
          <p:nvPr/>
        </p:nvSpPr>
        <p:spPr>
          <a:xfrm>
            <a:off x="6401609" y="2696209"/>
            <a:ext cx="852983" cy="446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5A0E1-EB81-43E3-A868-B57F81C1D118}"/>
              </a:ext>
            </a:extLst>
          </p:cNvPr>
          <p:cNvSpPr txBox="1"/>
          <p:nvPr/>
        </p:nvSpPr>
        <p:spPr>
          <a:xfrm>
            <a:off x="1332540" y="6359253"/>
            <a:ext cx="189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testMapper.xml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2B0E2-FD47-4A8F-BD1C-1A81DE14B2DC}"/>
              </a:ext>
            </a:extLst>
          </p:cNvPr>
          <p:cNvSpPr txBox="1"/>
          <p:nvPr/>
        </p:nvSpPr>
        <p:spPr>
          <a:xfrm>
            <a:off x="7254592" y="3441146"/>
            <a:ext cx="34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3) </a:t>
            </a:r>
            <a:r>
              <a:rPr lang="en-US" altLang="ko-KR" b="1" dirty="0" err="1"/>
              <a:t>TestVO</a:t>
            </a:r>
            <a:r>
              <a:rPr lang="ko-KR" altLang="en-US" b="1" dirty="0"/>
              <a:t> </a:t>
            </a:r>
            <a:r>
              <a:rPr lang="en-US" altLang="ko-KR" b="1" dirty="0"/>
              <a:t>class </a:t>
            </a:r>
            <a:r>
              <a:rPr lang="ko-KR" altLang="en-US" b="1" dirty="0"/>
              <a:t>생성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BA7B66-E775-4964-A495-71E3FDBA7100}"/>
              </a:ext>
            </a:extLst>
          </p:cNvPr>
          <p:cNvSpPr txBox="1"/>
          <p:nvPr/>
        </p:nvSpPr>
        <p:spPr>
          <a:xfrm>
            <a:off x="7254592" y="6082254"/>
            <a:ext cx="459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※ </a:t>
            </a:r>
            <a:r>
              <a:rPr lang="en-US" altLang="ko-KR" b="1" dirty="0" err="1">
                <a:solidFill>
                  <a:srgbClr val="00B0F0"/>
                </a:solidFill>
              </a:rPr>
              <a:t>lombok</a:t>
            </a:r>
            <a:r>
              <a:rPr lang="ko-KR" altLang="en-US" b="1" dirty="0">
                <a:solidFill>
                  <a:srgbClr val="00B0F0"/>
                </a:solidFill>
              </a:rPr>
              <a:t>을 사용하여 </a:t>
            </a:r>
            <a:r>
              <a:rPr lang="en-US" altLang="ko-KR" b="1" dirty="0">
                <a:solidFill>
                  <a:srgbClr val="00B0F0"/>
                </a:solidFill>
              </a:rPr>
              <a:t>getter, setter</a:t>
            </a:r>
            <a:r>
              <a:rPr lang="ko-KR" altLang="en-US" b="1" dirty="0">
                <a:solidFill>
                  <a:srgbClr val="00B0F0"/>
                </a:solidFill>
              </a:rPr>
              <a:t>를 작성하지 않고 쉽게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50673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4. Spring RESTful API Test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247408" y="957024"/>
            <a:ext cx="361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4) </a:t>
            </a:r>
            <a:r>
              <a:rPr lang="en-US" altLang="ko-KR" b="1" dirty="0" err="1"/>
              <a:t>mybatis</a:t>
            </a:r>
            <a:r>
              <a:rPr lang="ko-KR" altLang="en-US" b="1" dirty="0"/>
              <a:t> </a:t>
            </a:r>
            <a:r>
              <a:rPr lang="en-US" altLang="ko-KR" b="1" dirty="0"/>
              <a:t>mapper</a:t>
            </a:r>
            <a:r>
              <a:rPr lang="ko-KR" altLang="en-US" b="1" dirty="0"/>
              <a:t>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1D88-08EB-4F80-979A-7E84302FF110}"/>
              </a:ext>
            </a:extLst>
          </p:cNvPr>
          <p:cNvSpPr txBox="1"/>
          <p:nvPr/>
        </p:nvSpPr>
        <p:spPr>
          <a:xfrm>
            <a:off x="6096000" y="957024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6) </a:t>
            </a:r>
            <a:r>
              <a:rPr lang="en-US" altLang="ko-KR" b="1" dirty="0" err="1"/>
              <a:t>TestController</a:t>
            </a:r>
            <a:r>
              <a:rPr lang="en-US" altLang="ko-KR" b="1" dirty="0"/>
              <a:t> class </a:t>
            </a:r>
            <a:r>
              <a:rPr lang="ko-KR" altLang="en-US" b="1" dirty="0"/>
              <a:t>생성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2AA15B6-D7E0-4E59-A89B-D4EA8A7A7653}"/>
              </a:ext>
            </a:extLst>
          </p:cNvPr>
          <p:cNvSpPr/>
          <p:nvPr/>
        </p:nvSpPr>
        <p:spPr>
          <a:xfrm>
            <a:off x="4874106" y="2982137"/>
            <a:ext cx="852983" cy="446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5A0E1-EB81-43E3-A868-B57F81C1D118}"/>
              </a:ext>
            </a:extLst>
          </p:cNvPr>
          <p:cNvSpPr txBox="1"/>
          <p:nvPr/>
        </p:nvSpPr>
        <p:spPr>
          <a:xfrm>
            <a:off x="247408" y="3415334"/>
            <a:ext cx="34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5)</a:t>
            </a:r>
            <a:r>
              <a:rPr lang="en-US" altLang="ko-KR" b="1" dirty="0" err="1"/>
              <a:t>TestService</a:t>
            </a:r>
            <a:r>
              <a:rPr lang="en-US" altLang="ko-KR" b="1" dirty="0"/>
              <a:t> class </a:t>
            </a:r>
            <a:r>
              <a:rPr lang="ko-KR" altLang="en-US" b="1" dirty="0"/>
              <a:t>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2B0E2-FD47-4A8F-BD1C-1A81DE14B2DC}"/>
              </a:ext>
            </a:extLst>
          </p:cNvPr>
          <p:cNvSpPr txBox="1"/>
          <p:nvPr/>
        </p:nvSpPr>
        <p:spPr>
          <a:xfrm>
            <a:off x="6063701" y="3469057"/>
            <a:ext cx="46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7) </a:t>
            </a:r>
            <a:r>
              <a:rPr lang="ko-KR" altLang="en-US" b="1" dirty="0"/>
              <a:t>전역 </a:t>
            </a:r>
            <a:r>
              <a:rPr lang="en-US" altLang="ko-KR" b="1" dirty="0" err="1"/>
              <a:t>CrossOrigin</a:t>
            </a:r>
            <a:r>
              <a:rPr lang="ko-KR" altLang="en-US" b="1" dirty="0"/>
              <a:t>으로 </a:t>
            </a:r>
            <a:r>
              <a:rPr lang="en-US" altLang="ko-KR" b="1" dirty="0" err="1"/>
              <a:t>FrontEnd</a:t>
            </a:r>
            <a:r>
              <a:rPr lang="en-US" altLang="ko-KR" b="1" dirty="0"/>
              <a:t> </a:t>
            </a:r>
            <a:r>
              <a:rPr lang="ko-KR" altLang="en-US" b="1" dirty="0"/>
              <a:t>허용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71C429E-E7A8-4BA7-BD7F-0DFF05B1E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8" y="1374820"/>
            <a:ext cx="4290086" cy="199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6442A7-4F84-4D83-96CC-77BC03732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8" y="3833130"/>
            <a:ext cx="3781425" cy="25479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D94A8A-7F27-4A9E-8ECA-B8147D5191F9}"/>
              </a:ext>
            </a:extLst>
          </p:cNvPr>
          <p:cNvSpPr txBox="1"/>
          <p:nvPr/>
        </p:nvSpPr>
        <p:spPr>
          <a:xfrm>
            <a:off x="247408" y="6330788"/>
            <a:ext cx="406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※ annotation</a:t>
            </a:r>
            <a:r>
              <a:rPr lang="ko-KR" altLang="en-US" b="1" dirty="0">
                <a:solidFill>
                  <a:srgbClr val="00B0F0"/>
                </a:solidFill>
              </a:rPr>
              <a:t>을 통해 의존성을 주입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5A320137-7A95-4C78-AFA8-CA8721A15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02" y="1421336"/>
            <a:ext cx="4901704" cy="1952741"/>
          </a:xfrm>
          <a:prstGeom prst="rect">
            <a:avLst/>
          </a:prstGeom>
        </p:spPr>
      </p:pic>
      <p:pic>
        <p:nvPicPr>
          <p:cNvPr id="14" name="그림 13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737B4ED0-A5B9-4F00-8730-78AD8FB27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02" y="3864634"/>
            <a:ext cx="6103317" cy="27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5. Vue </a:t>
            </a:r>
            <a:r>
              <a:rPr lang="en-US" altLang="ko-KR" sz="4400" dirty="0" err="1"/>
              <a:t>axios</a:t>
            </a:r>
            <a:r>
              <a:rPr lang="ko-KR" altLang="en-US" sz="4400" dirty="0"/>
              <a:t>로 </a:t>
            </a:r>
            <a:r>
              <a:rPr lang="en-US" altLang="ko-KR" sz="4400" dirty="0" err="1"/>
              <a:t>BackEnd</a:t>
            </a:r>
            <a:r>
              <a:rPr lang="en-US" altLang="ko-KR" sz="4400" dirty="0"/>
              <a:t> </a:t>
            </a:r>
            <a:r>
              <a:rPr lang="ko-KR" altLang="en-US" sz="4400" dirty="0"/>
              <a:t>통신설정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B6BE5F-97F0-4A89-8E52-15224F33FDD0}"/>
              </a:ext>
            </a:extLst>
          </p:cNvPr>
          <p:cNvSpPr/>
          <p:nvPr/>
        </p:nvSpPr>
        <p:spPr>
          <a:xfrm>
            <a:off x="5225684" y="3349586"/>
            <a:ext cx="81242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123080" y="1080453"/>
            <a:ext cx="502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axios</a:t>
            </a:r>
            <a:r>
              <a:rPr lang="en-US" altLang="ko-KR" sz="2000" b="1" dirty="0"/>
              <a:t> install</a:t>
            </a:r>
            <a:endParaRPr lang="ko-KR" altLang="en-US" sz="2000" b="1" dirty="0"/>
          </a:p>
        </p:txBody>
      </p:sp>
      <p:pic>
        <p:nvPicPr>
          <p:cNvPr id="5" name="그림 4" descr="화면, 검은색, 테이블, 디스플레이이(가) 표시된 사진&#10;&#10;자동 생성된 설명">
            <a:extLst>
              <a:ext uri="{FF2B5EF4-FFF2-40B4-BE49-F238E27FC236}">
                <a16:creationId xmlns:a16="http://schemas.microsoft.com/office/drawing/2014/main" id="{C9D69E77-2A0A-4183-8E84-054B1E29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5" y="1527997"/>
            <a:ext cx="5026248" cy="1781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F59871-23B9-443B-8C69-44AD540A09F4}"/>
              </a:ext>
            </a:extLst>
          </p:cNvPr>
          <p:cNvSpPr txBox="1"/>
          <p:nvPr/>
        </p:nvSpPr>
        <p:spPr>
          <a:xfrm>
            <a:off x="146674" y="3348774"/>
            <a:ext cx="514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vue.config.js </a:t>
            </a:r>
            <a:r>
              <a:rPr lang="ko-KR" altLang="en-US" sz="2000" b="1" dirty="0"/>
              <a:t>생성 및 </a:t>
            </a:r>
            <a:r>
              <a:rPr lang="en-US" altLang="ko-KR" sz="2000" b="1" dirty="0" err="1"/>
              <a:t>BackEnd</a:t>
            </a:r>
            <a:r>
              <a:rPr lang="ko-KR" altLang="en-US" sz="2000" b="1" dirty="0"/>
              <a:t>연동설정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0D8255-0FAF-4A04-8082-6C22C9E05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" y="3788487"/>
            <a:ext cx="5026248" cy="2978368"/>
          </a:xfrm>
          <a:prstGeom prst="rect">
            <a:avLst/>
          </a:prstGeom>
        </p:spPr>
      </p:pic>
      <p:pic>
        <p:nvPicPr>
          <p:cNvPr id="13" name="그림 12" descr="노트북, 방이(가) 표시된 사진&#10;&#10;자동 생성된 설명">
            <a:extLst>
              <a:ext uri="{FF2B5EF4-FFF2-40B4-BE49-F238E27FC236}">
                <a16:creationId xmlns:a16="http://schemas.microsoft.com/office/drawing/2014/main" id="{47D399F5-003E-454F-B4CD-1852CFDD3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70" y="1554475"/>
            <a:ext cx="5915025" cy="2978368"/>
          </a:xfrm>
          <a:prstGeom prst="rect">
            <a:avLst/>
          </a:prstGeom>
        </p:spPr>
      </p:pic>
      <p:pic>
        <p:nvPicPr>
          <p:cNvPr id="22" name="그림 21" descr="사진, 검은색, 시계, 오렌지이(가) 표시된 사진&#10;&#10;자동 생성된 설명">
            <a:extLst>
              <a:ext uri="{FF2B5EF4-FFF2-40B4-BE49-F238E27FC236}">
                <a16:creationId xmlns:a16="http://schemas.microsoft.com/office/drawing/2014/main" id="{DEC09DEA-FE34-40EC-9A4E-E83E007A7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70" y="5080777"/>
            <a:ext cx="5915024" cy="17547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151FB7-CE14-463E-BBD5-FDEBA14442D0}"/>
              </a:ext>
            </a:extLst>
          </p:cNvPr>
          <p:cNvSpPr txBox="1"/>
          <p:nvPr/>
        </p:nvSpPr>
        <p:spPr>
          <a:xfrm>
            <a:off x="6126964" y="1080453"/>
            <a:ext cx="502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main.js</a:t>
            </a:r>
            <a:r>
              <a:rPr lang="ko-KR" altLang="en-US" sz="2000" b="1" dirty="0"/>
              <a:t>에 </a:t>
            </a:r>
            <a:r>
              <a:rPr lang="en-US" altLang="ko-KR" sz="2000" b="1" dirty="0" err="1"/>
              <a:t>axios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전역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28738F-3E3A-42B0-B557-5D64D6F54C6C}"/>
              </a:ext>
            </a:extLst>
          </p:cNvPr>
          <p:cNvSpPr txBox="1"/>
          <p:nvPr/>
        </p:nvSpPr>
        <p:spPr>
          <a:xfrm>
            <a:off x="6209170" y="4606755"/>
            <a:ext cx="502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4) </a:t>
            </a:r>
            <a:r>
              <a:rPr lang="ko-KR" altLang="en-US" sz="2000" b="1" dirty="0"/>
              <a:t>화면에 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235006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6. DB – Spring boot – Vue </a:t>
            </a:r>
            <a:r>
              <a:rPr lang="ko-KR" altLang="en-US" sz="4400" dirty="0"/>
              <a:t>연동확인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28738F-3E3A-42B0-B557-5D64D6F54C6C}"/>
              </a:ext>
            </a:extLst>
          </p:cNvPr>
          <p:cNvSpPr txBox="1"/>
          <p:nvPr/>
        </p:nvSpPr>
        <p:spPr>
          <a:xfrm>
            <a:off x="6209170" y="4606755"/>
            <a:ext cx="502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4) </a:t>
            </a:r>
            <a:r>
              <a:rPr lang="ko-KR" altLang="en-US" sz="2000" b="1" dirty="0"/>
              <a:t>화면에 데이터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4C8780-568B-4D11-A1E2-5A2654F6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4" y="1488628"/>
            <a:ext cx="5694781" cy="34742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A00584-DE60-4DF5-A7C5-0FBBD8AA0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25" y="1488628"/>
            <a:ext cx="6153894" cy="47507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A386B1-6CB6-437C-A948-89BF975E9A98}"/>
              </a:ext>
            </a:extLst>
          </p:cNvPr>
          <p:cNvSpPr txBox="1"/>
          <p:nvPr/>
        </p:nvSpPr>
        <p:spPr>
          <a:xfrm>
            <a:off x="153544" y="1088518"/>
            <a:ext cx="502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DB-Spring </a:t>
            </a:r>
            <a:r>
              <a:rPr lang="ko-KR" altLang="en-US" sz="2000" b="1" dirty="0"/>
              <a:t>출력화면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7A57D-C317-4E6A-A7A9-70D84F3CE061}"/>
              </a:ext>
            </a:extLst>
          </p:cNvPr>
          <p:cNvSpPr txBox="1"/>
          <p:nvPr/>
        </p:nvSpPr>
        <p:spPr>
          <a:xfrm>
            <a:off x="5848325" y="1012855"/>
            <a:ext cx="502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Spring-Vue </a:t>
            </a:r>
            <a:r>
              <a:rPr lang="ko-KR" altLang="en-US" sz="2000" b="1" dirty="0"/>
              <a:t>출력화면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B749A-F77D-4566-8FD8-CBB9DE295D87}"/>
              </a:ext>
            </a:extLst>
          </p:cNvPr>
          <p:cNvSpPr txBox="1"/>
          <p:nvPr/>
        </p:nvSpPr>
        <p:spPr>
          <a:xfrm>
            <a:off x="487810" y="5247189"/>
            <a:ext cx="502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DB-Spring-Vue </a:t>
            </a:r>
            <a:r>
              <a:rPr lang="ko-KR" altLang="en-US" sz="2000" b="1" dirty="0"/>
              <a:t>연동 및 통신 확인을 위해 원하는 데이터를 출력 완료</a:t>
            </a:r>
            <a:r>
              <a:rPr lang="en-US" altLang="ko-KR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230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1. ERD</a:t>
            </a:r>
            <a:r>
              <a:rPr lang="ko-KR" altLang="en-US" sz="4400" dirty="0"/>
              <a:t>기반 </a:t>
            </a:r>
            <a:r>
              <a:rPr lang="en-US" altLang="ko-KR" sz="4400" dirty="0"/>
              <a:t>DB</a:t>
            </a:r>
            <a:r>
              <a:rPr lang="ko-KR" altLang="en-US" sz="4400" dirty="0"/>
              <a:t>생성하기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A7ECA64-96E1-42E0-9DC2-861B56EE9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687"/>
            <a:ext cx="5734050" cy="446722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FCEC3E3-EEC6-4B02-B5B0-076463622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35" y="1055686"/>
            <a:ext cx="5926065" cy="44672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B6BE5F-97F0-4A89-8E52-15224F33FDD0}"/>
              </a:ext>
            </a:extLst>
          </p:cNvPr>
          <p:cNvSpPr/>
          <p:nvPr/>
        </p:nvSpPr>
        <p:spPr>
          <a:xfrm>
            <a:off x="5772150" y="3219450"/>
            <a:ext cx="49378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0" y="5765797"/>
            <a:ext cx="593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Workbench</a:t>
            </a:r>
            <a:r>
              <a:rPr lang="ko-KR" altLang="en-US" dirty="0"/>
              <a:t>에서 </a:t>
            </a:r>
            <a:r>
              <a:rPr lang="en-US" altLang="ko-KR" dirty="0"/>
              <a:t>ERD</a:t>
            </a:r>
            <a:r>
              <a:rPr lang="ko-KR" altLang="en-US" dirty="0"/>
              <a:t>파일을 </a:t>
            </a:r>
            <a:r>
              <a:rPr lang="ko-KR" altLang="en-US" dirty="0" err="1"/>
              <a:t>연뒤</a:t>
            </a:r>
            <a:endParaRPr lang="en-US" altLang="ko-KR" dirty="0"/>
          </a:p>
          <a:p>
            <a:r>
              <a:rPr lang="ko-KR" altLang="en-US" dirty="0"/>
              <a:t>왼쪽 위 </a:t>
            </a:r>
            <a:r>
              <a:rPr lang="en-US" altLang="ko-KR" dirty="0"/>
              <a:t>file – Export – Forward Engineer SQL CREATE…</a:t>
            </a:r>
            <a:r>
              <a:rPr lang="ko-KR" altLang="en-US" dirty="0"/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1D88-08EB-4F80-979A-7E84302FF110}"/>
              </a:ext>
            </a:extLst>
          </p:cNvPr>
          <p:cNvSpPr txBox="1"/>
          <p:nvPr/>
        </p:nvSpPr>
        <p:spPr>
          <a:xfrm>
            <a:off x="6263517" y="6045200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 Engineer SQL Script </a:t>
            </a:r>
            <a:r>
              <a:rPr lang="ko-KR" altLang="en-US" dirty="0"/>
              <a:t>창이 뜨면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C76AB-6F1D-4109-A764-C812440B3546}"/>
              </a:ext>
            </a:extLst>
          </p:cNvPr>
          <p:cNvSpPr/>
          <p:nvPr/>
        </p:nvSpPr>
        <p:spPr>
          <a:xfrm>
            <a:off x="10902950" y="5232401"/>
            <a:ext cx="5969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CDA2F6-DD51-4751-8975-7CB75028E1E1}"/>
              </a:ext>
            </a:extLst>
          </p:cNvPr>
          <p:cNvSpPr/>
          <p:nvPr/>
        </p:nvSpPr>
        <p:spPr>
          <a:xfrm rot="3108348">
            <a:off x="10596812" y="4762054"/>
            <a:ext cx="595554" cy="3122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1. ERD</a:t>
            </a:r>
            <a:r>
              <a:rPr lang="ko-KR" altLang="en-US" sz="4400" dirty="0"/>
              <a:t>기반 </a:t>
            </a:r>
            <a:r>
              <a:rPr lang="en-US" altLang="ko-KR" sz="4400" dirty="0"/>
              <a:t>DB</a:t>
            </a:r>
            <a:r>
              <a:rPr lang="ko-KR" altLang="en-US" sz="4400" dirty="0"/>
              <a:t>생성하기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B6BE5F-97F0-4A89-8E52-15224F33FDD0}"/>
              </a:ext>
            </a:extLst>
          </p:cNvPr>
          <p:cNvSpPr/>
          <p:nvPr/>
        </p:nvSpPr>
        <p:spPr>
          <a:xfrm>
            <a:off x="5806025" y="3158331"/>
            <a:ext cx="49378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0" y="6091236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생성할 테이블 목록을 확인 한 뒤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1D88-08EB-4F80-979A-7E84302FF110}"/>
              </a:ext>
            </a:extLst>
          </p:cNvPr>
          <p:cNvSpPr txBox="1"/>
          <p:nvPr/>
        </p:nvSpPr>
        <p:spPr>
          <a:xfrm>
            <a:off x="6263517" y="6045200"/>
            <a:ext cx="593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생성 쿼리문이 쭉 뜨면 </a:t>
            </a:r>
            <a:r>
              <a:rPr lang="en-US" altLang="ko-KR" dirty="0"/>
              <a:t>Copy to </a:t>
            </a:r>
            <a:r>
              <a:rPr lang="en-US" altLang="ko-KR" dirty="0" err="1"/>
              <a:t>Cilpboard</a:t>
            </a:r>
            <a:r>
              <a:rPr lang="en-US" altLang="ko-KR" dirty="0"/>
              <a:t> </a:t>
            </a:r>
            <a:r>
              <a:rPr lang="ko-KR" altLang="en-US" dirty="0"/>
              <a:t>를 클릭해서 복사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38D8567-B605-4C1C-87BE-14612CBC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4"/>
            <a:ext cx="5806025" cy="511333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28786F5-4FEA-4372-B7EA-EAC36226B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72" y="766366"/>
            <a:ext cx="5892190" cy="49950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66F885-7F95-4E37-B96F-B9F4ECB13D5B}"/>
              </a:ext>
            </a:extLst>
          </p:cNvPr>
          <p:cNvSpPr/>
          <p:nvPr/>
        </p:nvSpPr>
        <p:spPr>
          <a:xfrm>
            <a:off x="4540250" y="5562599"/>
            <a:ext cx="565150" cy="198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32E1C4-EF68-4E2B-880F-DAD947240DC3}"/>
              </a:ext>
            </a:extLst>
          </p:cNvPr>
          <p:cNvSpPr/>
          <p:nvPr/>
        </p:nvSpPr>
        <p:spPr>
          <a:xfrm>
            <a:off x="1543354" y="2036563"/>
            <a:ext cx="1618945" cy="1913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0A7EC-FBF5-412C-A226-A4B9471B283B}"/>
              </a:ext>
            </a:extLst>
          </p:cNvPr>
          <p:cNvSpPr/>
          <p:nvPr/>
        </p:nvSpPr>
        <p:spPr>
          <a:xfrm>
            <a:off x="8930516" y="5092700"/>
            <a:ext cx="1000883" cy="203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3691179-B32D-4A65-9904-A2231B732A17}"/>
              </a:ext>
            </a:extLst>
          </p:cNvPr>
          <p:cNvSpPr/>
          <p:nvPr/>
        </p:nvSpPr>
        <p:spPr>
          <a:xfrm rot="3108348">
            <a:off x="4218236" y="5075939"/>
            <a:ext cx="595554" cy="3122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8E25080-473E-4B2A-8398-6ED78045F7B8}"/>
              </a:ext>
            </a:extLst>
          </p:cNvPr>
          <p:cNvSpPr/>
          <p:nvPr/>
        </p:nvSpPr>
        <p:spPr>
          <a:xfrm rot="8564391">
            <a:off x="9965133" y="4721039"/>
            <a:ext cx="595554" cy="3122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9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1. ERD</a:t>
            </a:r>
            <a:r>
              <a:rPr lang="ko-KR" altLang="en-US" sz="4400" dirty="0"/>
              <a:t>기반 </a:t>
            </a:r>
            <a:r>
              <a:rPr lang="en-US" altLang="ko-KR" sz="4400" dirty="0"/>
              <a:t>DB</a:t>
            </a:r>
            <a:r>
              <a:rPr lang="ko-KR" altLang="en-US" sz="4400" dirty="0"/>
              <a:t>생성하기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B6BE5F-97F0-4A89-8E52-15224F33FDD0}"/>
              </a:ext>
            </a:extLst>
          </p:cNvPr>
          <p:cNvSpPr/>
          <p:nvPr/>
        </p:nvSpPr>
        <p:spPr>
          <a:xfrm>
            <a:off x="4243158" y="2767185"/>
            <a:ext cx="49378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F19EF38-A281-43CF-837F-FEFD8088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362"/>
            <a:ext cx="4244622" cy="486128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CA144C6-ED66-4B4F-9157-759003C29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3" y="986364"/>
            <a:ext cx="4003133" cy="486127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C484112-0403-4BEF-82C4-124913FCCF18}"/>
              </a:ext>
            </a:extLst>
          </p:cNvPr>
          <p:cNvSpPr/>
          <p:nvPr/>
        </p:nvSpPr>
        <p:spPr>
          <a:xfrm>
            <a:off x="8834071" y="2731202"/>
            <a:ext cx="49378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5CDA94-FAAC-4860-A225-56B84C722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1207911"/>
            <a:ext cx="2857500" cy="46397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76E40A-00B5-45DE-A755-FB1F329C564E}"/>
              </a:ext>
            </a:extLst>
          </p:cNvPr>
          <p:cNvSpPr txBox="1"/>
          <p:nvPr/>
        </p:nvSpPr>
        <p:spPr>
          <a:xfrm>
            <a:off x="-1" y="5871636"/>
            <a:ext cx="10476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MariaDB</a:t>
            </a:r>
            <a:r>
              <a:rPr lang="ko-KR" altLang="en-US" dirty="0"/>
              <a:t>를 실행 후 비밀번호 입력하여 접속</a:t>
            </a:r>
            <a:endParaRPr lang="en-US" altLang="ko-KR" dirty="0"/>
          </a:p>
          <a:p>
            <a:r>
              <a:rPr lang="ko-KR" altLang="en-US" dirty="0"/>
              <a:t>실행창에 </a:t>
            </a:r>
            <a:r>
              <a:rPr lang="en-US" altLang="ko-KR" dirty="0"/>
              <a:t>ctrl + v(</a:t>
            </a:r>
            <a:r>
              <a:rPr lang="ko-KR" altLang="en-US" dirty="0"/>
              <a:t>붙여넣기</a:t>
            </a:r>
            <a:r>
              <a:rPr lang="en-US" altLang="ko-KR" dirty="0"/>
              <a:t>)</a:t>
            </a:r>
            <a:r>
              <a:rPr lang="ko-KR" altLang="en-US" dirty="0"/>
              <a:t>를 하면 복사된 쿼리문이 입력 되면서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와 테이블</a:t>
            </a:r>
            <a:r>
              <a:rPr lang="en-US" altLang="ko-KR" dirty="0"/>
              <a:t>, </a:t>
            </a:r>
            <a:r>
              <a:rPr lang="ko-KR" altLang="en-US" dirty="0"/>
              <a:t>컬럼이 생성된 걸 확인 할 수 있다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7AB10-5333-4120-B1D4-11525F6A8225}"/>
              </a:ext>
            </a:extLst>
          </p:cNvPr>
          <p:cNvSpPr txBox="1"/>
          <p:nvPr/>
        </p:nvSpPr>
        <p:spPr>
          <a:xfrm>
            <a:off x="909783" y="2530494"/>
            <a:ext cx="21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Ctrl + v(</a:t>
            </a:r>
            <a:r>
              <a:rPr lang="ko-KR" altLang="en-US" dirty="0">
                <a:solidFill>
                  <a:srgbClr val="FF0000"/>
                </a:solidFill>
              </a:rPr>
              <a:t>붙여넣기 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03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2. Spring boot </a:t>
            </a:r>
            <a:r>
              <a:rPr lang="ko-KR" altLang="en-US" sz="4400" dirty="0"/>
              <a:t>설정하기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B6BE5F-97F0-4A89-8E52-15224F33FDD0}"/>
              </a:ext>
            </a:extLst>
          </p:cNvPr>
          <p:cNvSpPr/>
          <p:nvPr/>
        </p:nvSpPr>
        <p:spPr>
          <a:xfrm>
            <a:off x="5681592" y="3047082"/>
            <a:ext cx="49378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0" y="5962931"/>
            <a:ext cx="593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STS(spring tool suite)</a:t>
            </a:r>
            <a:r>
              <a:rPr lang="ko-KR" altLang="en-US" dirty="0" err="1"/>
              <a:t>설치및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/>
              <a:t>File – New – Spring Starter Project</a:t>
            </a:r>
            <a:r>
              <a:rPr lang="ko-KR" altLang="en-US" dirty="0"/>
              <a:t>를 선택해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1D88-08EB-4F80-979A-7E84302FF110}"/>
              </a:ext>
            </a:extLst>
          </p:cNvPr>
          <p:cNvSpPr txBox="1"/>
          <p:nvPr/>
        </p:nvSpPr>
        <p:spPr>
          <a:xfrm>
            <a:off x="6261102" y="5916764"/>
            <a:ext cx="593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프로젝트 이름</a:t>
            </a:r>
            <a:r>
              <a:rPr lang="en-US" altLang="ko-KR" dirty="0"/>
              <a:t>, </a:t>
            </a:r>
            <a:r>
              <a:rPr lang="ko-KR" altLang="en-US" dirty="0"/>
              <a:t>패키지명</a:t>
            </a:r>
            <a:r>
              <a:rPr lang="en-US" altLang="ko-KR" dirty="0"/>
              <a:t>, </a:t>
            </a:r>
            <a:r>
              <a:rPr lang="ko-KR" altLang="en-US" dirty="0"/>
              <a:t>자바버전 등을 설정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※</a:t>
            </a:r>
            <a:r>
              <a:rPr lang="ko-KR" altLang="en-US" dirty="0">
                <a:solidFill>
                  <a:srgbClr val="0070C0"/>
                </a:solidFill>
              </a:rPr>
              <a:t>자신이 설치된 자바버전과 </a:t>
            </a:r>
            <a:r>
              <a:rPr lang="ko-KR" altLang="en-US" dirty="0"/>
              <a:t>타입을 </a:t>
            </a:r>
            <a:r>
              <a:rPr lang="en-US" altLang="ko-KR" dirty="0">
                <a:solidFill>
                  <a:srgbClr val="0070C0"/>
                </a:solidFill>
              </a:rPr>
              <a:t>Maven</a:t>
            </a:r>
            <a:r>
              <a:rPr lang="ko-KR" altLang="en-US" dirty="0">
                <a:solidFill>
                  <a:srgbClr val="0070C0"/>
                </a:solidFill>
              </a:rPr>
              <a:t>으로 할지 </a:t>
            </a:r>
            <a:r>
              <a:rPr lang="en-US" altLang="ko-KR" dirty="0">
                <a:solidFill>
                  <a:srgbClr val="0070C0"/>
                </a:solidFill>
              </a:rPr>
              <a:t>Gradle</a:t>
            </a:r>
            <a:r>
              <a:rPr lang="ko-KR" altLang="en-US" dirty="0">
                <a:solidFill>
                  <a:srgbClr val="0070C0"/>
                </a:solidFill>
              </a:rPr>
              <a:t>로 할지 선택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D02E8BC-73A2-473C-8E3D-1863569F2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" y="911367"/>
            <a:ext cx="5628675" cy="4952997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9D08BD9E-A927-40CD-918A-9C4EA5609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2" y="812800"/>
            <a:ext cx="5842108" cy="49529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8CF5B-9F65-4E4A-8756-CCDCC68342F5}"/>
              </a:ext>
            </a:extLst>
          </p:cNvPr>
          <p:cNvSpPr/>
          <p:nvPr/>
        </p:nvSpPr>
        <p:spPr>
          <a:xfrm>
            <a:off x="7469717" y="2345265"/>
            <a:ext cx="2114550" cy="17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5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2. Spring boot </a:t>
            </a:r>
            <a:r>
              <a:rPr lang="ko-KR" altLang="en-US" sz="4400" dirty="0"/>
              <a:t>설정하기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B6BE5F-97F0-4A89-8E52-15224F33FDD0}"/>
              </a:ext>
            </a:extLst>
          </p:cNvPr>
          <p:cNvSpPr/>
          <p:nvPr/>
        </p:nvSpPr>
        <p:spPr>
          <a:xfrm rot="1812551">
            <a:off x="3359229" y="2319567"/>
            <a:ext cx="1356749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-44450" y="6193763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Dependency</a:t>
            </a:r>
            <a:r>
              <a:rPr lang="ko-KR" altLang="en-US" dirty="0"/>
              <a:t>를 추가하여 </a:t>
            </a:r>
            <a:r>
              <a:rPr lang="en-US" altLang="ko-KR" dirty="0"/>
              <a:t>Finish</a:t>
            </a:r>
            <a:r>
              <a:rPr lang="ko-KR" altLang="en-US" dirty="0"/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1D88-08EB-4F80-979A-7E84302FF110}"/>
              </a:ext>
            </a:extLst>
          </p:cNvPr>
          <p:cNvSpPr txBox="1"/>
          <p:nvPr/>
        </p:nvSpPr>
        <p:spPr>
          <a:xfrm>
            <a:off x="7315198" y="6193763"/>
            <a:ext cx="487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필요한 라이브러리들을 작성해주고 </a:t>
            </a:r>
            <a:r>
              <a:rPr lang="ko-KR" altLang="en-US" dirty="0" err="1"/>
              <a:t>새로고침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2902787-2B04-4EAB-88FB-6274E50E7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380"/>
            <a:ext cx="3345919" cy="4951384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42154C2-AFAB-4B47-932A-66D99274D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20" y="3051538"/>
            <a:ext cx="5081060" cy="2865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71F098-3F6C-414F-80E0-72F7A2EBA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078" y="941236"/>
            <a:ext cx="3853921" cy="495138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BFD1C26-76F6-4160-B61E-3EB96ED4FBB0}"/>
              </a:ext>
            </a:extLst>
          </p:cNvPr>
          <p:cNvSpPr/>
          <p:nvPr/>
        </p:nvSpPr>
        <p:spPr>
          <a:xfrm rot="20088574">
            <a:off x="6784339" y="2342497"/>
            <a:ext cx="1356749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DD519-AC86-4EDC-AC83-F0BE7F226663}"/>
              </a:ext>
            </a:extLst>
          </p:cNvPr>
          <p:cNvSpPr txBox="1"/>
          <p:nvPr/>
        </p:nvSpPr>
        <p:spPr>
          <a:xfrm>
            <a:off x="4624258" y="2149343"/>
            <a:ext cx="2228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라이브러리들을 가져오기 위해 </a:t>
            </a: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5828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2. Spring boot </a:t>
            </a:r>
            <a:r>
              <a:rPr lang="ko-KR" altLang="en-US" sz="4400" dirty="0"/>
              <a:t>설정하기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B6BE5F-97F0-4A89-8E52-15224F33FDD0}"/>
              </a:ext>
            </a:extLst>
          </p:cNvPr>
          <p:cNvSpPr/>
          <p:nvPr/>
        </p:nvSpPr>
        <p:spPr>
          <a:xfrm>
            <a:off x="5388274" y="2296214"/>
            <a:ext cx="65888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0" y="5962931"/>
            <a:ext cx="543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/main/resources</a:t>
            </a:r>
            <a:r>
              <a:rPr lang="ko-KR" altLang="en-US" dirty="0"/>
              <a:t>에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 err="1"/>
              <a:t>application.yml</a:t>
            </a:r>
            <a:r>
              <a:rPr lang="ko-KR" altLang="en-US" dirty="0"/>
              <a:t>로 변경 및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1D88-08EB-4F80-979A-7E84302FF110}"/>
              </a:ext>
            </a:extLst>
          </p:cNvPr>
          <p:cNvSpPr txBox="1"/>
          <p:nvPr/>
        </p:nvSpPr>
        <p:spPr>
          <a:xfrm>
            <a:off x="6135684" y="1077582"/>
            <a:ext cx="529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실행할 </a:t>
            </a:r>
            <a:r>
              <a:rPr lang="en-US" altLang="ko-KR" dirty="0"/>
              <a:t>port</a:t>
            </a:r>
            <a:r>
              <a:rPr lang="ko-KR" altLang="en-US" dirty="0"/>
              <a:t>번호와 데이터베이스이름</a:t>
            </a:r>
            <a:r>
              <a:rPr lang="en-US" altLang="ko-KR" dirty="0"/>
              <a:t>, </a:t>
            </a:r>
            <a:r>
              <a:rPr lang="ko-KR" altLang="en-US" dirty="0"/>
              <a:t>사용자이름</a:t>
            </a:r>
            <a:r>
              <a:rPr lang="en-US" altLang="ko-KR" dirty="0"/>
              <a:t>, </a:t>
            </a:r>
            <a:r>
              <a:rPr lang="ko-KR" altLang="en-US" dirty="0"/>
              <a:t>비밀번호를 설정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F26E0CC-DC37-4FAD-B37F-859C6854C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156"/>
            <a:ext cx="5431364" cy="4777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DE090B-5F20-41CB-B627-CEA8432B119F}"/>
              </a:ext>
            </a:extLst>
          </p:cNvPr>
          <p:cNvSpPr txBox="1"/>
          <p:nvPr/>
        </p:nvSpPr>
        <p:spPr>
          <a:xfrm>
            <a:off x="1800683" y="2243183"/>
            <a:ext cx="40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이름을 </a:t>
            </a:r>
            <a:r>
              <a:rPr lang="en-US" altLang="ko-KR" dirty="0" err="1">
                <a:solidFill>
                  <a:srgbClr val="00B0F0"/>
                </a:solidFill>
              </a:rPr>
              <a:t>application.yml</a:t>
            </a:r>
            <a:r>
              <a:rPr lang="ko-KR" altLang="en-US" dirty="0">
                <a:solidFill>
                  <a:srgbClr val="00B0F0"/>
                </a:solidFill>
              </a:rPr>
              <a:t>로 바꾸기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93FFDF-D979-42DF-916D-377CEBDFAA29}"/>
              </a:ext>
            </a:extLst>
          </p:cNvPr>
          <p:cNvSpPr/>
          <p:nvPr/>
        </p:nvSpPr>
        <p:spPr>
          <a:xfrm>
            <a:off x="237067" y="2751447"/>
            <a:ext cx="1185333" cy="21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2E0877-5927-48D4-871A-5238A21EA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9648"/>
            <a:ext cx="5543550" cy="18457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89B3CD5-C0D7-471B-A84C-F78FB0DE4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58" y="4296028"/>
            <a:ext cx="5133975" cy="352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0A6ABC-3AE9-42A3-9C11-5A04F9D6A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59" y="4652410"/>
            <a:ext cx="5133975" cy="3524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E579C4-C2C5-4944-88E8-2E58453D7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58" y="5004835"/>
            <a:ext cx="2857500" cy="352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A45DEB-46FA-4B20-A1BB-4E29511223CB}"/>
              </a:ext>
            </a:extLst>
          </p:cNvPr>
          <p:cNvSpPr txBox="1"/>
          <p:nvPr/>
        </p:nvSpPr>
        <p:spPr>
          <a:xfrm>
            <a:off x="5809646" y="3812065"/>
            <a:ext cx="607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※MariaDB </a:t>
            </a:r>
            <a:r>
              <a:rPr lang="ko-KR" altLang="en-US" sz="2400" b="1" dirty="0">
                <a:solidFill>
                  <a:srgbClr val="00B0F0"/>
                </a:solidFill>
              </a:rPr>
              <a:t>사용자생성</a:t>
            </a:r>
            <a:r>
              <a:rPr lang="en-US" altLang="ko-KR" sz="2400" b="1" dirty="0">
                <a:solidFill>
                  <a:srgbClr val="00B0F0"/>
                </a:solidFill>
              </a:rPr>
              <a:t>,</a:t>
            </a:r>
            <a:r>
              <a:rPr lang="ko-KR" altLang="en-US" sz="2400" b="1" dirty="0">
                <a:solidFill>
                  <a:srgbClr val="00B0F0"/>
                </a:solidFill>
              </a:rPr>
              <a:t>권한주기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1EE2B8-282A-47E3-9240-D3ED94B49D85}"/>
              </a:ext>
            </a:extLst>
          </p:cNvPr>
          <p:cNvSpPr/>
          <p:nvPr/>
        </p:nvSpPr>
        <p:spPr>
          <a:xfrm>
            <a:off x="5809647" y="3779460"/>
            <a:ext cx="6077553" cy="307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0D46E-D365-4C20-8EB7-940BF5B574BC}"/>
              </a:ext>
            </a:extLst>
          </p:cNvPr>
          <p:cNvSpPr txBox="1"/>
          <p:nvPr/>
        </p:nvSpPr>
        <p:spPr>
          <a:xfrm>
            <a:off x="5969370" y="5408933"/>
            <a:ext cx="528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사용자 만들기</a:t>
            </a:r>
          </a:p>
          <a:p>
            <a:r>
              <a:rPr lang="en-US" altLang="ko-KR" dirty="0"/>
              <a:t>create user '</a:t>
            </a:r>
            <a:r>
              <a:rPr lang="ko-KR" altLang="en-US" dirty="0"/>
              <a:t>아이디</a:t>
            </a:r>
            <a:r>
              <a:rPr lang="en-US" altLang="ko-KR" dirty="0"/>
              <a:t>'@'%' identified by '</a:t>
            </a:r>
            <a:r>
              <a:rPr lang="ko-KR" altLang="en-US" dirty="0"/>
              <a:t>비밀번호</a:t>
            </a:r>
            <a:r>
              <a:rPr lang="en-US" altLang="ko-KR" dirty="0"/>
              <a:t>';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권한 주기</a:t>
            </a:r>
          </a:p>
          <a:p>
            <a:r>
              <a:rPr lang="en-US" altLang="ko-KR" dirty="0"/>
              <a:t>grant all privileges on </a:t>
            </a:r>
            <a:r>
              <a:rPr lang="en-US" altLang="ko-KR" dirty="0" err="1"/>
              <a:t>db</a:t>
            </a:r>
            <a:r>
              <a:rPr lang="ko-KR" altLang="en-US" dirty="0"/>
              <a:t>이름</a:t>
            </a:r>
            <a:r>
              <a:rPr lang="en-US" altLang="ko-KR" dirty="0"/>
              <a:t>.* to '</a:t>
            </a:r>
            <a:r>
              <a:rPr lang="ko-KR" altLang="en-US" dirty="0"/>
              <a:t>아이디</a:t>
            </a:r>
            <a:r>
              <a:rPr lang="en-US" altLang="ko-KR" dirty="0"/>
              <a:t>'@'%';</a:t>
            </a:r>
          </a:p>
          <a:p>
            <a:r>
              <a:rPr lang="en-US" altLang="ko-KR" dirty="0"/>
              <a:t>3. flush privileges;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0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3. Vue </a:t>
            </a:r>
            <a:r>
              <a:rPr lang="ko-KR" altLang="en-US" sz="4400" dirty="0"/>
              <a:t>환경설정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B6BE5F-97F0-4A89-8E52-15224F33FDD0}"/>
              </a:ext>
            </a:extLst>
          </p:cNvPr>
          <p:cNvSpPr/>
          <p:nvPr/>
        </p:nvSpPr>
        <p:spPr>
          <a:xfrm>
            <a:off x="5434642" y="1717438"/>
            <a:ext cx="81242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149601" y="5360213"/>
            <a:ext cx="576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1)Node</a:t>
            </a:r>
            <a:r>
              <a:rPr lang="ko-KR" altLang="en-US" dirty="0"/>
              <a:t>와 </a:t>
            </a:r>
            <a:r>
              <a:rPr lang="en-US" altLang="ko-KR" dirty="0" err="1"/>
              <a:t>VSCode</a:t>
            </a:r>
            <a:r>
              <a:rPr lang="ko-KR" altLang="en-US" dirty="0"/>
              <a:t>를 설치한 뒤</a:t>
            </a:r>
            <a:r>
              <a:rPr lang="en-US" altLang="ko-KR" dirty="0"/>
              <a:t> </a:t>
            </a:r>
            <a:r>
              <a:rPr lang="en-US" altLang="ko-KR" dirty="0" err="1"/>
              <a:t>VSCode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작업할 폴더를 하나 생성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File – </a:t>
            </a:r>
            <a:r>
              <a:rPr lang="ko-KR" altLang="en-US" dirty="0"/>
              <a:t>폴더열기 </a:t>
            </a:r>
            <a:r>
              <a:rPr lang="en-US" altLang="ko-KR" dirty="0"/>
              <a:t>– </a:t>
            </a:r>
            <a:r>
              <a:rPr lang="ko-KR" altLang="en-US" dirty="0"/>
              <a:t>생성 폴더 선택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터미널 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1D88-08EB-4F80-979A-7E84302FF110}"/>
              </a:ext>
            </a:extLst>
          </p:cNvPr>
          <p:cNvSpPr txBox="1"/>
          <p:nvPr/>
        </p:nvSpPr>
        <p:spPr>
          <a:xfrm>
            <a:off x="6193766" y="796175"/>
            <a:ext cx="538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4)Vue cli</a:t>
            </a:r>
            <a:r>
              <a:rPr lang="ko-KR" altLang="en-US" dirty="0"/>
              <a:t>를 설치</a:t>
            </a:r>
          </a:p>
        </p:txBody>
      </p:sp>
      <p:pic>
        <p:nvPicPr>
          <p:cNvPr id="3" name="그림 2" descr="모니터, 앉아있는, 화면, 검은색이(가) 표시된 사진&#10;&#10;자동 생성된 설명">
            <a:extLst>
              <a:ext uri="{FF2B5EF4-FFF2-40B4-BE49-F238E27FC236}">
                <a16:creationId xmlns:a16="http://schemas.microsoft.com/office/drawing/2014/main" id="{F1DCBE7D-B91D-4039-991B-0C6A8E59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1" y="881100"/>
            <a:ext cx="5290944" cy="4307464"/>
          </a:xfrm>
          <a:prstGeom prst="rect">
            <a:avLst/>
          </a:prstGeom>
        </p:spPr>
      </p:pic>
      <p:pic>
        <p:nvPicPr>
          <p:cNvPr id="7" name="그림 6" descr="사진, 검은색, 화면, 쥐고있는이(가) 표시된 사진&#10;&#10;자동 생성된 설명">
            <a:extLst>
              <a:ext uri="{FF2B5EF4-FFF2-40B4-BE49-F238E27FC236}">
                <a16:creationId xmlns:a16="http://schemas.microsoft.com/office/drawing/2014/main" id="{C5CCD03C-0A3E-4C4D-B741-C5AC8A059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30" y="1226901"/>
            <a:ext cx="5911970" cy="140017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0716486-0395-445B-BFF2-7F065437672A}"/>
              </a:ext>
            </a:extLst>
          </p:cNvPr>
          <p:cNvSpPr/>
          <p:nvPr/>
        </p:nvSpPr>
        <p:spPr>
          <a:xfrm rot="5400000">
            <a:off x="10943269" y="2682413"/>
            <a:ext cx="51626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화면, 쥐고있는, 디스플레이, 전화이(가) 표시된 사진&#10;&#10;자동 생성된 설명">
            <a:extLst>
              <a:ext uri="{FF2B5EF4-FFF2-40B4-BE49-F238E27FC236}">
                <a16:creationId xmlns:a16="http://schemas.microsoft.com/office/drawing/2014/main" id="{338FD3B0-1577-4B57-AA0B-A90F8573B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4" y="3156850"/>
            <a:ext cx="5944935" cy="1371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B843FB-2661-4529-AD0F-3C3B786991F2}"/>
              </a:ext>
            </a:extLst>
          </p:cNvPr>
          <p:cNvSpPr txBox="1"/>
          <p:nvPr/>
        </p:nvSpPr>
        <p:spPr>
          <a:xfrm>
            <a:off x="6247064" y="2717620"/>
            <a:ext cx="219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5)Vue cli</a:t>
            </a:r>
            <a:r>
              <a:rPr lang="ko-KR" altLang="en-US" dirty="0" err="1"/>
              <a:t>를</a:t>
            </a:r>
            <a:r>
              <a:rPr lang="ko-KR" altLang="en-US" dirty="0"/>
              <a:t> 생성</a:t>
            </a:r>
          </a:p>
        </p:txBody>
      </p:sp>
      <p:pic>
        <p:nvPicPr>
          <p:cNvPr id="19" name="그림 18" descr="모니터, 화면, 노트북, 방이(가) 표시된 사진&#10;&#10;자동 생성된 설명">
            <a:extLst>
              <a:ext uri="{FF2B5EF4-FFF2-40B4-BE49-F238E27FC236}">
                <a16:creationId xmlns:a16="http://schemas.microsoft.com/office/drawing/2014/main" id="{F7D08878-5CDC-4343-97CC-E60E71EF0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30" y="5069099"/>
            <a:ext cx="5911970" cy="17889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A0004-4BE2-40FC-B6C5-80655714FB14}"/>
              </a:ext>
            </a:extLst>
          </p:cNvPr>
          <p:cNvSpPr txBox="1"/>
          <p:nvPr/>
        </p:nvSpPr>
        <p:spPr>
          <a:xfrm>
            <a:off x="6219067" y="4598348"/>
            <a:ext cx="451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5-1)Manually select features </a:t>
            </a:r>
            <a:r>
              <a:rPr lang="ko-KR" altLang="en-US" dirty="0"/>
              <a:t>치고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32BA2D3-2A59-4100-8038-FB87B713CF05}"/>
              </a:ext>
            </a:extLst>
          </p:cNvPr>
          <p:cNvSpPr/>
          <p:nvPr/>
        </p:nvSpPr>
        <p:spPr>
          <a:xfrm rot="5400000">
            <a:off x="10960955" y="4596845"/>
            <a:ext cx="48089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1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504A0A-8563-4AF3-BAEA-A6708416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1400" cy="8128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3. Vue </a:t>
            </a:r>
            <a:r>
              <a:rPr lang="ko-KR" altLang="en-US" sz="4400" dirty="0"/>
              <a:t>환경설정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B6BE5F-97F0-4A89-8E52-15224F33FDD0}"/>
              </a:ext>
            </a:extLst>
          </p:cNvPr>
          <p:cNvSpPr/>
          <p:nvPr/>
        </p:nvSpPr>
        <p:spPr>
          <a:xfrm>
            <a:off x="6068003" y="3561499"/>
            <a:ext cx="86105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FD05D-BB00-4C53-BC39-D8709215B4A7}"/>
              </a:ext>
            </a:extLst>
          </p:cNvPr>
          <p:cNvSpPr txBox="1"/>
          <p:nvPr/>
        </p:nvSpPr>
        <p:spPr>
          <a:xfrm>
            <a:off x="123065" y="979572"/>
            <a:ext cx="576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5-2) </a:t>
            </a:r>
            <a:r>
              <a:rPr lang="ko-KR" altLang="en-US" dirty="0"/>
              <a:t>구조 추가</a:t>
            </a:r>
          </a:p>
        </p:txBody>
      </p:sp>
      <p:pic>
        <p:nvPicPr>
          <p:cNvPr id="5" name="그림 4" descr="녹색, 화면, 앉아있는, 노트북이(가) 표시된 사진&#10;&#10;자동 생성된 설명">
            <a:extLst>
              <a:ext uri="{FF2B5EF4-FFF2-40B4-BE49-F238E27FC236}">
                <a16:creationId xmlns:a16="http://schemas.microsoft.com/office/drawing/2014/main" id="{4D7252E1-5DDA-41EB-AF06-BCADBCB26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5" y="1360865"/>
            <a:ext cx="5944937" cy="2905359"/>
          </a:xfrm>
          <a:prstGeom prst="rect">
            <a:avLst/>
          </a:prstGeom>
        </p:spPr>
      </p:pic>
      <p:pic>
        <p:nvPicPr>
          <p:cNvPr id="8" name="그림 7" descr="스크린샷, 모니터, 화면, 쥐고있는이(가) 표시된 사진&#10;&#10;자동 생성된 설명">
            <a:extLst>
              <a:ext uri="{FF2B5EF4-FFF2-40B4-BE49-F238E27FC236}">
                <a16:creationId xmlns:a16="http://schemas.microsoft.com/office/drawing/2014/main" id="{AF94FA21-D1D2-45B9-AB79-9E47F9EFC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6" y="4266224"/>
            <a:ext cx="5944936" cy="2533650"/>
          </a:xfrm>
          <a:prstGeom prst="rect">
            <a:avLst/>
          </a:prstGeom>
        </p:spPr>
      </p:pic>
      <p:pic>
        <p:nvPicPr>
          <p:cNvPr id="13" name="그림 12" descr="스크린샷, 화면, 모니터, 검은색이(가) 표시된 사진&#10;&#10;자동 생성된 설명">
            <a:extLst>
              <a:ext uri="{FF2B5EF4-FFF2-40B4-BE49-F238E27FC236}">
                <a16:creationId xmlns:a16="http://schemas.microsoft.com/office/drawing/2014/main" id="{A94CB385-EB97-45AA-819A-441DE37CD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55" y="2504224"/>
            <a:ext cx="5139880" cy="2533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731161-D057-4DB6-9E5C-3B6ABF3D8196}"/>
              </a:ext>
            </a:extLst>
          </p:cNvPr>
          <p:cNvSpPr txBox="1"/>
          <p:nvPr/>
        </p:nvSpPr>
        <p:spPr>
          <a:xfrm>
            <a:off x="6929054" y="2091850"/>
            <a:ext cx="576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6)</a:t>
            </a:r>
            <a:r>
              <a:rPr lang="ko-KR" altLang="en-US" dirty="0"/>
              <a:t>설치가 완료 되면 명령어에 따라 실행</a:t>
            </a:r>
          </a:p>
        </p:txBody>
      </p:sp>
    </p:spTree>
    <p:extLst>
      <p:ext uri="{BB962C8B-B14F-4D97-AF65-F5344CB8AC3E}">
        <p14:creationId xmlns:p14="http://schemas.microsoft.com/office/powerpoint/2010/main" val="41972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510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목차</vt:lpstr>
      <vt:lpstr>1. ERD기반 DB생성하기</vt:lpstr>
      <vt:lpstr>1. ERD기반 DB생성하기</vt:lpstr>
      <vt:lpstr>1. ERD기반 DB생성하기</vt:lpstr>
      <vt:lpstr>2. Spring boot 설정하기</vt:lpstr>
      <vt:lpstr>2. Spring boot 설정하기</vt:lpstr>
      <vt:lpstr>2. Spring boot 설정하기</vt:lpstr>
      <vt:lpstr>3. Vue 환경설정</vt:lpstr>
      <vt:lpstr>3. Vue 환경설정</vt:lpstr>
      <vt:lpstr>4. Spring RESTful API Test</vt:lpstr>
      <vt:lpstr>4. Spring RESTful API Test</vt:lpstr>
      <vt:lpstr>5. Vue axios로 BackEnd 통신설정</vt:lpstr>
      <vt:lpstr>6. DB – Spring boot – Vue 연동확인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딕테이션 개발환경구축</dc:title>
  <dc:creator>대썽이 대썽이</dc:creator>
  <cp:lastModifiedBy>대썽이 대썽이</cp:lastModifiedBy>
  <cp:revision>2</cp:revision>
  <dcterms:created xsi:type="dcterms:W3CDTF">2020-04-24T12:11:37Z</dcterms:created>
  <dcterms:modified xsi:type="dcterms:W3CDTF">2020-04-24T12:14:36Z</dcterms:modified>
</cp:coreProperties>
</file>