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7" r:id="rId12"/>
    <p:sldId id="288" r:id="rId13"/>
    <p:sldId id="289" r:id="rId14"/>
    <p:sldId id="287" r:id="rId15"/>
    <p:sldId id="278" r:id="rId16"/>
    <p:sldId id="290" r:id="rId17"/>
    <p:sldId id="279" r:id="rId18"/>
    <p:sldId id="280" r:id="rId19"/>
    <p:sldId id="291" r:id="rId20"/>
    <p:sldId id="269" r:id="rId21"/>
    <p:sldId id="281" r:id="rId22"/>
    <p:sldId id="282" r:id="rId23"/>
    <p:sldId id="284" r:id="rId24"/>
    <p:sldId id="283" r:id="rId25"/>
    <p:sldId id="286" r:id="rId26"/>
    <p:sldId id="285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bin" initials="s" lastIdx="6" clrIdx="0">
    <p:extLst>
      <p:ext uri="{19B8F6BF-5375-455C-9EA6-DF929625EA0E}">
        <p15:presenceInfo xmlns:p15="http://schemas.microsoft.com/office/powerpoint/2012/main" userId="39b22dca83e1187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256"/>
    <a:srgbClr val="EAEDF4"/>
    <a:srgbClr val="D3D5DC"/>
    <a:srgbClr val="D0D7E9"/>
    <a:srgbClr val="E9ECF4"/>
    <a:srgbClr val="DBDEE2"/>
    <a:srgbClr val="FAFA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26"/>
    <p:restoredTop sz="94659"/>
  </p:normalViewPr>
  <p:slideViewPr>
    <p:cSldViewPr showGuides="1">
      <p:cViewPr varScale="1">
        <p:scale>
          <a:sx n="70" d="100"/>
          <a:sy n="70" d="100"/>
        </p:scale>
        <p:origin x="121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0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418EC3BA-1FD4-4A45-AE0E-F8E15B177CD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9B6A4658-0AFE-A347-9357-3EC20D8869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1DE304-1FD0-994E-A31E-0977E688F440}" type="datetimeFigureOut">
              <a:rPr kumimoji="1" lang="ko-KR" altLang="en-US" smtClean="0"/>
              <a:t>2020-04-09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1868B98F-BCD1-AC41-B5A4-8A13F5E502F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3BCCAD7-8366-0E41-9AA4-3A009CA9309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23CF05-FE8D-1A4B-B8A1-69727E9970D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31276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868C8A-2EE8-EF4A-8341-BD52C4B22472}" type="datetimeFigureOut">
              <a:rPr kumimoji="1" lang="ko-KR" altLang="en-US" smtClean="0"/>
              <a:t>2020-04-09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40552-1E80-E948-AAEB-6FC23C62F1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41757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37A5-10FD-4F1F-952A-349E3DC79E95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9ED3-3F4E-4EB4-AE38-F4C446F87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873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37A5-10FD-4F1F-952A-349E3DC79E95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9ED3-3F4E-4EB4-AE38-F4C446F87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062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37A5-10FD-4F1F-952A-349E3DC79E95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9ED3-3F4E-4EB4-AE38-F4C446F87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87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37A5-10FD-4F1F-952A-349E3DC79E95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9ED3-3F4E-4EB4-AE38-F4C446F87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660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37A5-10FD-4F1F-952A-349E3DC79E95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9ED3-3F4E-4EB4-AE38-F4C446F87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542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37A5-10FD-4F1F-952A-349E3DC79E95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9ED3-3F4E-4EB4-AE38-F4C446F87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97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37A5-10FD-4F1F-952A-349E3DC79E95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9ED3-3F4E-4EB4-AE38-F4C446F87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44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37A5-10FD-4F1F-952A-349E3DC79E95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9ED3-3F4E-4EB4-AE38-F4C446F87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381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37A5-10FD-4F1F-952A-349E3DC79E95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9ED3-3F4E-4EB4-AE38-F4C446F87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915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37A5-10FD-4F1F-952A-349E3DC79E95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9ED3-3F4E-4EB4-AE38-F4C446F87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18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37A5-10FD-4F1F-952A-349E3DC79E95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9ED3-3F4E-4EB4-AE38-F4C446F87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177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D37A5-10FD-4F1F-952A-349E3DC79E95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C9ED3-3F4E-4EB4-AE38-F4C446F87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125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706718" y="2303466"/>
            <a:ext cx="7772400" cy="1362075"/>
          </a:xfrm>
        </p:spPr>
        <p:txBody>
          <a:bodyPr/>
          <a:lstStyle/>
          <a:p>
            <a:r>
              <a:rPr lang="ko-KR" altLang="en-US" dirty="0" smtClean="0"/>
              <a:t>받아쓰기 화면설계서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722313" y="3861048"/>
            <a:ext cx="7772400" cy="545852"/>
          </a:xfrm>
        </p:spPr>
        <p:txBody>
          <a:bodyPr/>
          <a:lstStyle/>
          <a:p>
            <a:pPr algn="ctr"/>
            <a:r>
              <a:rPr lang="ko-KR" altLang="en-US" dirty="0" err="1" smtClean="0"/>
              <a:t>딕테이션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07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2058" y="44624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받아쓰기 화면설계서</a:t>
            </a:r>
            <a:endParaRPr lang="ko-KR" altLang="en-US" sz="9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5680044" y="296709"/>
            <a:ext cx="3240000" cy="0"/>
          </a:xfrm>
          <a:prstGeom prst="line">
            <a:avLst/>
          </a:prstGeom>
          <a:ln w="381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53784"/>
              </p:ext>
            </p:extLst>
          </p:nvPr>
        </p:nvGraphicFramePr>
        <p:xfrm>
          <a:off x="107503" y="343952"/>
          <a:ext cx="8900417" cy="4546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25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177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00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800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15265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latin typeface="맑은 고딕" charset="0"/>
                          <a:ea typeface="맑은 고딕" charset="0"/>
                        </a:rPr>
                        <a:t>받아쓰기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강대성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latin typeface="맑은 고딕" charset="0"/>
                          <a:ea typeface="맑은 고딕" charset="0"/>
                        </a:rPr>
                        <a:t>학생화면</a:t>
                      </a:r>
                      <a:r>
                        <a:rPr lang="en-US" altLang="ko-KR" sz="900" b="0" kern="1200" dirty="0" smtClean="0"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900" b="0" kern="1200" dirty="0" smtClean="0">
                          <a:latin typeface="맑은 고딕" charset="0"/>
                          <a:ea typeface="맑은 고딕" charset="0"/>
                        </a:rPr>
                        <a:t>수강강좌</a:t>
                      </a:r>
                      <a:r>
                        <a:rPr lang="en-US" altLang="ko-KR" sz="900" b="0" kern="1200" dirty="0" smtClean="0"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20190712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xmlns="" id="{0CE24407-CD26-4719-AD4B-F7DD0F18A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905261"/>
              </p:ext>
            </p:extLst>
          </p:nvPr>
        </p:nvGraphicFramePr>
        <p:xfrm>
          <a:off x="6804247" y="899235"/>
          <a:ext cx="2160241" cy="5338077"/>
        </p:xfrm>
        <a:graphic>
          <a:graphicData uri="http://schemas.openxmlformats.org/drawingml/2006/table">
            <a:tbl>
              <a:tblPr/>
              <a:tblGrid>
                <a:gridCol w="216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3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검색조건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강좌명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선생님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해당 강좌로 입장 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7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123" name="Rectangle 32"/>
          <p:cNvSpPr>
            <a:spLocks/>
          </p:cNvSpPr>
          <p:nvPr/>
        </p:nvSpPr>
        <p:spPr bwMode="auto">
          <a:xfrm>
            <a:off x="107504" y="908382"/>
            <a:ext cx="6209415" cy="5621196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 cap="none">
              <a:ln w="9525" cap="flat" cmpd="sng"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1340768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개설강좌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45574" y="1340768"/>
            <a:ext cx="1326226" cy="35824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수강강좌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5929" y="1988840"/>
            <a:ext cx="5766232" cy="5638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               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3528" y="2142698"/>
            <a:ext cx="1550891" cy="305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   검색조건 ▽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60032" y="2134508"/>
            <a:ext cx="667025" cy="2863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smtClean="0">
                <a:solidFill>
                  <a:schemeClr val="tx1"/>
                </a:solidFill>
              </a:rPr>
              <a:t>조회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777" y="176206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①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952018" y="2158022"/>
            <a:ext cx="2475966" cy="289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  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327109"/>
              </p:ext>
            </p:extLst>
          </p:nvPr>
        </p:nvGraphicFramePr>
        <p:xfrm>
          <a:off x="281495" y="2852936"/>
          <a:ext cx="5586649" cy="1296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10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97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96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575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강좌명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학년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선생님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신청기간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강좌선택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받아쓰기</a:t>
                      </a:r>
                      <a:r>
                        <a:rPr lang="en-US" altLang="ko-KR" sz="1200" dirty="0" smtClean="0"/>
                        <a:t>(2</a:t>
                      </a:r>
                      <a:r>
                        <a:rPr lang="ko-KR" altLang="en-US" sz="1200" dirty="0" smtClean="0"/>
                        <a:t>학년</a:t>
                      </a:r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반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김개똥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2.13</a:t>
                      </a:r>
                      <a:r>
                        <a:rPr lang="en-US" altLang="ko-KR" sz="1200" baseline="0" dirty="0" smtClean="0"/>
                        <a:t> – 3.30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강좌들어가기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받아쓰기</a:t>
                      </a:r>
                      <a:r>
                        <a:rPr lang="en-US" altLang="ko-KR" sz="1200" dirty="0" smtClean="0"/>
                        <a:t>(1</a:t>
                      </a:r>
                      <a:r>
                        <a:rPr lang="ko-KR" altLang="en-US" sz="1200" dirty="0" err="1" smtClean="0"/>
                        <a:t>한년</a:t>
                      </a:r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반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김말똥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2.13</a:t>
                      </a:r>
                      <a:r>
                        <a:rPr lang="en-US" altLang="ko-KR" sz="1200" baseline="0" dirty="0" smtClean="0"/>
                        <a:t> – 3.30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강좌들어가기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478294" y="316245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220730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2058" y="44624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받아쓰기 화면설계서</a:t>
            </a:r>
            <a:endParaRPr lang="ko-KR" altLang="en-US" sz="9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5680044" y="296709"/>
            <a:ext cx="3240000" cy="0"/>
          </a:xfrm>
          <a:prstGeom prst="line">
            <a:avLst/>
          </a:prstGeom>
          <a:ln w="381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823445"/>
              </p:ext>
            </p:extLst>
          </p:nvPr>
        </p:nvGraphicFramePr>
        <p:xfrm>
          <a:off x="107503" y="343952"/>
          <a:ext cx="8900417" cy="4546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25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177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00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800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15265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latin typeface="맑은 고딕" charset="0"/>
                          <a:ea typeface="맑은 고딕" charset="0"/>
                        </a:rPr>
                        <a:t>받아쓰기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강대성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 smtClean="0">
                          <a:latin typeface="맑은 고딕" charset="0"/>
                          <a:ea typeface="맑은 고딕" charset="0"/>
                        </a:rPr>
                        <a:t>학생화면</a:t>
                      </a:r>
                      <a:r>
                        <a:rPr lang="en-US" altLang="ko-KR" sz="900" b="0" kern="1200" dirty="0" smtClean="0"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900" b="0" kern="1200" dirty="0" err="1" smtClean="0">
                          <a:latin typeface="맑은 고딕" charset="0"/>
                          <a:ea typeface="맑은 고딕" charset="0"/>
                        </a:rPr>
                        <a:t>신청강좌</a:t>
                      </a:r>
                      <a:r>
                        <a:rPr lang="en-US" altLang="ko-KR" sz="900" b="0" kern="1200" dirty="0" smtClean="0"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20190712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xmlns="" id="{0CE24407-CD26-4719-AD4B-F7DD0F18A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132613"/>
              </p:ext>
            </p:extLst>
          </p:nvPr>
        </p:nvGraphicFramePr>
        <p:xfrm>
          <a:off x="6804247" y="899235"/>
          <a:ext cx="2160241" cy="5338077"/>
        </p:xfrm>
        <a:graphic>
          <a:graphicData uri="http://schemas.openxmlformats.org/drawingml/2006/table">
            <a:tbl>
              <a:tblPr/>
              <a:tblGrid>
                <a:gridCol w="216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3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신청강좌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버튼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신청한 강좌들 목록이 리스트로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섵택에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따라 변경됨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강좌로 들어오면 바로 공지사항 화면으로 들어감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7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123" name="Rectangle 32"/>
          <p:cNvSpPr>
            <a:spLocks/>
          </p:cNvSpPr>
          <p:nvPr/>
        </p:nvSpPr>
        <p:spPr bwMode="auto">
          <a:xfrm>
            <a:off x="107504" y="908382"/>
            <a:ext cx="6209415" cy="5621196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 cap="none">
              <a:ln w="9525" cap="flat" cmpd="sng">
                <a:prstDash/>
              </a:ln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137234"/>
              </p:ext>
            </p:extLst>
          </p:nvPr>
        </p:nvGraphicFramePr>
        <p:xfrm>
          <a:off x="281495" y="2852936"/>
          <a:ext cx="5586650" cy="1559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073">
                  <a:extLst>
                    <a:ext uri="{9D8B030D-6E8A-4147-A177-3AD203B41FA5}">
                      <a16:colId xmlns:a16="http://schemas.microsoft.com/office/drawing/2014/main" xmlns="" val="913586709"/>
                    </a:ext>
                  </a:extLst>
                </a:gridCol>
                <a:gridCol w="23560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95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89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134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7619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575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No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파일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작성자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작성일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조회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68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1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20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627784" y="4661326"/>
            <a:ext cx="1222481" cy="305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검색조건▽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220072" y="4653135"/>
            <a:ext cx="648072" cy="31350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smtClean="0">
                <a:solidFill>
                  <a:schemeClr val="tx1"/>
                </a:solidFill>
              </a:rPr>
              <a:t>조회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37576" y="4653135"/>
            <a:ext cx="1210488" cy="313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  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51520" y="1412777"/>
            <a:ext cx="5904656" cy="8658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강좌명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받아쓰기</a:t>
            </a:r>
            <a:r>
              <a:rPr lang="en-US" altLang="ko-KR" dirty="0">
                <a:solidFill>
                  <a:schemeClr val="tx1"/>
                </a:solidFill>
              </a:rPr>
              <a:t>(2</a:t>
            </a:r>
            <a:r>
              <a:rPr lang="ko-KR" altLang="en-US" dirty="0">
                <a:solidFill>
                  <a:schemeClr val="tx1"/>
                </a:solidFill>
              </a:rPr>
              <a:t>학년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반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선생님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김개똥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7700" y="199467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①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88431" y="199467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②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51520" y="2278670"/>
            <a:ext cx="1182210" cy="3582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신청강좌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445574" y="2278670"/>
            <a:ext cx="1326226" cy="3582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공지사항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755366" y="2278670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학습하기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893846" y="2278670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QnA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51520" y="2636912"/>
            <a:ext cx="1182210" cy="35824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강좌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51520" y="2961916"/>
            <a:ext cx="1182210" cy="35824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강좌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7818" y="1081797"/>
            <a:ext cx="506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강좌들어가기로</a:t>
            </a:r>
            <a:r>
              <a:rPr lang="ko-KR" altLang="en-US" dirty="0" smtClean="0">
                <a:solidFill>
                  <a:srgbClr val="FF0000"/>
                </a:solidFill>
              </a:rPr>
              <a:t> 선택된 강좌가 제일 먼저 보임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75" y="5140560"/>
            <a:ext cx="4450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강좌가 몇 개 안되기 때문에 검색 조건은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필요 없는 것 같습니다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30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2058" y="44624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받아쓰기 화면설계서</a:t>
            </a:r>
            <a:endParaRPr lang="ko-KR" altLang="en-US" sz="9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5680044" y="296709"/>
            <a:ext cx="3240000" cy="0"/>
          </a:xfrm>
          <a:prstGeom prst="line">
            <a:avLst/>
          </a:prstGeom>
          <a:ln w="381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5"/>
          <p:cNvGraphicFramePr>
            <a:graphicFrameLocks noGrp="1"/>
          </p:cNvGraphicFramePr>
          <p:nvPr>
            <p:extLst/>
          </p:nvPr>
        </p:nvGraphicFramePr>
        <p:xfrm>
          <a:off x="107503" y="343952"/>
          <a:ext cx="8900417" cy="4546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25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177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00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800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15265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latin typeface="맑은 고딕" charset="0"/>
                          <a:ea typeface="맑은 고딕" charset="0"/>
                        </a:rPr>
                        <a:t>받아쓰기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강대성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 smtClean="0">
                          <a:latin typeface="맑은 고딕" charset="0"/>
                          <a:ea typeface="맑은 고딕" charset="0"/>
                        </a:rPr>
                        <a:t>학생화면</a:t>
                      </a:r>
                      <a:r>
                        <a:rPr lang="en-US" altLang="ko-KR" sz="900" b="0" kern="1200" dirty="0" smtClean="0"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900" b="0" kern="1200" dirty="0" smtClean="0">
                          <a:latin typeface="맑은 고딕" charset="0"/>
                          <a:ea typeface="맑은 고딕" charset="0"/>
                        </a:rPr>
                        <a:t>공지사항</a:t>
                      </a:r>
                      <a:r>
                        <a:rPr lang="en-US" altLang="ko-KR" sz="900" b="0" kern="1200" dirty="0" smtClean="0"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20190712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xmlns="" id="{0CE24407-CD26-4719-AD4B-F7DD0F18A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2122"/>
              </p:ext>
            </p:extLst>
          </p:nvPr>
        </p:nvGraphicFramePr>
        <p:xfrm>
          <a:off x="6804247" y="899235"/>
          <a:ext cx="2160241" cy="5338077"/>
        </p:xfrm>
        <a:graphic>
          <a:graphicData uri="http://schemas.openxmlformats.org/drawingml/2006/table">
            <a:tbl>
              <a:tblPr/>
              <a:tblGrid>
                <a:gridCol w="216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3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해당 강좌의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강좌명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선생님 이름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검색조건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제목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세부내용으로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7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123" name="Rectangle 32"/>
          <p:cNvSpPr>
            <a:spLocks/>
          </p:cNvSpPr>
          <p:nvPr/>
        </p:nvSpPr>
        <p:spPr bwMode="auto">
          <a:xfrm>
            <a:off x="107504" y="908382"/>
            <a:ext cx="6209415" cy="5621196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 cap="none">
              <a:ln w="9525" cap="flat" cmpd="sng"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079652"/>
              </p:ext>
            </p:extLst>
          </p:nvPr>
        </p:nvGraphicFramePr>
        <p:xfrm>
          <a:off x="281495" y="3454152"/>
          <a:ext cx="5586650" cy="1559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073">
                  <a:extLst>
                    <a:ext uri="{9D8B030D-6E8A-4147-A177-3AD203B41FA5}">
                      <a16:colId xmlns:a16="http://schemas.microsoft.com/office/drawing/2014/main" xmlns="" val="913586709"/>
                    </a:ext>
                  </a:extLst>
                </a:gridCol>
                <a:gridCol w="23560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95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89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134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7619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575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No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파일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작성자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작성일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조회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68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1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20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42777" y="3010607"/>
            <a:ext cx="1222481" cy="305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검색조건▽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835065" y="3002416"/>
            <a:ext cx="648072" cy="31350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smtClean="0">
                <a:solidFill>
                  <a:schemeClr val="tx1"/>
                </a:solidFill>
              </a:rPr>
              <a:t>조회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552569" y="3002416"/>
            <a:ext cx="1210488" cy="313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  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51520" y="1412777"/>
            <a:ext cx="5904656" cy="8658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강좌명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받아쓰기</a:t>
            </a:r>
            <a:r>
              <a:rPr lang="en-US" altLang="ko-KR" dirty="0">
                <a:solidFill>
                  <a:schemeClr val="tx1"/>
                </a:solidFill>
              </a:rPr>
              <a:t>(2</a:t>
            </a:r>
            <a:r>
              <a:rPr lang="ko-KR" altLang="en-US" dirty="0">
                <a:solidFill>
                  <a:schemeClr val="tx1"/>
                </a:solidFill>
              </a:rPr>
              <a:t>학년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반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선생님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김개똥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52826" y="150717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①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-108520" y="299695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②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51520" y="2278670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신청강좌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445574" y="2278670"/>
            <a:ext cx="1326226" cy="3582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공지사항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755366" y="2278670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학습하기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893846" y="2278670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QnA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10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2058" y="44624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받아쓰기 화면설계서</a:t>
            </a:r>
            <a:endParaRPr lang="ko-KR" altLang="en-US" sz="9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5680044" y="296709"/>
            <a:ext cx="3240000" cy="0"/>
          </a:xfrm>
          <a:prstGeom prst="line">
            <a:avLst/>
          </a:prstGeom>
          <a:ln w="381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476540"/>
              </p:ext>
            </p:extLst>
          </p:nvPr>
        </p:nvGraphicFramePr>
        <p:xfrm>
          <a:off x="107503" y="343952"/>
          <a:ext cx="8900417" cy="4546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25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177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00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800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15265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latin typeface="맑은 고딕" charset="0"/>
                          <a:ea typeface="맑은 고딕" charset="0"/>
                        </a:rPr>
                        <a:t>받아쓰기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강대성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 smtClean="0">
                          <a:latin typeface="맑은 고딕" charset="0"/>
                          <a:ea typeface="맑은 고딕" charset="0"/>
                        </a:rPr>
                        <a:t>학생화면</a:t>
                      </a:r>
                      <a:r>
                        <a:rPr lang="en-US" altLang="ko-KR" sz="900" b="0" kern="1200" dirty="0" smtClean="0"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900" b="0" kern="1200" dirty="0" smtClean="0">
                          <a:latin typeface="맑은 고딕" charset="0"/>
                          <a:ea typeface="맑은 고딕" charset="0"/>
                        </a:rPr>
                        <a:t>공지사항</a:t>
                      </a:r>
                      <a:r>
                        <a:rPr lang="en-US" altLang="ko-KR" sz="900" b="0" kern="1200" dirty="0" smtClean="0">
                          <a:latin typeface="맑은 고딕" charset="0"/>
                          <a:ea typeface="맑은 고딕" charset="0"/>
                        </a:rPr>
                        <a:t>-</a:t>
                      </a:r>
                      <a:r>
                        <a:rPr lang="ko-KR" altLang="en-US" sz="900" b="0" kern="1200" dirty="0" smtClean="0">
                          <a:latin typeface="맑은 고딕" charset="0"/>
                          <a:ea typeface="맑은 고딕" charset="0"/>
                        </a:rPr>
                        <a:t>상세</a:t>
                      </a:r>
                      <a:r>
                        <a:rPr lang="en-US" altLang="ko-KR" sz="900" b="0" kern="1200" dirty="0" smtClean="0"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20190712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xmlns="" id="{0CE24407-CD26-4719-AD4B-F7DD0F18A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818942"/>
              </p:ext>
            </p:extLst>
          </p:nvPr>
        </p:nvGraphicFramePr>
        <p:xfrm>
          <a:off x="6804247" y="899235"/>
          <a:ext cx="2160241" cy="5338077"/>
        </p:xfrm>
        <a:graphic>
          <a:graphicData uri="http://schemas.openxmlformats.org/drawingml/2006/table">
            <a:tbl>
              <a:tblPr/>
              <a:tblGrid>
                <a:gridCol w="216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3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해당 강좌의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강좌명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7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123" name="Rectangle 32"/>
          <p:cNvSpPr>
            <a:spLocks/>
          </p:cNvSpPr>
          <p:nvPr/>
        </p:nvSpPr>
        <p:spPr bwMode="auto">
          <a:xfrm>
            <a:off x="107504" y="908382"/>
            <a:ext cx="6209415" cy="5621196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 cap="none">
              <a:ln w="9525" cap="flat" cmpd="sng"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044953"/>
              </p:ext>
            </p:extLst>
          </p:nvPr>
        </p:nvGraphicFramePr>
        <p:xfrm>
          <a:off x="281494" y="3454152"/>
          <a:ext cx="5226609" cy="1977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186">
                  <a:extLst>
                    <a:ext uri="{9D8B030D-6E8A-4147-A177-3AD203B41FA5}">
                      <a16:colId xmlns:a16="http://schemas.microsoft.com/office/drawing/2014/main" xmlns="" val="913586709"/>
                    </a:ext>
                  </a:extLst>
                </a:gridCol>
                <a:gridCol w="38164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787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87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68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내용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20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작성자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조회수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첨부파일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251520" y="1412777"/>
            <a:ext cx="5904656" cy="8658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강좌명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받아쓰기</a:t>
            </a:r>
            <a:r>
              <a:rPr lang="en-US" altLang="ko-KR" dirty="0">
                <a:solidFill>
                  <a:schemeClr val="tx1"/>
                </a:solidFill>
              </a:rPr>
              <a:t>(2</a:t>
            </a:r>
            <a:r>
              <a:rPr lang="ko-KR" altLang="en-US" dirty="0">
                <a:solidFill>
                  <a:schemeClr val="tx1"/>
                </a:solidFill>
              </a:rPr>
              <a:t>학년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반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선생님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김개똥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52826" y="150717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①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51520" y="2278670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신청강좌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445574" y="2278670"/>
            <a:ext cx="1326226" cy="3582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공지사항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755366" y="2278670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학습하기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893846" y="2278670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QnA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123728" y="5661248"/>
            <a:ext cx="2176800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smtClean="0">
                <a:solidFill>
                  <a:schemeClr val="tx1"/>
                </a:solidFill>
              </a:rPr>
              <a:t>리스트로 돌아가기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16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2058" y="44624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받아쓰기 화면설계서</a:t>
            </a:r>
            <a:endParaRPr lang="ko-KR" altLang="en-US" sz="9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5680044" y="296709"/>
            <a:ext cx="3240000" cy="0"/>
          </a:xfrm>
          <a:prstGeom prst="line">
            <a:avLst/>
          </a:prstGeom>
          <a:ln w="381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5"/>
          <p:cNvGraphicFramePr>
            <a:graphicFrameLocks noGrp="1"/>
          </p:cNvGraphicFramePr>
          <p:nvPr>
            <p:extLst/>
          </p:nvPr>
        </p:nvGraphicFramePr>
        <p:xfrm>
          <a:off x="107503" y="343952"/>
          <a:ext cx="8900417" cy="4546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25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177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00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800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15265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latin typeface="맑은 고딕" charset="0"/>
                          <a:ea typeface="맑은 고딕" charset="0"/>
                        </a:rPr>
                        <a:t>받아쓰기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강대성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 smtClean="0">
                          <a:latin typeface="맑은 고딕" charset="0"/>
                          <a:ea typeface="맑은 고딕" charset="0"/>
                        </a:rPr>
                        <a:t>학생화면</a:t>
                      </a:r>
                      <a:r>
                        <a:rPr lang="en-US" altLang="ko-KR" sz="900" b="0" kern="1200" dirty="0" smtClean="0"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900" b="0" kern="1200" dirty="0" err="1" smtClean="0">
                          <a:latin typeface="맑은 고딕" charset="0"/>
                          <a:ea typeface="맑은 고딕" charset="0"/>
                        </a:rPr>
                        <a:t>학습자료실</a:t>
                      </a:r>
                      <a:r>
                        <a:rPr lang="en-US" altLang="ko-KR" sz="900" b="0" kern="1200" dirty="0" smtClean="0"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20190712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xmlns="" id="{0CE24407-CD26-4719-AD4B-F7DD0F18A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478457"/>
              </p:ext>
            </p:extLst>
          </p:nvPr>
        </p:nvGraphicFramePr>
        <p:xfrm>
          <a:off x="6804247" y="899235"/>
          <a:ext cx="2160241" cy="5594109"/>
        </p:xfrm>
        <a:graphic>
          <a:graphicData uri="http://schemas.openxmlformats.org/drawingml/2006/table">
            <a:tbl>
              <a:tblPr/>
              <a:tblGrid>
                <a:gridCol w="216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3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 단계를 완료해야 다음단계로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갈수있다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오류메세지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 단계를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몇점이상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맞아야 합니다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입력하는 칸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음성파일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오류메세지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문항을 모두 채우지 않았습니다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100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점만 다음단계로 이동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정담이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쓴문장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옆에 나옴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7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123" name="Rectangle 32"/>
          <p:cNvSpPr>
            <a:spLocks/>
          </p:cNvSpPr>
          <p:nvPr/>
        </p:nvSpPr>
        <p:spPr bwMode="auto">
          <a:xfrm>
            <a:off x="107504" y="908382"/>
            <a:ext cx="6209415" cy="5621196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 cap="none">
              <a:ln w="9525" cap="flat" cmpd="sng"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1520" y="2278670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신청강좌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445574" y="2278670"/>
            <a:ext cx="1326226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공지사항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755366" y="2278670"/>
            <a:ext cx="1182210" cy="3582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학습하기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51520" y="1412777"/>
            <a:ext cx="5904656" cy="8658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강좌명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받아쓰기</a:t>
            </a:r>
            <a:r>
              <a:rPr lang="en-US" altLang="ko-KR" dirty="0">
                <a:solidFill>
                  <a:schemeClr val="tx1"/>
                </a:solidFill>
              </a:rPr>
              <a:t>(2</a:t>
            </a:r>
            <a:r>
              <a:rPr lang="ko-KR" altLang="en-US" dirty="0">
                <a:solidFill>
                  <a:schemeClr val="tx1"/>
                </a:solidFill>
              </a:rPr>
              <a:t>학년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반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선생님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김개똥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89850" y="4501375"/>
            <a:ext cx="5313781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문항을 입력하세요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57178" y="4502818"/>
            <a:ext cx="544954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4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89849" y="4149080"/>
            <a:ext cx="5313781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문항을 입력하세요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57177" y="4150523"/>
            <a:ext cx="544954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 smtClean="0">
                <a:solidFill>
                  <a:schemeClr val="tx1"/>
                </a:solidFill>
              </a:rPr>
              <a:t>3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89849" y="3789040"/>
            <a:ext cx="5313781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문항을 입력하세요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57177" y="3790483"/>
            <a:ext cx="544954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 smtClean="0">
                <a:solidFill>
                  <a:schemeClr val="tx1"/>
                </a:solidFill>
              </a:rPr>
              <a:t>2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9849" y="3429000"/>
            <a:ext cx="5313781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chemeClr val="tx1"/>
                </a:solidFill>
              </a:rPr>
              <a:t>문항을 입력하세요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257177" y="3430443"/>
            <a:ext cx="544954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1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89849" y="4859972"/>
            <a:ext cx="5313781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문항을 입력하세요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57177" y="4861415"/>
            <a:ext cx="544954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5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89849" y="5220012"/>
            <a:ext cx="5313781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문항을 입력하세요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57177" y="5221455"/>
            <a:ext cx="544954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 smtClean="0">
                <a:solidFill>
                  <a:schemeClr val="tx1"/>
                </a:solidFill>
              </a:rPr>
              <a:t>6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70983" y="2924944"/>
            <a:ext cx="5832648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단계 </a:t>
            </a:r>
            <a:r>
              <a:rPr lang="ko-KR" altLang="en-US" b="1" dirty="0" smtClean="0">
                <a:solidFill>
                  <a:srgbClr val="00B050"/>
                </a:solidFill>
              </a:rPr>
              <a:t>①</a:t>
            </a:r>
            <a:r>
              <a:rPr lang="ko-KR" altLang="en-US" b="1" dirty="0" smtClean="0">
                <a:solidFill>
                  <a:schemeClr val="tx1"/>
                </a:solidFill>
              </a:rPr>
              <a:t> ② ③ ④ ⑤ ⑥ ⑦ ⑧ ⑨ ⑩ 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364298" y="5733256"/>
            <a:ext cx="1351718" cy="4302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정답확인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54500" y="263573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①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450592" y="3380426"/>
            <a:ext cx="354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②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971600" y="3460220"/>
            <a:ext cx="504055" cy="250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▶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971601" y="4532595"/>
            <a:ext cx="504055" cy="250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▶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971600" y="4180300"/>
            <a:ext cx="504055" cy="250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▶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971600" y="3820260"/>
            <a:ext cx="504055" cy="250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▶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971600" y="4891192"/>
            <a:ext cx="504055" cy="250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chemeClr val="tx1"/>
                </a:solidFill>
              </a:rPr>
              <a:t>▶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971600" y="5251232"/>
            <a:ext cx="504055" cy="250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 smtClean="0">
                <a:solidFill>
                  <a:schemeClr val="tx1"/>
                </a:solidFill>
              </a:rPr>
              <a:t>▶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17217" y="3378478"/>
            <a:ext cx="354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987824" y="5733256"/>
            <a:ext cx="354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893846" y="2278670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QnA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788691" y="5733256"/>
            <a:ext cx="1351718" cy="4302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다시하기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240904" y="3429402"/>
            <a:ext cx="1862726" cy="296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smtClean="0">
                <a:solidFill>
                  <a:schemeClr val="tx1"/>
                </a:solidFill>
              </a:rPr>
              <a:t>연습하기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66154" y="3794283"/>
            <a:ext cx="1862726" cy="296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smtClean="0">
                <a:solidFill>
                  <a:schemeClr val="tx1"/>
                </a:solidFill>
              </a:rPr>
              <a:t>연습하기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270320" y="4154323"/>
            <a:ext cx="1862726" cy="296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smtClean="0">
                <a:solidFill>
                  <a:schemeClr val="tx1"/>
                </a:solidFill>
              </a:rPr>
              <a:t>연습하기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270320" y="4500715"/>
            <a:ext cx="1862726" cy="296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smtClean="0">
                <a:solidFill>
                  <a:schemeClr val="tx1"/>
                </a:solidFill>
              </a:rPr>
              <a:t>연습하기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270320" y="4860755"/>
            <a:ext cx="1862726" cy="296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smtClean="0">
                <a:solidFill>
                  <a:schemeClr val="tx1"/>
                </a:solidFill>
              </a:rPr>
              <a:t>연습하기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266552" y="5211784"/>
            <a:ext cx="1862726" cy="296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smtClean="0">
                <a:solidFill>
                  <a:schemeClr val="tx1"/>
                </a:solidFill>
              </a:rPr>
              <a:t>연습하기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240904" y="3427938"/>
            <a:ext cx="475112" cy="2825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 err="1">
                <a:solidFill>
                  <a:schemeClr val="tx1"/>
                </a:solidFill>
              </a:rPr>
              <a:t>O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240904" y="3794521"/>
            <a:ext cx="475112" cy="2825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 smtClean="0">
                <a:solidFill>
                  <a:schemeClr val="tx1"/>
                </a:solidFill>
              </a:rPr>
              <a:t>X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239256" y="4154561"/>
            <a:ext cx="475112" cy="2825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256672" y="4500953"/>
            <a:ext cx="475112" cy="2825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270320" y="4860993"/>
            <a:ext cx="475112" cy="2825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270320" y="5207385"/>
            <a:ext cx="475112" cy="2825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48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2058" y="44624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받아쓰기 화면설계서</a:t>
            </a:r>
            <a:endParaRPr lang="ko-KR" altLang="en-US" sz="9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5680044" y="296709"/>
            <a:ext cx="3240000" cy="0"/>
          </a:xfrm>
          <a:prstGeom prst="line">
            <a:avLst/>
          </a:prstGeom>
          <a:ln w="381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6341"/>
              </p:ext>
            </p:extLst>
          </p:nvPr>
        </p:nvGraphicFramePr>
        <p:xfrm>
          <a:off x="107503" y="343952"/>
          <a:ext cx="8900417" cy="4546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25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177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00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800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15265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latin typeface="맑은 고딕" charset="0"/>
                          <a:ea typeface="맑은 고딕" charset="0"/>
                        </a:rPr>
                        <a:t>받아쓰기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강대성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 smtClean="0">
                          <a:latin typeface="맑은 고딕" charset="0"/>
                          <a:ea typeface="맑은 고딕" charset="0"/>
                        </a:rPr>
                        <a:t>학생화면</a:t>
                      </a:r>
                      <a:r>
                        <a:rPr lang="en-US" altLang="ko-KR" sz="900" b="0" kern="1200" dirty="0" smtClean="0">
                          <a:latin typeface="맑은 고딕" charset="0"/>
                          <a:ea typeface="맑은 고딕" charset="0"/>
                        </a:rPr>
                        <a:t>(Q&amp;A)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20190712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xmlns="" id="{0CE24407-CD26-4719-AD4B-F7DD0F18A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323315"/>
              </p:ext>
            </p:extLst>
          </p:nvPr>
        </p:nvGraphicFramePr>
        <p:xfrm>
          <a:off x="6804247" y="899235"/>
          <a:ext cx="2160241" cy="5338077"/>
        </p:xfrm>
        <a:graphic>
          <a:graphicData uri="http://schemas.openxmlformats.org/drawingml/2006/table">
            <a:tbl>
              <a:tblPr/>
              <a:tblGrid>
                <a:gridCol w="216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3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내림차순으로 하여 최신 것을 가장 먼저 나오도록 한다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검색조건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제목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7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123" name="Rectangle 32"/>
          <p:cNvSpPr>
            <a:spLocks/>
          </p:cNvSpPr>
          <p:nvPr/>
        </p:nvSpPr>
        <p:spPr bwMode="auto">
          <a:xfrm>
            <a:off x="107504" y="908382"/>
            <a:ext cx="6209415" cy="5621196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 cap="none">
              <a:ln w="9525" cap="flat" cmpd="sng"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129581"/>
              </p:ext>
            </p:extLst>
          </p:nvPr>
        </p:nvGraphicFramePr>
        <p:xfrm>
          <a:off x="281495" y="3475531"/>
          <a:ext cx="5586651" cy="1634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073">
                  <a:extLst>
                    <a:ext uri="{9D8B030D-6E8A-4147-A177-3AD203B41FA5}">
                      <a16:colId xmlns:a16="http://schemas.microsoft.com/office/drawing/2014/main" xmlns="" val="913586709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7460379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68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3730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209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575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No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답변여부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파일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작성자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작성일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조회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68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1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test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완료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김광규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20.04.06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20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test2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미완료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규광김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20.03.03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50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421323" y="2971825"/>
            <a:ext cx="1222481" cy="305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검색조건▽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013611" y="2963634"/>
            <a:ext cx="648072" cy="31350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smtClean="0">
                <a:solidFill>
                  <a:schemeClr val="tx1"/>
                </a:solidFill>
              </a:rPr>
              <a:t>조회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731115" y="2963634"/>
            <a:ext cx="1210488" cy="313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  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860032" y="3043483"/>
            <a:ext cx="1008112" cy="31350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글쓰기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51520" y="1412777"/>
            <a:ext cx="5904656" cy="8658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강좌명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받아쓰기</a:t>
            </a:r>
            <a:r>
              <a:rPr lang="en-US" altLang="ko-KR" dirty="0">
                <a:solidFill>
                  <a:schemeClr val="tx1"/>
                </a:solidFill>
              </a:rPr>
              <a:t>(2</a:t>
            </a:r>
            <a:r>
              <a:rPr lang="ko-KR" altLang="en-US" dirty="0">
                <a:solidFill>
                  <a:schemeClr val="tx1"/>
                </a:solidFill>
              </a:rPr>
              <a:t>학년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반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선생님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김개똥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9087" y="272256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51520" y="2278670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신청강좌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445574" y="2278670"/>
            <a:ext cx="1326226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공지사항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755366" y="2278670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학습하기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893846" y="2278670"/>
            <a:ext cx="1182210" cy="3582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QnA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79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2058" y="44624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받아쓰기 화면설계서</a:t>
            </a:r>
            <a:endParaRPr lang="ko-KR" altLang="en-US" sz="9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5680044" y="296709"/>
            <a:ext cx="3240000" cy="0"/>
          </a:xfrm>
          <a:prstGeom prst="line">
            <a:avLst/>
          </a:prstGeom>
          <a:ln w="381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470079"/>
              </p:ext>
            </p:extLst>
          </p:nvPr>
        </p:nvGraphicFramePr>
        <p:xfrm>
          <a:off x="107503" y="343952"/>
          <a:ext cx="8900417" cy="4546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25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177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00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800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15265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latin typeface="맑은 고딕" charset="0"/>
                          <a:ea typeface="맑은 고딕" charset="0"/>
                        </a:rPr>
                        <a:t>받아쓰기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강대성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 smtClean="0">
                          <a:latin typeface="맑은 고딕" charset="0"/>
                          <a:ea typeface="맑은 고딕" charset="0"/>
                        </a:rPr>
                        <a:t>학생화면</a:t>
                      </a:r>
                      <a:r>
                        <a:rPr lang="en-US" altLang="ko-KR" sz="900" b="0" kern="1200" dirty="0" smtClean="0"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en-US" altLang="ko-KR" sz="900" b="0" kern="1200" dirty="0" smtClean="0">
                          <a:latin typeface="맑은 고딕" charset="0"/>
                          <a:ea typeface="맑은 고딕" charset="0"/>
                        </a:rPr>
                        <a:t>Q&amp;A-</a:t>
                      </a:r>
                      <a:r>
                        <a:rPr lang="ko-KR" altLang="en-US" sz="900" b="0" kern="1200" dirty="0" smtClean="0">
                          <a:latin typeface="맑은 고딕" charset="0"/>
                          <a:ea typeface="맑은 고딕" charset="0"/>
                        </a:rPr>
                        <a:t>쓰기 및 수정</a:t>
                      </a:r>
                      <a:r>
                        <a:rPr lang="en-US" altLang="ko-KR" sz="900" b="0" kern="1200" dirty="0" smtClean="0"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20190712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xmlns="" id="{0CE24407-CD26-4719-AD4B-F7DD0F18A9D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804247" y="899235"/>
          <a:ext cx="2160241" cy="5338077"/>
        </p:xfrm>
        <a:graphic>
          <a:graphicData uri="http://schemas.openxmlformats.org/drawingml/2006/table">
            <a:tbl>
              <a:tblPr/>
              <a:tblGrid>
                <a:gridCol w="216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3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내림차순으로 하여 최신 것을 가장 먼저 나오도록 한다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검색조건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제목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7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123" name="Rectangle 32"/>
          <p:cNvSpPr>
            <a:spLocks/>
          </p:cNvSpPr>
          <p:nvPr/>
        </p:nvSpPr>
        <p:spPr bwMode="auto">
          <a:xfrm>
            <a:off x="107504" y="908382"/>
            <a:ext cx="6209415" cy="5621196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 cap="none">
              <a:ln w="9525" cap="flat" cmpd="sng"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51520" y="1412777"/>
            <a:ext cx="5904656" cy="8658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강좌명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받아쓰기</a:t>
            </a:r>
            <a:r>
              <a:rPr lang="en-US" altLang="ko-KR" dirty="0">
                <a:solidFill>
                  <a:schemeClr val="tx1"/>
                </a:solidFill>
              </a:rPr>
              <a:t>(2</a:t>
            </a:r>
            <a:r>
              <a:rPr lang="ko-KR" altLang="en-US" dirty="0">
                <a:solidFill>
                  <a:schemeClr val="tx1"/>
                </a:solidFill>
              </a:rPr>
              <a:t>학년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반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선생님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김개똥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51520" y="2278670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신청강좌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445574" y="2278670"/>
            <a:ext cx="1326226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공지사항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755366" y="2278670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학습하기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893846" y="2278670"/>
            <a:ext cx="1182210" cy="3582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QnA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177596"/>
              </p:ext>
            </p:extLst>
          </p:nvPr>
        </p:nvGraphicFramePr>
        <p:xfrm>
          <a:off x="411830" y="3068960"/>
          <a:ext cx="5226609" cy="1977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186">
                  <a:extLst>
                    <a:ext uri="{9D8B030D-6E8A-4147-A177-3AD203B41FA5}">
                      <a16:colId xmlns:a16="http://schemas.microsoft.com/office/drawing/2014/main" xmlns="" val="913586709"/>
                    </a:ext>
                  </a:extLst>
                </a:gridCol>
                <a:gridCol w="38164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787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87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68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내용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20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작성자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조회수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첨부파일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899592" y="5517232"/>
            <a:ext cx="1080120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등록하기 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168095" y="5517232"/>
            <a:ext cx="1584176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smtClean="0">
                <a:solidFill>
                  <a:schemeClr val="tx1"/>
                </a:solidFill>
              </a:rPr>
              <a:t>리스트로 가기 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877537" y="5517232"/>
            <a:ext cx="1198519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>
                <a:solidFill>
                  <a:schemeClr val="tx1"/>
                </a:solidFill>
              </a:rPr>
              <a:t>답글</a:t>
            </a:r>
            <a:r>
              <a:rPr lang="ko-KR" altLang="en-US" sz="1600" dirty="0" smtClean="0">
                <a:solidFill>
                  <a:schemeClr val="tx1"/>
                </a:solidFill>
              </a:rPr>
              <a:t> 달기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9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2058" y="44624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받아쓰기 화면설계서</a:t>
            </a:r>
            <a:endParaRPr lang="ko-KR" altLang="en-US" sz="9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5680044" y="296709"/>
            <a:ext cx="3240000" cy="0"/>
          </a:xfrm>
          <a:prstGeom prst="line">
            <a:avLst/>
          </a:prstGeom>
          <a:ln w="381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139894"/>
              </p:ext>
            </p:extLst>
          </p:nvPr>
        </p:nvGraphicFramePr>
        <p:xfrm>
          <a:off x="107503" y="343952"/>
          <a:ext cx="8900417" cy="4546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25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177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00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800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15265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latin typeface="맑은 고딕" charset="0"/>
                          <a:ea typeface="맑은 고딕" charset="0"/>
                        </a:rPr>
                        <a:t>받아쓰기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강대성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 smtClean="0">
                          <a:latin typeface="맑은 고딕" charset="0"/>
                          <a:ea typeface="맑은 고딕" charset="0"/>
                        </a:rPr>
                        <a:t>선생님화면</a:t>
                      </a:r>
                      <a:r>
                        <a:rPr lang="en-US" altLang="ko-KR" sz="900" b="0" kern="1200" dirty="0" smtClean="0"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900" b="0" kern="1200" dirty="0" err="1" smtClean="0">
                          <a:latin typeface="맑은 고딕" charset="0"/>
                          <a:ea typeface="맑은 고딕" charset="0"/>
                        </a:rPr>
                        <a:t>강좌리스트</a:t>
                      </a:r>
                      <a:r>
                        <a:rPr lang="en-US" altLang="ko-KR" sz="900" b="0" kern="1200" dirty="0" smtClean="0"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20190712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xmlns="" id="{0CE24407-CD26-4719-AD4B-F7DD0F18A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907837"/>
              </p:ext>
            </p:extLst>
          </p:nvPr>
        </p:nvGraphicFramePr>
        <p:xfrm>
          <a:off x="6804247" y="899235"/>
          <a:ext cx="2160241" cy="5338077"/>
        </p:xfrm>
        <a:graphic>
          <a:graphicData uri="http://schemas.openxmlformats.org/drawingml/2006/table">
            <a:tbl>
              <a:tblPr/>
              <a:tblGrid>
                <a:gridCol w="216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3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검색조건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강좌명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선생님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타 선생님이 만든 강좌 조회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7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123" name="Rectangle 32"/>
          <p:cNvSpPr>
            <a:spLocks/>
          </p:cNvSpPr>
          <p:nvPr/>
        </p:nvSpPr>
        <p:spPr bwMode="auto">
          <a:xfrm>
            <a:off x="107504" y="908382"/>
            <a:ext cx="6209415" cy="5621196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 cap="none">
              <a:ln w="9525" cap="flat" cmpd="sng"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1340768"/>
            <a:ext cx="1368152" cy="3582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강좌리스트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19672" y="1340768"/>
            <a:ext cx="144016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개설강좌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5929" y="1988840"/>
            <a:ext cx="5766232" cy="5638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               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3528" y="2142698"/>
            <a:ext cx="1550891" cy="305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   검색조건 ▽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60032" y="2134508"/>
            <a:ext cx="667025" cy="2863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smtClean="0">
                <a:solidFill>
                  <a:schemeClr val="tx1"/>
                </a:solidFill>
              </a:rPr>
              <a:t>조회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777" y="176206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①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952018" y="2158022"/>
            <a:ext cx="2475966" cy="289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  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412404"/>
              </p:ext>
            </p:extLst>
          </p:nvPr>
        </p:nvGraphicFramePr>
        <p:xfrm>
          <a:off x="281495" y="3356992"/>
          <a:ext cx="5586649" cy="1296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10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97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96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575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강좌명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학년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선생님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신청기간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강좌선택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받아쓰기</a:t>
                      </a:r>
                      <a:r>
                        <a:rPr lang="en-US" altLang="ko-KR" sz="1200" dirty="0" smtClean="0"/>
                        <a:t>(2</a:t>
                      </a:r>
                      <a:r>
                        <a:rPr lang="ko-KR" altLang="en-US" sz="1200" dirty="0" smtClean="0"/>
                        <a:t>학년</a:t>
                      </a:r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반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김개똥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2.13</a:t>
                      </a:r>
                      <a:r>
                        <a:rPr lang="en-US" altLang="ko-KR" sz="1200" baseline="0" dirty="0" smtClean="0"/>
                        <a:t> – 3.30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학습자료보기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받아쓰기</a:t>
                      </a:r>
                      <a:r>
                        <a:rPr lang="en-US" altLang="ko-KR" sz="1200" dirty="0" smtClean="0"/>
                        <a:t>(1</a:t>
                      </a:r>
                      <a:r>
                        <a:rPr lang="ko-KR" altLang="en-US" sz="1200" dirty="0" err="1" smtClean="0"/>
                        <a:t>한년</a:t>
                      </a:r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반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김말똥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2.13</a:t>
                      </a:r>
                      <a:r>
                        <a:rPr lang="en-US" altLang="ko-KR" sz="1200" baseline="0" dirty="0" smtClean="0"/>
                        <a:t> – 3.30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학습자료보기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59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2058" y="44624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받아쓰기 화면설계서</a:t>
            </a:r>
            <a:endParaRPr lang="ko-KR" altLang="en-US" sz="9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5680044" y="296709"/>
            <a:ext cx="3240000" cy="0"/>
          </a:xfrm>
          <a:prstGeom prst="line">
            <a:avLst/>
          </a:prstGeom>
          <a:ln w="381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968288"/>
              </p:ext>
            </p:extLst>
          </p:nvPr>
        </p:nvGraphicFramePr>
        <p:xfrm>
          <a:off x="107503" y="343952"/>
          <a:ext cx="8900417" cy="4546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25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177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00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800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15265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latin typeface="맑은 고딕" charset="0"/>
                          <a:ea typeface="맑은 고딕" charset="0"/>
                        </a:rPr>
                        <a:t>받아쓰기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강대성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 smtClean="0">
                          <a:latin typeface="맑은 고딕" charset="0"/>
                          <a:ea typeface="맑은 고딕" charset="0"/>
                        </a:rPr>
                        <a:t>선생님화면</a:t>
                      </a:r>
                      <a:r>
                        <a:rPr lang="en-US" altLang="ko-KR" sz="900" b="0" kern="1200" dirty="0" smtClean="0"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900" b="0" kern="1200" dirty="0" smtClean="0">
                          <a:latin typeface="맑은 고딕" charset="0"/>
                          <a:ea typeface="맑은 고딕" charset="0"/>
                        </a:rPr>
                        <a:t>강좌리스트</a:t>
                      </a:r>
                      <a:r>
                        <a:rPr lang="en-US" altLang="ko-KR" sz="900" b="0" kern="1200" dirty="0" smtClean="0">
                          <a:latin typeface="맑은 고딕" charset="0"/>
                          <a:ea typeface="맑은 고딕" charset="0"/>
                        </a:rPr>
                        <a:t>-</a:t>
                      </a:r>
                      <a:r>
                        <a:rPr lang="ko-KR" altLang="en-US" sz="900" b="0" kern="1200" dirty="0" smtClean="0">
                          <a:latin typeface="맑은 고딕" charset="0"/>
                          <a:ea typeface="맑은 고딕" charset="0"/>
                        </a:rPr>
                        <a:t>학습자료</a:t>
                      </a:r>
                      <a:r>
                        <a:rPr lang="en-US" altLang="ko-KR" sz="900" b="0" kern="1200" dirty="0" smtClean="0"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20190712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xmlns="" id="{0CE24407-CD26-4719-AD4B-F7DD0F18A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47978"/>
              </p:ext>
            </p:extLst>
          </p:nvPr>
        </p:nvGraphicFramePr>
        <p:xfrm>
          <a:off x="6804247" y="899235"/>
          <a:ext cx="2160241" cy="5338077"/>
        </p:xfrm>
        <a:graphic>
          <a:graphicData uri="http://schemas.openxmlformats.org/drawingml/2006/table">
            <a:tbl>
              <a:tblPr/>
              <a:tblGrid>
                <a:gridCol w="216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3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검색조건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강좌명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선생님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자신이 개설한 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강좌목록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7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123" name="Rectangle 32"/>
          <p:cNvSpPr>
            <a:spLocks/>
          </p:cNvSpPr>
          <p:nvPr/>
        </p:nvSpPr>
        <p:spPr bwMode="auto">
          <a:xfrm>
            <a:off x="107504" y="908382"/>
            <a:ext cx="6209415" cy="5621196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 cap="none">
              <a:ln w="9525" cap="flat" cmpd="sng"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89850" y="4501375"/>
            <a:ext cx="5313781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문항을 입력하세요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57178" y="4502818"/>
            <a:ext cx="544954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4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89849" y="4149080"/>
            <a:ext cx="5313781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문항을 입력하세요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57177" y="4150523"/>
            <a:ext cx="544954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 smtClean="0">
                <a:solidFill>
                  <a:schemeClr val="tx1"/>
                </a:solidFill>
              </a:rPr>
              <a:t>3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89849" y="3789040"/>
            <a:ext cx="5313781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문항을 입력하세요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57177" y="3790483"/>
            <a:ext cx="544954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 smtClean="0">
                <a:solidFill>
                  <a:schemeClr val="tx1"/>
                </a:solidFill>
              </a:rPr>
              <a:t>2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89849" y="3429000"/>
            <a:ext cx="5313781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chemeClr val="tx1"/>
                </a:solidFill>
              </a:rPr>
              <a:t>문항을 입력하세요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57177" y="3430443"/>
            <a:ext cx="544954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1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89849" y="4859972"/>
            <a:ext cx="5313781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문항을 입력하세요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57177" y="4861415"/>
            <a:ext cx="544954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5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89849" y="5220012"/>
            <a:ext cx="5313781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문항을 입력하세요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57177" y="5221455"/>
            <a:ext cx="544954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 smtClean="0">
                <a:solidFill>
                  <a:schemeClr val="tx1"/>
                </a:solidFill>
              </a:rPr>
              <a:t>6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70983" y="2924944"/>
            <a:ext cx="5832648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단계 </a:t>
            </a:r>
            <a:r>
              <a:rPr lang="ko-KR" altLang="en-US" b="1" dirty="0" smtClean="0">
                <a:solidFill>
                  <a:srgbClr val="00B050"/>
                </a:solidFill>
              </a:rPr>
              <a:t>①</a:t>
            </a:r>
            <a:r>
              <a:rPr lang="ko-KR" altLang="en-US" b="1" dirty="0" smtClean="0">
                <a:solidFill>
                  <a:schemeClr val="tx1"/>
                </a:solidFill>
              </a:rPr>
              <a:t> ② ③ ④ ⑤ ⑥ ⑦ ⑧ ⑨ ⑩ 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854500" y="263573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①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50592" y="3380426"/>
            <a:ext cx="354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②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71600" y="3460220"/>
            <a:ext cx="504055" cy="250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▶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71601" y="4532595"/>
            <a:ext cx="504055" cy="250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▶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971600" y="4180300"/>
            <a:ext cx="504055" cy="250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▶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971600" y="3820260"/>
            <a:ext cx="504055" cy="250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▶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71600" y="4891192"/>
            <a:ext cx="504055" cy="250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chemeClr val="tx1"/>
                </a:solidFill>
              </a:rPr>
              <a:t>▶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971600" y="5251232"/>
            <a:ext cx="504055" cy="250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 smtClean="0">
                <a:solidFill>
                  <a:schemeClr val="tx1"/>
                </a:solidFill>
              </a:rPr>
              <a:t>▶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7217" y="3378478"/>
            <a:ext cx="354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4240904" y="3429402"/>
            <a:ext cx="1862726" cy="296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smtClean="0">
                <a:solidFill>
                  <a:schemeClr val="tx1"/>
                </a:solidFill>
              </a:rPr>
              <a:t>연습하기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266154" y="3794283"/>
            <a:ext cx="1862726" cy="296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smtClean="0">
                <a:solidFill>
                  <a:schemeClr val="tx1"/>
                </a:solidFill>
              </a:rPr>
              <a:t>연습하기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270320" y="4154323"/>
            <a:ext cx="1862726" cy="296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smtClean="0">
                <a:solidFill>
                  <a:schemeClr val="tx1"/>
                </a:solidFill>
              </a:rPr>
              <a:t>연습하기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270320" y="4500715"/>
            <a:ext cx="1862726" cy="296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smtClean="0">
                <a:solidFill>
                  <a:schemeClr val="tx1"/>
                </a:solidFill>
              </a:rPr>
              <a:t>연습하기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270320" y="4860755"/>
            <a:ext cx="1862726" cy="296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smtClean="0">
                <a:solidFill>
                  <a:schemeClr val="tx1"/>
                </a:solidFill>
              </a:rPr>
              <a:t>연습하기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266552" y="5211784"/>
            <a:ext cx="1862726" cy="296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smtClean="0">
                <a:solidFill>
                  <a:schemeClr val="tx1"/>
                </a:solidFill>
              </a:rPr>
              <a:t>연습하기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240904" y="3427938"/>
            <a:ext cx="475112" cy="2825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 err="1">
                <a:solidFill>
                  <a:schemeClr val="tx1"/>
                </a:solidFill>
              </a:rPr>
              <a:t>O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240904" y="3794521"/>
            <a:ext cx="475112" cy="2825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 smtClean="0">
                <a:solidFill>
                  <a:schemeClr val="tx1"/>
                </a:solidFill>
              </a:rPr>
              <a:t>X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239256" y="4154561"/>
            <a:ext cx="475112" cy="2825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256672" y="4500953"/>
            <a:ext cx="475112" cy="2825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270320" y="4860993"/>
            <a:ext cx="475112" cy="2825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270320" y="5207385"/>
            <a:ext cx="475112" cy="2825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854500" y="5767420"/>
            <a:ext cx="2573484" cy="4528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리스트로 돌아가기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99761" y="1794302"/>
            <a:ext cx="5904656" cy="8658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강좌명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받아쓰기</a:t>
            </a:r>
            <a:r>
              <a:rPr lang="en-US" altLang="ko-KR" dirty="0">
                <a:solidFill>
                  <a:schemeClr val="tx1"/>
                </a:solidFill>
              </a:rPr>
              <a:t>(2</a:t>
            </a:r>
            <a:r>
              <a:rPr lang="ko-KR" altLang="en-US" dirty="0">
                <a:solidFill>
                  <a:schemeClr val="tx1"/>
                </a:solidFill>
              </a:rPr>
              <a:t>학년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반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선생님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김개똥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13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2058" y="44624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받아쓰기 화면설계서</a:t>
            </a:r>
            <a:endParaRPr lang="ko-KR" altLang="en-US" sz="9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5680044" y="296709"/>
            <a:ext cx="3240000" cy="0"/>
          </a:xfrm>
          <a:prstGeom prst="line">
            <a:avLst/>
          </a:prstGeom>
          <a:ln w="381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295089"/>
              </p:ext>
            </p:extLst>
          </p:nvPr>
        </p:nvGraphicFramePr>
        <p:xfrm>
          <a:off x="107503" y="343952"/>
          <a:ext cx="8900417" cy="4546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25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177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00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800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15265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latin typeface="맑은 고딕" charset="0"/>
                          <a:ea typeface="맑은 고딕" charset="0"/>
                        </a:rPr>
                        <a:t>받아쓰기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강대성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 smtClean="0">
                          <a:latin typeface="맑은 고딕" charset="0"/>
                          <a:ea typeface="맑은 고딕" charset="0"/>
                        </a:rPr>
                        <a:t>선생님화면</a:t>
                      </a:r>
                      <a:r>
                        <a:rPr lang="en-US" altLang="ko-KR" sz="900" b="0" kern="1200" dirty="0" smtClean="0"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900" b="0" kern="1200" dirty="0" smtClean="0">
                          <a:latin typeface="맑은 고딕" charset="0"/>
                          <a:ea typeface="맑은 고딕" charset="0"/>
                        </a:rPr>
                        <a:t>개설강좌</a:t>
                      </a:r>
                      <a:r>
                        <a:rPr lang="en-US" altLang="ko-KR" sz="900" b="0" kern="1200" dirty="0" smtClean="0"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20190712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xmlns="" id="{0CE24407-CD26-4719-AD4B-F7DD0F18A9D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804247" y="899235"/>
          <a:ext cx="2160241" cy="5338077"/>
        </p:xfrm>
        <a:graphic>
          <a:graphicData uri="http://schemas.openxmlformats.org/drawingml/2006/table">
            <a:tbl>
              <a:tblPr/>
              <a:tblGrid>
                <a:gridCol w="216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3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검색조건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강좌명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선생님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타 선생님이 만든 강좌 조회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7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123" name="Rectangle 32"/>
          <p:cNvSpPr>
            <a:spLocks/>
          </p:cNvSpPr>
          <p:nvPr/>
        </p:nvSpPr>
        <p:spPr bwMode="auto">
          <a:xfrm>
            <a:off x="107504" y="908382"/>
            <a:ext cx="6209415" cy="5621196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 cap="none">
              <a:ln w="9525" cap="flat" cmpd="sng"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1340768"/>
            <a:ext cx="1368152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강좌리스트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19672" y="1340768"/>
            <a:ext cx="1440160" cy="3582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개설강좌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5929" y="1988840"/>
            <a:ext cx="5766232" cy="5638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               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3528" y="2142698"/>
            <a:ext cx="1550891" cy="305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   검색조건 ▽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60032" y="2134508"/>
            <a:ext cx="667025" cy="2863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smtClean="0">
                <a:solidFill>
                  <a:schemeClr val="tx1"/>
                </a:solidFill>
              </a:rPr>
              <a:t>조회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777" y="176206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①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952018" y="2158022"/>
            <a:ext cx="2475966" cy="289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  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323358"/>
              </p:ext>
            </p:extLst>
          </p:nvPr>
        </p:nvGraphicFramePr>
        <p:xfrm>
          <a:off x="281495" y="3356992"/>
          <a:ext cx="5586649" cy="1296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10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97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96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575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강좌명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학년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선생님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신청기간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강좌선택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받아쓰기</a:t>
                      </a:r>
                      <a:r>
                        <a:rPr lang="en-US" altLang="ko-KR" sz="1200" dirty="0" smtClean="0"/>
                        <a:t>(2</a:t>
                      </a:r>
                      <a:r>
                        <a:rPr lang="ko-KR" altLang="en-US" sz="1200" dirty="0" smtClean="0"/>
                        <a:t>학년</a:t>
                      </a:r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반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김개똥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2.13</a:t>
                      </a:r>
                      <a:r>
                        <a:rPr lang="en-US" altLang="ko-KR" sz="1200" baseline="0" dirty="0" smtClean="0"/>
                        <a:t> – 3.30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강좌들어가기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받아쓰기</a:t>
                      </a:r>
                      <a:r>
                        <a:rPr lang="en-US" altLang="ko-KR" sz="1200" dirty="0" smtClean="0"/>
                        <a:t>(1</a:t>
                      </a:r>
                      <a:r>
                        <a:rPr lang="ko-KR" altLang="en-US" sz="1200" dirty="0" err="1" smtClean="0"/>
                        <a:t>한년</a:t>
                      </a:r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반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김말똥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2.13</a:t>
                      </a:r>
                      <a:r>
                        <a:rPr lang="en-US" altLang="ko-KR" sz="1200" baseline="0" dirty="0" smtClean="0"/>
                        <a:t> – 3.30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강좌들어가기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4409031" y="2890982"/>
            <a:ext cx="1459113" cy="32199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smtClean="0">
                <a:solidFill>
                  <a:schemeClr val="tx1"/>
                </a:solidFill>
              </a:rPr>
              <a:t>강좌개설하기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60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2058" y="44624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받아쓰기 화면설계서</a:t>
            </a:r>
            <a:endParaRPr lang="ko-KR" altLang="en-US" sz="9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5680044" y="296709"/>
            <a:ext cx="3240000" cy="0"/>
          </a:xfrm>
          <a:prstGeom prst="line">
            <a:avLst/>
          </a:prstGeom>
          <a:ln w="381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867067"/>
              </p:ext>
            </p:extLst>
          </p:nvPr>
        </p:nvGraphicFramePr>
        <p:xfrm>
          <a:off x="107503" y="343952"/>
          <a:ext cx="8900417" cy="4546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25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177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00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800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15265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latin typeface="맑은 고딕" charset="0"/>
                          <a:ea typeface="맑은 고딕" charset="0"/>
                        </a:rPr>
                        <a:t>받아쓰기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강대성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latin typeface="맑은 고딕" charset="0"/>
                          <a:ea typeface="맑은 고딕" charset="0"/>
                        </a:rPr>
                        <a:t>화면구성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20200407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8" name="Rectangle 32"/>
          <p:cNvSpPr>
            <a:spLocks/>
          </p:cNvSpPr>
          <p:nvPr/>
        </p:nvSpPr>
        <p:spPr bwMode="auto">
          <a:xfrm>
            <a:off x="107504" y="908382"/>
            <a:ext cx="6209415" cy="5621196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 cap="none">
              <a:ln w="9525" cap="flat" cmpd="sng"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xmlns="" id="{0CE24407-CD26-4719-AD4B-F7DD0F18A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069598"/>
              </p:ext>
            </p:extLst>
          </p:nvPr>
        </p:nvGraphicFramePr>
        <p:xfrm>
          <a:off x="6804247" y="899235"/>
          <a:ext cx="2160241" cy="5338077"/>
        </p:xfrm>
        <a:graphic>
          <a:graphicData uri="http://schemas.openxmlformats.org/drawingml/2006/table">
            <a:tbl>
              <a:tblPr/>
              <a:tblGrid>
                <a:gridCol w="216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3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7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41" name="직사각형 40"/>
          <p:cNvSpPr/>
          <p:nvPr/>
        </p:nvSpPr>
        <p:spPr>
          <a:xfrm>
            <a:off x="169502" y="2036660"/>
            <a:ext cx="1398129" cy="6387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인트로화면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로그인화면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754863" y="3312514"/>
            <a:ext cx="1520993" cy="393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선생님화면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754863" y="2182224"/>
            <a:ext cx="1479861" cy="393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학생화면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025482" y="5897678"/>
            <a:ext cx="1264665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공지사항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376200" y="2184577"/>
            <a:ext cx="1338385" cy="393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개설강좌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004049" y="1269133"/>
            <a:ext cx="1282266" cy="405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신청 강좌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387594" y="2860231"/>
            <a:ext cx="1358400" cy="393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 수강강좌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017721" y="3066386"/>
            <a:ext cx="1271040" cy="405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Q&amp;A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3407971" y="3646288"/>
            <a:ext cx="1395351" cy="4584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강좌리스트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004049" y="1930941"/>
            <a:ext cx="1282266" cy="405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공지사항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015441" y="2528888"/>
            <a:ext cx="1272911" cy="405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학습자료실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754863" y="1479298"/>
            <a:ext cx="1479861" cy="3686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관리자 화면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3347864" y="4922966"/>
            <a:ext cx="1398129" cy="4535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개설강좌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025482" y="5369893"/>
            <a:ext cx="1264665" cy="405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신청현황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015441" y="3653243"/>
            <a:ext cx="1272911" cy="444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학습자료실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014766" y="4821183"/>
            <a:ext cx="1264665" cy="405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학습현황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465303" y="1702606"/>
            <a:ext cx="1280689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공통코드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69503" y="3464200"/>
            <a:ext cx="1368526" cy="393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회원가입창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75" name="꺾인 연결선 74"/>
          <p:cNvCxnSpPr>
            <a:stCxn id="41" idx="3"/>
            <a:endCxn id="68" idx="1"/>
          </p:cNvCxnSpPr>
          <p:nvPr/>
        </p:nvCxnSpPr>
        <p:spPr>
          <a:xfrm flipV="1">
            <a:off x="1567631" y="1663614"/>
            <a:ext cx="187232" cy="6924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41" idx="3"/>
            <a:endCxn id="58" idx="1"/>
          </p:cNvCxnSpPr>
          <p:nvPr/>
        </p:nvCxnSpPr>
        <p:spPr>
          <a:xfrm>
            <a:off x="1567631" y="2356054"/>
            <a:ext cx="187232" cy="23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41" idx="3"/>
            <a:endCxn id="43" idx="1"/>
          </p:cNvCxnSpPr>
          <p:nvPr/>
        </p:nvCxnSpPr>
        <p:spPr>
          <a:xfrm>
            <a:off x="1567631" y="2356054"/>
            <a:ext cx="187232" cy="11534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3467261" y="1363077"/>
            <a:ext cx="1278731" cy="2743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년도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학기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80" name="꺾인 연결선 79"/>
          <p:cNvCxnSpPr>
            <a:stCxn id="68" idx="3"/>
            <a:endCxn id="79" idx="1"/>
          </p:cNvCxnSpPr>
          <p:nvPr/>
        </p:nvCxnSpPr>
        <p:spPr>
          <a:xfrm flipV="1">
            <a:off x="3234724" y="1500256"/>
            <a:ext cx="232537" cy="1633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58" idx="3"/>
            <a:endCxn id="60" idx="1"/>
          </p:cNvCxnSpPr>
          <p:nvPr/>
        </p:nvCxnSpPr>
        <p:spPr>
          <a:xfrm>
            <a:off x="3234724" y="2379208"/>
            <a:ext cx="141476" cy="2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>
            <a:stCxn id="58" idx="3"/>
            <a:endCxn id="63" idx="1"/>
          </p:cNvCxnSpPr>
          <p:nvPr/>
        </p:nvCxnSpPr>
        <p:spPr>
          <a:xfrm>
            <a:off x="3234724" y="2379208"/>
            <a:ext cx="152870" cy="6780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63" idx="3"/>
            <a:endCxn id="67" idx="1"/>
          </p:cNvCxnSpPr>
          <p:nvPr/>
        </p:nvCxnSpPr>
        <p:spPr>
          <a:xfrm flipV="1">
            <a:off x="4745994" y="2731839"/>
            <a:ext cx="269447" cy="3253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83"/>
          <p:cNvCxnSpPr>
            <a:stCxn id="63" idx="3"/>
            <a:endCxn id="64" idx="1"/>
          </p:cNvCxnSpPr>
          <p:nvPr/>
        </p:nvCxnSpPr>
        <p:spPr>
          <a:xfrm>
            <a:off x="4745994" y="3057215"/>
            <a:ext cx="271727" cy="2121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43" idx="3"/>
            <a:endCxn id="65" idx="1"/>
          </p:cNvCxnSpPr>
          <p:nvPr/>
        </p:nvCxnSpPr>
        <p:spPr>
          <a:xfrm>
            <a:off x="3275856" y="3509498"/>
            <a:ext cx="132115" cy="3660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>
            <a:stCxn id="65" idx="3"/>
            <a:endCxn id="71" idx="1"/>
          </p:cNvCxnSpPr>
          <p:nvPr/>
        </p:nvCxnSpPr>
        <p:spPr>
          <a:xfrm>
            <a:off x="4803322" y="3875508"/>
            <a:ext cx="21211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5025483" y="4253209"/>
            <a:ext cx="1272911" cy="444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학습자료실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cxnSp>
        <p:nvCxnSpPr>
          <p:cNvPr id="88" name="꺾인 연결선 87"/>
          <p:cNvCxnSpPr>
            <a:stCxn id="63" idx="3"/>
            <a:endCxn id="66" idx="1"/>
          </p:cNvCxnSpPr>
          <p:nvPr/>
        </p:nvCxnSpPr>
        <p:spPr>
          <a:xfrm flipV="1">
            <a:off x="4745994" y="2133892"/>
            <a:ext cx="258055" cy="9233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60" idx="3"/>
            <a:endCxn id="61" idx="1"/>
          </p:cNvCxnSpPr>
          <p:nvPr/>
        </p:nvCxnSpPr>
        <p:spPr>
          <a:xfrm flipV="1">
            <a:off x="4714585" y="1472084"/>
            <a:ext cx="289464" cy="9094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stCxn id="41" idx="2"/>
            <a:endCxn id="74" idx="0"/>
          </p:cNvCxnSpPr>
          <p:nvPr/>
        </p:nvCxnSpPr>
        <p:spPr>
          <a:xfrm flipH="1">
            <a:off x="853766" y="2675448"/>
            <a:ext cx="14801" cy="788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5035527" y="6306718"/>
            <a:ext cx="1264665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Q&amp;A</a:t>
            </a:r>
          </a:p>
        </p:txBody>
      </p:sp>
      <p:cxnSp>
        <p:nvCxnSpPr>
          <p:cNvPr id="92" name="꺾인 연결선 91"/>
          <p:cNvCxnSpPr>
            <a:stCxn id="43" idx="3"/>
            <a:endCxn id="69" idx="1"/>
          </p:cNvCxnSpPr>
          <p:nvPr/>
        </p:nvCxnSpPr>
        <p:spPr>
          <a:xfrm>
            <a:off x="3275856" y="3509498"/>
            <a:ext cx="72008" cy="16402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92"/>
          <p:cNvCxnSpPr>
            <a:stCxn id="69" idx="3"/>
            <a:endCxn id="87" idx="1"/>
          </p:cNvCxnSpPr>
          <p:nvPr/>
        </p:nvCxnSpPr>
        <p:spPr>
          <a:xfrm flipV="1">
            <a:off x="4745993" y="4475475"/>
            <a:ext cx="279490" cy="6742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 93"/>
          <p:cNvCxnSpPr>
            <a:stCxn id="69" idx="3"/>
            <a:endCxn id="72" idx="1"/>
          </p:cNvCxnSpPr>
          <p:nvPr/>
        </p:nvCxnSpPr>
        <p:spPr>
          <a:xfrm flipV="1">
            <a:off x="4745993" y="5024134"/>
            <a:ext cx="268773" cy="1255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 94"/>
          <p:cNvCxnSpPr>
            <a:stCxn id="69" idx="3"/>
            <a:endCxn id="70" idx="1"/>
          </p:cNvCxnSpPr>
          <p:nvPr/>
        </p:nvCxnSpPr>
        <p:spPr>
          <a:xfrm>
            <a:off x="4745993" y="5149730"/>
            <a:ext cx="279489" cy="4231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69" idx="3"/>
            <a:endCxn id="59" idx="1"/>
          </p:cNvCxnSpPr>
          <p:nvPr/>
        </p:nvCxnSpPr>
        <p:spPr>
          <a:xfrm>
            <a:off x="4745993" y="5149730"/>
            <a:ext cx="279489" cy="8919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69" idx="3"/>
            <a:endCxn id="91" idx="1"/>
          </p:cNvCxnSpPr>
          <p:nvPr/>
        </p:nvCxnSpPr>
        <p:spPr>
          <a:xfrm>
            <a:off x="4745993" y="5149730"/>
            <a:ext cx="289534" cy="13010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3454286" y="957124"/>
            <a:ext cx="1291705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회원관리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13" name="꺾인 연결선 12"/>
          <p:cNvCxnSpPr>
            <a:stCxn id="68" idx="3"/>
            <a:endCxn id="52" idx="1"/>
          </p:cNvCxnSpPr>
          <p:nvPr/>
        </p:nvCxnSpPr>
        <p:spPr>
          <a:xfrm flipV="1">
            <a:off x="3234724" y="1136245"/>
            <a:ext cx="219562" cy="5273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68" idx="3"/>
            <a:endCxn id="73" idx="1"/>
          </p:cNvCxnSpPr>
          <p:nvPr/>
        </p:nvCxnSpPr>
        <p:spPr>
          <a:xfrm>
            <a:off x="3234724" y="1663614"/>
            <a:ext cx="230579" cy="2181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95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2058" y="44624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받아쓰기 화면설계서</a:t>
            </a:r>
            <a:endParaRPr lang="ko-KR" altLang="en-US" sz="9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5680044" y="296709"/>
            <a:ext cx="3240000" cy="0"/>
          </a:xfrm>
          <a:prstGeom prst="line">
            <a:avLst/>
          </a:prstGeom>
          <a:ln w="381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248265"/>
              </p:ext>
            </p:extLst>
          </p:nvPr>
        </p:nvGraphicFramePr>
        <p:xfrm>
          <a:off x="107503" y="343952"/>
          <a:ext cx="8900417" cy="4546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25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177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00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800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15265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latin typeface="맑은 고딕" charset="0"/>
                          <a:ea typeface="맑은 고딕" charset="0"/>
                        </a:rPr>
                        <a:t>받아쓰기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강대성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latin typeface="맑은 고딕" charset="0"/>
                          <a:ea typeface="맑은 고딕" charset="0"/>
                        </a:rPr>
                        <a:t>선생님 화면</a:t>
                      </a:r>
                      <a:r>
                        <a:rPr lang="en-US" altLang="ko-KR" sz="900" b="0" kern="1200" dirty="0" smtClean="0"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900" b="0" kern="1200" dirty="0" smtClean="0">
                          <a:latin typeface="맑은 고딕" charset="0"/>
                          <a:ea typeface="맑은 고딕" charset="0"/>
                        </a:rPr>
                        <a:t>공지사항</a:t>
                      </a:r>
                      <a:r>
                        <a:rPr lang="en-US" altLang="ko-KR" sz="900" b="0" kern="1200" dirty="0" smtClean="0"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20190712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xmlns="" id="{0CE24407-CD26-4719-AD4B-F7DD0F18A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661202"/>
              </p:ext>
            </p:extLst>
          </p:nvPr>
        </p:nvGraphicFramePr>
        <p:xfrm>
          <a:off x="6804247" y="899235"/>
          <a:ext cx="2160241" cy="5338077"/>
        </p:xfrm>
        <a:graphic>
          <a:graphicData uri="http://schemas.openxmlformats.org/drawingml/2006/table">
            <a:tbl>
              <a:tblPr/>
              <a:tblGrid>
                <a:gridCol w="216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3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해당강좌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강좌명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선생님 표시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검색조건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제목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7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123" name="Rectangle 32"/>
          <p:cNvSpPr>
            <a:spLocks/>
          </p:cNvSpPr>
          <p:nvPr/>
        </p:nvSpPr>
        <p:spPr bwMode="auto">
          <a:xfrm>
            <a:off x="107504" y="908382"/>
            <a:ext cx="6209415" cy="5621196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 cap="none">
              <a:ln w="9525" cap="flat" cmpd="sng"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2278670"/>
            <a:ext cx="1182210" cy="35824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공지사항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45574" y="2278670"/>
            <a:ext cx="1207702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학습자료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27784" y="2278670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학습현황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1520" y="1412777"/>
            <a:ext cx="5904656" cy="8658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강좌명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받아쓰기</a:t>
            </a:r>
            <a:r>
              <a:rPr lang="en-US" altLang="ko-KR" dirty="0">
                <a:solidFill>
                  <a:schemeClr val="tx1"/>
                </a:solidFill>
              </a:rPr>
              <a:t>(2</a:t>
            </a:r>
            <a:r>
              <a:rPr lang="ko-KR" altLang="en-US" dirty="0">
                <a:solidFill>
                  <a:schemeClr val="tx1"/>
                </a:solidFill>
              </a:rPr>
              <a:t>학년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반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선생님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김개똥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79912" y="2276872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신청현황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932040" y="2276872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Q&amp;A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831588"/>
              </p:ext>
            </p:extLst>
          </p:nvPr>
        </p:nvGraphicFramePr>
        <p:xfrm>
          <a:off x="281495" y="3475531"/>
          <a:ext cx="5586650" cy="1559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073">
                  <a:extLst>
                    <a:ext uri="{9D8B030D-6E8A-4147-A177-3AD203B41FA5}">
                      <a16:colId xmlns:a16="http://schemas.microsoft.com/office/drawing/2014/main" xmlns="" val="913586709"/>
                    </a:ext>
                  </a:extLst>
                </a:gridCol>
                <a:gridCol w="23560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95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89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134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7619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575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No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파일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작성자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작성일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조회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68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1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20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2627784" y="5283921"/>
            <a:ext cx="1222481" cy="305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검색조건▽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220072" y="5275730"/>
            <a:ext cx="648072" cy="31350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조회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37576" y="5275730"/>
            <a:ext cx="1210488" cy="313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  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860032" y="3043483"/>
            <a:ext cx="1008112" cy="31350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글쓰기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1495" y="141956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①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63426" y="525068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②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44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2058" y="44624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받아쓰기 화면설계서</a:t>
            </a:r>
            <a:endParaRPr lang="ko-KR" altLang="en-US" sz="9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5680044" y="296709"/>
            <a:ext cx="3240000" cy="0"/>
          </a:xfrm>
          <a:prstGeom prst="line">
            <a:avLst/>
          </a:prstGeom>
          <a:ln w="381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473585"/>
              </p:ext>
            </p:extLst>
          </p:nvPr>
        </p:nvGraphicFramePr>
        <p:xfrm>
          <a:off x="107503" y="343952"/>
          <a:ext cx="8900417" cy="4546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25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177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00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800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15265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latin typeface="맑은 고딕" charset="0"/>
                          <a:ea typeface="맑은 고딕" charset="0"/>
                        </a:rPr>
                        <a:t>받아쓰기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강대성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latin typeface="맑은 고딕" charset="0"/>
                          <a:ea typeface="맑은 고딕" charset="0"/>
                        </a:rPr>
                        <a:t>선생님 화면</a:t>
                      </a:r>
                      <a:r>
                        <a:rPr lang="en-US" altLang="ko-KR" sz="900" b="0" kern="1200" dirty="0" smtClean="0"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900" b="0" kern="1200" dirty="0" err="1" smtClean="0">
                          <a:latin typeface="맑은 고딕" charset="0"/>
                          <a:ea typeface="맑은 고딕" charset="0"/>
                        </a:rPr>
                        <a:t>학습자료실</a:t>
                      </a:r>
                      <a:r>
                        <a:rPr lang="en-US" altLang="ko-KR" sz="900" b="0" kern="1200" dirty="0" smtClean="0"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20190712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xmlns="" id="{0CE24407-CD26-4719-AD4B-F7DD0F18A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89875"/>
              </p:ext>
            </p:extLst>
          </p:nvPr>
        </p:nvGraphicFramePr>
        <p:xfrm>
          <a:off x="6804247" y="899235"/>
          <a:ext cx="2160241" cy="5338077"/>
        </p:xfrm>
        <a:graphic>
          <a:graphicData uri="http://schemas.openxmlformats.org/drawingml/2006/table">
            <a:tbl>
              <a:tblPr/>
              <a:tblGrid>
                <a:gridCol w="216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3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단계를 직접 선택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각 단계마다 받아쓰기 문항을 등록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음성파일 녹음기능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문항입력후</a:t>
                      </a:r>
                      <a:r>
                        <a:rPr lang="ko-KR" altLang="en-US" sz="800" baseline="0" dirty="0" smtClean="0">
                          <a:latin typeface="+mn-ea"/>
                          <a:ea typeface="+mn-ea"/>
                        </a:rPr>
                        <a:t> 음성파일 만들기를 클릭하면 자동으로 음성파일 생성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7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123" name="Rectangle 32"/>
          <p:cNvSpPr>
            <a:spLocks/>
          </p:cNvSpPr>
          <p:nvPr/>
        </p:nvSpPr>
        <p:spPr bwMode="auto">
          <a:xfrm>
            <a:off x="107504" y="908382"/>
            <a:ext cx="6209415" cy="5621196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 cap="none">
              <a:ln w="9525" cap="flat" cmpd="sng"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2278670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공지사항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45574" y="2278670"/>
            <a:ext cx="1207702" cy="3582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학습자료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27784" y="2278670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학습현황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1520" y="1412777"/>
            <a:ext cx="5904656" cy="8658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강좌명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받아쓰기</a:t>
            </a:r>
            <a:r>
              <a:rPr lang="en-US" altLang="ko-KR" dirty="0">
                <a:solidFill>
                  <a:schemeClr val="tx1"/>
                </a:solidFill>
              </a:rPr>
              <a:t>(2</a:t>
            </a:r>
            <a:r>
              <a:rPr lang="ko-KR" altLang="en-US" dirty="0">
                <a:solidFill>
                  <a:schemeClr val="tx1"/>
                </a:solidFill>
              </a:rPr>
              <a:t>학년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반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선생님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김개똥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79912" y="2276872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신청현황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932040" y="2276872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Q&amp;A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70983" y="2924944"/>
            <a:ext cx="5832648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단계 </a:t>
            </a:r>
            <a:r>
              <a:rPr lang="ko-KR" altLang="en-US" b="1" dirty="0" smtClean="0">
                <a:solidFill>
                  <a:srgbClr val="00B050"/>
                </a:solidFill>
              </a:rPr>
              <a:t>①</a:t>
            </a:r>
            <a:r>
              <a:rPr lang="ko-KR" altLang="en-US" b="1" dirty="0" smtClean="0">
                <a:solidFill>
                  <a:schemeClr val="tx1"/>
                </a:solidFill>
              </a:rPr>
              <a:t> ② ③ ④ ⑤ ⑥ ⑦ ⑧ ⑨ ⑩ 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9850" y="4501375"/>
            <a:ext cx="5313781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문항을 입력하세요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267744" y="5733256"/>
            <a:ext cx="1351718" cy="4302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854500" y="263573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①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89849" y="4149080"/>
            <a:ext cx="5313781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문항을 입력하세요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89849" y="3789040"/>
            <a:ext cx="5313781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문항을 입력하세요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89849" y="4859972"/>
            <a:ext cx="5313781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문항을 입력하세요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89849" y="5220012"/>
            <a:ext cx="5313781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문항을 입력하세요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789849" y="3429000"/>
            <a:ext cx="5313781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chemeClr val="tx1"/>
                </a:solidFill>
              </a:rPr>
              <a:t>문항을 입력하세요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450592" y="3380426"/>
            <a:ext cx="354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51521" y="4502818"/>
            <a:ext cx="544954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4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51520" y="4150523"/>
            <a:ext cx="544954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 smtClean="0">
                <a:solidFill>
                  <a:schemeClr val="tx1"/>
                </a:solidFill>
              </a:rPr>
              <a:t>3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51520" y="3790483"/>
            <a:ext cx="544954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 smtClean="0">
                <a:solidFill>
                  <a:schemeClr val="tx1"/>
                </a:solidFill>
              </a:rPr>
              <a:t>2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51520" y="3430443"/>
            <a:ext cx="544954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1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51520" y="4861415"/>
            <a:ext cx="544954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5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51520" y="5221455"/>
            <a:ext cx="544954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 smtClean="0">
                <a:solidFill>
                  <a:schemeClr val="tx1"/>
                </a:solidFill>
              </a:rPr>
              <a:t>6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559196" y="3446083"/>
            <a:ext cx="504055" cy="250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▶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580113" y="3826802"/>
            <a:ext cx="504055" cy="250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▶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580112" y="4186842"/>
            <a:ext cx="504055" cy="250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▶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580113" y="4546882"/>
            <a:ext cx="504055" cy="250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▶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580112" y="4869160"/>
            <a:ext cx="504055" cy="250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▶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580112" y="5253314"/>
            <a:ext cx="504055" cy="250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▶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213804" y="5767421"/>
            <a:ext cx="1942372" cy="4302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음성파일만들기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153721" y="3356992"/>
            <a:ext cx="354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③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23954" y="5767421"/>
            <a:ext cx="354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④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74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2058" y="44624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받아쓰기 화면설계서</a:t>
            </a:r>
            <a:endParaRPr lang="ko-KR" altLang="en-US" sz="9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5680044" y="296709"/>
            <a:ext cx="3240000" cy="0"/>
          </a:xfrm>
          <a:prstGeom prst="line">
            <a:avLst/>
          </a:prstGeom>
          <a:ln w="381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920710"/>
              </p:ext>
            </p:extLst>
          </p:nvPr>
        </p:nvGraphicFramePr>
        <p:xfrm>
          <a:off x="107503" y="343952"/>
          <a:ext cx="8900417" cy="4546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25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177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00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800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15265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latin typeface="맑은 고딕" charset="0"/>
                          <a:ea typeface="맑은 고딕" charset="0"/>
                        </a:rPr>
                        <a:t>받아쓰기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강대성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latin typeface="맑은 고딕" charset="0"/>
                          <a:ea typeface="맑은 고딕" charset="0"/>
                        </a:rPr>
                        <a:t>선생님 화면</a:t>
                      </a:r>
                      <a:r>
                        <a:rPr lang="en-US" altLang="ko-KR" sz="900" b="0" kern="1200" dirty="0" smtClean="0"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900" b="0" kern="1200" dirty="0" err="1" smtClean="0">
                          <a:latin typeface="맑은 고딕" charset="0"/>
                          <a:ea typeface="맑은 고딕" charset="0"/>
                        </a:rPr>
                        <a:t>학습현황</a:t>
                      </a:r>
                      <a:r>
                        <a:rPr lang="en-US" altLang="ko-KR" sz="900" b="0" kern="1200" dirty="0" smtClean="0"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20190712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xmlns="" id="{0CE24407-CD26-4719-AD4B-F7DD0F18A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82425"/>
              </p:ext>
            </p:extLst>
          </p:nvPr>
        </p:nvGraphicFramePr>
        <p:xfrm>
          <a:off x="6804247" y="899235"/>
          <a:ext cx="2160241" cy="5338077"/>
        </p:xfrm>
        <a:graphic>
          <a:graphicData uri="http://schemas.openxmlformats.org/drawingml/2006/table">
            <a:tbl>
              <a:tblPr/>
              <a:tblGrid>
                <a:gridCol w="216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3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학생들의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학습현황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나옴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검색조건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번호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8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aseline="0" dirty="0" err="1" smtClean="0">
                          <a:latin typeface="+mn-ea"/>
                          <a:ea typeface="+mn-ea"/>
                        </a:rPr>
                        <a:t>진도율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7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123" name="Rectangle 32"/>
          <p:cNvSpPr>
            <a:spLocks/>
          </p:cNvSpPr>
          <p:nvPr/>
        </p:nvSpPr>
        <p:spPr bwMode="auto">
          <a:xfrm>
            <a:off x="107504" y="908382"/>
            <a:ext cx="6209415" cy="5621196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 cap="none">
              <a:ln w="9525" cap="flat" cmpd="sng"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2278670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공지사항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45574" y="2278670"/>
            <a:ext cx="1207702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학습하기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27784" y="2278670"/>
            <a:ext cx="1182210" cy="3582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학습현황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1520" y="1412777"/>
            <a:ext cx="5904656" cy="8658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강좌명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받아쓰기</a:t>
            </a:r>
            <a:r>
              <a:rPr lang="en-US" altLang="ko-KR" dirty="0">
                <a:solidFill>
                  <a:schemeClr val="tx1"/>
                </a:solidFill>
              </a:rPr>
              <a:t>(2</a:t>
            </a:r>
            <a:r>
              <a:rPr lang="ko-KR" altLang="en-US" dirty="0">
                <a:solidFill>
                  <a:schemeClr val="tx1"/>
                </a:solidFill>
              </a:rPr>
              <a:t>학년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반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선생님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김개똥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79912" y="2276872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신청현황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932040" y="2276872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Q&amp;A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583292"/>
              </p:ext>
            </p:extLst>
          </p:nvPr>
        </p:nvGraphicFramePr>
        <p:xfrm>
          <a:off x="281495" y="3475531"/>
          <a:ext cx="5586651" cy="1559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073">
                  <a:extLst>
                    <a:ext uri="{9D8B030D-6E8A-4147-A177-3AD203B41FA5}">
                      <a16:colId xmlns:a16="http://schemas.microsoft.com/office/drawing/2014/main" xmlns="" val="913586709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339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89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655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120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12069"/>
              </a:tblGrid>
              <a:tr h="3575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No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번호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학년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반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진도율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연습시간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68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1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김뫙뫙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1001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7</a:t>
                      </a:r>
                      <a:r>
                        <a:rPr lang="ko-KR" altLang="en-US" sz="1200" dirty="0" smtClean="0"/>
                        <a:t>단계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20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2627784" y="5283921"/>
            <a:ext cx="1222481" cy="305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검색조건▽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220072" y="5275730"/>
            <a:ext cx="648072" cy="31350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smtClean="0">
                <a:solidFill>
                  <a:schemeClr val="tx1"/>
                </a:solidFill>
              </a:rPr>
              <a:t>조회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37576" y="5275730"/>
            <a:ext cx="1210488" cy="313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  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45548" y="525068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①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12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2058" y="44624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받아쓰기 화면설계서</a:t>
            </a:r>
            <a:endParaRPr lang="ko-KR" altLang="en-US" sz="9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5680044" y="296709"/>
            <a:ext cx="3240000" cy="0"/>
          </a:xfrm>
          <a:prstGeom prst="line">
            <a:avLst/>
          </a:prstGeom>
          <a:ln w="381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810042"/>
              </p:ext>
            </p:extLst>
          </p:nvPr>
        </p:nvGraphicFramePr>
        <p:xfrm>
          <a:off x="107503" y="343952"/>
          <a:ext cx="8900417" cy="4546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25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177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00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800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15265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latin typeface="맑은 고딕" charset="0"/>
                          <a:ea typeface="맑은 고딕" charset="0"/>
                        </a:rPr>
                        <a:t>받아쓰기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강대성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latin typeface="맑은 고딕" charset="0"/>
                          <a:ea typeface="맑은 고딕" charset="0"/>
                        </a:rPr>
                        <a:t>선생님 화면</a:t>
                      </a:r>
                      <a:r>
                        <a:rPr lang="en-US" altLang="ko-KR" sz="900" b="0" kern="1200" dirty="0" smtClean="0"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900" b="0" kern="1200" dirty="0" err="1" smtClean="0">
                          <a:latin typeface="맑은 고딕" charset="0"/>
                          <a:ea typeface="맑은 고딕" charset="0"/>
                        </a:rPr>
                        <a:t>신청현황</a:t>
                      </a:r>
                      <a:r>
                        <a:rPr lang="en-US" altLang="ko-KR" sz="900" b="0" kern="1200" dirty="0" smtClean="0"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20190712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xmlns="" id="{0CE24407-CD26-4719-AD4B-F7DD0F18A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020882"/>
              </p:ext>
            </p:extLst>
          </p:nvPr>
        </p:nvGraphicFramePr>
        <p:xfrm>
          <a:off x="6804247" y="899235"/>
          <a:ext cx="2160241" cy="5338077"/>
        </p:xfrm>
        <a:graphic>
          <a:graphicData uri="http://schemas.openxmlformats.org/drawingml/2006/table">
            <a:tbl>
              <a:tblPr/>
              <a:tblGrid>
                <a:gridCol w="216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3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조회조건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승인구분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미승인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변경버튼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누르면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-&gt;</a:t>
                      </a:r>
                      <a:r>
                        <a:rPr lang="en-US" altLang="ko-KR" sz="8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aseline="0" dirty="0" smtClean="0">
                          <a:latin typeface="+mn-ea"/>
                          <a:ea typeface="+mn-ea"/>
                        </a:rPr>
                        <a:t>추가</a:t>
                      </a:r>
                      <a:r>
                        <a:rPr lang="en-US" altLang="ko-KR" sz="8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aseline="0" dirty="0" smtClean="0">
                          <a:latin typeface="+mn-ea"/>
                          <a:ea typeface="+mn-ea"/>
                        </a:rPr>
                        <a:t>삭제</a:t>
                      </a:r>
                      <a:r>
                        <a:rPr lang="en-US" altLang="ko-KR" sz="8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aseline="0" dirty="0" smtClean="0">
                          <a:latin typeface="+mn-ea"/>
                          <a:ea typeface="+mn-ea"/>
                        </a:rPr>
                        <a:t>저장 버튼 등장</a:t>
                      </a:r>
                      <a:r>
                        <a:rPr lang="en-US" altLang="ko-KR" sz="80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aseline="0" dirty="0" smtClean="0">
                          <a:latin typeface="+mn-ea"/>
                          <a:ea typeface="+mn-ea"/>
                        </a:rPr>
                        <a:t>변경가능</a:t>
                      </a:r>
                      <a:r>
                        <a:rPr lang="en-US" altLang="ko-KR" sz="800" baseline="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조회리스트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□ 체크하여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일괄승인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엑셀로 일괄등록기능 추가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7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123" name="Rectangle 32"/>
          <p:cNvSpPr>
            <a:spLocks/>
          </p:cNvSpPr>
          <p:nvPr/>
        </p:nvSpPr>
        <p:spPr bwMode="auto">
          <a:xfrm>
            <a:off x="107504" y="908382"/>
            <a:ext cx="6209415" cy="5621196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 cap="none">
              <a:ln w="9525" cap="flat" cmpd="sng"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2278670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공지사항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45574" y="2278670"/>
            <a:ext cx="1207702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학습하기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27784" y="2278670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학습현황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1520" y="1412777"/>
            <a:ext cx="5904656" cy="8658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강좌명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받아쓰기</a:t>
            </a:r>
            <a:r>
              <a:rPr lang="en-US" altLang="ko-KR" dirty="0">
                <a:solidFill>
                  <a:schemeClr val="tx1"/>
                </a:solidFill>
              </a:rPr>
              <a:t>(2</a:t>
            </a:r>
            <a:r>
              <a:rPr lang="ko-KR" altLang="en-US" dirty="0">
                <a:solidFill>
                  <a:schemeClr val="tx1"/>
                </a:solidFill>
              </a:rPr>
              <a:t>학년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반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선생님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김개똥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79912" y="2276872"/>
            <a:ext cx="1182210" cy="3582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신청현황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932040" y="2276872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Q&amp;A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916199" y="4258791"/>
            <a:ext cx="1296144" cy="31350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엑셀업로드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791909"/>
              </p:ext>
            </p:extLst>
          </p:nvPr>
        </p:nvGraphicFramePr>
        <p:xfrm>
          <a:off x="225536" y="4725062"/>
          <a:ext cx="6002648" cy="1684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84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44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967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575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선택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번호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학년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반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비밀번호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성별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생년월일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연락처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승인구분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비고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1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김씨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Kim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007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남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승인완료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박씨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Park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005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여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승인대기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07505" y="2801769"/>
            <a:ext cx="6120680" cy="12903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>
                <a:solidFill>
                  <a:schemeClr val="tx1"/>
                </a:solidFill>
              </a:rPr>
              <a:t>승인구분</a:t>
            </a:r>
            <a:r>
              <a:rPr lang="ko-KR" altLang="en-US" sz="1600" dirty="0" smtClean="0">
                <a:solidFill>
                  <a:schemeClr val="tx1"/>
                </a:solidFill>
              </a:rPr>
              <a:t>               학년                 반            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성별                 성명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43608" y="3090069"/>
            <a:ext cx="973792" cy="280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전체 ▽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233331" y="3549280"/>
            <a:ext cx="978880" cy="274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498810" y="3058290"/>
            <a:ext cx="978880" cy="2970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전체 ▽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995936" y="3072422"/>
            <a:ext cx="920263" cy="283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전체 ▽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11561" y="3537918"/>
            <a:ext cx="978880" cy="2970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전체 ▽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345135" y="3561646"/>
            <a:ext cx="657493" cy="2742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smtClean="0">
                <a:solidFill>
                  <a:schemeClr val="tx1"/>
                </a:solidFill>
              </a:rPr>
              <a:t>조회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139952" y="4244898"/>
            <a:ext cx="648072" cy="31350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승인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87304" y="4244897"/>
            <a:ext cx="648072" cy="31350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변경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475656" y="4224303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추가</a:t>
            </a:r>
            <a:endParaRPr lang="ko-KR" altLang="en-US" sz="1200"/>
          </a:p>
        </p:txBody>
      </p:sp>
      <p:sp>
        <p:nvSpPr>
          <p:cNvPr id="38" name="직사각형 37"/>
          <p:cNvSpPr/>
          <p:nvPr/>
        </p:nvSpPr>
        <p:spPr>
          <a:xfrm>
            <a:off x="2051720" y="4224303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삭제</a:t>
            </a:r>
            <a:endParaRPr lang="ko-KR" altLang="en-US" sz="1200" dirty="0"/>
          </a:p>
        </p:txBody>
      </p:sp>
      <p:sp>
        <p:nvSpPr>
          <p:cNvPr id="39" name="직사각형 38"/>
          <p:cNvSpPr/>
          <p:nvPr/>
        </p:nvSpPr>
        <p:spPr>
          <a:xfrm>
            <a:off x="2627784" y="4221088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저장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107504" y="273040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①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387304" y="395454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②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038134" y="395454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③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853531" y="400618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34099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2058" y="44624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받아쓰기 화면설계서</a:t>
            </a:r>
            <a:endParaRPr lang="ko-KR" altLang="en-US" sz="9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5680044" y="296709"/>
            <a:ext cx="3240000" cy="0"/>
          </a:xfrm>
          <a:prstGeom prst="line">
            <a:avLst/>
          </a:prstGeom>
          <a:ln w="381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178448"/>
              </p:ext>
            </p:extLst>
          </p:nvPr>
        </p:nvGraphicFramePr>
        <p:xfrm>
          <a:off x="107503" y="343952"/>
          <a:ext cx="8900417" cy="4546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25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177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00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800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15265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latin typeface="맑은 고딕" charset="0"/>
                          <a:ea typeface="맑은 고딕" charset="0"/>
                        </a:rPr>
                        <a:t>받아쓰기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강대성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latin typeface="맑은 고딕" charset="0"/>
                          <a:ea typeface="맑은 고딕" charset="0"/>
                        </a:rPr>
                        <a:t>선생님 화면</a:t>
                      </a:r>
                      <a:r>
                        <a:rPr lang="en-US" altLang="ko-KR" sz="900" b="0" kern="1200" dirty="0" smtClean="0">
                          <a:latin typeface="맑은 고딕" charset="0"/>
                          <a:ea typeface="맑은 고딕" charset="0"/>
                        </a:rPr>
                        <a:t>(Q&amp;A)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20190712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xmlns="" id="{0CE24407-CD26-4719-AD4B-F7DD0F18A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659407"/>
              </p:ext>
            </p:extLst>
          </p:nvPr>
        </p:nvGraphicFramePr>
        <p:xfrm>
          <a:off x="6804247" y="899235"/>
          <a:ext cx="2160241" cy="5338077"/>
        </p:xfrm>
        <a:graphic>
          <a:graphicData uri="http://schemas.openxmlformats.org/drawingml/2006/table">
            <a:tbl>
              <a:tblPr/>
              <a:tblGrid>
                <a:gridCol w="216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3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검색조건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제목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7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123" name="Rectangle 32"/>
          <p:cNvSpPr>
            <a:spLocks/>
          </p:cNvSpPr>
          <p:nvPr/>
        </p:nvSpPr>
        <p:spPr bwMode="auto">
          <a:xfrm>
            <a:off x="107504" y="908382"/>
            <a:ext cx="6209415" cy="5621196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 cap="none">
              <a:ln w="9525" cap="flat" cmpd="sng"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2278670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공지사항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45574" y="2278670"/>
            <a:ext cx="1207702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학습하기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27784" y="2278670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학습현황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1520" y="1412777"/>
            <a:ext cx="5904656" cy="8658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강좌명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받아쓰기</a:t>
            </a:r>
            <a:r>
              <a:rPr lang="en-US" altLang="ko-KR" dirty="0">
                <a:solidFill>
                  <a:schemeClr val="tx1"/>
                </a:solidFill>
              </a:rPr>
              <a:t>(2</a:t>
            </a:r>
            <a:r>
              <a:rPr lang="ko-KR" altLang="en-US" dirty="0">
                <a:solidFill>
                  <a:schemeClr val="tx1"/>
                </a:solidFill>
              </a:rPr>
              <a:t>학년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반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선생님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김개똥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79912" y="2276872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신청현황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932040" y="2276872"/>
            <a:ext cx="1182210" cy="3582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Q&amp;A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281495" y="3475531"/>
          <a:ext cx="5586650" cy="1559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073">
                  <a:extLst>
                    <a:ext uri="{9D8B030D-6E8A-4147-A177-3AD203B41FA5}">
                      <a16:colId xmlns:a16="http://schemas.microsoft.com/office/drawing/2014/main" xmlns="" val="913586709"/>
                    </a:ext>
                  </a:extLst>
                </a:gridCol>
                <a:gridCol w="23560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95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89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134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7619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575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No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파일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작성자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작성일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조회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68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1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20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2627784" y="5283921"/>
            <a:ext cx="1222481" cy="305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검색조건▽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220072" y="5275730"/>
            <a:ext cx="648072" cy="31350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smtClean="0">
                <a:solidFill>
                  <a:schemeClr val="tx1"/>
                </a:solidFill>
              </a:rPr>
              <a:t>조회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37576" y="5275730"/>
            <a:ext cx="1210488" cy="313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  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860032" y="3043483"/>
            <a:ext cx="1008112" cy="31350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글쓰기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45548" y="525068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①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29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2058" y="44624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받아쓰기 화면설계서</a:t>
            </a:r>
            <a:endParaRPr lang="ko-KR" altLang="en-US" sz="9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5680044" y="296709"/>
            <a:ext cx="3240000" cy="0"/>
          </a:xfrm>
          <a:prstGeom prst="line">
            <a:avLst/>
          </a:prstGeom>
          <a:ln w="381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704099"/>
              </p:ext>
            </p:extLst>
          </p:nvPr>
        </p:nvGraphicFramePr>
        <p:xfrm>
          <a:off x="107503" y="343952"/>
          <a:ext cx="8900417" cy="4546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25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177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00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800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15265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latin typeface="맑은 고딕" charset="0"/>
                          <a:ea typeface="맑은 고딕" charset="0"/>
                        </a:rPr>
                        <a:t>받아쓰기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강대성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latin typeface="맑은 고딕" charset="0"/>
                          <a:ea typeface="맑은 고딕" charset="0"/>
                        </a:rPr>
                        <a:t>선생님 화면</a:t>
                      </a:r>
                      <a:r>
                        <a:rPr lang="en-US" altLang="ko-KR" sz="900" b="0" kern="1200" dirty="0" smtClean="0">
                          <a:latin typeface="맑은 고딕" charset="0"/>
                          <a:ea typeface="맑은 고딕" charset="0"/>
                        </a:rPr>
                        <a:t>(Q&amp;A)-</a:t>
                      </a:r>
                      <a:r>
                        <a:rPr lang="ko-KR" altLang="en-US" sz="900" b="0" kern="1200" dirty="0" err="1" smtClean="0">
                          <a:latin typeface="맑은 고딕" charset="0"/>
                          <a:ea typeface="맑은 고딕" charset="0"/>
                        </a:rPr>
                        <a:t>질문글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20190712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xmlns="" id="{0CE24407-CD26-4719-AD4B-F7DD0F18A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844693"/>
              </p:ext>
            </p:extLst>
          </p:nvPr>
        </p:nvGraphicFramePr>
        <p:xfrm>
          <a:off x="6804247" y="899235"/>
          <a:ext cx="2160241" cy="5605709"/>
        </p:xfrm>
        <a:graphic>
          <a:graphicData uri="http://schemas.openxmlformats.org/drawingml/2006/table">
            <a:tbl>
              <a:tblPr/>
              <a:tblGrid>
                <a:gridCol w="216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3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질문글의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제목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조회수 나옴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답변버튼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=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아래 입력할 수 있는 텍스트 박스가 생성하고 입력 추 저장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답변완료한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상태</a:t>
                      </a:r>
                      <a:r>
                        <a:rPr lang="ko-KR" altLang="en-US" sz="8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aseline="0" dirty="0" smtClean="0"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수정버튼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답변편집가능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삭제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저장버튼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나옴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삭제는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답변글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선택 후 삭제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7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123" name="Rectangle 32"/>
          <p:cNvSpPr>
            <a:spLocks/>
          </p:cNvSpPr>
          <p:nvPr/>
        </p:nvSpPr>
        <p:spPr bwMode="auto">
          <a:xfrm>
            <a:off x="107504" y="908382"/>
            <a:ext cx="6209415" cy="5621196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 cap="none">
              <a:ln w="9525" cap="flat" cmpd="sng"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2278670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공지사항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45574" y="2278670"/>
            <a:ext cx="1207702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학습하기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27784" y="2278670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학습현황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1520" y="1412777"/>
            <a:ext cx="5862730" cy="8658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강좌명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받아쓰기</a:t>
            </a:r>
            <a:r>
              <a:rPr lang="en-US" altLang="ko-KR" dirty="0">
                <a:solidFill>
                  <a:schemeClr val="tx1"/>
                </a:solidFill>
              </a:rPr>
              <a:t>(2</a:t>
            </a:r>
            <a:r>
              <a:rPr lang="ko-KR" altLang="en-US" dirty="0">
                <a:solidFill>
                  <a:schemeClr val="tx1"/>
                </a:solidFill>
              </a:rPr>
              <a:t>학년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반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선생님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김개똥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79912" y="2276872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신청현황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932040" y="2276872"/>
            <a:ext cx="1182210" cy="3582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Q&amp;A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24815" y="5544707"/>
            <a:ext cx="4839273" cy="620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087221" y="3079757"/>
            <a:ext cx="648072" cy="27723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답변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81495" y="3516038"/>
            <a:ext cx="5730665" cy="5739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글제목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sz="1400" dirty="0" smtClean="0">
                <a:solidFill>
                  <a:schemeClr val="tx1"/>
                </a:solidFill>
              </a:rPr>
              <a:t>작성자 </a:t>
            </a:r>
            <a:r>
              <a:rPr lang="en-US" altLang="ko-KR" sz="1400" dirty="0" smtClean="0">
                <a:solidFill>
                  <a:schemeClr val="tx1"/>
                </a:solidFill>
              </a:rPr>
              <a:t>| </a:t>
            </a:r>
            <a:r>
              <a:rPr lang="ko-KR" altLang="en-US" sz="1400" dirty="0" smtClean="0">
                <a:solidFill>
                  <a:schemeClr val="tx1"/>
                </a:solidFill>
              </a:rPr>
              <a:t>작성일 </a:t>
            </a:r>
            <a:r>
              <a:rPr lang="en-US" altLang="ko-KR" sz="1400" dirty="0" smtClean="0">
                <a:solidFill>
                  <a:schemeClr val="tx1"/>
                </a:solidFill>
              </a:rPr>
              <a:t>| </a:t>
            </a:r>
            <a:r>
              <a:rPr lang="ko-KR" altLang="en-US" sz="1400" dirty="0" smtClean="0">
                <a:solidFill>
                  <a:schemeClr val="tx1"/>
                </a:solidFill>
              </a:rPr>
              <a:t>조회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81495" y="4075683"/>
            <a:ext cx="5730665" cy="12676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788024" y="3072175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삭제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5364088" y="3068960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저장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055724" y="353572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①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27181" y="300774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②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9317" y="56703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053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2058" y="44624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받아쓰기 화면설계서</a:t>
            </a:r>
            <a:endParaRPr lang="ko-KR" altLang="en-US" sz="9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5680044" y="296709"/>
            <a:ext cx="3240000" cy="0"/>
          </a:xfrm>
          <a:prstGeom prst="line">
            <a:avLst/>
          </a:prstGeom>
          <a:ln w="381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023000"/>
              </p:ext>
            </p:extLst>
          </p:nvPr>
        </p:nvGraphicFramePr>
        <p:xfrm>
          <a:off x="107503" y="343952"/>
          <a:ext cx="8900417" cy="4546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25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177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00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800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15265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latin typeface="맑은 고딕" charset="0"/>
                          <a:ea typeface="맑은 고딕" charset="0"/>
                        </a:rPr>
                        <a:t>받아쓰기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강대성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latin typeface="맑은 고딕" charset="0"/>
                          <a:ea typeface="맑은 고딕" charset="0"/>
                        </a:rPr>
                        <a:t>선생님 화면</a:t>
                      </a:r>
                      <a:r>
                        <a:rPr lang="en-US" altLang="ko-KR" sz="900" b="0" kern="1200" dirty="0" smtClean="0"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900" b="0" kern="1200" dirty="0" smtClean="0">
                          <a:latin typeface="맑은 고딕" charset="0"/>
                          <a:ea typeface="맑은 고딕" charset="0"/>
                        </a:rPr>
                        <a:t>공지사항</a:t>
                      </a:r>
                      <a:r>
                        <a:rPr lang="en-US" altLang="ko-KR" sz="900" b="0" kern="1200" dirty="0" smtClean="0"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20190712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xmlns="" id="{0CE24407-CD26-4719-AD4B-F7DD0F18A9D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804247" y="899235"/>
          <a:ext cx="2160241" cy="5338077"/>
        </p:xfrm>
        <a:graphic>
          <a:graphicData uri="http://schemas.openxmlformats.org/drawingml/2006/table">
            <a:tbl>
              <a:tblPr/>
              <a:tblGrid>
                <a:gridCol w="216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3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7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123" name="Rectangle 32"/>
          <p:cNvSpPr>
            <a:spLocks/>
          </p:cNvSpPr>
          <p:nvPr/>
        </p:nvSpPr>
        <p:spPr bwMode="auto">
          <a:xfrm>
            <a:off x="107504" y="908382"/>
            <a:ext cx="6209415" cy="5621196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 cap="none">
              <a:ln w="9525" cap="flat" cmpd="sng"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2278670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공지사항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45574" y="2278670"/>
            <a:ext cx="1207702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학습하기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27784" y="2278670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학습현황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1520" y="1412777"/>
            <a:ext cx="5904656" cy="8658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강좌명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받아쓰기</a:t>
            </a:r>
            <a:r>
              <a:rPr lang="en-US" altLang="ko-KR" dirty="0">
                <a:solidFill>
                  <a:schemeClr val="tx1"/>
                </a:solidFill>
              </a:rPr>
              <a:t>(2</a:t>
            </a:r>
            <a:r>
              <a:rPr lang="ko-KR" altLang="en-US" dirty="0">
                <a:solidFill>
                  <a:schemeClr val="tx1"/>
                </a:solidFill>
              </a:rPr>
              <a:t>학년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반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선생님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김개똥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79912" y="2276872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신청현황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932040" y="2276872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Q&amp;A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281495" y="3475531"/>
          <a:ext cx="5586650" cy="1559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073">
                  <a:extLst>
                    <a:ext uri="{9D8B030D-6E8A-4147-A177-3AD203B41FA5}">
                      <a16:colId xmlns:a16="http://schemas.microsoft.com/office/drawing/2014/main" xmlns="" val="913586709"/>
                    </a:ext>
                  </a:extLst>
                </a:gridCol>
                <a:gridCol w="23560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95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89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134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7619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575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No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파일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작성자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작성일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조회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68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1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20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2627784" y="5283921"/>
            <a:ext cx="1222481" cy="305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검색조건▽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220072" y="5275730"/>
            <a:ext cx="648072" cy="31350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smtClean="0">
                <a:solidFill>
                  <a:schemeClr val="tx1"/>
                </a:solidFill>
              </a:rPr>
              <a:t>조회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37576" y="5275730"/>
            <a:ext cx="1210488" cy="313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  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860032" y="3043483"/>
            <a:ext cx="1008112" cy="31350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글쓰기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80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2058" y="44624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받아쓰기 화면설계서</a:t>
            </a:r>
            <a:endParaRPr lang="ko-KR" altLang="en-US" sz="9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5680044" y="296709"/>
            <a:ext cx="3240000" cy="0"/>
          </a:xfrm>
          <a:prstGeom prst="line">
            <a:avLst/>
          </a:prstGeom>
          <a:ln w="381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538192"/>
              </p:ext>
            </p:extLst>
          </p:nvPr>
        </p:nvGraphicFramePr>
        <p:xfrm>
          <a:off x="107503" y="343952"/>
          <a:ext cx="8900417" cy="4546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25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177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00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800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15265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latin typeface="맑은 고딕" charset="0"/>
                          <a:ea typeface="맑은 고딕" charset="0"/>
                        </a:rPr>
                        <a:t>받아쓰기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강대성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latin typeface="맑은 고딕" charset="0"/>
                          <a:ea typeface="맑은 고딕" charset="0"/>
                        </a:rPr>
                        <a:t>업무프로세스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20190712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xmlns="" id="{0CE24407-CD26-4719-AD4B-F7DD0F18A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560573"/>
              </p:ext>
            </p:extLst>
          </p:nvPr>
        </p:nvGraphicFramePr>
        <p:xfrm>
          <a:off x="6804247" y="899235"/>
          <a:ext cx="2160241" cy="5338077"/>
        </p:xfrm>
        <a:graphic>
          <a:graphicData uri="http://schemas.openxmlformats.org/drawingml/2006/table">
            <a:tbl>
              <a:tblPr/>
              <a:tblGrid>
                <a:gridCol w="216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3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년도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학기별로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구성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신청현황관리에 학생 엑셀 업로드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관리자가 회원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공통코드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년도학기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관리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7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8255C053-C19F-2A4A-90E3-0BE413CFFDA5}"/>
              </a:ext>
            </a:extLst>
          </p:cNvPr>
          <p:cNvSpPr/>
          <p:nvPr/>
        </p:nvSpPr>
        <p:spPr>
          <a:xfrm>
            <a:off x="652345" y="1138772"/>
            <a:ext cx="861379" cy="230354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선생님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1D387D74-583B-9C44-BDFC-34CA6DA729A7}"/>
              </a:ext>
            </a:extLst>
          </p:cNvPr>
          <p:cNvSpPr/>
          <p:nvPr/>
        </p:nvSpPr>
        <p:spPr>
          <a:xfrm>
            <a:off x="1914228" y="1144830"/>
            <a:ext cx="1025805" cy="229117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강좌리스트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3E89F979-82F0-1F48-8B28-49287EDF6344}"/>
              </a:ext>
            </a:extLst>
          </p:cNvPr>
          <p:cNvSpPr/>
          <p:nvPr/>
        </p:nvSpPr>
        <p:spPr>
          <a:xfrm>
            <a:off x="3486994" y="1124744"/>
            <a:ext cx="1752527" cy="209941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학습자료관리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62697B6F-B9F7-AE4A-9D1C-127D514DA899}"/>
              </a:ext>
            </a:extLst>
          </p:cNvPr>
          <p:cNvCxnSpPr>
            <a:stCxn id="48" idx="3"/>
            <a:endCxn id="49" idx="1"/>
          </p:cNvCxnSpPr>
          <p:nvPr/>
        </p:nvCxnSpPr>
        <p:spPr>
          <a:xfrm>
            <a:off x="1513724" y="1253949"/>
            <a:ext cx="400504" cy="5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E90463A8-3557-DE4E-8237-CD41753822DF}"/>
              </a:ext>
            </a:extLst>
          </p:cNvPr>
          <p:cNvCxnSpPr>
            <a:endCxn id="50" idx="1"/>
          </p:cNvCxnSpPr>
          <p:nvPr/>
        </p:nvCxnSpPr>
        <p:spPr>
          <a:xfrm flipV="1">
            <a:off x="3197613" y="1229715"/>
            <a:ext cx="289381" cy="29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64">
            <a:extLst>
              <a:ext uri="{FF2B5EF4-FFF2-40B4-BE49-F238E27FC236}">
                <a16:creationId xmlns:a16="http://schemas.microsoft.com/office/drawing/2014/main" xmlns="" id="{FB480E2B-81E9-5049-AA31-33D1B634ECFC}"/>
              </a:ext>
            </a:extLst>
          </p:cNvPr>
          <p:cNvCxnSpPr>
            <a:cxnSpLocks/>
            <a:stCxn id="48" idx="3"/>
            <a:endCxn id="56" idx="1"/>
          </p:cNvCxnSpPr>
          <p:nvPr/>
        </p:nvCxnSpPr>
        <p:spPr>
          <a:xfrm>
            <a:off x="1513724" y="1253949"/>
            <a:ext cx="359177" cy="12617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8">
            <a:extLst>
              <a:ext uri="{FF2B5EF4-FFF2-40B4-BE49-F238E27FC236}">
                <a16:creationId xmlns:a16="http://schemas.microsoft.com/office/drawing/2014/main" xmlns="" id="{383EE27B-2AF5-4B4F-AFFF-C1D0EFC1F17F}"/>
              </a:ext>
            </a:extLst>
          </p:cNvPr>
          <p:cNvCxnSpPr>
            <a:cxnSpLocks/>
            <a:stCxn id="49" idx="3"/>
            <a:endCxn id="55" idx="1"/>
          </p:cNvCxnSpPr>
          <p:nvPr/>
        </p:nvCxnSpPr>
        <p:spPr>
          <a:xfrm>
            <a:off x="2940033" y="1259389"/>
            <a:ext cx="550805" cy="3142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3E89F979-82F0-1F48-8B28-49287EDF6344}"/>
              </a:ext>
            </a:extLst>
          </p:cNvPr>
          <p:cNvSpPr/>
          <p:nvPr/>
        </p:nvSpPr>
        <p:spPr>
          <a:xfrm>
            <a:off x="3490838" y="1444420"/>
            <a:ext cx="1748684" cy="258492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신청현황관리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승인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1D387D74-583B-9C44-BDFC-34CA6DA729A7}"/>
              </a:ext>
            </a:extLst>
          </p:cNvPr>
          <p:cNvSpPr/>
          <p:nvPr/>
        </p:nvSpPr>
        <p:spPr>
          <a:xfrm>
            <a:off x="1872901" y="2403236"/>
            <a:ext cx="1108331" cy="224881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신규강좌개설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3E89F979-82F0-1F48-8B28-49287EDF6344}"/>
              </a:ext>
            </a:extLst>
          </p:cNvPr>
          <p:cNvSpPr/>
          <p:nvPr/>
        </p:nvSpPr>
        <p:spPr>
          <a:xfrm>
            <a:off x="3490838" y="2241306"/>
            <a:ext cx="1748684" cy="271255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공지사항관리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3E89F979-82F0-1F48-8B28-49287EDF6344}"/>
              </a:ext>
            </a:extLst>
          </p:cNvPr>
          <p:cNvSpPr/>
          <p:nvPr/>
        </p:nvSpPr>
        <p:spPr>
          <a:xfrm>
            <a:off x="3482148" y="1843975"/>
            <a:ext cx="1757374" cy="262728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학습현황관리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98" name="꺾인 연결선 97"/>
          <p:cNvCxnSpPr>
            <a:stCxn id="49" idx="3"/>
            <a:endCxn id="57" idx="1"/>
          </p:cNvCxnSpPr>
          <p:nvPr/>
        </p:nvCxnSpPr>
        <p:spPr>
          <a:xfrm>
            <a:off x="2940033" y="1259389"/>
            <a:ext cx="550805" cy="11175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>
            <a:stCxn id="49" idx="3"/>
            <a:endCxn id="62" idx="1"/>
          </p:cNvCxnSpPr>
          <p:nvPr/>
        </p:nvCxnSpPr>
        <p:spPr>
          <a:xfrm>
            <a:off x="2940033" y="1259389"/>
            <a:ext cx="542115" cy="7159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3E89F979-82F0-1F48-8B28-49287EDF6344}"/>
              </a:ext>
            </a:extLst>
          </p:cNvPr>
          <p:cNvSpPr/>
          <p:nvPr/>
        </p:nvSpPr>
        <p:spPr>
          <a:xfrm>
            <a:off x="3487157" y="2653624"/>
            <a:ext cx="1752365" cy="267139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QnA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01" name="꺾인 연결선 100"/>
          <p:cNvCxnSpPr>
            <a:stCxn id="56" idx="3"/>
            <a:endCxn id="50" idx="1"/>
          </p:cNvCxnSpPr>
          <p:nvPr/>
        </p:nvCxnSpPr>
        <p:spPr>
          <a:xfrm flipV="1">
            <a:off x="2981232" y="1229715"/>
            <a:ext cx="505762" cy="12859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49" idx="3"/>
            <a:endCxn id="100" idx="1"/>
          </p:cNvCxnSpPr>
          <p:nvPr/>
        </p:nvCxnSpPr>
        <p:spPr>
          <a:xfrm>
            <a:off x="2940033" y="1259389"/>
            <a:ext cx="547124" cy="15278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8255C053-C19F-2A4A-90E3-0BE413CFFDA5}"/>
              </a:ext>
            </a:extLst>
          </p:cNvPr>
          <p:cNvSpPr/>
          <p:nvPr/>
        </p:nvSpPr>
        <p:spPr>
          <a:xfrm>
            <a:off x="611560" y="3223005"/>
            <a:ext cx="861379" cy="28174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학생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1D387D74-583B-9C44-BDFC-34CA6DA729A7}"/>
              </a:ext>
            </a:extLst>
          </p:cNvPr>
          <p:cNvSpPr/>
          <p:nvPr/>
        </p:nvSpPr>
        <p:spPr>
          <a:xfrm>
            <a:off x="3534825" y="3254821"/>
            <a:ext cx="1025805" cy="229117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수강신청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3E89F979-82F0-1F48-8B28-49287EDF6344}"/>
              </a:ext>
            </a:extLst>
          </p:cNvPr>
          <p:cNvSpPr/>
          <p:nvPr/>
        </p:nvSpPr>
        <p:spPr>
          <a:xfrm>
            <a:off x="5107592" y="3234735"/>
            <a:ext cx="1190234" cy="244382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학습하기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xmlns="" id="{62697B6F-B9F7-AE4A-9D1C-127D514DA899}"/>
              </a:ext>
            </a:extLst>
          </p:cNvPr>
          <p:cNvCxnSpPr>
            <a:stCxn id="103" idx="3"/>
            <a:endCxn id="112" idx="1"/>
          </p:cNvCxnSpPr>
          <p:nvPr/>
        </p:nvCxnSpPr>
        <p:spPr>
          <a:xfrm>
            <a:off x="1472939" y="3363878"/>
            <a:ext cx="546962" cy="6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xmlns="" id="{E90463A8-3557-DE4E-8237-CD41753822DF}"/>
              </a:ext>
            </a:extLst>
          </p:cNvPr>
          <p:cNvCxnSpPr>
            <a:endCxn id="105" idx="1"/>
          </p:cNvCxnSpPr>
          <p:nvPr/>
        </p:nvCxnSpPr>
        <p:spPr>
          <a:xfrm flipV="1">
            <a:off x="4818210" y="3356926"/>
            <a:ext cx="289382" cy="1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8">
            <a:extLst>
              <a:ext uri="{FF2B5EF4-FFF2-40B4-BE49-F238E27FC236}">
                <a16:creationId xmlns:a16="http://schemas.microsoft.com/office/drawing/2014/main" xmlns="" id="{383EE27B-2AF5-4B4F-AFFF-C1D0EFC1F17F}"/>
              </a:ext>
            </a:extLst>
          </p:cNvPr>
          <p:cNvCxnSpPr>
            <a:cxnSpLocks/>
            <a:stCxn id="104" idx="3"/>
            <a:endCxn id="109" idx="1"/>
          </p:cNvCxnSpPr>
          <p:nvPr/>
        </p:nvCxnSpPr>
        <p:spPr>
          <a:xfrm>
            <a:off x="4560630" y="3369380"/>
            <a:ext cx="550805" cy="3260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xmlns="" id="{3E89F979-82F0-1F48-8B28-49287EDF6344}"/>
              </a:ext>
            </a:extLst>
          </p:cNvPr>
          <p:cNvSpPr/>
          <p:nvPr/>
        </p:nvSpPr>
        <p:spPr>
          <a:xfrm>
            <a:off x="5111435" y="3554411"/>
            <a:ext cx="1186391" cy="28212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공지사항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3E89F979-82F0-1F48-8B28-49287EDF6344}"/>
              </a:ext>
            </a:extLst>
          </p:cNvPr>
          <p:cNvSpPr/>
          <p:nvPr/>
        </p:nvSpPr>
        <p:spPr>
          <a:xfrm>
            <a:off x="5102745" y="3953966"/>
            <a:ext cx="1186391" cy="28212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QnA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11" name="꺾인 연결선 110"/>
          <p:cNvCxnSpPr>
            <a:stCxn id="104" idx="3"/>
            <a:endCxn id="110" idx="1"/>
          </p:cNvCxnSpPr>
          <p:nvPr/>
        </p:nvCxnSpPr>
        <p:spPr>
          <a:xfrm>
            <a:off x="4560630" y="3369380"/>
            <a:ext cx="542115" cy="7256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xmlns="" id="{8255C053-C19F-2A4A-90E3-0BE413CFFDA5}"/>
              </a:ext>
            </a:extLst>
          </p:cNvPr>
          <p:cNvSpPr/>
          <p:nvPr/>
        </p:nvSpPr>
        <p:spPr>
          <a:xfrm>
            <a:off x="2019901" y="3235544"/>
            <a:ext cx="1177712" cy="269207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강좌리스트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13" name="직선 화살표 연결선 112"/>
          <p:cNvCxnSpPr>
            <a:stCxn id="112" idx="3"/>
            <a:endCxn id="104" idx="1"/>
          </p:cNvCxnSpPr>
          <p:nvPr/>
        </p:nvCxnSpPr>
        <p:spPr>
          <a:xfrm flipV="1">
            <a:off x="3197613" y="3369380"/>
            <a:ext cx="337212" cy="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56" idx="0"/>
            <a:endCxn id="49" idx="2"/>
          </p:cNvCxnSpPr>
          <p:nvPr/>
        </p:nvCxnSpPr>
        <p:spPr>
          <a:xfrm flipV="1">
            <a:off x="2427067" y="1373947"/>
            <a:ext cx="64" cy="1029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8255C053-C19F-2A4A-90E3-0BE413CFFDA5}"/>
              </a:ext>
            </a:extLst>
          </p:cNvPr>
          <p:cNvSpPr/>
          <p:nvPr/>
        </p:nvSpPr>
        <p:spPr>
          <a:xfrm>
            <a:off x="648049" y="4560259"/>
            <a:ext cx="861379" cy="28174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관리자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xmlns="" id="{62697B6F-B9F7-AE4A-9D1C-127D514DA899}"/>
              </a:ext>
            </a:extLst>
          </p:cNvPr>
          <p:cNvCxnSpPr>
            <a:stCxn id="115" idx="3"/>
            <a:endCxn id="117" idx="1"/>
          </p:cNvCxnSpPr>
          <p:nvPr/>
        </p:nvCxnSpPr>
        <p:spPr>
          <a:xfrm>
            <a:off x="1509428" y="4701132"/>
            <a:ext cx="546962" cy="6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8255C053-C19F-2A4A-90E3-0BE413CFFDA5}"/>
              </a:ext>
            </a:extLst>
          </p:cNvPr>
          <p:cNvSpPr/>
          <p:nvPr/>
        </p:nvSpPr>
        <p:spPr>
          <a:xfrm>
            <a:off x="2056390" y="4572798"/>
            <a:ext cx="1177712" cy="269207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회원관리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승인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8255C053-C19F-2A4A-90E3-0BE413CFFDA5}"/>
              </a:ext>
            </a:extLst>
          </p:cNvPr>
          <p:cNvSpPr/>
          <p:nvPr/>
        </p:nvSpPr>
        <p:spPr>
          <a:xfrm>
            <a:off x="2056390" y="4982878"/>
            <a:ext cx="1177712" cy="269207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공통코드관리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19" name="꺾인 연결선 118"/>
          <p:cNvCxnSpPr>
            <a:stCxn id="115" idx="3"/>
            <a:endCxn id="118" idx="1"/>
          </p:cNvCxnSpPr>
          <p:nvPr/>
        </p:nvCxnSpPr>
        <p:spPr>
          <a:xfrm>
            <a:off x="1509428" y="4701132"/>
            <a:ext cx="546962" cy="4163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8255C053-C19F-2A4A-90E3-0BE413CFFDA5}"/>
              </a:ext>
            </a:extLst>
          </p:cNvPr>
          <p:cNvSpPr/>
          <p:nvPr/>
        </p:nvSpPr>
        <p:spPr>
          <a:xfrm>
            <a:off x="2056390" y="5420858"/>
            <a:ext cx="1177712" cy="269207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년도학기관리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22" name="꺾인 연결선 121"/>
          <p:cNvCxnSpPr>
            <a:stCxn id="115" idx="2"/>
            <a:endCxn id="121" idx="1"/>
          </p:cNvCxnSpPr>
          <p:nvPr/>
        </p:nvCxnSpPr>
        <p:spPr>
          <a:xfrm rot="16200000" flipH="1">
            <a:off x="1210836" y="4709907"/>
            <a:ext cx="713457" cy="9776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32"/>
          <p:cNvSpPr>
            <a:spLocks/>
          </p:cNvSpPr>
          <p:nvPr/>
        </p:nvSpPr>
        <p:spPr bwMode="auto">
          <a:xfrm>
            <a:off x="107504" y="908382"/>
            <a:ext cx="6209415" cy="5621196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 cap="none">
              <a:ln w="9525" cap="flat" cmpd="sng"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452872" y="126416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93964" y="436571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150006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4427984" y="1056224"/>
            <a:ext cx="2150455" cy="4316992"/>
          </a:xfrm>
          <a:prstGeom prst="rect">
            <a:avLst/>
          </a:prstGeom>
          <a:solidFill>
            <a:srgbClr val="4C525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42564" y="1056224"/>
            <a:ext cx="4285420" cy="4316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22058" y="44624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받아쓰기 화면설계서</a:t>
            </a:r>
            <a:endParaRPr lang="ko-KR" altLang="en-US" sz="9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5680044" y="296709"/>
            <a:ext cx="3240000" cy="0"/>
          </a:xfrm>
          <a:prstGeom prst="line">
            <a:avLst/>
          </a:prstGeom>
          <a:ln w="381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958567"/>
              </p:ext>
            </p:extLst>
          </p:nvPr>
        </p:nvGraphicFramePr>
        <p:xfrm>
          <a:off x="107503" y="343952"/>
          <a:ext cx="8900417" cy="4546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25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177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00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800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15265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latin typeface="맑은 고딕" charset="0"/>
                          <a:ea typeface="맑은 고딕" charset="0"/>
                        </a:rPr>
                        <a:t>받아쓰기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강대성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 smtClean="0">
                          <a:latin typeface="맑은 고딕" charset="0"/>
                          <a:ea typeface="맑은 고딕" charset="0"/>
                        </a:rPr>
                        <a:t>인트로</a:t>
                      </a:r>
                      <a:r>
                        <a:rPr lang="en-US" altLang="ko-KR" sz="900" b="0" kern="1200" dirty="0" smtClean="0"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900" b="0" kern="1200" dirty="0" smtClean="0">
                          <a:latin typeface="맑은 고딕" charset="0"/>
                          <a:ea typeface="맑은 고딕" charset="0"/>
                        </a:rPr>
                        <a:t>로그인화면</a:t>
                      </a:r>
                      <a:r>
                        <a:rPr lang="en-US" altLang="ko-KR" sz="900" b="0" kern="1200" dirty="0" smtClean="0"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20190712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xmlns="" id="{0CE24407-CD26-4719-AD4B-F7DD0F18A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722868"/>
              </p:ext>
            </p:extLst>
          </p:nvPr>
        </p:nvGraphicFramePr>
        <p:xfrm>
          <a:off x="6804247" y="899235"/>
          <a:ext cx="2160241" cy="5338077"/>
        </p:xfrm>
        <a:graphic>
          <a:graphicData uri="http://schemas.openxmlformats.org/drawingml/2006/table">
            <a:tbl>
              <a:tblPr/>
              <a:tblGrid>
                <a:gridCol w="216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3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오류메시지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아이디와 비번이 맞지 않습니다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7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123" name="Rectangle 32"/>
          <p:cNvSpPr>
            <a:spLocks/>
          </p:cNvSpPr>
          <p:nvPr/>
        </p:nvSpPr>
        <p:spPr bwMode="auto">
          <a:xfrm>
            <a:off x="107504" y="908382"/>
            <a:ext cx="6209415" cy="5621196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 cap="none">
              <a:ln w="9525" cap="flat" cmpd="sng"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647135" y="1556792"/>
            <a:ext cx="1313226" cy="10229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홈페이지 로고</a:t>
            </a:r>
            <a:r>
              <a:rPr lang="en-US" altLang="ko-KR" dirty="0" smtClean="0">
                <a:solidFill>
                  <a:schemeClr val="tx1"/>
                </a:solidFill>
              </a:rPr>
              <a:t>&amp;</a:t>
            </a:r>
            <a:r>
              <a:rPr lang="ko-KR" altLang="en-US" dirty="0" smtClean="0">
                <a:solidFill>
                  <a:schemeClr val="tx1"/>
                </a:solidFill>
              </a:rPr>
              <a:t>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7" y="5630828"/>
            <a:ext cx="5053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0000"/>
                </a:solidFill>
              </a:rPr>
              <a:t>회원가입 시 학생과 선생님이 나누어 지기 때문에 선택이 필요 없음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0000"/>
                </a:solidFill>
              </a:rPr>
              <a:t>로그인 화면을 구성을 예쁘게</a:t>
            </a:r>
            <a:r>
              <a:rPr lang="en-US" altLang="ko-KR" dirty="0" smtClean="0">
                <a:solidFill>
                  <a:srgbClr val="FF0000"/>
                </a:solidFill>
              </a:rPr>
              <a:t>…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971600" y="2760707"/>
            <a:ext cx="2664296" cy="4385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아이디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971600" y="3278441"/>
            <a:ext cx="2664296" cy="4385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비밀번호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971600" y="3883078"/>
            <a:ext cx="2664296" cy="338010"/>
          </a:xfrm>
          <a:prstGeom prst="roundRect">
            <a:avLst/>
          </a:prstGeom>
          <a:solidFill>
            <a:srgbClr val="4C5256"/>
          </a:solidFill>
          <a:ln>
            <a:solidFill>
              <a:srgbClr val="4C52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로그인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2100" y="384206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①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757644" y="3595078"/>
            <a:ext cx="1448523" cy="4099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회원가입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533989" y="2382689"/>
            <a:ext cx="1895834" cy="711260"/>
          </a:xfrm>
          <a:prstGeom prst="rect">
            <a:avLst/>
          </a:prstGeom>
          <a:solidFill>
            <a:srgbClr val="4C5256"/>
          </a:solidFill>
          <a:ln>
            <a:solidFill>
              <a:srgbClr val="4C52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>
                <a:solidFill>
                  <a:schemeClr val="bg1"/>
                </a:solidFill>
              </a:rPr>
              <a:t>스스로</a:t>
            </a:r>
            <a:endParaRPr lang="en-US" altLang="ko-KR" sz="3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3200" b="1" dirty="0" smtClean="0">
                <a:solidFill>
                  <a:schemeClr val="bg1"/>
                </a:solidFill>
              </a:rPr>
              <a:t>받아쓰기</a:t>
            </a:r>
            <a:endParaRPr lang="en-US" altLang="ko-KR" sz="32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3200" b="1" dirty="0" smtClean="0">
                <a:solidFill>
                  <a:schemeClr val="bg1"/>
                </a:solidFill>
              </a:rPr>
              <a:t>UP! UP!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167" y="4740187"/>
            <a:ext cx="2908268" cy="2181201"/>
          </a:xfrm>
          <a:prstGeom prst="rect">
            <a:avLst/>
          </a:prstGeom>
        </p:spPr>
      </p:pic>
      <p:sp>
        <p:nvSpPr>
          <p:cNvPr id="28" name="모서리가 둥근 직사각형 27"/>
          <p:cNvSpPr/>
          <p:nvPr/>
        </p:nvSpPr>
        <p:spPr>
          <a:xfrm>
            <a:off x="7395640" y="4293096"/>
            <a:ext cx="1448523" cy="55146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이런식으로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화면구성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82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2058" y="44624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받아쓰기 화면설계서</a:t>
            </a:r>
            <a:endParaRPr lang="ko-KR" altLang="en-US" sz="9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5680044" y="296709"/>
            <a:ext cx="3240000" cy="0"/>
          </a:xfrm>
          <a:prstGeom prst="line">
            <a:avLst/>
          </a:prstGeom>
          <a:ln w="381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324864"/>
              </p:ext>
            </p:extLst>
          </p:nvPr>
        </p:nvGraphicFramePr>
        <p:xfrm>
          <a:off x="107503" y="343952"/>
          <a:ext cx="8900417" cy="4546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25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177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00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800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15265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latin typeface="맑은 고딕" charset="0"/>
                          <a:ea typeface="맑은 고딕" charset="0"/>
                        </a:rPr>
                        <a:t>받아쓰기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강대성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latin typeface="맑은 고딕" charset="0"/>
                          <a:ea typeface="맑은 고딕" charset="0"/>
                        </a:rPr>
                        <a:t>회원가입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20190712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xmlns="" id="{0CE24407-CD26-4719-AD4B-F7DD0F18A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004168"/>
              </p:ext>
            </p:extLst>
          </p:nvPr>
        </p:nvGraphicFramePr>
        <p:xfrm>
          <a:off x="6804247" y="899235"/>
          <a:ext cx="2160241" cy="5338077"/>
        </p:xfrm>
        <a:graphic>
          <a:graphicData uri="http://schemas.openxmlformats.org/drawingml/2006/table">
            <a:tbl>
              <a:tblPr/>
              <a:tblGrid>
                <a:gridCol w="216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3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에 저장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7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123" name="Rectangle 32"/>
          <p:cNvSpPr>
            <a:spLocks/>
          </p:cNvSpPr>
          <p:nvPr/>
        </p:nvSpPr>
        <p:spPr bwMode="auto">
          <a:xfrm>
            <a:off x="107504" y="908382"/>
            <a:ext cx="6209415" cy="5760978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 cap="none">
              <a:ln w="9525" cap="flat" cmpd="sng"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3033697-6CB0-4ECF-9A3A-917FBCBD79A6}"/>
              </a:ext>
            </a:extLst>
          </p:cNvPr>
          <p:cNvSpPr txBox="1"/>
          <p:nvPr/>
        </p:nvSpPr>
        <p:spPr>
          <a:xfrm>
            <a:off x="728652" y="1616665"/>
            <a:ext cx="180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아이디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D865537-D661-4BB9-87A5-74DDC2ECFA56}"/>
              </a:ext>
            </a:extLst>
          </p:cNvPr>
          <p:cNvSpPr txBox="1"/>
          <p:nvPr/>
        </p:nvSpPr>
        <p:spPr>
          <a:xfrm>
            <a:off x="728652" y="2060888"/>
            <a:ext cx="180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비밀번호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EFA5371-3994-4B15-B177-A1A6652BFF78}"/>
              </a:ext>
            </a:extLst>
          </p:cNvPr>
          <p:cNvSpPr txBox="1"/>
          <p:nvPr/>
        </p:nvSpPr>
        <p:spPr>
          <a:xfrm>
            <a:off x="728652" y="2977209"/>
            <a:ext cx="180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신분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DC4E107-4556-46FA-BBC8-9033B7D228C6}"/>
              </a:ext>
            </a:extLst>
          </p:cNvPr>
          <p:cNvSpPr txBox="1"/>
          <p:nvPr/>
        </p:nvSpPr>
        <p:spPr>
          <a:xfrm>
            <a:off x="728652" y="3447996"/>
            <a:ext cx="180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66E382B2-D360-4D2D-B229-222FC5E84450}"/>
              </a:ext>
            </a:extLst>
          </p:cNvPr>
          <p:cNvSpPr txBox="1"/>
          <p:nvPr/>
        </p:nvSpPr>
        <p:spPr>
          <a:xfrm>
            <a:off x="728652" y="3916756"/>
            <a:ext cx="180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번호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26EA8E2-FA67-41BF-9AB2-49A6D7BF959B}"/>
              </a:ext>
            </a:extLst>
          </p:cNvPr>
          <p:cNvSpPr txBox="1"/>
          <p:nvPr/>
        </p:nvSpPr>
        <p:spPr>
          <a:xfrm>
            <a:off x="728652" y="4378755"/>
            <a:ext cx="180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이름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7032C08-7D9A-4934-A4EC-0A7B3BD40DA9}"/>
              </a:ext>
            </a:extLst>
          </p:cNvPr>
          <p:cNvSpPr txBox="1"/>
          <p:nvPr/>
        </p:nvSpPr>
        <p:spPr>
          <a:xfrm>
            <a:off x="728652" y="4820219"/>
            <a:ext cx="180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생년월일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32F17B4-8A10-4D05-9F43-0EC3099AD6AF}"/>
              </a:ext>
            </a:extLst>
          </p:cNvPr>
          <p:cNvSpPr txBox="1"/>
          <p:nvPr/>
        </p:nvSpPr>
        <p:spPr>
          <a:xfrm>
            <a:off x="728652" y="5273912"/>
            <a:ext cx="180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연락처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19E7673-5BB0-414D-BD38-B1FA2FE0ED7E}"/>
              </a:ext>
            </a:extLst>
          </p:cNvPr>
          <p:cNvSpPr txBox="1"/>
          <p:nvPr/>
        </p:nvSpPr>
        <p:spPr>
          <a:xfrm>
            <a:off x="2797643" y="1607333"/>
            <a:ext cx="24944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ㅇ</a:t>
            </a:r>
            <a:r>
              <a:rPr lang="en-US" altLang="ko-KR" dirty="0" smtClean="0"/>
              <a:t>kaa1141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DF56546-B89B-435B-85FE-04D8962865BC}"/>
              </a:ext>
            </a:extLst>
          </p:cNvPr>
          <p:cNvSpPr txBox="1"/>
          <p:nvPr/>
        </p:nvSpPr>
        <p:spPr>
          <a:xfrm>
            <a:off x="2797643" y="2050334"/>
            <a:ext cx="24944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********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DD8FCD4-3B60-4147-A757-DCE42B45FB60}"/>
              </a:ext>
            </a:extLst>
          </p:cNvPr>
          <p:cNvSpPr txBox="1"/>
          <p:nvPr/>
        </p:nvSpPr>
        <p:spPr>
          <a:xfrm>
            <a:off x="2797643" y="2978886"/>
            <a:ext cx="24944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학생 </a:t>
            </a:r>
            <a:r>
              <a:rPr lang="en-US" altLang="ko-KR" dirty="0"/>
              <a:t>o        </a:t>
            </a:r>
            <a:r>
              <a:rPr lang="ko-KR" altLang="en-US" dirty="0"/>
              <a:t>선생님 </a:t>
            </a:r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9AE07441-07C3-4AAC-817F-CA2ADAC4E2DA}"/>
              </a:ext>
            </a:extLst>
          </p:cNvPr>
          <p:cNvSpPr txBox="1"/>
          <p:nvPr/>
        </p:nvSpPr>
        <p:spPr>
          <a:xfrm>
            <a:off x="2797643" y="3452312"/>
            <a:ext cx="24944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423BA048-FEBA-4015-AE8F-C81A465B5D7E}"/>
              </a:ext>
            </a:extLst>
          </p:cNvPr>
          <p:cNvSpPr txBox="1"/>
          <p:nvPr/>
        </p:nvSpPr>
        <p:spPr>
          <a:xfrm>
            <a:off x="2797643" y="3939386"/>
            <a:ext cx="24944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F7BD6E45-285A-4FB8-9F0D-1BA98FA36A74}"/>
              </a:ext>
            </a:extLst>
          </p:cNvPr>
          <p:cNvSpPr txBox="1"/>
          <p:nvPr/>
        </p:nvSpPr>
        <p:spPr>
          <a:xfrm>
            <a:off x="2797644" y="4391450"/>
            <a:ext cx="2494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홍길동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35ACCDF0-FE9F-4802-B007-A5801B17DB58}"/>
              </a:ext>
            </a:extLst>
          </p:cNvPr>
          <p:cNvSpPr txBox="1"/>
          <p:nvPr/>
        </p:nvSpPr>
        <p:spPr>
          <a:xfrm>
            <a:off x="2797643" y="4847515"/>
            <a:ext cx="24944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     년     월     일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102A8555-13E6-407B-8B99-3CDF1B2FA024}"/>
              </a:ext>
            </a:extLst>
          </p:cNvPr>
          <p:cNvSpPr txBox="1"/>
          <p:nvPr/>
        </p:nvSpPr>
        <p:spPr>
          <a:xfrm>
            <a:off x="2797645" y="5301208"/>
            <a:ext cx="24944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010-1234-5678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031D1017-5CAF-4437-A33C-AD4DFD5CD444}"/>
              </a:ext>
            </a:extLst>
          </p:cNvPr>
          <p:cNvSpPr txBox="1"/>
          <p:nvPr/>
        </p:nvSpPr>
        <p:spPr>
          <a:xfrm>
            <a:off x="5342784" y="1605105"/>
            <a:ext cx="97413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중복 확인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06DFD4B2-4137-46D9-8CBA-8EC660BF5DE1}"/>
              </a:ext>
            </a:extLst>
          </p:cNvPr>
          <p:cNvSpPr txBox="1"/>
          <p:nvPr/>
        </p:nvSpPr>
        <p:spPr>
          <a:xfrm>
            <a:off x="728652" y="1052736"/>
            <a:ext cx="52273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xx</a:t>
            </a:r>
            <a:r>
              <a:rPr lang="ko-KR" altLang="en-US" dirty="0"/>
              <a:t>초등학교 받아쓰기프로그램 회원가입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49EF014D-361A-46E9-9CC3-4EE57683BF1D}"/>
              </a:ext>
            </a:extLst>
          </p:cNvPr>
          <p:cNvSpPr txBox="1"/>
          <p:nvPr/>
        </p:nvSpPr>
        <p:spPr>
          <a:xfrm>
            <a:off x="728652" y="2528316"/>
            <a:ext cx="180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비밀번호 확인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681AF874-5E98-4BBC-B79D-7E4B4E0CDC45}"/>
              </a:ext>
            </a:extLst>
          </p:cNvPr>
          <p:cNvSpPr txBox="1"/>
          <p:nvPr/>
        </p:nvSpPr>
        <p:spPr>
          <a:xfrm>
            <a:off x="2803442" y="2509843"/>
            <a:ext cx="24944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********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5D605683-5E53-495B-A055-AD843BFC1807}"/>
              </a:ext>
            </a:extLst>
          </p:cNvPr>
          <p:cNvSpPr txBox="1"/>
          <p:nvPr/>
        </p:nvSpPr>
        <p:spPr>
          <a:xfrm>
            <a:off x="2195736" y="6165304"/>
            <a:ext cx="1432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신청하기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832F17B4-8A10-4D05-9F43-0EC3099AD6AF}"/>
              </a:ext>
            </a:extLst>
          </p:cNvPr>
          <p:cNvSpPr txBox="1"/>
          <p:nvPr/>
        </p:nvSpPr>
        <p:spPr>
          <a:xfrm>
            <a:off x="755576" y="5733256"/>
            <a:ext cx="180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성별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102A8555-13E6-407B-8B99-3CDF1B2FA024}"/>
              </a:ext>
            </a:extLst>
          </p:cNvPr>
          <p:cNvSpPr txBox="1"/>
          <p:nvPr/>
        </p:nvSpPr>
        <p:spPr>
          <a:xfrm>
            <a:off x="2797639" y="5723964"/>
            <a:ext cx="24944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남</a:t>
            </a:r>
            <a:r>
              <a:rPr lang="ko-KR" altLang="en-US" dirty="0" smtClean="0"/>
              <a:t> </a:t>
            </a:r>
            <a:r>
              <a:rPr lang="en-US" altLang="ko-KR" dirty="0"/>
              <a:t>o        </a:t>
            </a:r>
            <a:r>
              <a:rPr lang="ko-KR" altLang="en-US" dirty="0"/>
              <a:t>여</a:t>
            </a:r>
            <a:r>
              <a:rPr lang="ko-KR" altLang="en-US" dirty="0" smtClean="0"/>
              <a:t> </a:t>
            </a:r>
            <a:r>
              <a:rPr lang="en-US" altLang="ko-KR" dirty="0"/>
              <a:t>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937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349439"/>
              </p:ext>
            </p:extLst>
          </p:nvPr>
        </p:nvGraphicFramePr>
        <p:xfrm>
          <a:off x="151905" y="3878640"/>
          <a:ext cx="6002648" cy="1395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84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44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56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575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선택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번호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승인구분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신분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아이디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성별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생년월일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학년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반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연락처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가입일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622058" y="44624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받아쓰기 화면설계서</a:t>
            </a:r>
            <a:endParaRPr lang="ko-KR" altLang="en-US" sz="9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5680044" y="296709"/>
            <a:ext cx="3240000" cy="0"/>
          </a:xfrm>
          <a:prstGeom prst="line">
            <a:avLst/>
          </a:prstGeom>
          <a:ln w="381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478655"/>
              </p:ext>
            </p:extLst>
          </p:nvPr>
        </p:nvGraphicFramePr>
        <p:xfrm>
          <a:off x="107503" y="343952"/>
          <a:ext cx="8900417" cy="4546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25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177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00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800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15265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latin typeface="맑은 고딕" charset="0"/>
                          <a:ea typeface="맑은 고딕" charset="0"/>
                        </a:rPr>
                        <a:t>받아쓰기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강대성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latin typeface="맑은 고딕" charset="0"/>
                          <a:ea typeface="맑은 고딕" charset="0"/>
                        </a:rPr>
                        <a:t>관리자화면</a:t>
                      </a:r>
                      <a:r>
                        <a:rPr lang="en-US" altLang="ko-KR" sz="900" b="0" kern="1200" dirty="0" smtClean="0"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900" b="0" kern="1200" dirty="0" smtClean="0">
                          <a:latin typeface="맑은 고딕" charset="0"/>
                          <a:ea typeface="맑은 고딕" charset="0"/>
                        </a:rPr>
                        <a:t>회원관리</a:t>
                      </a:r>
                      <a:r>
                        <a:rPr lang="en-US" altLang="ko-KR" sz="900" b="0" kern="1200" dirty="0" smtClean="0"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20190712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xmlns="" id="{0CE24407-CD26-4719-AD4B-F7DD0F18A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185019"/>
              </p:ext>
            </p:extLst>
          </p:nvPr>
        </p:nvGraphicFramePr>
        <p:xfrm>
          <a:off x="6804247" y="899235"/>
          <a:ext cx="2160241" cy="5338077"/>
        </p:xfrm>
        <a:graphic>
          <a:graphicData uri="http://schemas.openxmlformats.org/drawingml/2006/table">
            <a:tbl>
              <a:tblPr/>
              <a:tblGrid>
                <a:gridCol w="216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3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조회조건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승인구분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미승인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선생님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학생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조회리스트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□ 체크하여 일괄승인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엑셀로 일괄등록기능 추가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7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123" name="Rectangle 32"/>
          <p:cNvSpPr>
            <a:spLocks/>
          </p:cNvSpPr>
          <p:nvPr/>
        </p:nvSpPr>
        <p:spPr bwMode="auto">
          <a:xfrm>
            <a:off x="107504" y="908382"/>
            <a:ext cx="6209415" cy="5621196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 cap="none">
              <a:ln w="9525" cap="flat" cmpd="sng"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1340768"/>
            <a:ext cx="1182210" cy="35824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회원관리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45574" y="1340768"/>
            <a:ext cx="1326226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년도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학기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755366" y="1340768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공통코드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7504" y="1854399"/>
            <a:ext cx="6209415" cy="13473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승인구분               신분               성별              학년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반                 성명               가입일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43608" y="2142698"/>
            <a:ext cx="987910" cy="2924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전체 ▽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123728" y="2614276"/>
            <a:ext cx="993071" cy="286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498809" y="2110920"/>
            <a:ext cx="993071" cy="310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전체 ▽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995936" y="2125051"/>
            <a:ext cx="933605" cy="295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전체 ▽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11560" y="2590548"/>
            <a:ext cx="993071" cy="310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전체 ▽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851920" y="2614628"/>
            <a:ext cx="936104" cy="2860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345135" y="2614276"/>
            <a:ext cx="667025" cy="2863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smtClean="0">
                <a:solidFill>
                  <a:schemeClr val="tx1"/>
                </a:solidFill>
              </a:rPr>
              <a:t>조회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0777" y="176206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①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64088" y="2132856"/>
            <a:ext cx="894680" cy="315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전체 ▽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266" y="393089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②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477915" y="3409760"/>
            <a:ext cx="667025" cy="2863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승인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29541" y="6163494"/>
            <a:ext cx="1296145" cy="333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smtClean="0">
                <a:solidFill>
                  <a:schemeClr val="tx1"/>
                </a:solidFill>
              </a:rPr>
              <a:t>엑셀업로드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563888" y="3432215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추가</a:t>
            </a:r>
            <a:endParaRPr lang="ko-KR" altLang="en-US" sz="1200"/>
          </a:p>
        </p:txBody>
      </p:sp>
      <p:sp>
        <p:nvSpPr>
          <p:cNvPr id="32" name="직사각형 31"/>
          <p:cNvSpPr/>
          <p:nvPr/>
        </p:nvSpPr>
        <p:spPr>
          <a:xfrm>
            <a:off x="4139952" y="3432215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삭제</a:t>
            </a:r>
            <a:endParaRPr lang="ko-KR" altLang="en-US" sz="1200"/>
          </a:p>
        </p:txBody>
      </p:sp>
      <p:sp>
        <p:nvSpPr>
          <p:cNvPr id="33" name="직사각형 32"/>
          <p:cNvSpPr/>
          <p:nvPr/>
        </p:nvSpPr>
        <p:spPr>
          <a:xfrm>
            <a:off x="4716016" y="3432215"/>
            <a:ext cx="576064" cy="298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저장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395537" y="5630828"/>
            <a:ext cx="5053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0000"/>
                </a:solidFill>
              </a:rPr>
              <a:t>기본적으로 추가 삭제 저장은 되어야 합니다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0000"/>
                </a:solidFill>
              </a:rPr>
              <a:t>여러 행을 관리하기 위해서는 구현방법은 설명을 해 드릴께요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927069" y="589875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192462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2058" y="44624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받아쓰기 화면설계서</a:t>
            </a:r>
            <a:endParaRPr lang="ko-KR" altLang="en-US" sz="9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5680044" y="296709"/>
            <a:ext cx="3240000" cy="0"/>
          </a:xfrm>
          <a:prstGeom prst="line">
            <a:avLst/>
          </a:prstGeom>
          <a:ln w="381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027796"/>
              </p:ext>
            </p:extLst>
          </p:nvPr>
        </p:nvGraphicFramePr>
        <p:xfrm>
          <a:off x="107503" y="343952"/>
          <a:ext cx="8900417" cy="4546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25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177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00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800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15265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latin typeface="맑은 고딕" charset="0"/>
                          <a:ea typeface="맑은 고딕" charset="0"/>
                        </a:rPr>
                        <a:t>받아쓰기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강대성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latin typeface="맑은 고딕" charset="0"/>
                          <a:ea typeface="맑은 고딕" charset="0"/>
                        </a:rPr>
                        <a:t>관리자화면</a:t>
                      </a:r>
                      <a:r>
                        <a:rPr lang="en-US" altLang="ko-KR" sz="900" b="0" kern="1200" dirty="0" smtClean="0"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900" b="0" kern="1200" dirty="0" err="1" smtClean="0">
                          <a:latin typeface="맑은 고딕" charset="0"/>
                          <a:ea typeface="맑은 고딕" charset="0"/>
                        </a:rPr>
                        <a:t>년도학기</a:t>
                      </a:r>
                      <a:r>
                        <a:rPr lang="en-US" altLang="ko-KR" sz="900" b="0" kern="1200" dirty="0" smtClean="0"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20190712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xmlns="" id="{0CE24407-CD26-4719-AD4B-F7DD0F18A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102497"/>
              </p:ext>
            </p:extLst>
          </p:nvPr>
        </p:nvGraphicFramePr>
        <p:xfrm>
          <a:off x="6804247" y="899235"/>
          <a:ext cx="2160241" cy="5338077"/>
        </p:xfrm>
        <a:graphic>
          <a:graphicData uri="http://schemas.openxmlformats.org/drawingml/2006/table">
            <a:tbl>
              <a:tblPr/>
              <a:tblGrid>
                <a:gridCol w="216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3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조회시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내림차순으로 차여 최신 것을 가장 먼저 나오도록 한다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년도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학기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시작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종료는 별도의 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컬럼으로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작성해야 함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관리자가 년도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ko-KR" sz="8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aseline="0" dirty="0" smtClean="0">
                          <a:latin typeface="+mn-ea"/>
                          <a:ea typeface="+mn-ea"/>
                        </a:rPr>
                        <a:t>학기를 관리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□ 체크하여 사용여부 결정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7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123" name="Rectangle 32"/>
          <p:cNvSpPr>
            <a:spLocks/>
          </p:cNvSpPr>
          <p:nvPr/>
        </p:nvSpPr>
        <p:spPr bwMode="auto">
          <a:xfrm>
            <a:off x="107504" y="908382"/>
            <a:ext cx="6209415" cy="5621196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 cap="none">
              <a:ln w="9525" cap="flat" cmpd="sng"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1340768"/>
            <a:ext cx="1182210" cy="3582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회원관리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45574" y="1340768"/>
            <a:ext cx="1326226" cy="35824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년도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학기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755366" y="1340768"/>
            <a:ext cx="1182210" cy="3582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공통코드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05471"/>
              </p:ext>
            </p:extLst>
          </p:nvPr>
        </p:nvGraphicFramePr>
        <p:xfrm>
          <a:off x="251520" y="2780928"/>
          <a:ext cx="5040560" cy="1296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9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86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564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728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2448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8060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575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선택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년도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학기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관리시작일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관리종료일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사용여부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 □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 □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3851920" y="2280087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추가</a:t>
            </a:r>
            <a:endParaRPr lang="ko-KR" altLang="en-US" sz="1200"/>
          </a:p>
        </p:txBody>
      </p:sp>
      <p:sp>
        <p:nvSpPr>
          <p:cNvPr id="17" name="직사각형 16"/>
          <p:cNvSpPr/>
          <p:nvPr/>
        </p:nvSpPr>
        <p:spPr>
          <a:xfrm>
            <a:off x="4427984" y="2280087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삭제</a:t>
            </a:r>
            <a:endParaRPr lang="ko-KR" altLang="en-US" sz="1200"/>
          </a:p>
        </p:txBody>
      </p:sp>
      <p:sp>
        <p:nvSpPr>
          <p:cNvPr id="18" name="직사각형 17"/>
          <p:cNvSpPr/>
          <p:nvPr/>
        </p:nvSpPr>
        <p:spPr>
          <a:xfrm>
            <a:off x="5004048" y="2276872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저장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945027" y="322971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200138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2058" y="44624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받아쓰기 화면설계서</a:t>
            </a:r>
            <a:endParaRPr lang="ko-KR" altLang="en-US" sz="9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5680044" y="296709"/>
            <a:ext cx="3240000" cy="0"/>
          </a:xfrm>
          <a:prstGeom prst="line">
            <a:avLst/>
          </a:prstGeom>
          <a:ln w="381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296528"/>
              </p:ext>
            </p:extLst>
          </p:nvPr>
        </p:nvGraphicFramePr>
        <p:xfrm>
          <a:off x="107503" y="343953"/>
          <a:ext cx="8900417" cy="480834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25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177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00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800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67247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latin typeface="맑은 고딕" charset="0"/>
                          <a:ea typeface="맑은 고딕" charset="0"/>
                        </a:rPr>
                        <a:t>받아쓰기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강대성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3504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 err="1" smtClean="0">
                          <a:latin typeface="맑은 고딕" charset="0"/>
                          <a:ea typeface="맑은 고딕" charset="0"/>
                        </a:rPr>
                        <a:t>관리자화면</a:t>
                      </a:r>
                      <a:r>
                        <a:rPr lang="en-US" altLang="ko-KR" sz="900" b="0" kern="1200" dirty="0" smtClean="0"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900" b="0" kern="1200" dirty="0" err="1" smtClean="0">
                          <a:latin typeface="맑은 고딕" charset="0"/>
                          <a:ea typeface="맑은 고딕" charset="0"/>
                        </a:rPr>
                        <a:t>공통코드</a:t>
                      </a:r>
                      <a:r>
                        <a:rPr lang="en-US" altLang="ko-KR" sz="900" b="0" kern="1200" dirty="0" smtClean="0"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900" b="0" kern="1200" dirty="0" smtClean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20190712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xmlns="" id="{0CE24407-CD26-4719-AD4B-F7DD0F18A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218197"/>
              </p:ext>
            </p:extLst>
          </p:nvPr>
        </p:nvGraphicFramePr>
        <p:xfrm>
          <a:off x="6804247" y="899235"/>
          <a:ext cx="2160241" cy="5338077"/>
        </p:xfrm>
        <a:graphic>
          <a:graphicData uri="http://schemas.openxmlformats.org/drawingml/2006/table">
            <a:tbl>
              <a:tblPr/>
              <a:tblGrid>
                <a:gridCol w="216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3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대코드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입력 후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소코드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입력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대코드에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따라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소코드가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변경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변경시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선택한 항목을 선택 후 삭제 및 저장처리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대코드를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누르면 그에 따른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소코드가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나옴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7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123" name="Rectangle 32"/>
          <p:cNvSpPr>
            <a:spLocks/>
          </p:cNvSpPr>
          <p:nvPr/>
        </p:nvSpPr>
        <p:spPr bwMode="auto">
          <a:xfrm>
            <a:off x="107504" y="908382"/>
            <a:ext cx="6209415" cy="5621196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 cap="none">
              <a:ln w="9525" cap="flat" cmpd="sng"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1340768"/>
            <a:ext cx="1182210" cy="3582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회원관리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45574" y="1340768"/>
            <a:ext cx="1326226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년도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학기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755366" y="1340768"/>
            <a:ext cx="1182210" cy="35824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공통코드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4145"/>
              </p:ext>
            </p:extLst>
          </p:nvPr>
        </p:nvGraphicFramePr>
        <p:xfrm>
          <a:off x="179512" y="2488662"/>
          <a:ext cx="2972524" cy="98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4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87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1228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134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선택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대코드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대코드명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비고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46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□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001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신분구분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46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3383439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793529"/>
              </p:ext>
            </p:extLst>
          </p:nvPr>
        </p:nvGraphicFramePr>
        <p:xfrm>
          <a:off x="3275856" y="2492896"/>
          <a:ext cx="2972524" cy="1296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4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07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682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575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선택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소코드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소코드명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비고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001001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학생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001002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선생님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001003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관리자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423844" y="2142428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추가</a:t>
            </a:r>
            <a:endParaRPr lang="ko-KR" altLang="en-US" sz="1200"/>
          </a:p>
        </p:txBody>
      </p:sp>
      <p:sp>
        <p:nvSpPr>
          <p:cNvPr id="13" name="직사각형 12"/>
          <p:cNvSpPr/>
          <p:nvPr/>
        </p:nvSpPr>
        <p:spPr>
          <a:xfrm>
            <a:off x="1999908" y="2142428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삭제</a:t>
            </a:r>
            <a:endParaRPr lang="ko-KR" altLang="en-US" sz="1200"/>
          </a:p>
        </p:txBody>
      </p:sp>
      <p:sp>
        <p:nvSpPr>
          <p:cNvPr id="15" name="직사각형 14"/>
          <p:cNvSpPr/>
          <p:nvPr/>
        </p:nvSpPr>
        <p:spPr>
          <a:xfrm>
            <a:off x="2575972" y="2139213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저장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4492479" y="2132856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추가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5068543" y="2132856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삭제</a:t>
            </a:r>
            <a:endParaRPr lang="ko-KR" altLang="en-US" sz="1200"/>
          </a:p>
        </p:txBody>
      </p:sp>
      <p:sp>
        <p:nvSpPr>
          <p:cNvPr id="18" name="직사각형 17"/>
          <p:cNvSpPr/>
          <p:nvPr/>
        </p:nvSpPr>
        <p:spPr>
          <a:xfrm>
            <a:off x="5644607" y="2129641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저장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304854" y="218874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55854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2058" y="44624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받아쓰기 화면설계서</a:t>
            </a:r>
            <a:endParaRPr lang="ko-KR" altLang="en-US" sz="9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5680044" y="296709"/>
            <a:ext cx="3240000" cy="0"/>
          </a:xfrm>
          <a:prstGeom prst="line">
            <a:avLst/>
          </a:prstGeom>
          <a:ln w="381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840064"/>
              </p:ext>
            </p:extLst>
          </p:nvPr>
        </p:nvGraphicFramePr>
        <p:xfrm>
          <a:off x="107503" y="343952"/>
          <a:ext cx="8900417" cy="4546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25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177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00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800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15265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latin typeface="맑은 고딕" charset="0"/>
                          <a:ea typeface="맑은 고딕" charset="0"/>
                        </a:rPr>
                        <a:t>받아쓰기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강대성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smtClean="0">
                          <a:latin typeface="맑은 고딕" charset="0"/>
                          <a:ea typeface="맑은 고딕" charset="0"/>
                        </a:rPr>
                        <a:t>학생화면</a:t>
                      </a:r>
                      <a:r>
                        <a:rPr lang="en-US" altLang="ko-KR" sz="900" b="0" kern="1200" dirty="0" smtClean="0"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900" b="0" kern="1200" dirty="0" smtClean="0">
                          <a:latin typeface="맑은 고딕" charset="0"/>
                          <a:ea typeface="맑은 고딕" charset="0"/>
                        </a:rPr>
                        <a:t>개설강좌</a:t>
                      </a:r>
                      <a:r>
                        <a:rPr lang="en-US" altLang="ko-KR" sz="900" b="0" kern="1200" dirty="0" smtClean="0"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20190712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xmlns="" id="{0CE24407-CD26-4719-AD4B-F7DD0F18A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530078"/>
              </p:ext>
            </p:extLst>
          </p:nvPr>
        </p:nvGraphicFramePr>
        <p:xfrm>
          <a:off x="6804247" y="899235"/>
          <a:ext cx="2160241" cy="5338077"/>
        </p:xfrm>
        <a:graphic>
          <a:graphicData uri="http://schemas.openxmlformats.org/drawingml/2006/table">
            <a:tbl>
              <a:tblPr/>
              <a:tblGrid>
                <a:gridCol w="216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3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신청여부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신청완료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미신청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검색조건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강좌명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선생님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신청취소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버튼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-&gt;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수강강좌 목록서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수강신청기간에만 활성화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수강신청 버튼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-&gt;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수강강좌 목록에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추가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수강신청기간에만 활성화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신청기간 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만료시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개설강좌목록에서 삭제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7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123" name="Rectangle 32"/>
          <p:cNvSpPr>
            <a:spLocks/>
          </p:cNvSpPr>
          <p:nvPr/>
        </p:nvSpPr>
        <p:spPr bwMode="auto">
          <a:xfrm>
            <a:off x="107504" y="908382"/>
            <a:ext cx="6209415" cy="5621196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 cap="none">
              <a:ln w="9525" cap="flat" cmpd="sng"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1340768"/>
            <a:ext cx="1182210" cy="35824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개설강좌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45574" y="1340768"/>
            <a:ext cx="1326226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수강강좌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5929" y="1762064"/>
            <a:ext cx="5766232" cy="790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               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3528" y="2142698"/>
            <a:ext cx="1550891" cy="305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   검색조건 ▽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860032" y="2134508"/>
            <a:ext cx="667025" cy="2863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smtClean="0">
                <a:solidFill>
                  <a:schemeClr val="tx1"/>
                </a:solidFill>
              </a:rPr>
              <a:t>조회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952018" y="2158022"/>
            <a:ext cx="2475966" cy="289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  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227451"/>
              </p:ext>
            </p:extLst>
          </p:nvPr>
        </p:nvGraphicFramePr>
        <p:xfrm>
          <a:off x="281495" y="2852936"/>
          <a:ext cx="5064749" cy="1296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8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45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06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6492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367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575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강좌명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학년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선생님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신청기간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신청여부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받아쓰기</a:t>
                      </a:r>
                      <a:r>
                        <a:rPr lang="en-US" altLang="ko-KR" sz="1200" dirty="0" smtClean="0"/>
                        <a:t>(2</a:t>
                      </a:r>
                      <a:r>
                        <a:rPr lang="ko-KR" altLang="en-US" sz="1200" dirty="0" smtClean="0"/>
                        <a:t>학년</a:t>
                      </a:r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반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김개똥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2.13</a:t>
                      </a:r>
                      <a:r>
                        <a:rPr lang="en-US" altLang="ko-KR" sz="1200" baseline="0" dirty="0" smtClean="0"/>
                        <a:t> – 3.30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신청완료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받아쓰기</a:t>
                      </a:r>
                      <a:r>
                        <a:rPr lang="en-US" altLang="ko-KR" sz="1200" dirty="0" smtClean="0"/>
                        <a:t>(1</a:t>
                      </a:r>
                      <a:r>
                        <a:rPr lang="ko-KR" altLang="en-US" sz="1200" dirty="0" err="1" smtClean="0"/>
                        <a:t>한년</a:t>
                      </a:r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반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김말똥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2.13</a:t>
                      </a:r>
                      <a:r>
                        <a:rPr lang="en-US" altLang="ko-KR" sz="1200" baseline="0" dirty="0" smtClean="0"/>
                        <a:t> – 3.30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미신청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5404221" y="3533602"/>
            <a:ext cx="912698" cy="255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수강신청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23528" y="1774325"/>
            <a:ext cx="1550891" cy="305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   신청여부 ▽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404221" y="3217754"/>
            <a:ext cx="912698" cy="255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신청취소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9867" y="174109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①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9867" y="210842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25019" y="289439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638647" y="372873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35896" y="257366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⑤</a:t>
            </a:r>
          </a:p>
        </p:txBody>
      </p:sp>
    </p:spTree>
    <p:extLst>
      <p:ext uri="{BB962C8B-B14F-4D97-AF65-F5344CB8AC3E}">
        <p14:creationId xmlns:p14="http://schemas.microsoft.com/office/powerpoint/2010/main" val="371974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4219</TotalTime>
  <Words>2037</Words>
  <Application>Microsoft Office PowerPoint</Application>
  <PresentationFormat>화면 슬라이드 쇼(4:3)</PresentationFormat>
  <Paragraphs>1231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나눔고딕</vt:lpstr>
      <vt:lpstr>맑은 고딕</vt:lpstr>
      <vt:lpstr>Arial</vt:lpstr>
      <vt:lpstr>Wingdings</vt:lpstr>
      <vt:lpstr>Office 테마</vt:lpstr>
      <vt:lpstr>받아쓰기 화면설계서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979</cp:revision>
  <cp:lastPrinted>2019-07-19T05:18:25Z</cp:lastPrinted>
  <dcterms:created xsi:type="dcterms:W3CDTF">2018-07-16T00:51:10Z</dcterms:created>
  <dcterms:modified xsi:type="dcterms:W3CDTF">2020-04-09T01:38:59Z</dcterms:modified>
</cp:coreProperties>
</file>