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64" r:id="rId4"/>
    <p:sldId id="265" r:id="rId5"/>
    <p:sldId id="268" r:id="rId6"/>
    <p:sldId id="270" r:id="rId7"/>
    <p:sldId id="269" r:id="rId8"/>
    <p:sldId id="276" r:id="rId9"/>
    <p:sldId id="27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1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9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09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11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36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82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2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59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73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A2D26-F231-425D-8394-E896B9E6051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초등학생 받아쓰기 프로그램 개발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72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/>
              <a:t>-Q&amp;A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열린 자료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학생정보</a:t>
            </a:r>
            <a:r>
              <a:rPr lang="ko-KR" altLang="en-US" dirty="0">
                <a:solidFill>
                  <a:schemeClr val="tx1"/>
                </a:solidFill>
              </a:rPr>
              <a:t> 관리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en-US" altLang="ko-KR" b="1" dirty="0">
                <a:solidFill>
                  <a:schemeClr val="tx1"/>
                </a:solidFill>
              </a:rPr>
              <a:t>Q&amp;A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48243" y="3074789"/>
            <a:ext cx="8574804" cy="3325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01030" y="2583279"/>
            <a:ext cx="1256255" cy="5066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Q&amp;A</a:t>
            </a:r>
            <a:r>
              <a:rPr lang="ko-KR" altLang="en-US" sz="1400" dirty="0">
                <a:solidFill>
                  <a:schemeClr val="tx1"/>
                </a:solidFill>
              </a:rPr>
              <a:t> 버튼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화면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56618" y="3089891"/>
            <a:ext cx="1667154" cy="867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학생들 질문 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리스트 및 자신이 올린 글 수정 삭제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/>
          <p:nvPr/>
        </p:nvCxnSpPr>
        <p:spPr>
          <a:xfrm rot="10800000">
            <a:off x="6792688" y="2823590"/>
            <a:ext cx="608342" cy="190921"/>
          </a:xfrm>
          <a:prstGeom prst="bentConnector3">
            <a:avLst>
              <a:gd name="adj1" fmla="val 100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4874309-EB0B-4996-A6BD-73A66E2392F8}"/>
              </a:ext>
            </a:extLst>
          </p:cNvPr>
          <p:cNvSpPr txBox="1"/>
          <p:nvPr/>
        </p:nvSpPr>
        <p:spPr>
          <a:xfrm>
            <a:off x="1648243" y="4136971"/>
            <a:ext cx="685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1. 1</a:t>
            </a:r>
            <a:r>
              <a:rPr lang="ko-KR" altLang="en-US" dirty="0"/>
              <a:t>반 </a:t>
            </a:r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2</a:t>
            </a:r>
            <a:r>
              <a:rPr lang="ko-KR" altLang="en-US" dirty="0"/>
              <a:t>번 답이 틀린 것 같아요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2938619-EBFB-4403-A1F7-1496103AFFA3}"/>
              </a:ext>
            </a:extLst>
          </p:cNvPr>
          <p:cNvCxnSpPr/>
          <p:nvPr/>
        </p:nvCxnSpPr>
        <p:spPr>
          <a:xfrm flipH="1" flipV="1">
            <a:off x="5398059" y="4512434"/>
            <a:ext cx="2002971" cy="55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32D0CE-2AC1-4ACA-8A94-069D66FB72FC}"/>
              </a:ext>
            </a:extLst>
          </p:cNvPr>
          <p:cNvSpPr txBox="1"/>
          <p:nvPr/>
        </p:nvSpPr>
        <p:spPr>
          <a:xfrm>
            <a:off x="7401030" y="4801037"/>
            <a:ext cx="1494971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해당 글로 이동</a:t>
            </a:r>
          </a:p>
        </p:txBody>
      </p:sp>
    </p:spTree>
    <p:extLst>
      <p:ext uri="{BB962C8B-B14F-4D97-AF65-F5344CB8AC3E}">
        <p14:creationId xmlns:p14="http://schemas.microsoft.com/office/powerpoint/2010/main" val="162477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/>
              <a:t>-Q&amp;A&gt;</a:t>
            </a:r>
            <a:r>
              <a:rPr lang="ko-KR" altLang="en-US" dirty="0"/>
              <a:t>학생 </a:t>
            </a:r>
            <a:r>
              <a:rPr lang="ko-KR" altLang="en-US" dirty="0" err="1"/>
              <a:t>질문글</a:t>
            </a:r>
            <a:r>
              <a:rPr lang="en-US" altLang="ko-KR" dirty="0"/>
              <a:t>(</a:t>
            </a:r>
            <a:r>
              <a:rPr lang="ko-KR" altLang="en-US" dirty="0"/>
              <a:t>글 </a:t>
            </a:r>
            <a:r>
              <a:rPr lang="ko-KR" altLang="en-US" dirty="0" err="1"/>
              <a:t>클릭시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열린 자료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학생정보</a:t>
            </a:r>
            <a:r>
              <a:rPr lang="ko-KR" altLang="en-US" dirty="0">
                <a:solidFill>
                  <a:schemeClr val="tx1"/>
                </a:solidFill>
              </a:rPr>
              <a:t> 관리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en-US" altLang="ko-KR" b="1" dirty="0">
                <a:solidFill>
                  <a:schemeClr val="tx1"/>
                </a:solidFill>
              </a:rPr>
              <a:t>Q&amp;A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4660" y="3145139"/>
            <a:ext cx="8574804" cy="3325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91208" y="3356993"/>
            <a:ext cx="7494920" cy="411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1208" y="3865274"/>
            <a:ext cx="7494920" cy="1882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질문글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1208" y="5747657"/>
            <a:ext cx="6610665" cy="411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답변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01873" y="5747657"/>
            <a:ext cx="884255" cy="411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68371" y="2634353"/>
            <a:ext cx="1721200" cy="5107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Q&amp;A&gt;</a:t>
            </a:r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ko-KR" altLang="en-US" sz="1400" dirty="0" err="1">
                <a:solidFill>
                  <a:schemeClr val="tx1"/>
                </a:solidFill>
              </a:rPr>
              <a:t>질문글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화면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62679" y="3395940"/>
            <a:ext cx="899226" cy="3340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글제목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2679" y="4607606"/>
            <a:ext cx="899226" cy="3340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글내용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861489" y="5006602"/>
            <a:ext cx="1828122" cy="5032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 버튼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누르면 답변이 등록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4983" y="5747657"/>
            <a:ext cx="1260864" cy="4396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답변 적는 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15" idx="3"/>
            <a:endCxn id="9" idx="1"/>
          </p:cNvCxnSpPr>
          <p:nvPr/>
        </p:nvCxnSpPr>
        <p:spPr>
          <a:xfrm>
            <a:off x="1661905" y="3562986"/>
            <a:ext cx="429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8" idx="1"/>
            <a:endCxn id="11" idx="1"/>
          </p:cNvCxnSpPr>
          <p:nvPr/>
        </p:nvCxnSpPr>
        <p:spPr>
          <a:xfrm flipV="1">
            <a:off x="1704660" y="4806466"/>
            <a:ext cx="386548" cy="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stCxn id="18" idx="3"/>
            <a:endCxn id="12" idx="1"/>
          </p:cNvCxnSpPr>
          <p:nvPr/>
        </p:nvCxnSpPr>
        <p:spPr>
          <a:xfrm flipV="1">
            <a:off x="1815847" y="5953651"/>
            <a:ext cx="275361" cy="1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cxnSpLocks/>
          </p:cNvCxnSpPr>
          <p:nvPr/>
        </p:nvCxnSpPr>
        <p:spPr>
          <a:xfrm flipH="1">
            <a:off x="9601370" y="5509847"/>
            <a:ext cx="1170462" cy="47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4FC3BCD-3ECE-4D06-95EF-6BE51CA7A2FA}"/>
              </a:ext>
            </a:extLst>
          </p:cNvPr>
          <p:cNvSpPr/>
          <p:nvPr/>
        </p:nvSpPr>
        <p:spPr>
          <a:xfrm>
            <a:off x="8943710" y="5436163"/>
            <a:ext cx="650039" cy="309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1B4190-DDC6-4FF6-9594-F2027D9FE036}"/>
              </a:ext>
            </a:extLst>
          </p:cNvPr>
          <p:cNvSpPr/>
          <p:nvPr/>
        </p:nvSpPr>
        <p:spPr>
          <a:xfrm>
            <a:off x="7626238" y="5440618"/>
            <a:ext cx="685715" cy="301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6557CF-5204-42D0-B358-4FDE2BBA673F}"/>
              </a:ext>
            </a:extLst>
          </p:cNvPr>
          <p:cNvSpPr/>
          <p:nvPr/>
        </p:nvSpPr>
        <p:spPr>
          <a:xfrm>
            <a:off x="8319574" y="5440618"/>
            <a:ext cx="650039" cy="300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72B26C7-1BA7-4DAD-8A6E-0B6FFFC1E637}"/>
              </a:ext>
            </a:extLst>
          </p:cNvPr>
          <p:cNvCxnSpPr>
            <a:cxnSpLocks/>
          </p:cNvCxnSpPr>
          <p:nvPr/>
        </p:nvCxnSpPr>
        <p:spPr>
          <a:xfrm>
            <a:off x="8311953" y="4941698"/>
            <a:ext cx="207933" cy="492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DD0C557-2D6D-464B-9154-8A3B119B07C2}"/>
              </a:ext>
            </a:extLst>
          </p:cNvPr>
          <p:cNvSpPr txBox="1"/>
          <p:nvPr/>
        </p:nvSpPr>
        <p:spPr>
          <a:xfrm>
            <a:off x="7432740" y="4320073"/>
            <a:ext cx="1814776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자신이 올린 글 수정 삭제 등록</a:t>
            </a:r>
          </a:p>
        </p:txBody>
      </p:sp>
    </p:spTree>
    <p:extLst>
      <p:ext uri="{BB962C8B-B14F-4D97-AF65-F5344CB8AC3E}">
        <p14:creationId xmlns:p14="http://schemas.microsoft.com/office/powerpoint/2010/main" val="127853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메인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메인화면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382303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열린 자료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학습 관리</a:t>
            </a:r>
            <a:r>
              <a:rPr lang="en-US" altLang="ko-KR" dirty="0">
                <a:solidFill>
                  <a:schemeClr val="tx1"/>
                </a:solidFill>
              </a:rPr>
              <a:t>/ Q&amp;A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13513" y="4147458"/>
            <a:ext cx="1883229" cy="5116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로그인하면 바로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메인화면</a:t>
            </a:r>
            <a:r>
              <a:rPr lang="ko-KR" altLang="en-US" sz="1600" dirty="0">
                <a:solidFill>
                  <a:schemeClr val="tx1"/>
                </a:solidFill>
              </a:rPr>
              <a:t> 뜸</a:t>
            </a:r>
          </a:p>
        </p:txBody>
      </p:sp>
    </p:spTree>
    <p:extLst>
      <p:ext uri="{BB962C8B-B14F-4D97-AF65-F5344CB8AC3E}">
        <p14:creationId xmlns:p14="http://schemas.microsoft.com/office/powerpoint/2010/main" val="237084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열린 자료</a:t>
            </a:r>
            <a:r>
              <a:rPr lang="en-US" altLang="ko-KR" dirty="0"/>
              <a:t>(</a:t>
            </a:r>
            <a:r>
              <a:rPr lang="ko-KR" altLang="en-US" dirty="0"/>
              <a:t>전체 자료실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열린 자료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학습 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4660" y="3145139"/>
            <a:ext cx="8574804" cy="3325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전체 선생님들이 추가한 파일들 목록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1…….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2….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3….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4….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5…..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390459" y="3074788"/>
            <a:ext cx="1865855" cy="484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열린 자료 버튼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화면</a:t>
            </a:r>
          </a:p>
        </p:txBody>
      </p:sp>
      <p:cxnSp>
        <p:nvCxnSpPr>
          <p:cNvPr id="6" name="꺾인 연결선 5"/>
          <p:cNvCxnSpPr>
            <a:stCxn id="9" idx="1"/>
          </p:cNvCxnSpPr>
          <p:nvPr/>
        </p:nvCxnSpPr>
        <p:spPr>
          <a:xfrm rot="10800000">
            <a:off x="1998583" y="2823595"/>
            <a:ext cx="391877" cy="4936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286059" y="4609673"/>
            <a:ext cx="1865855" cy="5719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선생님들이 추가한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모든 파일들이 나옴</a:t>
            </a:r>
          </a:p>
        </p:txBody>
      </p:sp>
    </p:spTree>
    <p:extLst>
      <p:ext uri="{BB962C8B-B14F-4D97-AF65-F5344CB8AC3E}">
        <p14:creationId xmlns:p14="http://schemas.microsoft.com/office/powerpoint/2010/main" val="697836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내 자료실</a:t>
            </a:r>
            <a:r>
              <a:rPr lang="en-US" altLang="ko-KR" dirty="0"/>
              <a:t>(</a:t>
            </a:r>
            <a:r>
              <a:rPr lang="ko-KR" altLang="en-US" dirty="0"/>
              <a:t>내 선생님이 올린 자료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5556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열린 자료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학습 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77470" y="3242474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1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1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1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2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2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77470" y="3356993"/>
            <a:ext cx="8170882" cy="410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단계▽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파일이름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71020" y="3928908"/>
            <a:ext cx="1026605" cy="24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871020" y="4207756"/>
            <a:ext cx="1026605" cy="263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미완료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72697" y="4500831"/>
            <a:ext cx="1026605" cy="263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미완료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64328" y="4793908"/>
            <a:ext cx="1026605" cy="263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미완료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864325" y="5085310"/>
            <a:ext cx="1026605" cy="263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미완료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62130" y="2878436"/>
            <a:ext cx="1865855" cy="484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자료실 버튼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화면</a:t>
            </a:r>
          </a:p>
        </p:txBody>
      </p:sp>
      <p:cxnSp>
        <p:nvCxnSpPr>
          <p:cNvPr id="17" name="꺾인 연결선 16"/>
          <p:cNvCxnSpPr/>
          <p:nvPr/>
        </p:nvCxnSpPr>
        <p:spPr>
          <a:xfrm rot="10800000">
            <a:off x="3124200" y="2823589"/>
            <a:ext cx="1269230" cy="288464"/>
          </a:xfrm>
          <a:prstGeom prst="bentConnector3">
            <a:avLst>
              <a:gd name="adj1" fmla="val 99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35312" y="2954007"/>
            <a:ext cx="1746558" cy="472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받아쓰기 단계 표시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 err="1">
                <a:solidFill>
                  <a:schemeClr val="tx1"/>
                </a:solidFill>
              </a:rPr>
              <a:t>드롭다운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꺾인 연결선 29"/>
          <p:cNvCxnSpPr/>
          <p:nvPr/>
        </p:nvCxnSpPr>
        <p:spPr>
          <a:xfrm>
            <a:off x="1877470" y="3029264"/>
            <a:ext cx="528012" cy="397434"/>
          </a:xfrm>
          <a:prstGeom prst="bentConnector3">
            <a:avLst>
              <a:gd name="adj1" fmla="val 101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0198395" y="4067711"/>
            <a:ext cx="1577591" cy="54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받아쓰기 진행도 표시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완료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미완료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36" idx="1"/>
            <a:endCxn id="12" idx="3"/>
          </p:cNvCxnSpPr>
          <p:nvPr/>
        </p:nvCxnSpPr>
        <p:spPr>
          <a:xfrm flipH="1" flipV="1">
            <a:off x="9897625" y="4339638"/>
            <a:ext cx="300770" cy="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730099" y="4169237"/>
            <a:ext cx="2443588" cy="6246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단계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파일이름이</a:t>
            </a:r>
            <a:r>
              <a:rPr lang="ko-KR" altLang="en-US" sz="1400" dirty="0">
                <a:solidFill>
                  <a:schemeClr val="tx1"/>
                </a:solidFill>
              </a:rPr>
              <a:t> 나온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자료 리스트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해당자료로</a:t>
            </a:r>
            <a:r>
              <a:rPr lang="ko-KR" altLang="en-US" sz="1400" dirty="0">
                <a:solidFill>
                  <a:schemeClr val="tx1"/>
                </a:solidFill>
              </a:rPr>
              <a:t> 넘어감 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4393430" y="4500831"/>
            <a:ext cx="330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0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내 자료실</a:t>
            </a:r>
            <a:r>
              <a:rPr lang="en-US" altLang="ko-KR" dirty="0"/>
              <a:t>&gt;1</a:t>
            </a:r>
            <a:r>
              <a:rPr lang="ko-KR" altLang="en-US" dirty="0"/>
              <a:t>단계</a:t>
            </a:r>
            <a:r>
              <a:rPr lang="en-US" altLang="ko-KR" dirty="0"/>
              <a:t>/</a:t>
            </a:r>
            <a:r>
              <a:rPr lang="ko-KR" altLang="en-US" dirty="0" err="1"/>
              <a:t>어쩌구</a:t>
            </a:r>
            <a:r>
              <a:rPr lang="en-US" altLang="ko-KR" dirty="0"/>
              <a:t>(</a:t>
            </a:r>
            <a:r>
              <a:rPr lang="ko-KR" altLang="en-US" dirty="0"/>
              <a:t>파일 </a:t>
            </a:r>
            <a:r>
              <a:rPr lang="ko-KR" altLang="en-US" dirty="0" err="1"/>
              <a:t>클릭시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5556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열린 자료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학습 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48243" y="3356993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48243" y="3080658"/>
            <a:ext cx="8574804" cy="37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1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648243" y="3997151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1.(</a:t>
            </a:r>
            <a:r>
              <a:rPr lang="ko-KR" altLang="en-US" dirty="0">
                <a:solidFill>
                  <a:schemeClr val="tx1"/>
                </a:solidFill>
              </a:rPr>
              <a:t>학생 받아쓰는 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48243" y="4396990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2.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48243" y="4796829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3.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648243" y="5196668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4.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28799" y="3550003"/>
            <a:ext cx="783771" cy="365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▶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753792" y="5756037"/>
            <a:ext cx="1289536" cy="39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41468" y="1507030"/>
            <a:ext cx="1746558" cy="472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자료실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</a:rPr>
              <a:t>파일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창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32468" y="3017856"/>
            <a:ext cx="1605046" cy="472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받아쓰기 단계와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파일이름이</a:t>
            </a:r>
            <a:r>
              <a:rPr lang="ko-KR" altLang="en-US" sz="1400" dirty="0">
                <a:solidFill>
                  <a:schemeClr val="tx1"/>
                </a:solidFill>
              </a:rPr>
              <a:t> 나옴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22" idx="1"/>
          </p:cNvCxnSpPr>
          <p:nvPr/>
        </p:nvCxnSpPr>
        <p:spPr>
          <a:xfrm flipH="1">
            <a:off x="4169230" y="3254202"/>
            <a:ext cx="463238" cy="1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69568" y="3500177"/>
            <a:ext cx="897007" cy="4592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음성파일 </a:t>
            </a:r>
            <a:r>
              <a:rPr lang="ko-KR" altLang="en-US" sz="1400" dirty="0" err="1">
                <a:solidFill>
                  <a:schemeClr val="tx1"/>
                </a:solidFill>
              </a:rPr>
              <a:t>재생버튼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23" idx="3"/>
            <a:endCxn id="21" idx="1"/>
          </p:cNvCxnSpPr>
          <p:nvPr/>
        </p:nvCxnSpPr>
        <p:spPr>
          <a:xfrm>
            <a:off x="1366575" y="3729827"/>
            <a:ext cx="462224" cy="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55517" y="4396990"/>
            <a:ext cx="925107" cy="4509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받아적는</a:t>
            </a:r>
            <a:r>
              <a:rPr lang="ko-KR" altLang="en-US" sz="1400" dirty="0">
                <a:solidFill>
                  <a:schemeClr val="tx1"/>
                </a:solidFill>
              </a:rPr>
              <a:t> 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33" idx="3"/>
            <a:endCxn id="18" idx="1"/>
          </p:cNvCxnSpPr>
          <p:nvPr/>
        </p:nvCxnSpPr>
        <p:spPr>
          <a:xfrm flipV="1">
            <a:off x="1380624" y="4584978"/>
            <a:ext cx="267619" cy="3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0536117" y="5756037"/>
            <a:ext cx="925107" cy="4509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제출버튼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7" idx="1"/>
            <a:endCxn id="25" idx="3"/>
          </p:cNvCxnSpPr>
          <p:nvPr/>
        </p:nvCxnSpPr>
        <p:spPr>
          <a:xfrm flipH="1" flipV="1">
            <a:off x="10043328" y="5952814"/>
            <a:ext cx="492789" cy="2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176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내 자료실</a:t>
            </a:r>
            <a:r>
              <a:rPr lang="en-US" altLang="ko-KR" dirty="0"/>
              <a:t>&gt;1</a:t>
            </a:r>
            <a:r>
              <a:rPr lang="ko-KR" altLang="en-US" dirty="0"/>
              <a:t>단계</a:t>
            </a:r>
            <a:r>
              <a:rPr lang="en-US" altLang="ko-KR" dirty="0"/>
              <a:t>/</a:t>
            </a:r>
            <a:r>
              <a:rPr lang="ko-KR" altLang="en-US" dirty="0" err="1"/>
              <a:t>어쩌구</a:t>
            </a:r>
            <a:r>
              <a:rPr lang="ko-KR" altLang="en-US" dirty="0"/>
              <a:t> 파일</a:t>
            </a:r>
            <a:r>
              <a:rPr lang="en-US" altLang="ko-KR" dirty="0"/>
              <a:t>&gt;</a:t>
            </a:r>
            <a:r>
              <a:rPr lang="ko-KR" altLang="en-US" dirty="0"/>
              <a:t>제출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13402" y="115556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99317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열린 자료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학습 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48243" y="3442183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ㅇ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48243" y="3080658"/>
            <a:ext cx="8574804" cy="37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1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48243" y="4368518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2.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학생답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블라블라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48243" y="5028353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3.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학생답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블라블라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48243" y="3673719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1.</a:t>
            </a:r>
            <a:r>
              <a:rPr lang="ko-KR" altLang="en-US" dirty="0" err="1">
                <a:solidFill>
                  <a:schemeClr val="tx1"/>
                </a:solidFill>
              </a:rPr>
              <a:t>학생답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블라블라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48243" y="4057444"/>
            <a:ext cx="8574804" cy="314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1.</a:t>
            </a:r>
            <a:r>
              <a:rPr lang="ko-KR" altLang="en-US" dirty="0">
                <a:solidFill>
                  <a:schemeClr val="tx1"/>
                </a:solidFill>
              </a:rPr>
              <a:t>선생님 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48243" y="4732141"/>
            <a:ext cx="8574804" cy="314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2.</a:t>
            </a:r>
            <a:r>
              <a:rPr lang="ko-KR" altLang="en-US" dirty="0">
                <a:solidFill>
                  <a:schemeClr val="tx1"/>
                </a:solidFill>
              </a:rPr>
              <a:t>선생님 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48243" y="5377544"/>
            <a:ext cx="8574804" cy="314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3.</a:t>
            </a:r>
            <a:r>
              <a:rPr lang="ko-KR" altLang="en-US" dirty="0">
                <a:solidFill>
                  <a:schemeClr val="tx1"/>
                </a:solidFill>
              </a:rPr>
              <a:t>선생님 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78558" y="3737982"/>
            <a:ext cx="281354" cy="2768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770185" y="4412895"/>
            <a:ext cx="281354" cy="2768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770185" y="5090317"/>
            <a:ext cx="281354" cy="2562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639869" y="5976259"/>
            <a:ext cx="8574804" cy="37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점수</a:t>
            </a:r>
            <a:r>
              <a:rPr lang="en-US" altLang="ko-KR" dirty="0">
                <a:solidFill>
                  <a:schemeClr val="tx1"/>
                </a:solidFill>
              </a:rPr>
              <a:t>: 70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727182" y="5970613"/>
            <a:ext cx="2467395" cy="37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다시하기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다음 단계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8971" y="1365522"/>
            <a:ext cx="2155372" cy="5694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자료실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</a:rPr>
              <a:t>파일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</a:rPr>
              <a:t>제출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받아쓰기 후 제출시 화면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16247" y="4586291"/>
            <a:ext cx="1245025" cy="5677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DB</a:t>
            </a:r>
            <a:r>
              <a:rPr lang="ko-KR" altLang="en-US" sz="1400" dirty="0">
                <a:solidFill>
                  <a:schemeClr val="tx1"/>
                </a:solidFill>
              </a:rPr>
              <a:t>에 저장된 답안 노출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cxnSpLocks/>
            <a:stCxn id="21" idx="3"/>
            <a:endCxn id="27" idx="1"/>
          </p:cNvCxnSpPr>
          <p:nvPr/>
        </p:nvCxnSpPr>
        <p:spPr>
          <a:xfrm>
            <a:off x="1228778" y="4870164"/>
            <a:ext cx="419465" cy="18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0" y="3182723"/>
            <a:ext cx="1228778" cy="8166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DB</a:t>
            </a:r>
            <a:r>
              <a:rPr lang="ko-KR" altLang="en-US" sz="1400" dirty="0">
                <a:solidFill>
                  <a:schemeClr val="tx1"/>
                </a:solidFill>
              </a:rPr>
              <a:t>에 저장된 답안을 바탕으로 채점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cxnSpLocks/>
            <a:stCxn id="24" idx="3"/>
          </p:cNvCxnSpPr>
          <p:nvPr/>
        </p:nvCxnSpPr>
        <p:spPr>
          <a:xfrm>
            <a:off x="1228778" y="3591033"/>
            <a:ext cx="549780" cy="2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30629" y="5992686"/>
            <a:ext cx="1098149" cy="5001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채점 완료 결과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cxnSpLocks/>
            <a:stCxn id="29" idx="3"/>
            <a:endCxn id="32" idx="1"/>
          </p:cNvCxnSpPr>
          <p:nvPr/>
        </p:nvCxnSpPr>
        <p:spPr>
          <a:xfrm flipV="1">
            <a:off x="1228778" y="6164247"/>
            <a:ext cx="411091" cy="78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626888" y="5173018"/>
            <a:ext cx="1842198" cy="5269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다시하기</a:t>
            </a:r>
            <a:r>
              <a:rPr lang="ko-KR" altLang="en-US" sz="1400" dirty="0">
                <a:solidFill>
                  <a:schemeClr val="tx1"/>
                </a:solidFill>
              </a:rPr>
              <a:t> 버튼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전 화면으로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576157" y="4650513"/>
            <a:ext cx="1842566" cy="10580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다음단계 버튼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 err="1">
                <a:solidFill>
                  <a:schemeClr val="tx1"/>
                </a:solidFill>
              </a:rPr>
              <a:t>몇점</a:t>
            </a:r>
            <a:r>
              <a:rPr lang="ko-KR" altLang="en-US" sz="1400" dirty="0">
                <a:solidFill>
                  <a:schemeClr val="tx1"/>
                </a:solidFill>
              </a:rPr>
              <a:t> 이상 </a:t>
            </a:r>
            <a:r>
              <a:rPr lang="ko-KR" altLang="en-US" sz="1400" dirty="0" err="1">
                <a:solidFill>
                  <a:schemeClr val="tx1"/>
                </a:solidFill>
              </a:rPr>
              <a:t>떠야지만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버튼이나옴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다음단계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받아쓰기로 넘어감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547987" y="5716539"/>
            <a:ext cx="763584" cy="24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4" idx="2"/>
          </p:cNvCxnSpPr>
          <p:nvPr/>
        </p:nvCxnSpPr>
        <p:spPr>
          <a:xfrm flipH="1">
            <a:off x="9547687" y="5708541"/>
            <a:ext cx="949753" cy="27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99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학습 관리</a:t>
            </a:r>
            <a:r>
              <a:rPr lang="en-US" altLang="ko-KR" dirty="0"/>
              <a:t>(</a:t>
            </a:r>
            <a:r>
              <a:rPr lang="ko-KR" altLang="en-US" dirty="0"/>
              <a:t>자신의 학습 현황 나옴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5556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열린 자료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학습 관리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55215" y="3295860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31415" y="3393831"/>
            <a:ext cx="2816785" cy="372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5215" y="3790738"/>
            <a:ext cx="8574804" cy="447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o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파일이름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48057" y="3790739"/>
            <a:ext cx="1381961" cy="447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70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55215" y="4238729"/>
            <a:ext cx="8574804" cy="447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o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파일이름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48057" y="4238730"/>
            <a:ext cx="1381961" cy="447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55214" y="4686719"/>
            <a:ext cx="8574804" cy="447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o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파일이름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48056" y="4686720"/>
            <a:ext cx="1381961" cy="447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80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55214" y="5134710"/>
            <a:ext cx="8574804" cy="447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o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파일이름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48056" y="5134711"/>
            <a:ext cx="1381961" cy="447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90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217187" y="2475139"/>
            <a:ext cx="1436915" cy="4272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 관리 버튼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화면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4855029" y="2618439"/>
            <a:ext cx="326571" cy="4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037153" y="4144950"/>
            <a:ext cx="1559590" cy="669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지금까지 했던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받아쓰기 리스트 나옴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210801" y="3856893"/>
            <a:ext cx="1481556" cy="2897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각각 </a:t>
            </a:r>
            <a:r>
              <a:rPr lang="ko-KR" altLang="en-US" sz="1400" dirty="0">
                <a:solidFill>
                  <a:schemeClr val="tx1"/>
                </a:solidFill>
              </a:rPr>
              <a:t>점수 나옴</a:t>
            </a:r>
          </a:p>
        </p:txBody>
      </p:sp>
      <p:cxnSp>
        <p:nvCxnSpPr>
          <p:cNvPr id="30" name="직선 화살표 연결선 29"/>
          <p:cNvCxnSpPr>
            <a:stCxn id="28" idx="1"/>
          </p:cNvCxnSpPr>
          <p:nvPr/>
        </p:nvCxnSpPr>
        <p:spPr>
          <a:xfrm flipH="1">
            <a:off x="9878681" y="4001759"/>
            <a:ext cx="332120" cy="1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42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427" y="214400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16382" y="661141"/>
            <a:ext cx="1633694" cy="432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로그인화면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37374" y="1523265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선생님화면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05435" y="1539961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학생화면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33862" y="2280190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메인화면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33859" y="2922449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열린자료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33862" y="3553823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 자료실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33862" y="4163425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33859" y="4848863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학생정보관리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33859" y="5513248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561575" y="2280191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메인화면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61572" y="2955106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열린자료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61575" y="3640906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 자료실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61575" y="4315824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학습관리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50685" y="5056050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Q&amp;A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4417" y="3558902"/>
            <a:ext cx="1643745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</a:rPr>
              <a:t>파일추가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46819" y="5518397"/>
            <a:ext cx="1885740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</a:rPr>
              <a:t>학생질문글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클릭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390377" y="3466736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파일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클릭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317151" y="3455849"/>
            <a:ext cx="1352340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6" name="직선 화살표 연결선 25"/>
          <p:cNvCxnSpPr>
            <a:stCxn id="4" idx="2"/>
            <a:endCxn id="5" idx="0"/>
          </p:cNvCxnSpPr>
          <p:nvPr/>
        </p:nvCxnSpPr>
        <p:spPr>
          <a:xfrm flipH="1">
            <a:off x="4218215" y="1093220"/>
            <a:ext cx="1215014" cy="43004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4" idx="2"/>
            <a:endCxn id="6" idx="0"/>
          </p:cNvCxnSpPr>
          <p:nvPr/>
        </p:nvCxnSpPr>
        <p:spPr>
          <a:xfrm>
            <a:off x="5433229" y="1093220"/>
            <a:ext cx="1153047" cy="44674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5" idx="2"/>
            <a:endCxn id="7" idx="0"/>
          </p:cNvCxnSpPr>
          <p:nvPr/>
        </p:nvCxnSpPr>
        <p:spPr>
          <a:xfrm flipH="1">
            <a:off x="3314703" y="1970008"/>
            <a:ext cx="903512" cy="31018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7" idx="2"/>
            <a:endCxn id="8" idx="0"/>
          </p:cNvCxnSpPr>
          <p:nvPr/>
        </p:nvCxnSpPr>
        <p:spPr>
          <a:xfrm flipH="1">
            <a:off x="3314700" y="2726933"/>
            <a:ext cx="3" cy="19551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2"/>
            <a:endCxn id="9" idx="0"/>
          </p:cNvCxnSpPr>
          <p:nvPr/>
        </p:nvCxnSpPr>
        <p:spPr>
          <a:xfrm>
            <a:off x="3314700" y="3369192"/>
            <a:ext cx="3" cy="1846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9" idx="2"/>
            <a:endCxn id="10" idx="0"/>
          </p:cNvCxnSpPr>
          <p:nvPr/>
        </p:nvCxnSpPr>
        <p:spPr>
          <a:xfrm>
            <a:off x="3314703" y="4000566"/>
            <a:ext cx="0" cy="16285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0" idx="2"/>
            <a:endCxn id="11" idx="0"/>
          </p:cNvCxnSpPr>
          <p:nvPr/>
        </p:nvCxnSpPr>
        <p:spPr>
          <a:xfrm flipH="1">
            <a:off x="3314700" y="4610168"/>
            <a:ext cx="3" cy="23869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11" idx="2"/>
            <a:endCxn id="12" idx="0"/>
          </p:cNvCxnSpPr>
          <p:nvPr/>
        </p:nvCxnSpPr>
        <p:spPr>
          <a:xfrm>
            <a:off x="3314700" y="5295606"/>
            <a:ext cx="0" cy="21764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9" idx="1"/>
            <a:endCxn id="19" idx="3"/>
          </p:cNvCxnSpPr>
          <p:nvPr/>
        </p:nvCxnSpPr>
        <p:spPr>
          <a:xfrm flipH="1">
            <a:off x="2128162" y="3777195"/>
            <a:ext cx="405700" cy="507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2" idx="1"/>
            <a:endCxn id="20" idx="3"/>
          </p:cNvCxnSpPr>
          <p:nvPr/>
        </p:nvCxnSpPr>
        <p:spPr>
          <a:xfrm flipH="1">
            <a:off x="2132559" y="5736620"/>
            <a:ext cx="401300" cy="514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6" idx="2"/>
            <a:endCxn id="13" idx="0"/>
          </p:cNvCxnSpPr>
          <p:nvPr/>
        </p:nvCxnSpPr>
        <p:spPr>
          <a:xfrm>
            <a:off x="6586276" y="1986704"/>
            <a:ext cx="756140" cy="29348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5" idx="3"/>
            <a:endCxn id="21" idx="1"/>
          </p:cNvCxnSpPr>
          <p:nvPr/>
        </p:nvCxnSpPr>
        <p:spPr>
          <a:xfrm flipV="1">
            <a:off x="8123256" y="3690108"/>
            <a:ext cx="267121" cy="1741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21" idx="3"/>
            <a:endCxn id="22" idx="1"/>
          </p:cNvCxnSpPr>
          <p:nvPr/>
        </p:nvCxnSpPr>
        <p:spPr>
          <a:xfrm flipV="1">
            <a:off x="9952058" y="3679221"/>
            <a:ext cx="365093" cy="1088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14" idx="0"/>
            <a:endCxn id="13" idx="2"/>
          </p:cNvCxnSpPr>
          <p:nvPr/>
        </p:nvCxnSpPr>
        <p:spPr>
          <a:xfrm flipV="1">
            <a:off x="7342413" y="2726934"/>
            <a:ext cx="3" cy="22817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15" idx="0"/>
            <a:endCxn id="14" idx="2"/>
          </p:cNvCxnSpPr>
          <p:nvPr/>
        </p:nvCxnSpPr>
        <p:spPr>
          <a:xfrm flipH="1" flipV="1">
            <a:off x="7342413" y="3401849"/>
            <a:ext cx="3" cy="23905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16" idx="0"/>
            <a:endCxn id="15" idx="2"/>
          </p:cNvCxnSpPr>
          <p:nvPr/>
        </p:nvCxnSpPr>
        <p:spPr>
          <a:xfrm flipV="1">
            <a:off x="7342416" y="4087649"/>
            <a:ext cx="0" cy="22817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17" idx="0"/>
            <a:endCxn id="16" idx="2"/>
          </p:cNvCxnSpPr>
          <p:nvPr/>
        </p:nvCxnSpPr>
        <p:spPr>
          <a:xfrm flipV="1">
            <a:off x="7331526" y="4762567"/>
            <a:ext cx="10890" cy="29348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8843554" y="739494"/>
            <a:ext cx="2472144" cy="8360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관리자 화면 필요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023086" y="172541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회원관리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기능추가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28288" y="3504298"/>
            <a:ext cx="145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강좌 개설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57308" y="3804592"/>
            <a:ext cx="145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기초과정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82176" y="4131158"/>
            <a:ext cx="145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중급과정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96890" y="4517078"/>
            <a:ext cx="145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고급과정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51510" y="5056050"/>
            <a:ext cx="165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위와 같은 형태로 진행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09266" y="5605241"/>
            <a:ext cx="6269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학생들이 신청하고 교수님이 승인하여 강좌에 들어오도록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하는 기능 추가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9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8658" y="751986"/>
            <a:ext cx="9736853" cy="5354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60019" y="2739606"/>
            <a:ext cx="3734134" cy="257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60018" y="2907530"/>
            <a:ext cx="1977477" cy="4084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027086" y="2907202"/>
            <a:ext cx="1867067" cy="39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선생님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63495" y="3645398"/>
            <a:ext cx="3327595" cy="39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63288" y="4156354"/>
            <a:ext cx="3327595" cy="39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63288" y="4751586"/>
            <a:ext cx="1545852" cy="376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037004" y="4730461"/>
            <a:ext cx="1672073" cy="39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10967" y="1312904"/>
            <a:ext cx="4107212" cy="1377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1196146" y="61879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로그인 화면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7586D3C-5A07-4B73-84E6-1D543BEA4F70}"/>
              </a:ext>
            </a:extLst>
          </p:cNvPr>
          <p:cNvCxnSpPr/>
          <p:nvPr/>
        </p:nvCxnSpPr>
        <p:spPr>
          <a:xfrm>
            <a:off x="3199819" y="2233246"/>
            <a:ext cx="914400" cy="914400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B4DA12-8E62-4DCB-8A2F-87C23F73488E}"/>
              </a:ext>
            </a:extLst>
          </p:cNvPr>
          <p:cNvSpPr txBox="1"/>
          <p:nvPr/>
        </p:nvSpPr>
        <p:spPr>
          <a:xfrm>
            <a:off x="1206787" y="1940858"/>
            <a:ext cx="2011814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학생과 관리자 구분로그인 분리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F131218-061C-4BFF-A4E5-9A4F86B7D04C}"/>
              </a:ext>
            </a:extLst>
          </p:cNvPr>
          <p:cNvCxnSpPr>
            <a:cxnSpLocks/>
          </p:cNvCxnSpPr>
          <p:nvPr/>
        </p:nvCxnSpPr>
        <p:spPr>
          <a:xfrm flipH="1">
            <a:off x="7995754" y="4141839"/>
            <a:ext cx="669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0D6497B-0D9F-4679-AB00-4DD98CF63334}"/>
              </a:ext>
            </a:extLst>
          </p:cNvPr>
          <p:cNvSpPr txBox="1"/>
          <p:nvPr/>
        </p:nvSpPr>
        <p:spPr>
          <a:xfrm>
            <a:off x="8665029" y="3831139"/>
            <a:ext cx="1857828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아이디및</a:t>
            </a:r>
            <a:r>
              <a:rPr lang="ko-KR" altLang="en-US" sz="1600" dirty="0"/>
              <a:t> 비번 </a:t>
            </a:r>
            <a:r>
              <a:rPr lang="en-US" altLang="ko-KR" sz="1600" dirty="0"/>
              <a:t>DB</a:t>
            </a:r>
            <a:r>
              <a:rPr lang="ko-KR" altLang="en-US" sz="1600" dirty="0"/>
              <a:t>에 저장관리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15C764-12BA-4931-87E4-8BAD34C67C61}"/>
              </a:ext>
            </a:extLst>
          </p:cNvPr>
          <p:cNvCxnSpPr>
            <a:cxnSpLocks/>
          </p:cNvCxnSpPr>
          <p:nvPr/>
        </p:nvCxnSpPr>
        <p:spPr>
          <a:xfrm flipH="1" flipV="1">
            <a:off x="7746329" y="5104753"/>
            <a:ext cx="296876" cy="4884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2DCFA2-5E64-45EA-9FE1-0A9756F36782}"/>
              </a:ext>
            </a:extLst>
          </p:cNvPr>
          <p:cNvSpPr txBox="1"/>
          <p:nvPr/>
        </p:nvSpPr>
        <p:spPr>
          <a:xfrm>
            <a:off x="8043205" y="5161623"/>
            <a:ext cx="2622392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아이디 비번 체크 후 학생</a:t>
            </a:r>
            <a:r>
              <a:rPr lang="en-US" altLang="ko-KR" sz="1600" dirty="0"/>
              <a:t>, </a:t>
            </a:r>
            <a:r>
              <a:rPr lang="ko-KR" altLang="en-US" sz="1600" dirty="0"/>
              <a:t>교사에 따라 페이지이동</a:t>
            </a:r>
            <a:r>
              <a:rPr lang="en-US" altLang="ko-KR" sz="1600" dirty="0"/>
              <a:t> </a:t>
            </a:r>
            <a:r>
              <a:rPr lang="ko-KR" altLang="en-US" sz="1600" dirty="0"/>
              <a:t>틀릴 시 메시지 박스 출력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B27B17-F5FD-43E3-97AA-6E82E8A99739}"/>
              </a:ext>
            </a:extLst>
          </p:cNvPr>
          <p:cNvSpPr txBox="1"/>
          <p:nvPr/>
        </p:nvSpPr>
        <p:spPr>
          <a:xfrm>
            <a:off x="6458857" y="5896126"/>
            <a:ext cx="165932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ID/PW</a:t>
            </a:r>
            <a:r>
              <a:rPr lang="ko-KR" altLang="en-US" dirty="0"/>
              <a:t>를 다시 확인해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474BF9-9EDF-484F-8FE2-CDA6EF7038FF}"/>
              </a:ext>
            </a:extLst>
          </p:cNvPr>
          <p:cNvSpPr txBox="1"/>
          <p:nvPr/>
        </p:nvSpPr>
        <p:spPr>
          <a:xfrm>
            <a:off x="9653903" y="4554031"/>
            <a:ext cx="2280616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권한이 없습니다</a:t>
            </a:r>
            <a:r>
              <a:rPr lang="en-US" altLang="ko-KR" dirty="0"/>
              <a:t>. </a:t>
            </a:r>
            <a:r>
              <a:rPr lang="ko-KR" altLang="en-US" dirty="0"/>
              <a:t>다시 로그인 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89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0595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/>
              <a:t>-</a:t>
            </a:r>
            <a:r>
              <a:rPr lang="ko-KR" altLang="en-US" dirty="0"/>
              <a:t>메인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13402" y="1170915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13402" y="1170915"/>
            <a:ext cx="9458431" cy="850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94654" y="2021669"/>
            <a:ext cx="2877178" cy="450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마이 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13403" y="2472167"/>
            <a:ext cx="9458430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열린 자료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학습 현황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학생 정보 관리</a:t>
            </a:r>
            <a:r>
              <a:rPr lang="en-US" altLang="ko-KR" dirty="0">
                <a:solidFill>
                  <a:schemeClr val="tx1"/>
                </a:solidFill>
              </a:rPr>
              <a:t>/ Q&amp;A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72C9308-57F1-4897-9F83-1F4F599F5128}"/>
              </a:ext>
            </a:extLst>
          </p:cNvPr>
          <p:cNvGrpSpPr/>
          <p:nvPr/>
        </p:nvGrpSpPr>
        <p:grpSpPr>
          <a:xfrm>
            <a:off x="7438012" y="811462"/>
            <a:ext cx="3846287" cy="1210207"/>
            <a:chOff x="7438012" y="811462"/>
            <a:chExt cx="3846287" cy="1210207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1BA38EE-B711-4942-9835-FFD7428F2F00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8341806" y="1339037"/>
              <a:ext cx="207109" cy="68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FFF094-473C-4F88-A8B6-8490F9734564}"/>
                </a:ext>
              </a:extLst>
            </p:cNvPr>
            <p:cNvSpPr txBox="1"/>
            <p:nvPr/>
          </p:nvSpPr>
          <p:spPr>
            <a:xfrm>
              <a:off x="7438012" y="815817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자신의 정보페이지로 이동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E2F383A-DA7F-499F-AF97-A463CE423D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120" y="1298704"/>
              <a:ext cx="375137" cy="70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D888BF-4705-42C5-AC33-48BFC960C014}"/>
                </a:ext>
              </a:extLst>
            </p:cNvPr>
            <p:cNvSpPr txBox="1"/>
            <p:nvPr/>
          </p:nvSpPr>
          <p:spPr>
            <a:xfrm>
              <a:off x="9476711" y="811462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초기 로그인 화면으로 이동</a:t>
              </a:r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7C7FC3A-6DDF-4637-9348-92A8075F2EA8}"/>
              </a:ext>
            </a:extLst>
          </p:cNvPr>
          <p:cNvCxnSpPr>
            <a:cxnSpLocks/>
          </p:cNvCxnSpPr>
          <p:nvPr/>
        </p:nvCxnSpPr>
        <p:spPr>
          <a:xfrm flipV="1">
            <a:off x="1872342" y="2874103"/>
            <a:ext cx="0" cy="55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D28657-2ACC-4676-B4E6-F9C49BFFB00E}"/>
              </a:ext>
            </a:extLst>
          </p:cNvPr>
          <p:cNvSpPr txBox="1"/>
          <p:nvPr/>
        </p:nvSpPr>
        <p:spPr>
          <a:xfrm>
            <a:off x="0" y="3429000"/>
            <a:ext cx="2278737" cy="73866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클릭 시 </a:t>
            </a:r>
            <a:r>
              <a:rPr lang="en-US" altLang="ko-KR" sz="1400" dirty="0"/>
              <a:t>DB</a:t>
            </a:r>
            <a:r>
              <a:rPr lang="ko-KR" altLang="en-US" sz="1400" dirty="0"/>
              <a:t>에 저장된 다른 교사들이 올린 자료를 볼 수 있는 페이지로 이동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612B80-F6D5-45EF-BADA-D59E53A7348F}"/>
              </a:ext>
            </a:extLst>
          </p:cNvPr>
          <p:cNvCxnSpPr>
            <a:cxnSpLocks/>
          </p:cNvCxnSpPr>
          <p:nvPr/>
        </p:nvCxnSpPr>
        <p:spPr>
          <a:xfrm flipV="1">
            <a:off x="3062514" y="2904205"/>
            <a:ext cx="0" cy="187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D5C7358-CBF1-4A58-BD52-C11E1764DE45}"/>
              </a:ext>
            </a:extLst>
          </p:cNvPr>
          <p:cNvSpPr txBox="1"/>
          <p:nvPr/>
        </p:nvSpPr>
        <p:spPr>
          <a:xfrm>
            <a:off x="1420168" y="4783861"/>
            <a:ext cx="3026227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DB</a:t>
            </a:r>
            <a:r>
              <a:rPr lang="ko-KR" altLang="en-US" sz="1400" dirty="0"/>
              <a:t>에 저장된 자신이 올린 자료와 파일을 올릴 수 있는 페이지로 이동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C36DFC8-8B62-4E61-AF17-33080AD59676}"/>
              </a:ext>
            </a:extLst>
          </p:cNvPr>
          <p:cNvCxnSpPr>
            <a:cxnSpLocks/>
          </p:cNvCxnSpPr>
          <p:nvPr/>
        </p:nvCxnSpPr>
        <p:spPr>
          <a:xfrm flipV="1">
            <a:off x="4223657" y="2904205"/>
            <a:ext cx="0" cy="738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47C1D3C-FD89-4D62-9A07-A6749534AAB6}"/>
              </a:ext>
            </a:extLst>
          </p:cNvPr>
          <p:cNvSpPr txBox="1"/>
          <p:nvPr/>
        </p:nvSpPr>
        <p:spPr>
          <a:xfrm>
            <a:off x="3270463" y="3639715"/>
            <a:ext cx="2431140" cy="5232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학생 별 학습현황을 간략하게 볼 수 있는 페이지 이동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E7D0162-7999-443C-926F-E714E55B064E}"/>
              </a:ext>
            </a:extLst>
          </p:cNvPr>
          <p:cNvCxnSpPr>
            <a:cxnSpLocks/>
          </p:cNvCxnSpPr>
          <p:nvPr/>
        </p:nvCxnSpPr>
        <p:spPr>
          <a:xfrm flipH="1" flipV="1">
            <a:off x="5750799" y="2889154"/>
            <a:ext cx="1057168" cy="162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989827-EBA3-48AB-A4CD-C49CE9DBD245}"/>
              </a:ext>
            </a:extLst>
          </p:cNvPr>
          <p:cNvSpPr txBox="1"/>
          <p:nvPr/>
        </p:nvSpPr>
        <p:spPr>
          <a:xfrm>
            <a:off x="5599721" y="4513943"/>
            <a:ext cx="2548303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/>
              <a:t>학생들의 상세 정보를 열람 하는 페이지로 이동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E4C22A2-030B-4728-B104-ED1452412BEF}"/>
              </a:ext>
            </a:extLst>
          </p:cNvPr>
          <p:cNvCxnSpPr/>
          <p:nvPr/>
        </p:nvCxnSpPr>
        <p:spPr>
          <a:xfrm flipH="1" flipV="1">
            <a:off x="6991977" y="2873789"/>
            <a:ext cx="1349829" cy="73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3D6BC05-E08A-4105-8968-A21B482DBBB5}"/>
              </a:ext>
            </a:extLst>
          </p:cNvPr>
          <p:cNvSpPr txBox="1"/>
          <p:nvPr/>
        </p:nvSpPr>
        <p:spPr>
          <a:xfrm>
            <a:off x="8344040" y="3289883"/>
            <a:ext cx="2147279" cy="7386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질문을 올리면 답변을 다는 형식의 학생과 교사의 공동 소통 페이지로 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B84CCD-EC3D-45A8-96C1-44B402BCBDDF}"/>
              </a:ext>
            </a:extLst>
          </p:cNvPr>
          <p:cNvSpPr txBox="1"/>
          <p:nvPr/>
        </p:nvSpPr>
        <p:spPr>
          <a:xfrm>
            <a:off x="8623435" y="5200084"/>
            <a:ext cx="2147279" cy="147732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로그인 기본 메인 페이지는 학습현황페이지 또는 교사 공지사항 페이지로 활용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9538" y="2035143"/>
            <a:ext cx="422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열린자료는</a:t>
            </a:r>
            <a:r>
              <a:rPr lang="ko-KR" altLang="en-US" dirty="0" smtClean="0">
                <a:solidFill>
                  <a:srgbClr val="FF0000"/>
                </a:solidFill>
              </a:rPr>
              <a:t> 수강신청용으로 사용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7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/>
              <a:t>-</a:t>
            </a:r>
            <a:r>
              <a:rPr lang="ko-KR" altLang="en-US" dirty="0"/>
              <a:t>열린 자료</a:t>
            </a:r>
            <a:r>
              <a:rPr lang="en-US" altLang="ko-KR" dirty="0"/>
              <a:t>(</a:t>
            </a:r>
            <a:r>
              <a:rPr lang="ko-KR" altLang="en-US" dirty="0"/>
              <a:t>모든 자료가 있는 자료실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열린 자료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학생정보</a:t>
            </a:r>
            <a:r>
              <a:rPr lang="ko-KR" altLang="en-US" dirty="0">
                <a:solidFill>
                  <a:schemeClr val="tx1"/>
                </a:solidFill>
              </a:rPr>
              <a:t> 관리</a:t>
            </a:r>
            <a:r>
              <a:rPr lang="en-US" altLang="ko-KR" dirty="0">
                <a:solidFill>
                  <a:schemeClr val="tx1"/>
                </a:solidFill>
              </a:rPr>
              <a:t>/ Q&amp;A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48243" y="3166512"/>
            <a:ext cx="8574804" cy="3325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전체 선생님들이 추가한 파일들 목록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1…….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2….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3….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4….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5…..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F557AE4-0183-4AE3-A5F7-19F74775733E}"/>
              </a:ext>
            </a:extLst>
          </p:cNvPr>
          <p:cNvGrpSpPr/>
          <p:nvPr/>
        </p:nvGrpSpPr>
        <p:grpSpPr>
          <a:xfrm>
            <a:off x="3460089" y="5662241"/>
            <a:ext cx="4702628" cy="790637"/>
            <a:chOff x="3460089" y="5662241"/>
            <a:chExt cx="4702628" cy="79063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40C64E-D0DA-4F0F-8468-32F1684B3B4B}"/>
                </a:ext>
              </a:extLst>
            </p:cNvPr>
            <p:cNvSpPr txBox="1"/>
            <p:nvPr/>
          </p:nvSpPr>
          <p:spPr>
            <a:xfrm>
              <a:off x="4730261" y="6083546"/>
              <a:ext cx="24688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검색어를 입력하세요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9ED0F0-8EBE-4D76-A803-7981155B0428}"/>
                </a:ext>
              </a:extLst>
            </p:cNvPr>
            <p:cNvSpPr txBox="1"/>
            <p:nvPr/>
          </p:nvSpPr>
          <p:spPr>
            <a:xfrm>
              <a:off x="7199087" y="6083546"/>
              <a:ext cx="6546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FEFBC5-B06F-42D3-A763-AF364391D0FF}"/>
                </a:ext>
              </a:extLst>
            </p:cNvPr>
            <p:cNvSpPr txBox="1"/>
            <p:nvPr/>
          </p:nvSpPr>
          <p:spPr>
            <a:xfrm>
              <a:off x="3585029" y="6083546"/>
              <a:ext cx="11452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검색기준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F10FC3-F28A-4D43-895B-49D6C6AEF176}"/>
                </a:ext>
              </a:extLst>
            </p:cNvPr>
            <p:cNvSpPr txBox="1"/>
            <p:nvPr/>
          </p:nvSpPr>
          <p:spPr>
            <a:xfrm>
              <a:off x="3460089" y="5662241"/>
              <a:ext cx="4702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             </a:t>
              </a:r>
              <a:r>
                <a:rPr lang="ko-KR" altLang="en-US" dirty="0"/>
                <a:t>자료 페이지 바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7C10B2F-15BB-447C-A44D-F6C6160A613E}"/>
              </a:ext>
            </a:extLst>
          </p:cNvPr>
          <p:cNvGrpSpPr/>
          <p:nvPr/>
        </p:nvGrpSpPr>
        <p:grpSpPr>
          <a:xfrm>
            <a:off x="822324" y="944557"/>
            <a:ext cx="10531476" cy="5862264"/>
            <a:chOff x="822324" y="944557"/>
            <a:chExt cx="10531476" cy="58622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7AE33A-C4AB-4145-830F-045398BA99D9}"/>
                </a:ext>
              </a:extLst>
            </p:cNvPr>
            <p:cNvSpPr txBox="1"/>
            <p:nvPr/>
          </p:nvSpPr>
          <p:spPr>
            <a:xfrm>
              <a:off x="7491743" y="3177399"/>
              <a:ext cx="2731304" cy="646331"/>
            </a:xfrm>
            <a:prstGeom prst="rect">
              <a:avLst/>
            </a:prstGeom>
            <a:solidFill>
              <a:schemeClr val="accent3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DB</a:t>
              </a:r>
              <a:r>
                <a:rPr lang="ko-KR" altLang="en-US" b="1" dirty="0"/>
                <a:t>에 저장된 교사들이 올린 자료 목록 노출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86A3456-57CC-4336-B212-F07C80E0F364}"/>
                </a:ext>
              </a:extLst>
            </p:cNvPr>
            <p:cNvGrpSpPr/>
            <p:nvPr/>
          </p:nvGrpSpPr>
          <p:grpSpPr>
            <a:xfrm>
              <a:off x="7507513" y="944557"/>
              <a:ext cx="3846287" cy="1210207"/>
              <a:chOff x="7438012" y="811462"/>
              <a:chExt cx="3846287" cy="1210207"/>
            </a:xfrm>
          </p:grpSpPr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EA71CB0E-162F-4D71-8A1D-3B8D221393CC}"/>
                  </a:ext>
                </a:extLst>
              </p:cNvPr>
              <p:cNvCxnSpPr>
                <a:cxnSpLocks/>
                <a:stCxn id="12" idx="2"/>
              </p:cNvCxnSpPr>
              <p:nvPr/>
            </p:nvCxnSpPr>
            <p:spPr>
              <a:xfrm>
                <a:off x="8341806" y="1339037"/>
                <a:ext cx="207109" cy="6826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DC2338-D335-4571-831F-5000BAD83D92}"/>
                  </a:ext>
                </a:extLst>
              </p:cNvPr>
              <p:cNvSpPr txBox="1"/>
              <p:nvPr/>
            </p:nvSpPr>
            <p:spPr>
              <a:xfrm>
                <a:off x="7438012" y="815817"/>
                <a:ext cx="1807588" cy="52322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클릭 시 자신의 정보페이지로 이동</a:t>
                </a:r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DDDB6373-5EF8-4A70-8C57-138AF3B135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46120" y="1298704"/>
                <a:ext cx="375137" cy="70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211D29-9078-42C0-9D2A-433A6B817164}"/>
                  </a:ext>
                </a:extLst>
              </p:cNvPr>
              <p:cNvSpPr txBox="1"/>
              <p:nvPr/>
            </p:nvSpPr>
            <p:spPr>
              <a:xfrm>
                <a:off x="9476711" y="811462"/>
                <a:ext cx="1807588" cy="52322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클릭 시 초기 로그인 화면으로 이동</a:t>
                </a:r>
              </a:p>
            </p:txBody>
          </p:sp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DF18015-DD61-448B-9224-795EE87360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5645" y="3795747"/>
              <a:ext cx="1556099" cy="37090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D181BE42-FAED-4480-8A26-D0B92266BF39}"/>
                </a:ext>
              </a:extLst>
            </p:cNvPr>
            <p:cNvCxnSpPr/>
            <p:nvPr/>
          </p:nvCxnSpPr>
          <p:spPr>
            <a:xfrm flipH="1">
              <a:off x="6328229" y="5225143"/>
              <a:ext cx="325873" cy="437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0B97A6D-FB71-4779-8461-67E46F844C28}"/>
                </a:ext>
              </a:extLst>
            </p:cNvPr>
            <p:cNvSpPr txBox="1"/>
            <p:nvPr/>
          </p:nvSpPr>
          <p:spPr>
            <a:xfrm>
              <a:off x="5556178" y="4629004"/>
              <a:ext cx="2297531" cy="58477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10</a:t>
              </a:r>
              <a:r>
                <a:rPr lang="ko-KR" altLang="en-US" sz="1600" dirty="0"/>
                <a:t>개씩 </a:t>
              </a:r>
              <a:r>
                <a:rPr lang="en-US" altLang="ko-KR" sz="1600" dirty="0"/>
                <a:t>1</a:t>
              </a:r>
              <a:r>
                <a:rPr lang="ko-KR" altLang="en-US" sz="1600" dirty="0"/>
                <a:t>페이지 단위로 생성 </a:t>
              </a:r>
              <a:r>
                <a:rPr lang="en-US" altLang="ko-KR" sz="1600" dirty="0"/>
                <a:t>/ </a:t>
              </a:r>
              <a:r>
                <a:rPr lang="ko-KR" altLang="en-US" sz="1600" dirty="0"/>
                <a:t>페이지 넘기기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F3E9E6F-F9FA-41DF-A2E3-2A478B3AA2B0}"/>
                </a:ext>
              </a:extLst>
            </p:cNvPr>
            <p:cNvCxnSpPr/>
            <p:nvPr/>
          </p:nvCxnSpPr>
          <p:spPr>
            <a:xfrm>
              <a:off x="2882654" y="6268212"/>
              <a:ext cx="7023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89C5C7-487B-45D7-BC58-16F821D246B2}"/>
                </a:ext>
              </a:extLst>
            </p:cNvPr>
            <p:cNvSpPr txBox="1"/>
            <p:nvPr/>
          </p:nvSpPr>
          <p:spPr>
            <a:xfrm>
              <a:off x="822324" y="5729603"/>
              <a:ext cx="2074033" cy="107721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저장된 자료를 제목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내용 등 검색기준에 맞는 검색어 입력 시 검색가능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D8EB4C8-3A66-467D-A270-FF3E434DE158}"/>
                </a:ext>
              </a:extLst>
            </p:cNvPr>
            <p:cNvCxnSpPr/>
            <p:nvPr/>
          </p:nvCxnSpPr>
          <p:spPr>
            <a:xfrm flipH="1">
              <a:off x="7882007" y="5772778"/>
              <a:ext cx="543449" cy="360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697EFB2-E5FB-4B45-9856-408EF1CDAA87}"/>
                </a:ext>
              </a:extLst>
            </p:cNvPr>
            <p:cNvSpPr txBox="1"/>
            <p:nvPr/>
          </p:nvSpPr>
          <p:spPr>
            <a:xfrm>
              <a:off x="8386385" y="5292182"/>
              <a:ext cx="2413240" cy="83099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키보드 </a:t>
              </a:r>
              <a:r>
                <a:rPr lang="en-US" altLang="ko-KR" sz="1600" dirty="0"/>
                <a:t>Enter</a:t>
              </a:r>
              <a:r>
                <a:rPr lang="ko-KR" altLang="en-US" sz="1600" dirty="0"/>
                <a:t> 또는 클릭 시 입력한 검색기준과 검색어에 따른 검색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59538" y="2035143"/>
            <a:ext cx="422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내 강의실에서 자료를 올리고 삭제 등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50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/>
              <a:t>-</a:t>
            </a:r>
            <a:r>
              <a:rPr lang="ko-KR" altLang="en-US" dirty="0"/>
              <a:t>내 자료실</a:t>
            </a:r>
            <a:r>
              <a:rPr lang="en-US" altLang="ko-KR" dirty="0"/>
              <a:t>(</a:t>
            </a:r>
            <a:r>
              <a:rPr lang="ko-KR" altLang="en-US" dirty="0"/>
              <a:t>선생님 본인이 </a:t>
            </a:r>
            <a:r>
              <a:rPr lang="ko-KR" altLang="en-US" dirty="0" err="1"/>
              <a:t>올린자료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열린 자료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학생정보</a:t>
            </a:r>
            <a:r>
              <a:rPr lang="ko-KR" altLang="en-US" dirty="0">
                <a:solidFill>
                  <a:schemeClr val="tx1"/>
                </a:solidFill>
              </a:rPr>
              <a:t> 관리</a:t>
            </a:r>
            <a:r>
              <a:rPr lang="en-US" altLang="ko-KR" dirty="0">
                <a:solidFill>
                  <a:schemeClr val="tx1"/>
                </a:solidFill>
              </a:rPr>
              <a:t>/ Q&amp;A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4659" y="3613817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지금까지 추가한 파일들 목록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1…….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2….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3….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4….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5…..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832500" y="3054693"/>
            <a:ext cx="1446963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>
                <a:solidFill>
                  <a:schemeClr val="tx1"/>
                </a:solidFill>
              </a:rPr>
              <a:t>파일 추가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10C6584-DA16-4D84-A5AF-A72BA08062C1}"/>
              </a:ext>
            </a:extLst>
          </p:cNvPr>
          <p:cNvGrpSpPr/>
          <p:nvPr/>
        </p:nvGrpSpPr>
        <p:grpSpPr>
          <a:xfrm>
            <a:off x="3460089" y="5662241"/>
            <a:ext cx="4702628" cy="790637"/>
            <a:chOff x="3460089" y="5662241"/>
            <a:chExt cx="4702628" cy="79063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1C00B4-D043-4B5B-97F6-D8099AAF1773}"/>
                </a:ext>
              </a:extLst>
            </p:cNvPr>
            <p:cNvSpPr txBox="1"/>
            <p:nvPr/>
          </p:nvSpPr>
          <p:spPr>
            <a:xfrm>
              <a:off x="4730261" y="6083546"/>
              <a:ext cx="24688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검색어를 입력하세요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9439DD-8359-4259-B6E1-464FB47194A5}"/>
                </a:ext>
              </a:extLst>
            </p:cNvPr>
            <p:cNvSpPr txBox="1"/>
            <p:nvPr/>
          </p:nvSpPr>
          <p:spPr>
            <a:xfrm>
              <a:off x="7199087" y="6083546"/>
              <a:ext cx="6546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2EF7F3-BA82-43B8-B7BA-2FB929C957E2}"/>
                </a:ext>
              </a:extLst>
            </p:cNvPr>
            <p:cNvSpPr txBox="1"/>
            <p:nvPr/>
          </p:nvSpPr>
          <p:spPr>
            <a:xfrm>
              <a:off x="3585029" y="6083546"/>
              <a:ext cx="11452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검색기준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8BA44D-212B-40AD-AB8F-6486162A8201}"/>
                </a:ext>
              </a:extLst>
            </p:cNvPr>
            <p:cNvSpPr txBox="1"/>
            <p:nvPr/>
          </p:nvSpPr>
          <p:spPr>
            <a:xfrm>
              <a:off x="3460089" y="5662241"/>
              <a:ext cx="4702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             </a:t>
              </a:r>
              <a:r>
                <a:rPr lang="ko-KR" altLang="en-US" dirty="0"/>
                <a:t>자료 페이지 바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CEA199C-41F4-4A67-AC22-02AF4487E42C}"/>
              </a:ext>
            </a:extLst>
          </p:cNvPr>
          <p:cNvGrpSpPr/>
          <p:nvPr/>
        </p:nvGrpSpPr>
        <p:grpSpPr>
          <a:xfrm>
            <a:off x="822324" y="944557"/>
            <a:ext cx="10531476" cy="5862264"/>
            <a:chOff x="822324" y="944557"/>
            <a:chExt cx="10531476" cy="58622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8829A0-48EB-4687-BCB5-B0E2E6195890}"/>
                </a:ext>
              </a:extLst>
            </p:cNvPr>
            <p:cNvSpPr txBox="1"/>
            <p:nvPr/>
          </p:nvSpPr>
          <p:spPr>
            <a:xfrm>
              <a:off x="5288450" y="3290696"/>
              <a:ext cx="2731304" cy="646331"/>
            </a:xfrm>
            <a:prstGeom prst="rect">
              <a:avLst/>
            </a:prstGeom>
            <a:solidFill>
              <a:schemeClr val="accent3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DB</a:t>
              </a:r>
              <a:r>
                <a:rPr lang="ko-KR" altLang="en-US" b="1" dirty="0"/>
                <a:t>에 저장된 자신이 올린 자료 목록 노출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EE5F114-2B1A-4EF2-8C55-B6AD48F5F324}"/>
                </a:ext>
              </a:extLst>
            </p:cNvPr>
            <p:cNvGrpSpPr/>
            <p:nvPr/>
          </p:nvGrpSpPr>
          <p:grpSpPr>
            <a:xfrm>
              <a:off x="7507513" y="944557"/>
              <a:ext cx="3846287" cy="1210207"/>
              <a:chOff x="7438012" y="811462"/>
              <a:chExt cx="3846287" cy="1210207"/>
            </a:xfrm>
          </p:grpSpPr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7DA732CD-54BF-4DBB-A7B9-59D681A108A6}"/>
                  </a:ext>
                </a:extLst>
              </p:cNvPr>
              <p:cNvCxnSpPr>
                <a:cxnSpLocks/>
                <a:stCxn id="27" idx="2"/>
              </p:cNvCxnSpPr>
              <p:nvPr/>
            </p:nvCxnSpPr>
            <p:spPr>
              <a:xfrm>
                <a:off x="8341806" y="1339037"/>
                <a:ext cx="207109" cy="6826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40D427-6E69-40BC-9A85-CDBB1802294E}"/>
                  </a:ext>
                </a:extLst>
              </p:cNvPr>
              <p:cNvSpPr txBox="1"/>
              <p:nvPr/>
            </p:nvSpPr>
            <p:spPr>
              <a:xfrm>
                <a:off x="7438012" y="815817"/>
                <a:ext cx="1807588" cy="52322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클릭 시 자신의 정보페이지로 이동</a:t>
                </a:r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36FFBF61-C571-410A-BB31-67B10622DF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46120" y="1298704"/>
                <a:ext cx="375137" cy="70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72797B-DA55-427F-B939-E32A25324170}"/>
                  </a:ext>
                </a:extLst>
              </p:cNvPr>
              <p:cNvSpPr txBox="1"/>
              <p:nvPr/>
            </p:nvSpPr>
            <p:spPr>
              <a:xfrm>
                <a:off x="9476711" y="811462"/>
                <a:ext cx="1807588" cy="52322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클릭 시 초기 로그인 화면으로 이동</a:t>
                </a:r>
              </a:p>
            </p:txBody>
          </p: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748762B-3549-4EBC-9BFE-7F2ADF3338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8003" y="3934980"/>
              <a:ext cx="1556099" cy="37090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BA5156C-C3B4-412F-9FA2-F92A8A1C6BBA}"/>
                </a:ext>
              </a:extLst>
            </p:cNvPr>
            <p:cNvCxnSpPr/>
            <p:nvPr/>
          </p:nvCxnSpPr>
          <p:spPr>
            <a:xfrm flipH="1">
              <a:off x="6328229" y="5225143"/>
              <a:ext cx="325873" cy="437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54302DA-69ED-41E7-8839-C2C6ECDA270E}"/>
                </a:ext>
              </a:extLst>
            </p:cNvPr>
            <p:cNvSpPr txBox="1"/>
            <p:nvPr/>
          </p:nvSpPr>
          <p:spPr>
            <a:xfrm>
              <a:off x="5556178" y="4629004"/>
              <a:ext cx="2297531" cy="58477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10</a:t>
              </a:r>
              <a:r>
                <a:rPr lang="ko-KR" altLang="en-US" sz="1600" dirty="0"/>
                <a:t>개씩 </a:t>
              </a:r>
              <a:r>
                <a:rPr lang="en-US" altLang="ko-KR" sz="1600" dirty="0"/>
                <a:t>1</a:t>
              </a:r>
              <a:r>
                <a:rPr lang="ko-KR" altLang="en-US" sz="1600" dirty="0"/>
                <a:t>페이지 단위로 생성 </a:t>
              </a:r>
              <a:r>
                <a:rPr lang="en-US" altLang="ko-KR" sz="1600" dirty="0"/>
                <a:t>/ </a:t>
              </a:r>
              <a:r>
                <a:rPr lang="ko-KR" altLang="en-US" sz="1600" dirty="0"/>
                <a:t>페이지 넘기기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DC83ED04-4A5B-43C9-B252-D2128ECDC444}"/>
                </a:ext>
              </a:extLst>
            </p:cNvPr>
            <p:cNvCxnSpPr/>
            <p:nvPr/>
          </p:nvCxnSpPr>
          <p:spPr>
            <a:xfrm>
              <a:off x="2882654" y="6268212"/>
              <a:ext cx="7023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29EAB5-2379-4AE0-A3D0-685BA7C13422}"/>
                </a:ext>
              </a:extLst>
            </p:cNvPr>
            <p:cNvSpPr txBox="1"/>
            <p:nvPr/>
          </p:nvSpPr>
          <p:spPr>
            <a:xfrm>
              <a:off x="822324" y="5729603"/>
              <a:ext cx="2074033" cy="107721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저장된 자료를 제목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내용 등 검색기준에 맞는 검색어 입력 시 검색가능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F4F12B2-5F03-4506-9D77-A4808BC45FCC}"/>
                </a:ext>
              </a:extLst>
            </p:cNvPr>
            <p:cNvCxnSpPr/>
            <p:nvPr/>
          </p:nvCxnSpPr>
          <p:spPr>
            <a:xfrm flipH="1">
              <a:off x="7882007" y="5772778"/>
              <a:ext cx="543449" cy="360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05F5F5-2DB0-4484-A042-131E4AD6E17E}"/>
                </a:ext>
              </a:extLst>
            </p:cNvPr>
            <p:cNvSpPr txBox="1"/>
            <p:nvPr/>
          </p:nvSpPr>
          <p:spPr>
            <a:xfrm>
              <a:off x="8386385" y="5292182"/>
              <a:ext cx="2413240" cy="83099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키보드 </a:t>
              </a:r>
              <a:r>
                <a:rPr lang="en-US" altLang="ko-KR" sz="1600" dirty="0"/>
                <a:t>Enter</a:t>
              </a:r>
              <a:r>
                <a:rPr lang="ko-KR" altLang="en-US" sz="1600" dirty="0"/>
                <a:t> 또는 클릭 시 입력한 검색기준과 검색어에 따른 검색</a:t>
              </a:r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17B4D0A-270E-492E-84BC-9AFD4344D568}"/>
              </a:ext>
            </a:extLst>
          </p:cNvPr>
          <p:cNvCxnSpPr/>
          <p:nvPr/>
        </p:nvCxnSpPr>
        <p:spPr>
          <a:xfrm flipH="1">
            <a:off x="10265567" y="3138779"/>
            <a:ext cx="520162" cy="23600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616EF2-B457-457D-89E7-CA03858CC06B}"/>
              </a:ext>
            </a:extLst>
          </p:cNvPr>
          <p:cNvSpPr txBox="1"/>
          <p:nvPr/>
        </p:nvSpPr>
        <p:spPr>
          <a:xfrm>
            <a:off x="10785730" y="2544974"/>
            <a:ext cx="1072442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클릭 시 자료 업로드 화면으로 이동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3237" y="2989158"/>
            <a:ext cx="422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강좌별로</a:t>
            </a:r>
            <a:r>
              <a:rPr lang="ko-KR" altLang="en-US" dirty="0" smtClean="0">
                <a:solidFill>
                  <a:srgbClr val="FF0000"/>
                </a:solidFill>
              </a:rPr>
              <a:t> 운영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8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/>
              <a:t>-</a:t>
            </a:r>
            <a:r>
              <a:rPr lang="ko-KR" altLang="en-US" dirty="0"/>
              <a:t>내 자료실</a:t>
            </a:r>
            <a:r>
              <a:rPr lang="en-US" altLang="ko-KR" dirty="0"/>
              <a:t>&gt;</a:t>
            </a:r>
            <a:r>
              <a:rPr lang="ko-KR" altLang="en-US" dirty="0" err="1"/>
              <a:t>파일추가</a:t>
            </a:r>
            <a:r>
              <a:rPr lang="en-US" altLang="ko-KR" dirty="0"/>
              <a:t>(</a:t>
            </a:r>
            <a:r>
              <a:rPr lang="ko-KR" altLang="en-US" dirty="0" err="1"/>
              <a:t>버튼눌렀을때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209912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열린 자료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학생정보</a:t>
            </a:r>
            <a:r>
              <a:rPr lang="ko-KR" altLang="en-US" dirty="0">
                <a:solidFill>
                  <a:schemeClr val="tx1"/>
                </a:solidFill>
              </a:rPr>
              <a:t> 관리</a:t>
            </a:r>
            <a:r>
              <a:rPr lang="en-US" altLang="ko-KR" dirty="0">
                <a:solidFill>
                  <a:schemeClr val="tx1"/>
                </a:solidFill>
              </a:rPr>
              <a:t>/ Q&amp;A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4659" y="3548736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832500" y="3054693"/>
            <a:ext cx="1446963" cy="4940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>
                <a:solidFill>
                  <a:schemeClr val="tx1"/>
                </a:solidFill>
              </a:rPr>
              <a:t>파일 추가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0764" y="3701985"/>
            <a:ext cx="1857271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음성 파일 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34139" y="3701985"/>
            <a:ext cx="2416419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문제 답안 파일 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59648" y="3701984"/>
            <a:ext cx="1720677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문제 난이도 ▼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0F66FE6-4CBC-41E8-B6F2-AB11D76A332D}"/>
              </a:ext>
            </a:extLst>
          </p:cNvPr>
          <p:cNvGrpSpPr/>
          <p:nvPr/>
        </p:nvGrpSpPr>
        <p:grpSpPr>
          <a:xfrm>
            <a:off x="7507513" y="925750"/>
            <a:ext cx="3846287" cy="1210207"/>
            <a:chOff x="7438012" y="811462"/>
            <a:chExt cx="3846287" cy="1210207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2CF84AE-D49C-473B-B782-316748E672C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8341806" y="1339037"/>
              <a:ext cx="207109" cy="68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A49A37-64B4-454A-AB3D-EAD15B688378}"/>
                </a:ext>
              </a:extLst>
            </p:cNvPr>
            <p:cNvSpPr txBox="1"/>
            <p:nvPr/>
          </p:nvSpPr>
          <p:spPr>
            <a:xfrm>
              <a:off x="7438012" y="815817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자신의 정보페이지로 이동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5B40991-B647-496A-9814-64FD8A291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120" y="1298704"/>
              <a:ext cx="375137" cy="70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4B175D-848A-4BA7-9D27-FFDB432E405A}"/>
                </a:ext>
              </a:extLst>
            </p:cNvPr>
            <p:cNvSpPr txBox="1"/>
            <p:nvPr/>
          </p:nvSpPr>
          <p:spPr>
            <a:xfrm>
              <a:off x="9476711" y="811462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초기 로그인 화면으로 이동</a:t>
              </a:r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45E586E-72E8-441E-A4EA-C045B08B880E}"/>
              </a:ext>
            </a:extLst>
          </p:cNvPr>
          <p:cNvCxnSpPr>
            <a:cxnSpLocks/>
          </p:cNvCxnSpPr>
          <p:nvPr/>
        </p:nvCxnSpPr>
        <p:spPr>
          <a:xfrm flipV="1">
            <a:off x="2833914" y="4196027"/>
            <a:ext cx="0" cy="75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79B2E84-69FB-4AA4-9869-0E134FF04224}"/>
              </a:ext>
            </a:extLst>
          </p:cNvPr>
          <p:cNvSpPr txBox="1"/>
          <p:nvPr/>
        </p:nvSpPr>
        <p:spPr>
          <a:xfrm>
            <a:off x="2084754" y="4977423"/>
            <a:ext cx="1498320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받아쓰기 녹음파일 등록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46A64C-A6FF-4897-9B64-C0FEB9A6937E}"/>
              </a:ext>
            </a:extLst>
          </p:cNvPr>
          <p:cNvSpPr txBox="1"/>
          <p:nvPr/>
        </p:nvSpPr>
        <p:spPr>
          <a:xfrm>
            <a:off x="9173029" y="6073329"/>
            <a:ext cx="11064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등록하기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18FF2F3-B2DF-4496-8F1D-C743629A6A37}"/>
              </a:ext>
            </a:extLst>
          </p:cNvPr>
          <p:cNvCxnSpPr>
            <a:cxnSpLocks/>
          </p:cNvCxnSpPr>
          <p:nvPr/>
        </p:nvCxnSpPr>
        <p:spPr>
          <a:xfrm flipV="1">
            <a:off x="4805685" y="4174955"/>
            <a:ext cx="336663" cy="85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05BC409-6118-4269-8908-C5031A676714}"/>
              </a:ext>
            </a:extLst>
          </p:cNvPr>
          <p:cNvSpPr txBox="1"/>
          <p:nvPr/>
        </p:nvSpPr>
        <p:spPr>
          <a:xfrm>
            <a:off x="4116256" y="5011466"/>
            <a:ext cx="1378858" cy="58477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받아쓰기 답안지 등록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DEC782-C266-432D-981C-F14F81D7C55E}"/>
              </a:ext>
            </a:extLst>
          </p:cNvPr>
          <p:cNvSpPr txBox="1"/>
          <p:nvPr/>
        </p:nvSpPr>
        <p:spPr>
          <a:xfrm>
            <a:off x="6215464" y="4921176"/>
            <a:ext cx="1428859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자신이 등록할 받아쓰기의 단계 선택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87ACED3-AA8E-4427-A48D-84D2C1F16CF0}"/>
              </a:ext>
            </a:extLst>
          </p:cNvPr>
          <p:cNvCxnSpPr>
            <a:cxnSpLocks/>
          </p:cNvCxnSpPr>
          <p:nvPr/>
        </p:nvCxnSpPr>
        <p:spPr>
          <a:xfrm flipH="1">
            <a:off x="10279463" y="5286221"/>
            <a:ext cx="509371" cy="7871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8B1C198-5E88-4E90-9C6C-77B34B712D39}"/>
              </a:ext>
            </a:extLst>
          </p:cNvPr>
          <p:cNvSpPr txBox="1"/>
          <p:nvPr/>
        </p:nvSpPr>
        <p:spPr>
          <a:xfrm>
            <a:off x="9679674" y="3833791"/>
            <a:ext cx="2500045" cy="1477328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음성파일과 답안</a:t>
            </a:r>
            <a:r>
              <a:rPr lang="en-US" altLang="ko-KR" dirty="0"/>
              <a:t>, </a:t>
            </a:r>
            <a:r>
              <a:rPr lang="ko-KR" altLang="en-US" dirty="0"/>
              <a:t>난이도를 모두 올리고 클릭 시 </a:t>
            </a:r>
            <a:r>
              <a:rPr lang="en-US" altLang="ko-KR" dirty="0"/>
              <a:t>DB</a:t>
            </a:r>
            <a:r>
              <a:rPr lang="ko-KR" altLang="en-US" dirty="0"/>
              <a:t>에 자료 저장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하나라도 빠졌을 시 오류 메시지 출력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E8470ED-513C-4BD8-B588-DDEA1144F58F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6929894" y="4180680"/>
            <a:ext cx="618387" cy="74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CF6F48D-1853-476C-8FFC-F2049638F3BF}"/>
              </a:ext>
            </a:extLst>
          </p:cNvPr>
          <p:cNvSpPr txBox="1"/>
          <p:nvPr/>
        </p:nvSpPr>
        <p:spPr>
          <a:xfrm>
            <a:off x="8059833" y="4196027"/>
            <a:ext cx="1659322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파일을 확인해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F3D424-3108-4786-ACD8-590C7ED858AA}"/>
              </a:ext>
            </a:extLst>
          </p:cNvPr>
          <p:cNvSpPr txBox="1"/>
          <p:nvPr/>
        </p:nvSpPr>
        <p:spPr>
          <a:xfrm>
            <a:off x="8051660" y="4842358"/>
            <a:ext cx="1659322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답안 파일을 확인해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3FF739-0C82-4284-AE01-DB242D43BC93}"/>
              </a:ext>
            </a:extLst>
          </p:cNvPr>
          <p:cNvSpPr txBox="1"/>
          <p:nvPr/>
        </p:nvSpPr>
        <p:spPr>
          <a:xfrm>
            <a:off x="8051660" y="5464939"/>
            <a:ext cx="1659322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난이도를 선택해주세요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3237" y="2989158"/>
            <a:ext cx="422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음성 등록을 쉽게 할 수 있는 방법 찾기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80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/>
              <a:t>-</a:t>
            </a:r>
            <a:r>
              <a:rPr lang="ko-KR" altLang="en-US" b="1" dirty="0"/>
              <a:t> </a:t>
            </a:r>
            <a:r>
              <a:rPr lang="ko-KR" altLang="en-US" dirty="0" err="1"/>
              <a:t>학습현황</a:t>
            </a:r>
            <a:r>
              <a:rPr lang="en-US" altLang="ko-KR" dirty="0"/>
              <a:t>(</a:t>
            </a:r>
            <a:r>
              <a:rPr lang="ko-KR" altLang="en-US" dirty="0"/>
              <a:t>학생들 </a:t>
            </a:r>
            <a:r>
              <a:rPr lang="ko-KR" altLang="en-US" dirty="0" err="1"/>
              <a:t>학습현황</a:t>
            </a:r>
            <a:r>
              <a:rPr lang="ko-KR" altLang="en-US" dirty="0"/>
              <a:t> 파악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382303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열린 자료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b="1" dirty="0" err="1">
                <a:solidFill>
                  <a:schemeClr val="tx1"/>
                </a:solidFill>
              </a:rPr>
              <a:t>학습현황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학생정보</a:t>
            </a:r>
            <a:r>
              <a:rPr lang="ko-KR" altLang="en-US" dirty="0">
                <a:solidFill>
                  <a:schemeClr val="tx1"/>
                </a:solidFill>
              </a:rPr>
              <a:t> 관리</a:t>
            </a:r>
            <a:r>
              <a:rPr lang="en-US" altLang="ko-KR" dirty="0">
                <a:solidFill>
                  <a:schemeClr val="tx1"/>
                </a:solidFill>
              </a:rPr>
              <a:t>/ Q&amp;A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48243" y="3237663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8D396AD-7889-48F6-BB58-F4B9B84C4206}"/>
              </a:ext>
            </a:extLst>
          </p:cNvPr>
          <p:cNvGrpSpPr/>
          <p:nvPr/>
        </p:nvGrpSpPr>
        <p:grpSpPr>
          <a:xfrm>
            <a:off x="7507513" y="945384"/>
            <a:ext cx="3846287" cy="1210207"/>
            <a:chOff x="7438012" y="811462"/>
            <a:chExt cx="3846287" cy="1210207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70BF027-9239-421E-93F5-4C7FFE642094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8341806" y="1339037"/>
              <a:ext cx="207109" cy="68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5653CC-4CB9-422C-85C8-8D99AD2824EF}"/>
                </a:ext>
              </a:extLst>
            </p:cNvPr>
            <p:cNvSpPr txBox="1"/>
            <p:nvPr/>
          </p:nvSpPr>
          <p:spPr>
            <a:xfrm>
              <a:off x="7438012" y="815817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자신의 정보페이지로 이동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EA7F769-D3F8-41E4-8DE5-0EA2E13AF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120" y="1298704"/>
              <a:ext cx="375137" cy="70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974D1D-B672-4186-8BF7-5210C43369C9}"/>
                </a:ext>
              </a:extLst>
            </p:cNvPr>
            <p:cNvSpPr txBox="1"/>
            <p:nvPr/>
          </p:nvSpPr>
          <p:spPr>
            <a:xfrm>
              <a:off x="9476711" y="811462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초기 로그인 화면으로 이동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0E87AB-4886-4B65-9C35-C6F613E973B1}"/>
              </a:ext>
            </a:extLst>
          </p:cNvPr>
          <p:cNvGrpSpPr/>
          <p:nvPr/>
        </p:nvGrpSpPr>
        <p:grpSpPr>
          <a:xfrm>
            <a:off x="4212074" y="5360499"/>
            <a:ext cx="4702628" cy="771089"/>
            <a:chOff x="4387260" y="5681789"/>
            <a:chExt cx="4702628" cy="77108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4339AF-F04A-41D5-B1FF-122F6B0460AF}"/>
                </a:ext>
              </a:extLst>
            </p:cNvPr>
            <p:cNvSpPr txBox="1"/>
            <p:nvPr/>
          </p:nvSpPr>
          <p:spPr>
            <a:xfrm>
              <a:off x="5022957" y="6083546"/>
              <a:ext cx="21761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이름을 입력하세요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D4349F-A211-4CDA-B403-B9F18BB809C6}"/>
                </a:ext>
              </a:extLst>
            </p:cNvPr>
            <p:cNvSpPr txBox="1"/>
            <p:nvPr/>
          </p:nvSpPr>
          <p:spPr>
            <a:xfrm>
              <a:off x="7199087" y="6083546"/>
              <a:ext cx="6546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9BD672F-81F5-49AC-B98A-0A7FD1E90AB2}"/>
                </a:ext>
              </a:extLst>
            </p:cNvPr>
            <p:cNvSpPr txBox="1"/>
            <p:nvPr/>
          </p:nvSpPr>
          <p:spPr>
            <a:xfrm>
              <a:off x="4387260" y="5681789"/>
              <a:ext cx="4702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             </a:t>
              </a:r>
              <a:r>
                <a:rPr lang="ko-KR" altLang="en-US" dirty="0"/>
                <a:t>페이지 바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DC7039D-7AD1-4926-A3D2-F0F25B24786A}"/>
              </a:ext>
            </a:extLst>
          </p:cNvPr>
          <p:cNvSpPr txBox="1"/>
          <p:nvPr/>
        </p:nvSpPr>
        <p:spPr>
          <a:xfrm>
            <a:off x="7992836" y="2998914"/>
            <a:ext cx="2122786" cy="646331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학생 별 간략한 성취도 표시 페이지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5D83690-73D4-4DA7-A2B3-38AAB9E694D4}"/>
              </a:ext>
            </a:extLst>
          </p:cNvPr>
          <p:cNvGrpSpPr/>
          <p:nvPr/>
        </p:nvGrpSpPr>
        <p:grpSpPr>
          <a:xfrm>
            <a:off x="1648243" y="3237663"/>
            <a:ext cx="4887910" cy="388954"/>
            <a:chOff x="1648243" y="3237663"/>
            <a:chExt cx="4887910" cy="3889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723572-C7C0-45A3-AA33-D053EA4AD734}"/>
                </a:ext>
              </a:extLst>
            </p:cNvPr>
            <p:cNvSpPr txBox="1"/>
            <p:nvPr/>
          </p:nvSpPr>
          <p:spPr>
            <a:xfrm>
              <a:off x="1648243" y="3237663"/>
              <a:ext cx="790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학년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39667C-FC45-469F-9D30-48A0A6E0990A}"/>
                </a:ext>
              </a:extLst>
            </p:cNvPr>
            <p:cNvSpPr txBox="1"/>
            <p:nvPr/>
          </p:nvSpPr>
          <p:spPr>
            <a:xfrm>
              <a:off x="2405641" y="3237663"/>
              <a:ext cx="790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반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863D2A-9D31-4B0C-9EEC-819B0665679B}"/>
                </a:ext>
              </a:extLst>
            </p:cNvPr>
            <p:cNvSpPr txBox="1"/>
            <p:nvPr/>
          </p:nvSpPr>
          <p:spPr>
            <a:xfrm>
              <a:off x="2943323" y="3251005"/>
              <a:ext cx="790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번호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3B7371-FBB1-488C-8C7E-DF17E220E327}"/>
                </a:ext>
              </a:extLst>
            </p:cNvPr>
            <p:cNvSpPr txBox="1"/>
            <p:nvPr/>
          </p:nvSpPr>
          <p:spPr>
            <a:xfrm>
              <a:off x="3742596" y="3237663"/>
              <a:ext cx="790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이름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408A61-9942-4CE5-9289-799804A38584}"/>
                </a:ext>
              </a:extLst>
            </p:cNvPr>
            <p:cNvSpPr txBox="1"/>
            <p:nvPr/>
          </p:nvSpPr>
          <p:spPr>
            <a:xfrm>
              <a:off x="5655846" y="3257285"/>
              <a:ext cx="880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진행도</a:t>
              </a:r>
              <a:endParaRPr lang="ko-KR" alt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C3D0671-1102-4319-952A-37963B98C385}"/>
              </a:ext>
            </a:extLst>
          </p:cNvPr>
          <p:cNvGrpSpPr/>
          <p:nvPr/>
        </p:nvGrpSpPr>
        <p:grpSpPr>
          <a:xfrm>
            <a:off x="1675478" y="3600324"/>
            <a:ext cx="5036283" cy="376003"/>
            <a:chOff x="1648243" y="3230992"/>
            <a:chExt cx="5036283" cy="37600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6E856B-52DB-46FC-A185-D1EB941DFC3D}"/>
                </a:ext>
              </a:extLst>
            </p:cNvPr>
            <p:cNvSpPr txBox="1"/>
            <p:nvPr/>
          </p:nvSpPr>
          <p:spPr>
            <a:xfrm>
              <a:off x="1648243" y="3237663"/>
              <a:ext cx="790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1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9EC75F-B7CC-4CAB-8319-D008CA96CD77}"/>
                </a:ext>
              </a:extLst>
            </p:cNvPr>
            <p:cNvSpPr txBox="1"/>
            <p:nvPr/>
          </p:nvSpPr>
          <p:spPr>
            <a:xfrm>
              <a:off x="2351960" y="3237663"/>
              <a:ext cx="790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1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80701A-A781-4CFA-92AF-7293A33A1E5A}"/>
                </a:ext>
              </a:extLst>
            </p:cNvPr>
            <p:cNvSpPr txBox="1"/>
            <p:nvPr/>
          </p:nvSpPr>
          <p:spPr>
            <a:xfrm>
              <a:off x="2926039" y="3230992"/>
              <a:ext cx="790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5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86B6BA-8CA5-4902-B11D-450B2A11B92F}"/>
                </a:ext>
              </a:extLst>
            </p:cNvPr>
            <p:cNvSpPr txBox="1"/>
            <p:nvPr/>
          </p:nvSpPr>
          <p:spPr>
            <a:xfrm>
              <a:off x="3641615" y="3237663"/>
              <a:ext cx="95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홍길동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69D94FA-D53C-4B5B-9D53-F7EF6E0525EC}"/>
                </a:ext>
              </a:extLst>
            </p:cNvPr>
            <p:cNvSpPr txBox="1"/>
            <p:nvPr/>
          </p:nvSpPr>
          <p:spPr>
            <a:xfrm>
              <a:off x="5496613" y="3237663"/>
              <a:ext cx="1187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3-2</a:t>
              </a:r>
              <a:r>
                <a:rPr lang="ko-KR" altLang="en-US" dirty="0"/>
                <a:t> </a:t>
              </a:r>
              <a:r>
                <a:rPr lang="en-US" altLang="ko-KR" dirty="0"/>
                <a:t>70</a:t>
              </a:r>
              <a:r>
                <a:rPr lang="ko-KR" altLang="en-US" dirty="0"/>
                <a:t>점</a:t>
              </a:r>
            </a:p>
          </p:txBody>
        </p:sp>
      </p:grp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3AADC1F-5A35-4399-AC1D-FA1BEC8CD461}"/>
              </a:ext>
            </a:extLst>
          </p:cNvPr>
          <p:cNvCxnSpPr/>
          <p:nvPr/>
        </p:nvCxnSpPr>
        <p:spPr>
          <a:xfrm flipH="1">
            <a:off x="6868051" y="4976993"/>
            <a:ext cx="325873" cy="43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B215A4C-EAE7-4939-B722-8E46225C2046}"/>
              </a:ext>
            </a:extLst>
          </p:cNvPr>
          <p:cNvSpPr txBox="1"/>
          <p:nvPr/>
        </p:nvSpPr>
        <p:spPr>
          <a:xfrm>
            <a:off x="6096000" y="4380854"/>
            <a:ext cx="2297531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</a:t>
            </a:r>
            <a:r>
              <a:rPr lang="ko-KR" altLang="en-US" sz="1600" dirty="0"/>
              <a:t>명씩 </a:t>
            </a:r>
            <a:r>
              <a:rPr lang="en-US" altLang="ko-KR" sz="1600" dirty="0"/>
              <a:t>1</a:t>
            </a:r>
            <a:r>
              <a:rPr lang="ko-KR" altLang="en-US" sz="1600" dirty="0"/>
              <a:t>페이지 단위로 생성 </a:t>
            </a:r>
            <a:r>
              <a:rPr lang="en-US" altLang="ko-KR" sz="1600" dirty="0"/>
              <a:t>/ </a:t>
            </a:r>
            <a:r>
              <a:rPr lang="ko-KR" altLang="en-US" sz="1600" dirty="0"/>
              <a:t>페이지 넘기기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0D270C3-33BF-4D07-8AE2-203A75B02367}"/>
              </a:ext>
            </a:extLst>
          </p:cNvPr>
          <p:cNvCxnSpPr/>
          <p:nvPr/>
        </p:nvCxnSpPr>
        <p:spPr>
          <a:xfrm>
            <a:off x="4212074" y="5360499"/>
            <a:ext cx="635697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ABF245-E1A6-45D9-9119-18A2872E4FCD}"/>
              </a:ext>
            </a:extLst>
          </p:cNvPr>
          <p:cNvSpPr txBox="1"/>
          <p:nvPr/>
        </p:nvSpPr>
        <p:spPr>
          <a:xfrm>
            <a:off x="1648243" y="4717143"/>
            <a:ext cx="2563831" cy="120032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찾고 싶은 학생의 이름 입력 후 검색 버튼 혹시 키보드 </a:t>
            </a:r>
            <a:r>
              <a:rPr lang="en-US" altLang="ko-KR" dirty="0"/>
              <a:t>Enter </a:t>
            </a:r>
            <a:r>
              <a:rPr lang="ko-KR" altLang="en-US" dirty="0"/>
              <a:t>시 해당 학생 검색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8931" y="2830642"/>
            <a:ext cx="422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강좌별로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학습현황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7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/>
              <a:t>-</a:t>
            </a:r>
            <a:r>
              <a:rPr lang="ko-KR" altLang="en-US" dirty="0" err="1"/>
              <a:t>학생정보</a:t>
            </a:r>
            <a:r>
              <a:rPr lang="ko-KR" altLang="en-US" dirty="0"/>
              <a:t> 관리</a:t>
            </a:r>
            <a:r>
              <a:rPr lang="en-US" altLang="ko-KR" dirty="0"/>
              <a:t>(</a:t>
            </a:r>
            <a:r>
              <a:rPr lang="ko-KR" altLang="en-US" dirty="0"/>
              <a:t>학생 등록</a:t>
            </a:r>
            <a:r>
              <a:rPr lang="en-US" altLang="ko-KR" dirty="0"/>
              <a:t>/</a:t>
            </a:r>
            <a:r>
              <a:rPr lang="ko-KR" altLang="en-US" dirty="0"/>
              <a:t>삭제 관리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9988" y="117613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52786" y="2170449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열린 자료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b="1" dirty="0" err="1">
                <a:solidFill>
                  <a:schemeClr val="tx1"/>
                </a:solidFill>
              </a:rPr>
              <a:t>학생정보</a:t>
            </a:r>
            <a:r>
              <a:rPr lang="ko-KR" altLang="en-US" b="1" dirty="0">
                <a:solidFill>
                  <a:schemeClr val="tx1"/>
                </a:solidFill>
              </a:rPr>
              <a:t> 관리</a:t>
            </a:r>
            <a:r>
              <a:rPr lang="en-US" altLang="ko-KR" dirty="0">
                <a:solidFill>
                  <a:schemeClr val="tx1"/>
                </a:solidFill>
              </a:rPr>
              <a:t>/ Q&amp;A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575496" y="2883045"/>
            <a:ext cx="8934242" cy="1347311"/>
            <a:chOff x="1602082" y="4391129"/>
            <a:chExt cx="8934242" cy="1418493"/>
          </a:xfrm>
        </p:grpSpPr>
        <p:sp>
          <p:nvSpPr>
            <p:cNvPr id="8" name="직사각형 7"/>
            <p:cNvSpPr/>
            <p:nvPr/>
          </p:nvSpPr>
          <p:spPr>
            <a:xfrm>
              <a:off x="1602082" y="4391129"/>
              <a:ext cx="8934242" cy="1418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학생 정보 관리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학생 정보 검색 기능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지역</a:t>
              </a:r>
              <a:r>
                <a:rPr lang="en-US" altLang="ko-KR" dirty="0">
                  <a:solidFill>
                    <a:schemeClr val="tx1"/>
                  </a:solidFill>
                </a:rPr>
                <a:t>			</a:t>
              </a:r>
              <a:r>
                <a:rPr lang="ko-KR" altLang="en-US" dirty="0">
                  <a:solidFill>
                    <a:schemeClr val="tx1"/>
                  </a:solidFill>
                </a:rPr>
                <a:t>학교</a:t>
              </a:r>
              <a:r>
                <a:rPr lang="en-US" altLang="ko-KR" dirty="0">
                  <a:solidFill>
                    <a:schemeClr val="tx1"/>
                  </a:solidFill>
                </a:rPr>
                <a:t>		</a:t>
              </a:r>
              <a:r>
                <a:rPr lang="ko-KR" altLang="en-US" dirty="0">
                  <a:solidFill>
                    <a:schemeClr val="tx1"/>
                  </a:solidFill>
                </a:rPr>
                <a:t>성별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학년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반</a:t>
              </a:r>
              <a:r>
                <a:rPr lang="en-US" altLang="ko-KR" dirty="0">
                  <a:solidFill>
                    <a:schemeClr val="tx1"/>
                  </a:solidFill>
                </a:rPr>
                <a:t>			</a:t>
              </a:r>
              <a:r>
                <a:rPr lang="ko-KR" altLang="en-US" dirty="0">
                  <a:solidFill>
                    <a:schemeClr val="tx1"/>
                  </a:solidFill>
                </a:rPr>
                <a:t>상태</a:t>
              </a:r>
              <a:r>
                <a:rPr lang="en-US" altLang="ko-KR" dirty="0">
                  <a:solidFill>
                    <a:schemeClr val="tx1"/>
                  </a:solidFill>
                </a:rPr>
                <a:t>		</a:t>
              </a:r>
              <a:r>
                <a:rPr lang="ko-KR" altLang="en-US" dirty="0">
                  <a:solidFill>
                    <a:schemeClr val="tx1"/>
                  </a:solidFill>
                </a:rPr>
                <a:t>가입일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검색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26752" y="4823209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509780" y="5123822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38944" y="4823209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13703" y="5123822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74272" y="5400152"/>
              <a:ext cx="2478598" cy="236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479823" y="4775963"/>
            <a:ext cx="8986577" cy="1780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□</a:t>
            </a:r>
            <a:r>
              <a:rPr lang="en-US" altLang="ko-KR" dirty="0">
                <a:solidFill>
                  <a:schemeClr val="tx1"/>
                </a:solidFill>
              </a:rPr>
              <a:t>   1  /  123    /  </a:t>
            </a:r>
            <a:r>
              <a:rPr lang="ko-KR" altLang="en-US" dirty="0">
                <a:solidFill>
                  <a:schemeClr val="tx1"/>
                </a:solidFill>
              </a:rPr>
              <a:t>수빈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여 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춘천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한림</a:t>
            </a:r>
            <a:r>
              <a:rPr lang="en-US" altLang="ko-KR" dirty="0">
                <a:solidFill>
                  <a:schemeClr val="tx1"/>
                </a:solidFill>
              </a:rPr>
              <a:t>-/ 2020-    /  4   /  5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/ 5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/ 2020…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304773" y="3727938"/>
            <a:ext cx="1130649" cy="402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98830" y="4381081"/>
            <a:ext cx="2668467" cy="34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  <a:r>
              <a:rPr lang="en-US" altLang="ko-KR" dirty="0">
                <a:solidFill>
                  <a:schemeClr val="tx1"/>
                </a:solidFill>
              </a:rPr>
              <a:t>(id</a:t>
            </a:r>
            <a:r>
              <a:rPr lang="ko-KR" altLang="en-US" dirty="0">
                <a:solidFill>
                  <a:schemeClr val="tx1"/>
                </a:solidFill>
              </a:rPr>
              <a:t>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통해 추가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481502" y="4777644"/>
            <a:ext cx="8986577" cy="391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□</a:t>
            </a:r>
            <a:r>
              <a:rPr lang="en-US" altLang="ko-KR" dirty="0">
                <a:solidFill>
                  <a:schemeClr val="tx1"/>
                </a:solidFill>
              </a:rPr>
              <a:t>  NO / </a:t>
            </a:r>
            <a:r>
              <a:rPr lang="ko-KR" altLang="en-US" dirty="0">
                <a:solidFill>
                  <a:schemeClr val="tx1"/>
                </a:solidFill>
              </a:rPr>
              <a:t>아이디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이름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성별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지역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학교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생년월일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학년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반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상태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가입일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335751" y="4381081"/>
            <a:ext cx="1130649" cy="34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B24E7-2884-41ED-BBA7-6DB9CAFF1F83}"/>
              </a:ext>
            </a:extLst>
          </p:cNvPr>
          <p:cNvSpPr txBox="1"/>
          <p:nvPr/>
        </p:nvSpPr>
        <p:spPr>
          <a:xfrm>
            <a:off x="9471408" y="944557"/>
            <a:ext cx="1882392" cy="923330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등록자의 상세 정보를 확인하고 관리하는 페이지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7528290-8B0D-412E-A52F-00D743749E1B}"/>
              </a:ext>
            </a:extLst>
          </p:cNvPr>
          <p:cNvCxnSpPr/>
          <p:nvPr/>
        </p:nvCxnSpPr>
        <p:spPr>
          <a:xfrm>
            <a:off x="1175657" y="3293443"/>
            <a:ext cx="399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7984F9E-4022-45C2-8D22-76118C0C6158}"/>
              </a:ext>
            </a:extLst>
          </p:cNvPr>
          <p:cNvSpPr txBox="1"/>
          <p:nvPr/>
        </p:nvSpPr>
        <p:spPr>
          <a:xfrm>
            <a:off x="14867" y="2421651"/>
            <a:ext cx="1160790" cy="156966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사는 지역</a:t>
            </a:r>
            <a:r>
              <a:rPr lang="en-US" altLang="ko-KR" sz="1600" dirty="0"/>
              <a:t>, 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학년</a:t>
            </a:r>
            <a:r>
              <a:rPr lang="en-US" altLang="ko-KR" sz="1600" dirty="0"/>
              <a:t>, </a:t>
            </a:r>
            <a:r>
              <a:rPr lang="ko-KR" altLang="en-US" sz="1600" dirty="0"/>
              <a:t>반</a:t>
            </a:r>
            <a:r>
              <a:rPr lang="en-US" altLang="ko-KR" sz="1600" dirty="0"/>
              <a:t> </a:t>
            </a:r>
            <a:r>
              <a:rPr lang="ko-KR" altLang="en-US" sz="1600" dirty="0"/>
              <a:t>등등 조회하고 싶은 기준에 따라 선택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79BB611-1DF3-47D1-9929-81C91E615304}"/>
              </a:ext>
            </a:extLst>
          </p:cNvPr>
          <p:cNvCxnSpPr/>
          <p:nvPr/>
        </p:nvCxnSpPr>
        <p:spPr>
          <a:xfrm flipH="1">
            <a:off x="10412604" y="3293443"/>
            <a:ext cx="620486" cy="43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F9B1B9-EAD1-4092-AE5C-453A29FFC27E}"/>
              </a:ext>
            </a:extLst>
          </p:cNvPr>
          <p:cNvSpPr txBox="1"/>
          <p:nvPr/>
        </p:nvSpPr>
        <p:spPr>
          <a:xfrm>
            <a:off x="11033090" y="2589187"/>
            <a:ext cx="1107831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기준에 따른 학생들을 검색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F4DD35-D8A7-416C-866A-6ACB091A9A26}"/>
              </a:ext>
            </a:extLst>
          </p:cNvPr>
          <p:cNvSpPr txBox="1"/>
          <p:nvPr/>
        </p:nvSpPr>
        <p:spPr>
          <a:xfrm>
            <a:off x="7027845" y="5960266"/>
            <a:ext cx="4325955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를 바탕으로 페이지에 등록된 학생들의 상세정보들을 출력</a:t>
            </a:r>
            <a:r>
              <a:rPr lang="en-US" altLang="ko-KR" dirty="0"/>
              <a:t>. </a:t>
            </a:r>
            <a:r>
              <a:rPr lang="ko-KR" altLang="en-US" dirty="0"/>
              <a:t>기준에 따른 조회 시 그에 맞는 학생들만 노출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5A5FB03-CA2A-4339-8C1C-8E7942BB3B26}"/>
              </a:ext>
            </a:extLst>
          </p:cNvPr>
          <p:cNvCxnSpPr/>
          <p:nvPr/>
        </p:nvCxnSpPr>
        <p:spPr>
          <a:xfrm flipH="1">
            <a:off x="8534400" y="3510690"/>
            <a:ext cx="261257" cy="87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B4A02BC-1C08-41B8-8FC7-3EE9BADC8DA8}"/>
              </a:ext>
            </a:extLst>
          </p:cNvPr>
          <p:cNvCxnSpPr/>
          <p:nvPr/>
        </p:nvCxnSpPr>
        <p:spPr>
          <a:xfrm>
            <a:off x="8780369" y="3532047"/>
            <a:ext cx="818940" cy="87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FE3897-FEFB-434D-9938-AD55CE043F1D}"/>
              </a:ext>
            </a:extLst>
          </p:cNvPr>
          <p:cNvSpPr txBox="1"/>
          <p:nvPr/>
        </p:nvSpPr>
        <p:spPr>
          <a:xfrm>
            <a:off x="7894445" y="2947272"/>
            <a:ext cx="2518159" cy="58477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관리자 로그인 시 임의로 </a:t>
            </a:r>
            <a:r>
              <a:rPr lang="en-US" altLang="ko-KR" sz="1600" dirty="0"/>
              <a:t>ID</a:t>
            </a:r>
            <a:r>
              <a:rPr lang="ko-KR" altLang="en-US" sz="1600" dirty="0"/>
              <a:t>추가 또는 삭제 가능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0203" y="1550443"/>
            <a:ext cx="422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학생이 회원가입하고 신청하는 형태로 운영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2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1292</Words>
  <Application>Microsoft Office PowerPoint</Application>
  <PresentationFormat>와이드스크린</PresentationFormat>
  <Paragraphs>300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초등학생 받아쓰기 프로그램 개발</vt:lpstr>
      <vt:lpstr>목차</vt:lpstr>
      <vt:lpstr>로그인 화면</vt:lpstr>
      <vt:lpstr>선생님-메인</vt:lpstr>
      <vt:lpstr>선생님-열린 자료(모든 자료가 있는 자료실)</vt:lpstr>
      <vt:lpstr>선생님-내 자료실(선생님 본인이 올린자료)</vt:lpstr>
      <vt:lpstr>선생님-내 자료실&gt;파일추가(버튼눌렀을때)</vt:lpstr>
      <vt:lpstr>선생님- 학습현황(학생들 학습현황 파악)</vt:lpstr>
      <vt:lpstr>선생님-학생정보 관리(학생 등록/삭제 관리)</vt:lpstr>
      <vt:lpstr>선생님-Q&amp;A</vt:lpstr>
      <vt:lpstr>선생님-Q&amp;A&gt;학생 질문글(글 클릭시)</vt:lpstr>
      <vt:lpstr>학생-메인</vt:lpstr>
      <vt:lpstr>학생-열린 자료(전체 자료실)</vt:lpstr>
      <vt:lpstr>학생-내 자료실(내 선생님이 올린 자료)</vt:lpstr>
      <vt:lpstr>학생-내 자료실&gt;1단계/어쩌구(파일 클릭시)</vt:lpstr>
      <vt:lpstr>학생-내 자료실&gt;1단계/어쩌구 파일&gt;제출</vt:lpstr>
      <vt:lpstr>학생-학습 관리(자신의 학습 현황 나옴)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초등학생 받아쓰기 프로그램 개발</dc:title>
  <dc:creator>subin</dc:creator>
  <cp:lastModifiedBy>subin</cp:lastModifiedBy>
  <cp:revision>35</cp:revision>
  <dcterms:created xsi:type="dcterms:W3CDTF">2020-03-22T14:39:39Z</dcterms:created>
  <dcterms:modified xsi:type="dcterms:W3CDTF">2020-03-29T03:27:04Z</dcterms:modified>
</cp:coreProperties>
</file>