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4" r:id="rId4"/>
    <p:sldId id="308" r:id="rId5"/>
    <p:sldId id="316" r:id="rId6"/>
    <p:sldId id="317" r:id="rId7"/>
    <p:sldId id="318" r:id="rId8"/>
    <p:sldId id="292" r:id="rId9"/>
    <p:sldId id="294" r:id="rId10"/>
    <p:sldId id="296" r:id="rId11"/>
    <p:sldId id="297" r:id="rId12"/>
    <p:sldId id="299" r:id="rId13"/>
    <p:sldId id="301" r:id="rId14"/>
    <p:sldId id="302" r:id="rId15"/>
    <p:sldId id="303" r:id="rId16"/>
    <p:sldId id="309" r:id="rId17"/>
    <p:sldId id="310" r:id="rId18"/>
    <p:sldId id="311" r:id="rId19"/>
    <p:sldId id="312" r:id="rId20"/>
    <p:sldId id="313" r:id="rId21"/>
    <p:sldId id="314" r:id="rId22"/>
    <p:sldId id="3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초등학생 받아쓰기 프로그램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2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신청현황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48243" y="3482121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1	1	1	</a:t>
            </a:r>
            <a:r>
              <a:rPr lang="ko-KR" altLang="en-US" dirty="0" smtClean="0">
                <a:solidFill>
                  <a:schemeClr val="tx1"/>
                </a:solidFill>
              </a:rPr>
              <a:t>홍길동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84077" y="2711214"/>
            <a:ext cx="951382" cy="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5435459" y="2449367"/>
            <a:ext cx="1237902" cy="5236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강좌에 </a:t>
            </a:r>
            <a:r>
              <a:rPr lang="ko-KR" altLang="en-US" sz="1400" dirty="0" err="1" smtClean="0"/>
              <a:t>들어갔을때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813389" y="4840770"/>
            <a:ext cx="956688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0077" y="4840770"/>
            <a:ext cx="956688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693676" y="5249521"/>
            <a:ext cx="0" cy="2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3026367" y="5466834"/>
            <a:ext cx="13346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강좌를 신청한 학생들 목록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770077" y="5134708"/>
            <a:ext cx="0" cy="33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6102768" y="5466834"/>
            <a:ext cx="1334618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학생이 강좌를 </a:t>
            </a:r>
            <a:r>
              <a:rPr lang="ko-KR" altLang="en-US" sz="1400" dirty="0" err="1" smtClean="0"/>
              <a:t>들을수</a:t>
            </a:r>
            <a:r>
              <a:rPr lang="ko-KR" altLang="en-US" sz="1400" dirty="0" smtClean="0"/>
              <a:t> 있도록 승인하는 버튼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21037" y="1144778"/>
            <a:ext cx="154737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개설한 강좌에 </a:t>
            </a:r>
            <a:r>
              <a:rPr lang="ko-KR" altLang="en-US" sz="1400" dirty="0" err="1" smtClean="0"/>
              <a:t>들어갔을때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007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학습자료실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1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1	</a:t>
            </a:r>
            <a:r>
              <a:rPr lang="ko-KR" altLang="en-US" dirty="0" smtClean="0">
                <a:solidFill>
                  <a:schemeClr val="tx1"/>
                </a:solidFill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</a:rPr>
              <a:t>	20.02.02		100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2	</a:t>
            </a:r>
            <a:r>
              <a:rPr lang="ko-KR" altLang="en-US" dirty="0" smtClean="0">
                <a:solidFill>
                  <a:schemeClr val="tx1"/>
                </a:solidFill>
              </a:rPr>
              <a:t>홍길동 </a:t>
            </a:r>
            <a:r>
              <a:rPr lang="en-US" altLang="ko-KR" dirty="0" smtClean="0">
                <a:solidFill>
                  <a:schemeClr val="tx1"/>
                </a:solidFill>
              </a:rPr>
              <a:t>	20.02.10		50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등록자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04385" y="5758963"/>
            <a:ext cx="1424075" cy="606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자료등록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7B4D0A-270E-492E-84BC-9AFD4344D568}"/>
              </a:ext>
            </a:extLst>
          </p:cNvPr>
          <p:cNvCxnSpPr/>
          <p:nvPr/>
        </p:nvCxnSpPr>
        <p:spPr>
          <a:xfrm flipH="1">
            <a:off x="9970595" y="5512702"/>
            <a:ext cx="520162" cy="2360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616EF2-B457-457D-89E7-CA03858CC06B}"/>
              </a:ext>
            </a:extLst>
          </p:cNvPr>
          <p:cNvSpPr txBox="1"/>
          <p:nvPr/>
        </p:nvSpPr>
        <p:spPr>
          <a:xfrm>
            <a:off x="10490758" y="4918897"/>
            <a:ext cx="107244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클릭 시 자료 업로드 화면으로 이동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720053" y="5280041"/>
            <a:ext cx="0" cy="21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3052744" y="5497353"/>
            <a:ext cx="13346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강좌에 등록한 자료들 리스트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457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학습자료실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자료등록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04659" y="35223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90764" y="4203148"/>
            <a:ext cx="1857271" cy="494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음성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34139" y="4203148"/>
            <a:ext cx="2416419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답안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648" y="4203147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난이도 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등록하기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45E586E-72E8-441E-A4EA-C045B08B880E}"/>
              </a:ext>
            </a:extLst>
          </p:cNvPr>
          <p:cNvCxnSpPr>
            <a:cxnSpLocks/>
          </p:cNvCxnSpPr>
          <p:nvPr/>
        </p:nvCxnSpPr>
        <p:spPr>
          <a:xfrm flipV="1">
            <a:off x="2833914" y="4697190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9B2E84-69FB-4AA4-9869-0E134FF04224}"/>
              </a:ext>
            </a:extLst>
          </p:cNvPr>
          <p:cNvSpPr txBox="1"/>
          <p:nvPr/>
        </p:nvSpPr>
        <p:spPr>
          <a:xfrm>
            <a:off x="2084754" y="5478586"/>
            <a:ext cx="1498320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녹음파일 등록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등록하기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8FF2F3-B2DF-4496-8F1D-C743629A6A37}"/>
              </a:ext>
            </a:extLst>
          </p:cNvPr>
          <p:cNvCxnSpPr>
            <a:cxnSpLocks/>
          </p:cNvCxnSpPr>
          <p:nvPr/>
        </p:nvCxnSpPr>
        <p:spPr>
          <a:xfrm flipV="1">
            <a:off x="4805685" y="4676118"/>
            <a:ext cx="336663" cy="85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5BC409-6118-4269-8908-C5031A676714}"/>
              </a:ext>
            </a:extLst>
          </p:cNvPr>
          <p:cNvSpPr txBox="1"/>
          <p:nvPr/>
        </p:nvSpPr>
        <p:spPr>
          <a:xfrm>
            <a:off x="4116256" y="5512629"/>
            <a:ext cx="1378858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답안지 등록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DEC782-C266-432D-981C-F14F81D7C55E}"/>
              </a:ext>
            </a:extLst>
          </p:cNvPr>
          <p:cNvSpPr txBox="1"/>
          <p:nvPr/>
        </p:nvSpPr>
        <p:spPr>
          <a:xfrm>
            <a:off x="6215464" y="5422339"/>
            <a:ext cx="142885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자신이 등록할 받아쓰기의 단계 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7ACED3-AA8E-4427-A48D-84D2C1F16CF0}"/>
              </a:ext>
            </a:extLst>
          </p:cNvPr>
          <p:cNvCxnSpPr>
            <a:cxnSpLocks/>
          </p:cNvCxnSpPr>
          <p:nvPr/>
        </p:nvCxnSpPr>
        <p:spPr>
          <a:xfrm flipH="1">
            <a:off x="10279463" y="5286221"/>
            <a:ext cx="509371" cy="787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B1C198-5E88-4E90-9C6C-77B34B712D39}"/>
              </a:ext>
            </a:extLst>
          </p:cNvPr>
          <p:cNvSpPr txBox="1"/>
          <p:nvPr/>
        </p:nvSpPr>
        <p:spPr>
          <a:xfrm>
            <a:off x="9679674" y="3833791"/>
            <a:ext cx="2500045" cy="1477328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음성파일과 답안</a:t>
            </a:r>
            <a:r>
              <a:rPr lang="en-US" altLang="ko-KR" dirty="0"/>
              <a:t>, </a:t>
            </a:r>
            <a:r>
              <a:rPr lang="ko-KR" altLang="en-US" dirty="0"/>
              <a:t>난이도를 모두 올리고 클릭 시 </a:t>
            </a:r>
            <a:r>
              <a:rPr lang="en-US" altLang="ko-KR" dirty="0"/>
              <a:t>DB</a:t>
            </a:r>
            <a:r>
              <a:rPr lang="ko-KR" altLang="en-US" dirty="0"/>
              <a:t>에 자료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하나라도 빠졌을 시 오류 메시지 출력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8470ED-513C-4BD8-B588-DDEA1144F58F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929894" y="4681843"/>
            <a:ext cx="618387" cy="7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CF6F48D-1853-476C-8FFC-F2049638F3BF}"/>
              </a:ext>
            </a:extLst>
          </p:cNvPr>
          <p:cNvSpPr txBox="1"/>
          <p:nvPr/>
        </p:nvSpPr>
        <p:spPr>
          <a:xfrm>
            <a:off x="8059833" y="4196027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F3D424-3108-4786-ACD8-590C7ED858AA}"/>
              </a:ext>
            </a:extLst>
          </p:cNvPr>
          <p:cNvSpPr txBox="1"/>
          <p:nvPr/>
        </p:nvSpPr>
        <p:spPr>
          <a:xfrm>
            <a:off x="8051660" y="4842358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답안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FF739-0C82-4284-AE01-DB242D43BC93}"/>
              </a:ext>
            </a:extLst>
          </p:cNvPr>
          <p:cNvSpPr txBox="1"/>
          <p:nvPr/>
        </p:nvSpPr>
        <p:spPr>
          <a:xfrm>
            <a:off x="8051660" y="5464939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난이도를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704660" y="3520829"/>
            <a:ext cx="8574804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ko-KR" altLang="en-US" dirty="0" err="1"/>
              <a:t>학습현황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1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진행중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진행도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/>
          <p:nvPr/>
        </p:nvCxnSpPr>
        <p:spPr>
          <a:xfrm flipH="1">
            <a:off x="6790350" y="5368284"/>
            <a:ext cx="325873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7017570" y="4802123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명씩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단위로 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D270C3-33BF-4D07-8AE2-203A75B02367}"/>
              </a:ext>
            </a:extLst>
          </p:cNvPr>
          <p:cNvCxnSpPr/>
          <p:nvPr/>
        </p:nvCxnSpPr>
        <p:spPr>
          <a:xfrm>
            <a:off x="4134373" y="5751790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BF245-E1A6-45D9-9119-18A2872E4FCD}"/>
              </a:ext>
            </a:extLst>
          </p:cNvPr>
          <p:cNvSpPr txBox="1"/>
          <p:nvPr/>
        </p:nvSpPr>
        <p:spPr>
          <a:xfrm>
            <a:off x="1570053" y="5412238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학생의 이름 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학생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C7039D-7AD1-4926-A3D2-F0F25B24786A}"/>
              </a:ext>
            </a:extLst>
          </p:cNvPr>
          <p:cNvSpPr txBox="1"/>
          <p:nvPr/>
        </p:nvSpPr>
        <p:spPr>
          <a:xfrm>
            <a:off x="5858135" y="4025261"/>
            <a:ext cx="2122786" cy="646331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별 간략한 성취도 표시 페이지</a:t>
            </a:r>
          </a:p>
        </p:txBody>
      </p:sp>
    </p:spTree>
    <p:extLst>
      <p:ext uri="{BB962C8B-B14F-4D97-AF65-F5344CB8AC3E}">
        <p14:creationId xmlns:p14="http://schemas.microsoft.com/office/powerpoint/2010/main" val="372216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1	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1</a:t>
            </a:r>
            <a:r>
              <a:rPr lang="ko-KR" altLang="en-US" dirty="0" err="1" smtClean="0">
                <a:solidFill>
                  <a:schemeClr val="tx1"/>
                </a:solidFill>
              </a:rPr>
              <a:t>번모르겠어요</a:t>
            </a:r>
            <a:r>
              <a:rPr lang="en-US" altLang="ko-KR" dirty="0" smtClean="0">
                <a:solidFill>
                  <a:schemeClr val="tx1"/>
                </a:solidFill>
              </a:rPr>
              <a:t>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/	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/>
          <p:nvPr/>
        </p:nvCxnSpPr>
        <p:spPr>
          <a:xfrm flipH="1">
            <a:off x="6790350" y="5368284"/>
            <a:ext cx="325873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7117705" y="5234004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명씩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단위로 </a:t>
            </a:r>
            <a:r>
              <a:rPr lang="ko-KR" altLang="en-US" sz="1600" dirty="0"/>
              <a:t>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D270C3-33BF-4D07-8AE2-203A75B02367}"/>
              </a:ext>
            </a:extLst>
          </p:cNvPr>
          <p:cNvCxnSpPr/>
          <p:nvPr/>
        </p:nvCxnSpPr>
        <p:spPr>
          <a:xfrm>
            <a:off x="4134373" y="5751790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BF245-E1A6-45D9-9119-18A2872E4FCD}"/>
              </a:ext>
            </a:extLst>
          </p:cNvPr>
          <p:cNvSpPr txBox="1"/>
          <p:nvPr/>
        </p:nvSpPr>
        <p:spPr>
          <a:xfrm>
            <a:off x="1570053" y="5412238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학생의 이름 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학생 검색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938619-EBFB-4403-A1F7-1496103AFFA3}"/>
              </a:ext>
            </a:extLst>
          </p:cNvPr>
          <p:cNvCxnSpPr/>
          <p:nvPr/>
        </p:nvCxnSpPr>
        <p:spPr>
          <a:xfrm flipH="1">
            <a:off x="7033846" y="4247458"/>
            <a:ext cx="886420" cy="55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32D0CE-2AC1-4ACA-8A94-069D66FB72FC}"/>
              </a:ext>
            </a:extLst>
          </p:cNvPr>
          <p:cNvSpPr txBox="1"/>
          <p:nvPr/>
        </p:nvSpPr>
        <p:spPr>
          <a:xfrm>
            <a:off x="7920265" y="3976877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</p:spTree>
    <p:extLst>
      <p:ext uri="{BB962C8B-B14F-4D97-AF65-F5344CB8AC3E}">
        <p14:creationId xmlns:p14="http://schemas.microsoft.com/office/powerpoint/2010/main" val="406396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-Q&amp;A&gt;</a:t>
            </a:r>
            <a:r>
              <a:rPr lang="ko-KR" altLang="en-US" dirty="0"/>
              <a:t>학생 </a:t>
            </a:r>
            <a:r>
              <a:rPr lang="ko-KR" altLang="en-US" dirty="0" err="1"/>
              <a:t>질문글</a:t>
            </a:r>
            <a:r>
              <a:rPr lang="en-US" altLang="ko-KR" dirty="0"/>
              <a:t>(</a:t>
            </a:r>
            <a:r>
              <a:rPr lang="ko-KR" altLang="en-US" dirty="0"/>
              <a:t>글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1208" y="3356993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1208" y="3865274"/>
            <a:ext cx="7494920" cy="188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학생질문글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1208" y="5747657"/>
            <a:ext cx="661066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답변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01873" y="5747657"/>
            <a:ext cx="88425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8371" y="2634353"/>
            <a:ext cx="1721200" cy="510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Q&amp;A&gt;</a:t>
            </a:r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ko-KR" altLang="en-US" sz="1400" dirty="0" err="1">
                <a:solidFill>
                  <a:schemeClr val="tx1"/>
                </a:solidFill>
              </a:rPr>
              <a:t>질문글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679" y="3395940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글제목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679" y="4607606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61489" y="5006602"/>
            <a:ext cx="1828122" cy="503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누르면 답변이 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4983" y="5747657"/>
            <a:ext cx="1260864" cy="439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 적는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9" idx="1"/>
          </p:cNvCxnSpPr>
          <p:nvPr/>
        </p:nvCxnSpPr>
        <p:spPr>
          <a:xfrm>
            <a:off x="1661905" y="3562986"/>
            <a:ext cx="429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1"/>
            <a:endCxn id="11" idx="1"/>
          </p:cNvCxnSpPr>
          <p:nvPr/>
        </p:nvCxnSpPr>
        <p:spPr>
          <a:xfrm flipV="1">
            <a:off x="1704660" y="4806466"/>
            <a:ext cx="386548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8" idx="3"/>
            <a:endCxn id="12" idx="1"/>
          </p:cNvCxnSpPr>
          <p:nvPr/>
        </p:nvCxnSpPr>
        <p:spPr>
          <a:xfrm flipV="1">
            <a:off x="1815847" y="5953651"/>
            <a:ext cx="275361" cy="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9601370" y="5509847"/>
            <a:ext cx="1170462" cy="47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FC3BCD-3ECE-4D06-95EF-6BE51CA7A2FA}"/>
              </a:ext>
            </a:extLst>
          </p:cNvPr>
          <p:cNvSpPr/>
          <p:nvPr/>
        </p:nvSpPr>
        <p:spPr>
          <a:xfrm>
            <a:off x="8943710" y="5436163"/>
            <a:ext cx="650039" cy="30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1B4190-DDC6-4FF6-9594-F2027D9FE036}"/>
              </a:ext>
            </a:extLst>
          </p:cNvPr>
          <p:cNvSpPr/>
          <p:nvPr/>
        </p:nvSpPr>
        <p:spPr>
          <a:xfrm>
            <a:off x="7626238" y="5440618"/>
            <a:ext cx="685715" cy="301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6557CF-5204-42D0-B358-4FDE2BBA673F}"/>
              </a:ext>
            </a:extLst>
          </p:cNvPr>
          <p:cNvSpPr/>
          <p:nvPr/>
        </p:nvSpPr>
        <p:spPr>
          <a:xfrm>
            <a:off x="8319574" y="5440618"/>
            <a:ext cx="650039" cy="30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72B26C7-1BA7-4DAD-8A6E-0B6FFFC1E637}"/>
              </a:ext>
            </a:extLst>
          </p:cNvPr>
          <p:cNvCxnSpPr>
            <a:cxnSpLocks/>
          </p:cNvCxnSpPr>
          <p:nvPr/>
        </p:nvCxnSpPr>
        <p:spPr>
          <a:xfrm>
            <a:off x="8311953" y="4941698"/>
            <a:ext cx="207933" cy="49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D0C557-2D6D-464B-9154-8A3B119B07C2}"/>
              </a:ext>
            </a:extLst>
          </p:cNvPr>
          <p:cNvSpPr txBox="1"/>
          <p:nvPr/>
        </p:nvSpPr>
        <p:spPr>
          <a:xfrm>
            <a:off x="7432740" y="4320073"/>
            <a:ext cx="18147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자신이 올린 글 수정 삭제 등록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13402" y="2857082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13402" y="245514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7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개설 강좌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3813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개설 강좌 목록    </a:t>
            </a:r>
            <a:r>
              <a:rPr lang="en-US" altLang="ko-KR" dirty="0">
                <a:solidFill>
                  <a:schemeClr val="tx1"/>
                </a:solidFill>
              </a:rPr>
              <a:t>/   </a:t>
            </a:r>
            <a:r>
              <a:rPr lang="ko-KR" altLang="en-US" dirty="0">
                <a:solidFill>
                  <a:schemeClr val="tx1"/>
                </a:solidFill>
              </a:rPr>
              <a:t>신청 강좌  </a:t>
            </a:r>
            <a:r>
              <a:rPr lang="en-US" altLang="ko-KR" dirty="0">
                <a:solidFill>
                  <a:schemeClr val="tx1"/>
                </a:solidFill>
              </a:rPr>
              <a:t>  /   </a:t>
            </a:r>
            <a:r>
              <a:rPr lang="ko-KR" altLang="en-US" dirty="0">
                <a:solidFill>
                  <a:schemeClr val="tx1"/>
                </a:solidFill>
              </a:rPr>
              <a:t>수강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98873" y="6296555"/>
            <a:ext cx="1883229" cy="511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로그인하면 바로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메인화면</a:t>
            </a:r>
            <a:r>
              <a:rPr lang="ko-KR" altLang="en-US" sz="1600" dirty="0">
                <a:solidFill>
                  <a:schemeClr val="tx1"/>
                </a:solidFill>
              </a:rPr>
              <a:t> 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D20DC-698B-4A3D-A65B-C7E72674FC57}"/>
              </a:ext>
            </a:extLst>
          </p:cNvPr>
          <p:cNvSpPr txBox="1"/>
          <p:nvPr/>
        </p:nvSpPr>
        <p:spPr>
          <a:xfrm>
            <a:off x="3348365" y="2796798"/>
            <a:ext cx="18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강좌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986AB-8249-43A0-926F-0991BF59DEBD}"/>
              </a:ext>
            </a:extLst>
          </p:cNvPr>
          <p:cNvSpPr txBox="1"/>
          <p:nvPr/>
        </p:nvSpPr>
        <p:spPr>
          <a:xfrm>
            <a:off x="7096817" y="2811427"/>
            <a:ext cx="18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지도 선생님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D9AAD8-F826-4B66-BECA-97F0B0F33A3E}"/>
              </a:ext>
            </a:extLst>
          </p:cNvPr>
          <p:cNvGrpSpPr/>
          <p:nvPr/>
        </p:nvGrpSpPr>
        <p:grpSpPr>
          <a:xfrm>
            <a:off x="1313402" y="3245978"/>
            <a:ext cx="9164265" cy="369332"/>
            <a:chOff x="1366575" y="3244334"/>
            <a:chExt cx="916426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DD705E-50B9-4827-9A8F-872D795AA894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육지를 주제로한 받아쓰기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F31B84-0448-491A-A2A0-D35110704A84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2-1 </a:t>
              </a:r>
              <a:r>
                <a:rPr lang="ko-KR" altLang="en-US" dirty="0"/>
                <a:t>손오공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769BD-894C-4F9F-BEF8-912BEA59414D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364363-B64D-476F-9C1C-C6E2D1666163}"/>
              </a:ext>
            </a:extLst>
          </p:cNvPr>
          <p:cNvGrpSpPr/>
          <p:nvPr/>
        </p:nvGrpSpPr>
        <p:grpSpPr>
          <a:xfrm>
            <a:off x="1313402" y="3731061"/>
            <a:ext cx="9164265" cy="369332"/>
            <a:chOff x="1366575" y="3244334"/>
            <a:chExt cx="9164265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4491FB-D025-427E-9946-6B7DE91F0ACE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하늘을 주제로한 받아쓰기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1EDF88-0AFD-46C2-BA20-139697EE53D1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1-1 </a:t>
              </a:r>
              <a:r>
                <a:rPr lang="ko-KR" altLang="en-US" dirty="0"/>
                <a:t>삼장법사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856BCF-A69E-4DF3-8D6D-691E86E10EB3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EA8FE8-BEC4-4C40-B657-749BC7281E2A}"/>
              </a:ext>
            </a:extLst>
          </p:cNvPr>
          <p:cNvGrpSpPr/>
          <p:nvPr/>
        </p:nvGrpSpPr>
        <p:grpSpPr>
          <a:xfrm>
            <a:off x="1313402" y="4224253"/>
            <a:ext cx="9164265" cy="369332"/>
            <a:chOff x="1366575" y="3244334"/>
            <a:chExt cx="9164265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1167FF-3F0E-452E-AC1E-8D89AEB86D88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바다를 주제로한 받아쓰기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898737-074E-494C-9FF2-76EA07470547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2-5 </a:t>
              </a:r>
              <a:r>
                <a:rPr lang="ko-KR" altLang="en-US" dirty="0"/>
                <a:t>사오정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612DB9-F30C-4D47-8688-1AEC47987E8C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C12FF7-8EA5-43D8-836D-FF78CC7D02EF}"/>
              </a:ext>
            </a:extLst>
          </p:cNvPr>
          <p:cNvGrpSpPr/>
          <p:nvPr/>
        </p:nvGrpSpPr>
        <p:grpSpPr>
          <a:xfrm>
            <a:off x="1313402" y="4709336"/>
            <a:ext cx="9164265" cy="369332"/>
            <a:chOff x="1366575" y="3244334"/>
            <a:chExt cx="9164265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7BDA99-4E05-4978-925D-00FFC49A6D39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먹거리를 주제로한 쉬운 받아쓰기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E64229-4E59-4D60-8633-52BD0EE59EDC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1-9 </a:t>
              </a:r>
              <a:r>
                <a:rPr lang="ko-KR" altLang="en-US" dirty="0" err="1"/>
                <a:t>저팔계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3A4275-5764-4254-8A37-4593F37D2EA5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9FC1BC-44E3-444A-A214-EB9800127815}"/>
              </a:ext>
            </a:extLst>
          </p:cNvPr>
          <p:cNvGrpSpPr/>
          <p:nvPr/>
        </p:nvGrpSpPr>
        <p:grpSpPr>
          <a:xfrm>
            <a:off x="3851366" y="5901236"/>
            <a:ext cx="4702628" cy="790637"/>
            <a:chOff x="3460089" y="5662241"/>
            <a:chExt cx="4702628" cy="7906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B0EB59-0EB3-4B58-BF1D-677910A4E9A6}"/>
                </a:ext>
              </a:extLst>
            </p:cNvPr>
            <p:cNvSpPr txBox="1"/>
            <p:nvPr/>
          </p:nvSpPr>
          <p:spPr>
            <a:xfrm>
              <a:off x="4730261" y="6083546"/>
              <a:ext cx="2468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검색어를 입력하세요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17E8E6-3614-43EB-8F45-9FC6D07AB01D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9F685F-5354-4E23-B95D-FFF236D4B374}"/>
                </a:ext>
              </a:extLst>
            </p:cNvPr>
            <p:cNvSpPr txBox="1"/>
            <p:nvPr/>
          </p:nvSpPr>
          <p:spPr>
            <a:xfrm>
              <a:off x="3585029" y="6083546"/>
              <a:ext cx="1145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검색기준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5FD451-51FD-4CC2-8FD3-C9446F58A8FF}"/>
                </a:ext>
              </a:extLst>
            </p:cNvPr>
            <p:cNvSpPr txBox="1"/>
            <p:nvPr/>
          </p:nvSpPr>
          <p:spPr>
            <a:xfrm>
              <a:off x="3460089" y="5662241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자료 페이지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61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신청 강좌 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996CA3-DC34-4276-9833-A4A81EB5A92B}"/>
              </a:ext>
            </a:extLst>
          </p:cNvPr>
          <p:cNvGrpSpPr/>
          <p:nvPr/>
        </p:nvGrpSpPr>
        <p:grpSpPr>
          <a:xfrm>
            <a:off x="1366784" y="2003479"/>
            <a:ext cx="9458431" cy="4214441"/>
            <a:chOff x="1313402" y="1195759"/>
            <a:chExt cx="9458431" cy="4214441"/>
          </a:xfrm>
        </p:grpSpPr>
        <p:sp>
          <p:nvSpPr>
            <p:cNvPr id="4" name="직사각형 3"/>
            <p:cNvSpPr/>
            <p:nvPr/>
          </p:nvSpPr>
          <p:spPr>
            <a:xfrm>
              <a:off x="1313402" y="1195759"/>
              <a:ext cx="9458430" cy="4214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3403" y="1195759"/>
              <a:ext cx="9458430" cy="97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홈페이지 이름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E199FE-8115-471E-9235-5C8B652A6705}"/>
                </a:ext>
              </a:extLst>
            </p:cNvPr>
            <p:cNvSpPr/>
            <p:nvPr/>
          </p:nvSpPr>
          <p:spPr>
            <a:xfrm>
              <a:off x="1339988" y="2381325"/>
              <a:ext cx="9405257" cy="40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개설 강좌 목록  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rgbClr val="FF0000"/>
                  </a:solidFill>
                </a:rPr>
                <a:t>신청 강좌 목록  </a:t>
              </a:r>
              <a:r>
                <a:rPr lang="en-US" altLang="ko-KR" dirty="0">
                  <a:solidFill>
                    <a:srgbClr val="FF0000"/>
                  </a:solidFill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chemeClr val="tx1"/>
                  </a:solidFill>
                </a:rPr>
                <a:t>수강 강좌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8EECEC-99B8-4BB8-9FBA-01C3AEF70B30}"/>
                </a:ext>
              </a:extLst>
            </p:cNvPr>
            <p:cNvGrpSpPr/>
            <p:nvPr/>
          </p:nvGrpSpPr>
          <p:grpSpPr>
            <a:xfrm>
              <a:off x="1313402" y="3245978"/>
              <a:ext cx="9164265" cy="369332"/>
              <a:chOff x="1366575" y="3244334"/>
              <a:chExt cx="9164265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1E7CD-BD54-434D-822A-52727079DA2D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육지를 주제로한 받아쓰기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6FD7E-FEC3-46B7-84F0-2B015A5355B6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/>
                  <a:t>손오공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6C5B4C-B985-462B-886F-96B633CC115C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695221-3461-4B4F-ABBB-585920B362F6}"/>
                </a:ext>
              </a:extLst>
            </p:cNvPr>
            <p:cNvGrpSpPr/>
            <p:nvPr/>
          </p:nvGrpSpPr>
          <p:grpSpPr>
            <a:xfrm>
              <a:off x="1313402" y="3731061"/>
              <a:ext cx="9164265" cy="369332"/>
              <a:chOff x="1366575" y="3244334"/>
              <a:chExt cx="9164265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9B43FD-4F3E-4000-9D7A-E7C73D6CCE7E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하늘을 주제로한 받아쓰기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F0586-6A93-4453-9557-BF797CD296C7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1-1 </a:t>
                </a:r>
                <a:r>
                  <a:rPr lang="ko-KR" altLang="en-US" dirty="0"/>
                  <a:t>삼장법사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43850B-6868-4A52-8420-346E9A7D2FCC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751222-AEF2-4379-9592-02C1DA30D8F9}"/>
                </a:ext>
              </a:extLst>
            </p:cNvPr>
            <p:cNvGrpSpPr/>
            <p:nvPr/>
          </p:nvGrpSpPr>
          <p:grpSpPr>
            <a:xfrm>
              <a:off x="1313402" y="4224253"/>
              <a:ext cx="9164265" cy="369332"/>
              <a:chOff x="1366575" y="3244334"/>
              <a:chExt cx="9164265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352B73-FCE4-40DA-ABAC-41B2738842D4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바다를 주제로한 받아쓰기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D7040A-2A7C-4EC9-804A-EA81E1089251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2-5 </a:t>
                </a:r>
                <a:r>
                  <a:rPr lang="ko-KR" altLang="en-US" dirty="0"/>
                  <a:t>사오정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EF67C-D727-42DE-B471-4B9DAC728252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E07D323-D5F1-4FD9-AB37-EF5F62370AAF}"/>
                </a:ext>
              </a:extLst>
            </p:cNvPr>
            <p:cNvGrpSpPr/>
            <p:nvPr/>
          </p:nvGrpSpPr>
          <p:grpSpPr>
            <a:xfrm>
              <a:off x="1313402" y="4709336"/>
              <a:ext cx="9164265" cy="369332"/>
              <a:chOff x="1366575" y="3244334"/>
              <a:chExt cx="9164265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A8D804-33CB-4A80-A378-AF90E497D0CA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먹거리를 주제로한 쉬운 받아쓰기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CAB56-0A35-482D-A661-574705B01254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1-9 </a:t>
                </a:r>
                <a:r>
                  <a:rPr lang="ko-KR" altLang="en-US" dirty="0" err="1"/>
                  <a:t>저팔계</a:t>
                </a:r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278EC-6B18-4150-9C0F-A40D3BC01FB1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493B03-2803-423A-A896-175C2AFAABD3}"/>
                </a:ext>
              </a:extLst>
            </p:cNvPr>
            <p:cNvSpPr txBox="1"/>
            <p:nvPr/>
          </p:nvSpPr>
          <p:spPr>
            <a:xfrm>
              <a:off x="3348365" y="2796798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강좌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F71B82-48B3-4374-B65C-A7386D7A8E0E}"/>
                </a:ext>
              </a:extLst>
            </p:cNvPr>
            <p:cNvSpPr txBox="1"/>
            <p:nvPr/>
          </p:nvSpPr>
          <p:spPr>
            <a:xfrm>
              <a:off x="7096817" y="2811427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지도 선생님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94653" y="296736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8130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수강 강좌 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996CA3-DC34-4276-9833-A4A81EB5A92B}"/>
              </a:ext>
            </a:extLst>
          </p:cNvPr>
          <p:cNvGrpSpPr/>
          <p:nvPr/>
        </p:nvGrpSpPr>
        <p:grpSpPr>
          <a:xfrm>
            <a:off x="1366784" y="2003479"/>
            <a:ext cx="9458431" cy="4214441"/>
            <a:chOff x="1313402" y="1195759"/>
            <a:chExt cx="9458431" cy="4214441"/>
          </a:xfrm>
        </p:grpSpPr>
        <p:sp>
          <p:nvSpPr>
            <p:cNvPr id="4" name="직사각형 3"/>
            <p:cNvSpPr/>
            <p:nvPr/>
          </p:nvSpPr>
          <p:spPr>
            <a:xfrm>
              <a:off x="1313402" y="1195759"/>
              <a:ext cx="9458430" cy="4214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3403" y="1195759"/>
              <a:ext cx="9458430" cy="97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홈페이지 이름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E199FE-8115-471E-9235-5C8B652A6705}"/>
                </a:ext>
              </a:extLst>
            </p:cNvPr>
            <p:cNvSpPr/>
            <p:nvPr/>
          </p:nvSpPr>
          <p:spPr>
            <a:xfrm>
              <a:off x="1339988" y="2381325"/>
              <a:ext cx="9405257" cy="40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개설 강좌 목록  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chemeClr val="tx1"/>
                  </a:solidFill>
                </a:rPr>
                <a:t>신청 강좌 목록  </a:t>
              </a:r>
              <a:r>
                <a:rPr lang="en-US" altLang="ko-KR" dirty="0">
                  <a:solidFill>
                    <a:schemeClr val="tx1"/>
                  </a:solidFill>
                </a:rPr>
                <a:t>  /   </a:t>
              </a:r>
              <a:r>
                <a:rPr lang="ko-KR" altLang="en-US" dirty="0">
                  <a:solidFill>
                    <a:srgbClr val="FF0000"/>
                  </a:solidFill>
                </a:rPr>
                <a:t>수강 강좌 목록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8EECEC-99B8-4BB8-9FBA-01C3AEF70B30}"/>
                </a:ext>
              </a:extLst>
            </p:cNvPr>
            <p:cNvGrpSpPr/>
            <p:nvPr/>
          </p:nvGrpSpPr>
          <p:grpSpPr>
            <a:xfrm>
              <a:off x="1313402" y="3245978"/>
              <a:ext cx="7594547" cy="369332"/>
              <a:chOff x="1366575" y="3244334"/>
              <a:chExt cx="7594547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1E7CD-BD54-434D-822A-52727079DA2D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육지를 주제로한 받아쓰기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6FD7E-FEC3-46B7-84F0-2B015A5355B6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/>
                  <a:t>손오공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695221-3461-4B4F-ABBB-585920B362F6}"/>
                </a:ext>
              </a:extLst>
            </p:cNvPr>
            <p:cNvGrpSpPr/>
            <p:nvPr/>
          </p:nvGrpSpPr>
          <p:grpSpPr>
            <a:xfrm>
              <a:off x="1313402" y="3731061"/>
              <a:ext cx="7594547" cy="369332"/>
              <a:chOff x="1366575" y="3244334"/>
              <a:chExt cx="7594547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9B43FD-4F3E-4000-9D7A-E7C73D6CCE7E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하늘을 주제로한 받아쓰기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F0586-6A93-4453-9557-BF797CD296C7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1-1 </a:t>
                </a:r>
                <a:r>
                  <a:rPr lang="ko-KR" altLang="en-US" dirty="0"/>
                  <a:t>삼장법사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751222-AEF2-4379-9592-02C1DA30D8F9}"/>
                </a:ext>
              </a:extLst>
            </p:cNvPr>
            <p:cNvGrpSpPr/>
            <p:nvPr/>
          </p:nvGrpSpPr>
          <p:grpSpPr>
            <a:xfrm>
              <a:off x="1313402" y="4224253"/>
              <a:ext cx="7594547" cy="369332"/>
              <a:chOff x="1366575" y="3244334"/>
              <a:chExt cx="7594547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352B73-FCE4-40DA-ABAC-41B2738842D4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바다를 주제로한 받아쓰기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D7040A-2A7C-4EC9-804A-EA81E1089251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2-5 </a:t>
                </a:r>
                <a:r>
                  <a:rPr lang="ko-KR" altLang="en-US" dirty="0"/>
                  <a:t>사오정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E07D323-D5F1-4FD9-AB37-EF5F62370AAF}"/>
                </a:ext>
              </a:extLst>
            </p:cNvPr>
            <p:cNvGrpSpPr/>
            <p:nvPr/>
          </p:nvGrpSpPr>
          <p:grpSpPr>
            <a:xfrm>
              <a:off x="1313402" y="4709336"/>
              <a:ext cx="7594547" cy="369332"/>
              <a:chOff x="1366575" y="3244334"/>
              <a:chExt cx="7594547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A8D804-33CB-4A80-A378-AF90E497D0CA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먹거리를 주제로한 쉬운 받아쓰기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CAB56-0A35-482D-A661-574705B01254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1-9 </a:t>
                </a:r>
                <a:r>
                  <a:rPr lang="ko-KR" altLang="en-US" dirty="0" err="1"/>
                  <a:t>저팔계</a:t>
                </a:r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493B03-2803-423A-A896-175C2AFAABD3}"/>
                </a:ext>
              </a:extLst>
            </p:cNvPr>
            <p:cNvSpPr txBox="1"/>
            <p:nvPr/>
          </p:nvSpPr>
          <p:spPr>
            <a:xfrm>
              <a:off x="3348365" y="2796798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강좌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F71B82-48B3-4374-B65C-A7386D7A8E0E}"/>
                </a:ext>
              </a:extLst>
            </p:cNvPr>
            <p:cNvSpPr txBox="1"/>
            <p:nvPr/>
          </p:nvSpPr>
          <p:spPr>
            <a:xfrm>
              <a:off x="7096817" y="2811427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지도 선생님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94653" y="296736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5BBF-FBBB-4FF2-9759-7412922B3C34}"/>
              </a:ext>
            </a:extLst>
          </p:cNvPr>
          <p:cNvSpPr txBox="1"/>
          <p:nvPr/>
        </p:nvSpPr>
        <p:spPr>
          <a:xfrm>
            <a:off x="9014504" y="4053698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86DE47-A3FE-43DA-B26B-362018747CE7}"/>
              </a:ext>
            </a:extLst>
          </p:cNvPr>
          <p:cNvSpPr txBox="1"/>
          <p:nvPr/>
        </p:nvSpPr>
        <p:spPr>
          <a:xfrm>
            <a:off x="9014502" y="4543697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CA796-3449-43E6-B4CC-199657D0175D}"/>
              </a:ext>
            </a:extLst>
          </p:cNvPr>
          <p:cNvSpPr txBox="1"/>
          <p:nvPr/>
        </p:nvSpPr>
        <p:spPr>
          <a:xfrm>
            <a:off x="9014503" y="5012508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E144FA-795B-4A07-B8F8-426DAD4726D1}"/>
              </a:ext>
            </a:extLst>
          </p:cNvPr>
          <p:cNvSpPr txBox="1"/>
          <p:nvPr/>
        </p:nvSpPr>
        <p:spPr>
          <a:xfrm>
            <a:off x="9038097" y="5505246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</p:spTree>
    <p:extLst>
      <p:ext uri="{BB962C8B-B14F-4D97-AF65-F5344CB8AC3E}">
        <p14:creationId xmlns:p14="http://schemas.microsoft.com/office/powerpoint/2010/main" val="94718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자료실</a:t>
            </a:r>
            <a:r>
              <a:rPr lang="en-US" altLang="ko-KR" dirty="0"/>
              <a:t>(</a:t>
            </a:r>
            <a:r>
              <a:rPr lang="ko-KR" altLang="en-US" dirty="0"/>
              <a:t>강좌내 받아쓰기 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8"/>
            <a:ext cx="2903974" cy="334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51422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 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5509" y="3632375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6743" y="3648392"/>
            <a:ext cx="8170882" cy="41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단계▽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1020" y="4204782"/>
            <a:ext cx="1026605" cy="24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64325" y="4481572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4326" y="4790929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71020" y="5096190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4327" y="5389265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0502" y="3022915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학습자료실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2125451" y="2917796"/>
            <a:ext cx="1269230" cy="288464"/>
          </a:xfrm>
          <a:prstGeom prst="bentConnector3">
            <a:avLst>
              <a:gd name="adj1" fmla="val 99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47" y="3149449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 표시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드롭다운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1773378" y="3273746"/>
            <a:ext cx="528012" cy="397434"/>
          </a:xfrm>
          <a:prstGeom prst="bentConnector3">
            <a:avLst>
              <a:gd name="adj1" fmla="val 101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198395" y="4067711"/>
            <a:ext cx="1577591" cy="54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진행도 표시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완료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미완료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1"/>
            <a:endCxn id="12" idx="3"/>
          </p:cNvCxnSpPr>
          <p:nvPr/>
        </p:nvCxnSpPr>
        <p:spPr>
          <a:xfrm flipH="1">
            <a:off x="9890930" y="4342574"/>
            <a:ext cx="307465" cy="27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30099" y="4169237"/>
            <a:ext cx="2443588" cy="624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나온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 리스트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해당자료로</a:t>
            </a:r>
            <a:r>
              <a:rPr lang="ko-KR" altLang="en-US" sz="1400" dirty="0">
                <a:solidFill>
                  <a:schemeClr val="tx1"/>
                </a:solidFill>
              </a:rPr>
              <a:t> 넘어감 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393430" y="4500831"/>
            <a:ext cx="330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513D7A-39FF-450A-BCF2-226D46EDB1AB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43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427" y="214400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0105" y="739494"/>
            <a:ext cx="1633694" cy="432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1097" y="1601618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9158" y="1618314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54223" y="2396202"/>
            <a:ext cx="1475430" cy="51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메인화면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강좌리스트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7036" y="4558938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35298" y="2358544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개설 강좌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35295" y="3033459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35298" y="3719259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 </a:t>
            </a:r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82939" y="4786039"/>
            <a:ext cx="104251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36855" y="2136276"/>
            <a:ext cx="1472499" cy="519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강좌개설하기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164101" y="3545089"/>
            <a:ext cx="1439422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</a:t>
            </a:r>
            <a:r>
              <a:rPr lang="ko-KR" altLang="en-US" dirty="0" smtClean="0">
                <a:solidFill>
                  <a:schemeClr val="tx1"/>
                </a:solidFill>
              </a:rPr>
              <a:t>자료실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64100" y="4171208"/>
            <a:ext cx="1228408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 flipH="1">
            <a:off x="4991938" y="1171573"/>
            <a:ext cx="1215014" cy="4300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6" idx="0"/>
          </p:cNvCxnSpPr>
          <p:nvPr/>
        </p:nvCxnSpPr>
        <p:spPr>
          <a:xfrm>
            <a:off x="6206952" y="1171573"/>
            <a:ext cx="1153047" cy="4467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7" idx="0"/>
          </p:cNvCxnSpPr>
          <p:nvPr/>
        </p:nvCxnSpPr>
        <p:spPr>
          <a:xfrm>
            <a:off x="4991938" y="2048361"/>
            <a:ext cx="0" cy="3478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7" idx="1"/>
            <a:endCxn id="19" idx="3"/>
          </p:cNvCxnSpPr>
          <p:nvPr/>
        </p:nvCxnSpPr>
        <p:spPr>
          <a:xfrm flipH="1" flipV="1">
            <a:off x="4009354" y="2396202"/>
            <a:ext cx="244869" cy="2571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0" idx="1"/>
            <a:endCxn id="65" idx="3"/>
          </p:cNvCxnSpPr>
          <p:nvPr/>
        </p:nvCxnSpPr>
        <p:spPr>
          <a:xfrm flipH="1">
            <a:off x="2308310" y="3046913"/>
            <a:ext cx="227080" cy="15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" idx="2"/>
            <a:endCxn id="13" idx="0"/>
          </p:cNvCxnSpPr>
          <p:nvPr/>
        </p:nvCxnSpPr>
        <p:spPr>
          <a:xfrm>
            <a:off x="7359999" y="2065057"/>
            <a:ext cx="756140" cy="2934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1" idx="1"/>
          </p:cNvCxnSpPr>
          <p:nvPr/>
        </p:nvCxnSpPr>
        <p:spPr>
          <a:xfrm flipV="1">
            <a:off x="8896979" y="3768461"/>
            <a:ext cx="267122" cy="1741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22" idx="1"/>
          </p:cNvCxnSpPr>
          <p:nvPr/>
        </p:nvCxnSpPr>
        <p:spPr>
          <a:xfrm>
            <a:off x="8896979" y="3942631"/>
            <a:ext cx="267121" cy="4519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4" idx="0"/>
            <a:endCxn id="13" idx="2"/>
          </p:cNvCxnSpPr>
          <p:nvPr/>
        </p:nvCxnSpPr>
        <p:spPr>
          <a:xfrm flipV="1">
            <a:off x="8116136" y="2805287"/>
            <a:ext cx="3" cy="2281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5" idx="0"/>
            <a:endCxn id="14" idx="2"/>
          </p:cNvCxnSpPr>
          <p:nvPr/>
        </p:nvCxnSpPr>
        <p:spPr>
          <a:xfrm flipH="1" flipV="1">
            <a:off x="8116136" y="3480202"/>
            <a:ext cx="3" cy="2390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601249" y="3851564"/>
            <a:ext cx="1757455" cy="418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35390" y="2789772"/>
            <a:ext cx="1475430" cy="51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7" idx="1"/>
            <a:endCxn id="50" idx="3"/>
          </p:cNvCxnSpPr>
          <p:nvPr/>
        </p:nvCxnSpPr>
        <p:spPr>
          <a:xfrm flipH="1">
            <a:off x="4010820" y="2653343"/>
            <a:ext cx="243403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050380" y="2839055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20542" y="3408803"/>
            <a:ext cx="128011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56978" y="3978551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50" idx="1"/>
            <a:endCxn id="66" idx="3"/>
          </p:cNvCxnSpPr>
          <p:nvPr/>
        </p:nvCxnSpPr>
        <p:spPr>
          <a:xfrm flipH="1">
            <a:off x="2300653" y="3046913"/>
            <a:ext cx="234737" cy="5852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0" idx="1"/>
            <a:endCxn id="68" idx="3"/>
          </p:cNvCxnSpPr>
          <p:nvPr/>
        </p:nvCxnSpPr>
        <p:spPr>
          <a:xfrm flipH="1">
            <a:off x="2314908" y="3046913"/>
            <a:ext cx="220482" cy="11550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0" idx="1"/>
            <a:endCxn id="12" idx="3"/>
          </p:cNvCxnSpPr>
          <p:nvPr/>
        </p:nvCxnSpPr>
        <p:spPr>
          <a:xfrm flipH="1">
            <a:off x="2324966" y="3046913"/>
            <a:ext cx="210424" cy="1735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5" idx="3"/>
            <a:endCxn id="17" idx="1"/>
          </p:cNvCxnSpPr>
          <p:nvPr/>
        </p:nvCxnSpPr>
        <p:spPr>
          <a:xfrm>
            <a:off x="8896979" y="3942631"/>
            <a:ext cx="285960" cy="10667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41104" y="4663147"/>
            <a:ext cx="103641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90495" y="4663147"/>
            <a:ext cx="861897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90914" y="4663147"/>
            <a:ext cx="1143540" cy="651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</a:t>
            </a:r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3" idx="2"/>
            <a:endCxn id="92" idx="0"/>
          </p:cNvCxnSpPr>
          <p:nvPr/>
        </p:nvCxnSpPr>
        <p:spPr>
          <a:xfrm flipH="1">
            <a:off x="4359312" y="4269577"/>
            <a:ext cx="1120665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" idx="2"/>
            <a:endCxn id="93" idx="0"/>
          </p:cNvCxnSpPr>
          <p:nvPr/>
        </p:nvCxnSpPr>
        <p:spPr>
          <a:xfrm>
            <a:off x="5479977" y="4269577"/>
            <a:ext cx="41467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4" idx="0"/>
          </p:cNvCxnSpPr>
          <p:nvPr/>
        </p:nvCxnSpPr>
        <p:spPr>
          <a:xfrm>
            <a:off x="5479977" y="4269577"/>
            <a:ext cx="1182707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383259" y="70345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회원가입창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4" idx="3"/>
            <a:endCxn id="104" idx="1"/>
          </p:cNvCxnSpPr>
          <p:nvPr/>
        </p:nvCxnSpPr>
        <p:spPr>
          <a:xfrm flipV="1">
            <a:off x="7023799" y="926823"/>
            <a:ext cx="1359460" cy="2871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9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657" y="397331"/>
            <a:ext cx="1078992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 학습 자료실 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32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9827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35699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48243" y="3997151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1.(</a:t>
            </a:r>
            <a:r>
              <a:rPr lang="ko-KR" altLang="en-US" dirty="0">
                <a:solidFill>
                  <a:schemeClr val="tx1"/>
                </a:solidFill>
              </a:rPr>
              <a:t>학생 받아쓰는 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96990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48243" y="479682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8243" y="519666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4.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28799" y="3550003"/>
            <a:ext cx="783771" cy="365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753792" y="5756037"/>
            <a:ext cx="1289536" cy="39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1468" y="1507030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창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2468" y="3017856"/>
            <a:ext cx="1605046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2" idx="1"/>
          </p:cNvCxnSpPr>
          <p:nvPr/>
        </p:nvCxnSpPr>
        <p:spPr>
          <a:xfrm flipH="1">
            <a:off x="4169230" y="3254202"/>
            <a:ext cx="463238" cy="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9568" y="3500177"/>
            <a:ext cx="897007" cy="459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음성파일 </a:t>
            </a:r>
            <a:r>
              <a:rPr lang="ko-KR" altLang="en-US" sz="1400" dirty="0" err="1">
                <a:solidFill>
                  <a:schemeClr val="tx1"/>
                </a:solidFill>
              </a:rPr>
              <a:t>재생버튼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3" idx="3"/>
            <a:endCxn id="21" idx="1"/>
          </p:cNvCxnSpPr>
          <p:nvPr/>
        </p:nvCxnSpPr>
        <p:spPr>
          <a:xfrm>
            <a:off x="1366575" y="3729827"/>
            <a:ext cx="462224" cy="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17" y="4396990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받아적는</a:t>
            </a:r>
            <a:r>
              <a:rPr lang="ko-KR" altLang="en-US" sz="1400" dirty="0">
                <a:solidFill>
                  <a:schemeClr val="tx1"/>
                </a:solidFill>
              </a:rPr>
              <a:t>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3"/>
            <a:endCxn id="18" idx="1"/>
          </p:cNvCxnSpPr>
          <p:nvPr/>
        </p:nvCxnSpPr>
        <p:spPr>
          <a:xfrm flipV="1">
            <a:off x="1380624" y="4584978"/>
            <a:ext cx="267619" cy="3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36117" y="5756037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제출버튼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1"/>
            <a:endCxn id="25" idx="3"/>
          </p:cNvCxnSpPr>
          <p:nvPr/>
        </p:nvCxnSpPr>
        <p:spPr>
          <a:xfrm flipH="1" flipV="1">
            <a:off x="10043328" y="5952814"/>
            <a:ext cx="492789" cy="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A7CE15-16C2-4136-89E4-8132B0B4199D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61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자료실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ko-KR" altLang="en-US" dirty="0"/>
              <a:t> 파일</a:t>
            </a:r>
            <a:r>
              <a:rPr lang="en-US" altLang="ko-KR" dirty="0"/>
              <a:t>&gt;</a:t>
            </a:r>
            <a:r>
              <a:rPr lang="ko-KR" altLang="en-US" dirty="0"/>
              <a:t>제출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99317"/>
            <a:ext cx="2903974" cy="326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13401" y="254261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44218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6851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8243" y="5028353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8243" y="367371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48243" y="40574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8243" y="4732141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8243" y="53775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78558" y="3737982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70185" y="4412895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70185" y="5090317"/>
            <a:ext cx="281354" cy="2562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639869" y="5976259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점수</a:t>
            </a:r>
            <a:r>
              <a:rPr lang="en-US" altLang="ko-KR" dirty="0">
                <a:solidFill>
                  <a:schemeClr val="tx1"/>
                </a:solidFill>
              </a:rPr>
              <a:t>: 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27182" y="5970613"/>
            <a:ext cx="2467395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다시하기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다음 단계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71" y="1365522"/>
            <a:ext cx="2155372" cy="569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제출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후 제출시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6247" y="4586291"/>
            <a:ext cx="1245025" cy="567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 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cxnSpLocks/>
            <a:stCxn id="21" idx="3"/>
            <a:endCxn id="27" idx="1"/>
          </p:cNvCxnSpPr>
          <p:nvPr/>
        </p:nvCxnSpPr>
        <p:spPr>
          <a:xfrm>
            <a:off x="1228778" y="4870164"/>
            <a:ext cx="419465" cy="1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3182723"/>
            <a:ext cx="1228778" cy="816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답안을 바탕으로 채점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24" idx="3"/>
          </p:cNvCxnSpPr>
          <p:nvPr/>
        </p:nvCxnSpPr>
        <p:spPr>
          <a:xfrm>
            <a:off x="1228778" y="3591033"/>
            <a:ext cx="549780" cy="2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30629" y="5992686"/>
            <a:ext cx="1098149" cy="500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채점 완료 결과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cxnSpLocks/>
            <a:stCxn id="29" idx="3"/>
            <a:endCxn id="32" idx="1"/>
          </p:cNvCxnSpPr>
          <p:nvPr/>
        </p:nvCxnSpPr>
        <p:spPr>
          <a:xfrm flipV="1">
            <a:off x="1228778" y="6164247"/>
            <a:ext cx="411091" cy="7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26888" y="5173018"/>
            <a:ext cx="1842198" cy="526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</a:rPr>
              <a:t>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전 화면으로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576157" y="4650513"/>
            <a:ext cx="1842566" cy="1058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다음단계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몇점</a:t>
            </a:r>
            <a:r>
              <a:rPr lang="ko-KR" altLang="en-US" sz="1400" dirty="0">
                <a:solidFill>
                  <a:schemeClr val="tx1"/>
                </a:solidFill>
              </a:rPr>
              <a:t> 이상 </a:t>
            </a:r>
            <a:r>
              <a:rPr lang="ko-KR" altLang="en-US" sz="1400" dirty="0" err="1">
                <a:solidFill>
                  <a:schemeClr val="tx1"/>
                </a:solidFill>
              </a:rPr>
              <a:t>떠야지만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버튼이나옴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다음단계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받아쓰기로 넘어감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547987" y="5716539"/>
            <a:ext cx="763584" cy="2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9547687" y="5708541"/>
            <a:ext cx="949753" cy="2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8974FD-B451-48E8-85EC-B1553F578E09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39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관리</a:t>
            </a:r>
            <a:r>
              <a:rPr lang="en-US" altLang="ko-KR" dirty="0"/>
              <a:t>(</a:t>
            </a:r>
            <a:r>
              <a:rPr lang="ko-KR" altLang="en-US" dirty="0"/>
              <a:t>자신의 학습 현황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8"/>
            <a:ext cx="2903974" cy="328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53051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학습 관리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5215" y="32958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1415" y="3393831"/>
            <a:ext cx="2816785" cy="37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5215" y="3790738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48057" y="3790739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55215" y="423872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48057" y="423873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55214" y="468671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48056" y="468672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55214" y="5134710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48056" y="5134711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62031" y="2595082"/>
            <a:ext cx="1436915" cy="42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관리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982287" y="2720601"/>
            <a:ext cx="326571" cy="4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37153" y="4144950"/>
            <a:ext cx="1559590" cy="669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지금까지 했던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리스트 나옴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210801" y="3856893"/>
            <a:ext cx="1481556" cy="28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각각 </a:t>
            </a:r>
            <a:r>
              <a:rPr lang="ko-KR" altLang="en-US" sz="1400" dirty="0">
                <a:solidFill>
                  <a:schemeClr val="tx1"/>
                </a:solidFill>
              </a:rPr>
              <a:t>점수 나옴</a:t>
            </a:r>
          </a:p>
        </p:txBody>
      </p:sp>
      <p:cxnSp>
        <p:nvCxnSpPr>
          <p:cNvPr id="30" name="직선 화살표 연결선 29"/>
          <p:cNvCxnSpPr>
            <a:stCxn id="28" idx="1"/>
          </p:cNvCxnSpPr>
          <p:nvPr/>
        </p:nvCxnSpPr>
        <p:spPr>
          <a:xfrm flipH="1">
            <a:off x="9878681" y="4001759"/>
            <a:ext cx="332120" cy="1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31FECB-38F8-4C68-945E-784FD41609F0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4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8658" y="751986"/>
            <a:ext cx="9736853" cy="535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60019" y="2739606"/>
            <a:ext cx="3734134" cy="257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60018" y="2907530"/>
            <a:ext cx="1977477" cy="408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27086" y="2907202"/>
            <a:ext cx="1867067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63495" y="3645398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63288" y="4156354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63288" y="4751586"/>
            <a:ext cx="1545852" cy="3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37004" y="4730461"/>
            <a:ext cx="1672073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967" y="1312904"/>
            <a:ext cx="4107212" cy="137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196146" y="61879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로그인 화면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7586D3C-5A07-4B73-84E6-1D543BEA4F70}"/>
              </a:ext>
            </a:extLst>
          </p:cNvPr>
          <p:cNvCxnSpPr/>
          <p:nvPr/>
        </p:nvCxnSpPr>
        <p:spPr>
          <a:xfrm>
            <a:off x="3199819" y="2233246"/>
            <a:ext cx="914400" cy="9144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4DA12-8E62-4DCB-8A2F-87C23F73488E}"/>
              </a:ext>
            </a:extLst>
          </p:cNvPr>
          <p:cNvSpPr txBox="1"/>
          <p:nvPr/>
        </p:nvSpPr>
        <p:spPr>
          <a:xfrm>
            <a:off x="1206787" y="1940858"/>
            <a:ext cx="201181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학생과 관리자 구분로그인 분리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131218-061C-4BFF-A4E5-9A4F86B7D04C}"/>
              </a:ext>
            </a:extLst>
          </p:cNvPr>
          <p:cNvCxnSpPr>
            <a:cxnSpLocks/>
          </p:cNvCxnSpPr>
          <p:nvPr/>
        </p:nvCxnSpPr>
        <p:spPr>
          <a:xfrm flipH="1">
            <a:off x="7995754" y="4141839"/>
            <a:ext cx="66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D6497B-0D9F-4679-AB00-4DD98CF63334}"/>
              </a:ext>
            </a:extLst>
          </p:cNvPr>
          <p:cNvSpPr txBox="1"/>
          <p:nvPr/>
        </p:nvSpPr>
        <p:spPr>
          <a:xfrm>
            <a:off x="8665029" y="3831139"/>
            <a:ext cx="1857828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아이디및</a:t>
            </a:r>
            <a:r>
              <a:rPr lang="ko-KR" altLang="en-US" sz="1600" dirty="0"/>
              <a:t> 비번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저장관리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15C764-12BA-4931-87E4-8BAD34C67C6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9" y="5104753"/>
            <a:ext cx="296876" cy="4884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2DCFA2-5E64-45EA-9FE1-0A9756F36782}"/>
              </a:ext>
            </a:extLst>
          </p:cNvPr>
          <p:cNvSpPr txBox="1"/>
          <p:nvPr/>
        </p:nvSpPr>
        <p:spPr>
          <a:xfrm>
            <a:off x="8043205" y="5161623"/>
            <a:ext cx="26223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 비번 체크 후 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교사에 따라 페이지이동</a:t>
            </a:r>
            <a:r>
              <a:rPr lang="en-US" altLang="ko-KR" sz="1600" dirty="0"/>
              <a:t> </a:t>
            </a:r>
            <a:r>
              <a:rPr lang="ko-KR" altLang="en-US" sz="1600" dirty="0"/>
              <a:t>틀릴 시 메시지 박스 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B27B17-F5FD-43E3-97AA-6E82E8A99739}"/>
              </a:ext>
            </a:extLst>
          </p:cNvPr>
          <p:cNvSpPr txBox="1"/>
          <p:nvPr/>
        </p:nvSpPr>
        <p:spPr>
          <a:xfrm>
            <a:off x="6458857" y="5896126"/>
            <a:ext cx="165932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를 다시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474BF9-9EDF-484F-8FE2-CDA6EF7038FF}"/>
              </a:ext>
            </a:extLst>
          </p:cNvPr>
          <p:cNvSpPr txBox="1"/>
          <p:nvPr/>
        </p:nvSpPr>
        <p:spPr>
          <a:xfrm>
            <a:off x="9653903" y="4554031"/>
            <a:ext cx="2280616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권한이 없습니다</a:t>
            </a:r>
            <a:r>
              <a:rPr lang="en-US" altLang="ko-KR" dirty="0"/>
              <a:t>. </a:t>
            </a:r>
            <a:r>
              <a:rPr lang="ko-KR" altLang="en-US" dirty="0"/>
              <a:t>다시 로그인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9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B98D98-A883-4B98-86F5-0E826C0ED545}"/>
              </a:ext>
            </a:extLst>
          </p:cNvPr>
          <p:cNvSpPr/>
          <p:nvPr/>
        </p:nvSpPr>
        <p:spPr>
          <a:xfrm>
            <a:off x="1784501" y="758191"/>
            <a:ext cx="8622993" cy="5993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3A7663-E52D-4F02-80EB-728DB5944EA8}"/>
              </a:ext>
            </a:extLst>
          </p:cNvPr>
          <p:cNvSpPr/>
          <p:nvPr/>
        </p:nvSpPr>
        <p:spPr>
          <a:xfrm>
            <a:off x="1784502" y="758192"/>
            <a:ext cx="8622993" cy="687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33697-6CB0-4ECF-9A3A-917FBCBD79A6}"/>
              </a:ext>
            </a:extLst>
          </p:cNvPr>
          <p:cNvSpPr txBox="1"/>
          <p:nvPr/>
        </p:nvSpPr>
        <p:spPr>
          <a:xfrm>
            <a:off x="3413760" y="202433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65537-D661-4BB9-87A5-74DDC2ECFA56}"/>
              </a:ext>
            </a:extLst>
          </p:cNvPr>
          <p:cNvSpPr txBox="1"/>
          <p:nvPr/>
        </p:nvSpPr>
        <p:spPr>
          <a:xfrm>
            <a:off x="3413760" y="2517387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A5371-3994-4B15-B177-A1A6652BFF78}"/>
              </a:ext>
            </a:extLst>
          </p:cNvPr>
          <p:cNvSpPr txBox="1"/>
          <p:nvPr/>
        </p:nvSpPr>
        <p:spPr>
          <a:xfrm>
            <a:off x="3413760" y="3480414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4E107-4556-46FA-BBC8-9033B7D228C6}"/>
              </a:ext>
            </a:extLst>
          </p:cNvPr>
          <p:cNvSpPr txBox="1"/>
          <p:nvPr/>
        </p:nvSpPr>
        <p:spPr>
          <a:xfrm>
            <a:off x="3413760" y="3951201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382B2-D360-4D2D-B229-222FC5E84450}"/>
              </a:ext>
            </a:extLst>
          </p:cNvPr>
          <p:cNvSpPr txBox="1"/>
          <p:nvPr/>
        </p:nvSpPr>
        <p:spPr>
          <a:xfrm>
            <a:off x="3413760" y="4419961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EA8E2-FA67-41BF-9AB2-49A6D7BF959B}"/>
              </a:ext>
            </a:extLst>
          </p:cNvPr>
          <p:cNvSpPr txBox="1"/>
          <p:nvPr/>
        </p:nvSpPr>
        <p:spPr>
          <a:xfrm>
            <a:off x="3413760" y="492290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32C08-7D9A-4934-A4EC-0A7B3BD40DA9}"/>
              </a:ext>
            </a:extLst>
          </p:cNvPr>
          <p:cNvSpPr txBox="1"/>
          <p:nvPr/>
        </p:nvSpPr>
        <p:spPr>
          <a:xfrm>
            <a:off x="3413760" y="539166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3413760" y="586042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E7673-5BB0-414D-BD38-B1FA2FE0ED7E}"/>
              </a:ext>
            </a:extLst>
          </p:cNvPr>
          <p:cNvSpPr txBox="1"/>
          <p:nvPr/>
        </p:nvSpPr>
        <p:spPr>
          <a:xfrm>
            <a:off x="5482751" y="2015002"/>
            <a:ext cx="3158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kaa1141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56546-B89B-435B-85FE-04D8962865BC}"/>
              </a:ext>
            </a:extLst>
          </p:cNvPr>
          <p:cNvSpPr txBox="1"/>
          <p:nvPr/>
        </p:nvSpPr>
        <p:spPr>
          <a:xfrm>
            <a:off x="5482751" y="2506833"/>
            <a:ext cx="3158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8FCD4-3B60-4147-A757-DCE42B45FB60}"/>
              </a:ext>
            </a:extLst>
          </p:cNvPr>
          <p:cNvSpPr txBox="1"/>
          <p:nvPr/>
        </p:nvSpPr>
        <p:spPr>
          <a:xfrm>
            <a:off x="5482751" y="3468443"/>
            <a:ext cx="3158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o        </a:t>
            </a:r>
            <a:r>
              <a:rPr lang="ko-KR" altLang="en-US" dirty="0"/>
              <a:t>선생님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E07441-07C3-4AAC-817F-CA2ADAC4E2DA}"/>
              </a:ext>
            </a:extLst>
          </p:cNvPr>
          <p:cNvSpPr txBox="1"/>
          <p:nvPr/>
        </p:nvSpPr>
        <p:spPr>
          <a:xfrm>
            <a:off x="5482751" y="3941869"/>
            <a:ext cx="31583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3BA048-FEBA-4015-AE8F-C81A465B5D7E}"/>
              </a:ext>
            </a:extLst>
          </p:cNvPr>
          <p:cNvSpPr txBox="1"/>
          <p:nvPr/>
        </p:nvSpPr>
        <p:spPr>
          <a:xfrm>
            <a:off x="5482751" y="4415295"/>
            <a:ext cx="3158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D6E45-285A-4FB8-9F0D-1BA98FA36A74}"/>
              </a:ext>
            </a:extLst>
          </p:cNvPr>
          <p:cNvSpPr txBox="1"/>
          <p:nvPr/>
        </p:nvSpPr>
        <p:spPr>
          <a:xfrm>
            <a:off x="5482751" y="4921951"/>
            <a:ext cx="3158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CCDF0-FE9F-4802-B007-A5801B17DB58}"/>
              </a:ext>
            </a:extLst>
          </p:cNvPr>
          <p:cNvSpPr txBox="1"/>
          <p:nvPr/>
        </p:nvSpPr>
        <p:spPr>
          <a:xfrm>
            <a:off x="5482751" y="5391664"/>
            <a:ext cx="315832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 년     월     일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5482753" y="5851092"/>
            <a:ext cx="3158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010-1234-5678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1D1017-5CAF-4437-A33C-AD4DFD5CD444}"/>
              </a:ext>
            </a:extLst>
          </p:cNvPr>
          <p:cNvSpPr txBox="1"/>
          <p:nvPr/>
        </p:nvSpPr>
        <p:spPr>
          <a:xfrm>
            <a:off x="8747760" y="1998972"/>
            <a:ext cx="129175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중복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FD4B2-4137-46D9-8CBA-8EC660BF5DE1}"/>
              </a:ext>
            </a:extLst>
          </p:cNvPr>
          <p:cNvSpPr txBox="1"/>
          <p:nvPr/>
        </p:nvSpPr>
        <p:spPr>
          <a:xfrm>
            <a:off x="1784500" y="1460405"/>
            <a:ext cx="8622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초등학교 받아쓰기프로그램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EF014D-361A-46E9-9CC3-4EE57683BF1D}"/>
              </a:ext>
            </a:extLst>
          </p:cNvPr>
          <p:cNvSpPr txBox="1"/>
          <p:nvPr/>
        </p:nvSpPr>
        <p:spPr>
          <a:xfrm>
            <a:off x="3413760" y="2987694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1AF874-5E98-4BBC-B79D-7E4B4E0CDC45}"/>
              </a:ext>
            </a:extLst>
          </p:cNvPr>
          <p:cNvSpPr txBox="1"/>
          <p:nvPr/>
        </p:nvSpPr>
        <p:spPr>
          <a:xfrm>
            <a:off x="5488550" y="2985752"/>
            <a:ext cx="3158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605683-5E53-495B-A055-AD843BFC1807}"/>
              </a:ext>
            </a:extLst>
          </p:cNvPr>
          <p:cNvSpPr txBox="1"/>
          <p:nvPr/>
        </p:nvSpPr>
        <p:spPr>
          <a:xfrm>
            <a:off x="8854440" y="6363345"/>
            <a:ext cx="143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50437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선생님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선생님 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학생 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회원가입 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선생님 </a:t>
              </a:r>
              <a:r>
                <a:rPr lang="ko-KR" altLang="en-US" dirty="0">
                  <a:solidFill>
                    <a:schemeClr val="tx1"/>
                  </a:solidFill>
                </a:rPr>
                <a:t>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123    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</a:t>
            </a:r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4987" y="4381081"/>
            <a:ext cx="1042310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지역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학교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 등등 </a:t>
            </a:r>
            <a:r>
              <a:rPr lang="ko-KR" altLang="en-US" sz="1600" dirty="0"/>
              <a:t>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33090" y="2589187"/>
            <a:ext cx="110783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</a:t>
            </a:r>
            <a:r>
              <a:rPr lang="ko-KR" altLang="en-US" dirty="0" err="1" smtClean="0"/>
              <a:t>선생님검색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7027845" y="5960266"/>
            <a:ext cx="432595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바탕으로 페이지에 등록된 </a:t>
            </a:r>
            <a:r>
              <a:rPr lang="ko-KR" altLang="en-US" dirty="0" smtClean="0"/>
              <a:t>선생님들의 </a:t>
            </a:r>
            <a:r>
              <a:rPr lang="ko-KR" altLang="en-US" dirty="0"/>
              <a:t>상세정보들을 출력</a:t>
            </a:r>
            <a:r>
              <a:rPr lang="en-US" altLang="ko-KR" dirty="0"/>
              <a:t>. </a:t>
            </a:r>
            <a:r>
              <a:rPr lang="ko-KR" altLang="en-US" dirty="0"/>
              <a:t>기준에 따른 조회 시 그에 맞는 </a:t>
            </a:r>
            <a:r>
              <a:rPr lang="ko-KR" altLang="en-US" dirty="0" smtClean="0"/>
              <a:t>선생님들만 </a:t>
            </a:r>
            <a:r>
              <a:rPr lang="ko-KR" altLang="en-US" dirty="0"/>
              <a:t>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A5FB03-CA2A-4339-8C1C-8E7942BB3B26}"/>
              </a:ext>
            </a:extLst>
          </p:cNvPr>
          <p:cNvCxnSpPr/>
          <p:nvPr/>
        </p:nvCxnSpPr>
        <p:spPr>
          <a:xfrm flipH="1">
            <a:off x="8534400" y="3510690"/>
            <a:ext cx="261257" cy="87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4A02BC-1C08-41B8-8FC7-3EE9BADC8DA8}"/>
              </a:ext>
            </a:extLst>
          </p:cNvPr>
          <p:cNvCxnSpPr/>
          <p:nvPr/>
        </p:nvCxnSpPr>
        <p:spPr>
          <a:xfrm>
            <a:off x="8780369" y="3532047"/>
            <a:ext cx="818940" cy="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FE3897-FEFB-434D-9938-AD55CE043F1D}"/>
              </a:ext>
            </a:extLst>
          </p:cNvPr>
          <p:cNvSpPr txBox="1"/>
          <p:nvPr/>
        </p:nvSpPr>
        <p:spPr>
          <a:xfrm>
            <a:off x="7894445" y="2947272"/>
            <a:ext cx="2518159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관리자가 임의로 등록 또는 </a:t>
            </a:r>
            <a:r>
              <a:rPr lang="ko-KR" altLang="en-US" sz="1600" dirty="0"/>
              <a:t>삭제 가능</a:t>
            </a:r>
          </a:p>
        </p:txBody>
      </p:sp>
    </p:spTree>
    <p:extLst>
      <p:ext uri="{BB962C8B-B14F-4D97-AF65-F5344CB8AC3E}">
        <p14:creationId xmlns:p14="http://schemas.microsoft.com/office/powerpoint/2010/main" val="342410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학생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선생님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학생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회원가입 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학생 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123    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4987" y="4381081"/>
            <a:ext cx="1042310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33090" y="2589187"/>
            <a:ext cx="110783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학생들을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7027845" y="5960266"/>
            <a:ext cx="432595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바탕으로 페이지에 등록된 학생들의 상세정보들을 출력</a:t>
            </a:r>
            <a:r>
              <a:rPr lang="en-US" altLang="ko-KR" dirty="0"/>
              <a:t>. </a:t>
            </a:r>
            <a:r>
              <a:rPr lang="ko-KR" altLang="en-US" dirty="0"/>
              <a:t>기준에 따른 조회 시 그에 맞는 학생들만 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A5FB03-CA2A-4339-8C1C-8E7942BB3B26}"/>
              </a:ext>
            </a:extLst>
          </p:cNvPr>
          <p:cNvCxnSpPr/>
          <p:nvPr/>
        </p:nvCxnSpPr>
        <p:spPr>
          <a:xfrm flipH="1">
            <a:off x="8534400" y="3510690"/>
            <a:ext cx="261257" cy="87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4A02BC-1C08-41B8-8FC7-3EE9BADC8DA8}"/>
              </a:ext>
            </a:extLst>
          </p:cNvPr>
          <p:cNvCxnSpPr/>
          <p:nvPr/>
        </p:nvCxnSpPr>
        <p:spPr>
          <a:xfrm>
            <a:off x="8780369" y="3532047"/>
            <a:ext cx="818940" cy="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FE3897-FEFB-434D-9938-AD55CE043F1D}"/>
              </a:ext>
            </a:extLst>
          </p:cNvPr>
          <p:cNvSpPr txBox="1"/>
          <p:nvPr/>
        </p:nvSpPr>
        <p:spPr>
          <a:xfrm>
            <a:off x="7894445" y="2947272"/>
            <a:ext cx="2518159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관리자가 임의로 학생들을 등록 </a:t>
            </a:r>
            <a:r>
              <a:rPr lang="ko-KR" altLang="en-US" sz="1600" dirty="0"/>
              <a:t>또는 삭제 가능</a:t>
            </a:r>
          </a:p>
        </p:txBody>
      </p:sp>
    </p:spTree>
    <p:extLst>
      <p:ext uri="{BB962C8B-B14F-4D97-AF65-F5344CB8AC3E}">
        <p14:creationId xmlns:p14="http://schemas.microsoft.com/office/powerpoint/2010/main" val="4998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선생님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학생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신청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회원가입 </a:t>
              </a:r>
              <a:r>
                <a:rPr lang="ko-KR" altLang="en-US" dirty="0">
                  <a:solidFill>
                    <a:schemeClr val="tx1"/>
                  </a:solidFill>
                </a:rPr>
                <a:t>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학생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13703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O /  123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2020…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X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12A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길동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남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</a:t>
            </a:r>
            <a:r>
              <a:rPr lang="en-US" altLang="ko-KR" dirty="0" smtClean="0">
                <a:solidFill>
                  <a:schemeClr val="tx1"/>
                </a:solidFill>
              </a:rPr>
              <a:t>-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-   / </a:t>
            </a:r>
            <a:r>
              <a:rPr lang="en-US" altLang="ko-KR" dirty="0">
                <a:solidFill>
                  <a:schemeClr val="tx1"/>
                </a:solidFill>
              </a:rPr>
              <a:t>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9822" y="4383019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2062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신청인 중에 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07340" y="2589187"/>
            <a:ext cx="113358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</a:t>
            </a:r>
            <a:r>
              <a:rPr lang="ko-KR" altLang="en-US" dirty="0" smtClean="0"/>
              <a:t>회원신청인을 </a:t>
            </a:r>
            <a:r>
              <a:rPr lang="ko-KR" altLang="en-US" dirty="0"/>
              <a:t>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3704353" y="5758043"/>
            <a:ext cx="374398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신청을 한 사람들 리스트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8833" y="5095547"/>
            <a:ext cx="725366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14753" y="5399422"/>
            <a:ext cx="725366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>
            <a:stCxn id="35" idx="0"/>
            <a:endCxn id="33" idx="2"/>
          </p:cNvCxnSpPr>
          <p:nvPr/>
        </p:nvCxnSpPr>
        <p:spPr>
          <a:xfrm flipV="1">
            <a:off x="10377436" y="5693359"/>
            <a:ext cx="0" cy="2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8870183" y="5931509"/>
            <a:ext cx="30145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신청을 하면 관리자가 신청을 승인하는 형식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809521" y="1200421"/>
            <a:ext cx="1793002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신청 승인을 위한 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9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70915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402" y="1170915"/>
            <a:ext cx="9458431" cy="85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55149" y="5825321"/>
            <a:ext cx="1596711" cy="486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강좌개설하기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4654" y="2021669"/>
            <a:ext cx="2877178" cy="45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821" y="2940400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3401" y="3366399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올린자료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7538" y="380894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올린자료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12" idx="0"/>
            <a:endCxn id="6" idx="0"/>
          </p:cNvCxnSpPr>
          <p:nvPr/>
        </p:nvCxnSpPr>
        <p:spPr>
          <a:xfrm>
            <a:off x="8510954" y="4644112"/>
            <a:ext cx="1042551" cy="118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607160" y="4644112"/>
            <a:ext cx="1807588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새로운 강좌를 개설하기위한 버튼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일종의 </a:t>
            </a:r>
            <a:r>
              <a:rPr lang="ko-KR" altLang="en-US" sz="1400" dirty="0" err="1" smtClean="0"/>
              <a:t>게시판개설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892669" y="4210881"/>
            <a:ext cx="351692" cy="77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2340567" y="4985385"/>
            <a:ext cx="180758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지금까지 추가한 강좌들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34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강좌개설하기버튼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138775"/>
            <a:ext cx="8574804" cy="337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2398" y="3829260"/>
            <a:ext cx="1379600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학교이름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626809" y="3840053"/>
            <a:ext cx="1542248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선생님 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39229" y="3858706"/>
            <a:ext cx="990171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학년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57913" y="3861418"/>
            <a:ext cx="972808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04659" y="3144294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강좌제목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</p:cNvCxnSpPr>
          <p:nvPr/>
        </p:nvCxnSpPr>
        <p:spPr>
          <a:xfrm flipH="1" flipV="1">
            <a:off x="2513132" y="4334096"/>
            <a:ext cx="12344" cy="41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855952" y="4764229"/>
            <a:ext cx="1312379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학교이름</a:t>
            </a:r>
            <a:r>
              <a:rPr lang="ko-KR" altLang="en-US" sz="1400" dirty="0" smtClean="0"/>
              <a:t> 입력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5B40991-B647-496A-9814-64FD8A2918CB}"/>
              </a:ext>
            </a:extLst>
          </p:cNvPr>
          <p:cNvCxnSpPr>
            <a:cxnSpLocks/>
            <a:stCxn id="53" idx="0"/>
            <a:endCxn id="35" idx="2"/>
          </p:cNvCxnSpPr>
          <p:nvPr/>
        </p:nvCxnSpPr>
        <p:spPr>
          <a:xfrm flipH="1" flipV="1">
            <a:off x="4397933" y="4334096"/>
            <a:ext cx="39976" cy="4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4B175D-848A-4BA7-9D27-FFDB432E405A}"/>
              </a:ext>
            </a:extLst>
          </p:cNvPr>
          <p:cNvSpPr txBox="1"/>
          <p:nvPr/>
        </p:nvSpPr>
        <p:spPr>
          <a:xfrm>
            <a:off x="3626809" y="4806289"/>
            <a:ext cx="1622199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선생님 이름 입력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</p:cNvCxnSpPr>
          <p:nvPr/>
        </p:nvCxnSpPr>
        <p:spPr>
          <a:xfrm flipH="1">
            <a:off x="2527359" y="2633586"/>
            <a:ext cx="949376" cy="5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2533805" y="2362553"/>
            <a:ext cx="180758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강좌제목</a:t>
            </a:r>
            <a:r>
              <a:rPr lang="ko-KR" altLang="en-US" sz="1400" dirty="0" smtClean="0"/>
              <a:t> 입력</a:t>
            </a:r>
            <a:endParaRPr lang="ko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963267" y="5689884"/>
            <a:ext cx="762979" cy="3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866186" y="5390483"/>
            <a:ext cx="144891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강좌등록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084890" y="1141193"/>
            <a:ext cx="1448915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강좌등록</a:t>
            </a:r>
            <a:r>
              <a:rPr lang="ko-KR" altLang="en-US" sz="1400" dirty="0" smtClean="0"/>
              <a:t> 버튼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눌렀을때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102928" y="3866937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강좌 유효기간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5B40991-B647-496A-9814-64FD8A2918C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>
            <a:off x="9823605" y="4089011"/>
            <a:ext cx="502702" cy="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B175D-848A-4BA7-9D27-FFDB432E405A}"/>
              </a:ext>
            </a:extLst>
          </p:cNvPr>
          <p:cNvSpPr txBox="1"/>
          <p:nvPr/>
        </p:nvSpPr>
        <p:spPr>
          <a:xfrm>
            <a:off x="10326307" y="3288792"/>
            <a:ext cx="1622199" cy="16004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강좌유효기간 등록</a:t>
            </a:r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유효기간이 지나면 선생님 강좌에선 강좌가 있지만 </a:t>
            </a:r>
            <a:endParaRPr lang="en-US" altLang="ko-KR" sz="1400" dirty="0" smtClean="0"/>
          </a:p>
          <a:p>
            <a:r>
              <a:rPr lang="ko-KR" altLang="en-US" sz="1400" dirty="0" smtClean="0"/>
              <a:t>학생들 강좌목록에선 사라짐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931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1546</Words>
  <Application>Microsoft Office PowerPoint</Application>
  <PresentationFormat>와이드스크린</PresentationFormat>
  <Paragraphs>402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초등학생 받아쓰기 프로그램 개발</vt:lpstr>
      <vt:lpstr>목차</vt:lpstr>
      <vt:lpstr>로그인 화면</vt:lpstr>
      <vt:lpstr>PowerPoint 프레젠테이션</vt:lpstr>
      <vt:lpstr>관리자화면-선생님 관리</vt:lpstr>
      <vt:lpstr>관리자화면-학생 관리</vt:lpstr>
      <vt:lpstr>관리자화면-회원가입 신청</vt:lpstr>
      <vt:lpstr>선생님-메인</vt:lpstr>
      <vt:lpstr>선생님-강좌개설하기버튼</vt:lpstr>
      <vt:lpstr>선생님-개설한 강좌&gt;신청현황</vt:lpstr>
      <vt:lpstr>선생님-개설한 강좌&gt;학습자료실</vt:lpstr>
      <vt:lpstr>선생님-개설한 강좌&gt;학습자료실&gt;자료등록</vt:lpstr>
      <vt:lpstr>선생님-개설한 강좌&gt; 학습현황</vt:lpstr>
      <vt:lpstr>선생님-개설한 강좌&gt; Q&amp;A</vt:lpstr>
      <vt:lpstr>선생님-Q&amp;A&gt;학생 질문글(글 클릭시)</vt:lpstr>
      <vt:lpstr>학생-메인(개설 강좌 목록)</vt:lpstr>
      <vt:lpstr>학생-신청 강좌 목록</vt:lpstr>
      <vt:lpstr>학생-수강 강좌 목록</vt:lpstr>
      <vt:lpstr>학생-학습 자료실(강좌내 받아쓰기 자료)</vt:lpstr>
      <vt:lpstr>학생- 학습 자료실 &gt;1단계/어쩌구(파일 클릭시)</vt:lpstr>
      <vt:lpstr>학생-학습 자료실&gt;1단계/어쩌구 파일&gt;제출</vt:lpstr>
      <vt:lpstr>학생-학습 관리(자신의 학습 현황 나옴)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받아쓰기 프로그램 개발</dc:title>
  <dc:creator>subin</dc:creator>
  <cp:lastModifiedBy>subin</cp:lastModifiedBy>
  <cp:revision>49</cp:revision>
  <dcterms:created xsi:type="dcterms:W3CDTF">2020-03-22T14:39:39Z</dcterms:created>
  <dcterms:modified xsi:type="dcterms:W3CDTF">2020-03-29T04:10:50Z</dcterms:modified>
</cp:coreProperties>
</file>