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325" r:id="rId4"/>
    <p:sldId id="264" r:id="rId5"/>
    <p:sldId id="308" r:id="rId6"/>
    <p:sldId id="316" r:id="rId7"/>
    <p:sldId id="317" r:id="rId8"/>
    <p:sldId id="318" r:id="rId9"/>
    <p:sldId id="292" r:id="rId10"/>
    <p:sldId id="319" r:id="rId11"/>
    <p:sldId id="320" r:id="rId12"/>
    <p:sldId id="321" r:id="rId13"/>
    <p:sldId id="322" r:id="rId14"/>
    <p:sldId id="323" r:id="rId15"/>
    <p:sldId id="324" r:id="rId16"/>
    <p:sldId id="294" r:id="rId17"/>
    <p:sldId id="296" r:id="rId18"/>
    <p:sldId id="297" r:id="rId19"/>
    <p:sldId id="299" r:id="rId20"/>
    <p:sldId id="301" r:id="rId21"/>
    <p:sldId id="302" r:id="rId22"/>
    <p:sldId id="303" r:id="rId23"/>
    <p:sldId id="309" r:id="rId24"/>
    <p:sldId id="310" r:id="rId25"/>
    <p:sldId id="311" r:id="rId26"/>
    <p:sldId id="312" r:id="rId27"/>
    <p:sldId id="313" r:id="rId28"/>
    <p:sldId id="314" r:id="rId29"/>
    <p:sldId id="31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1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9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09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11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6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82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59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73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A2D26-F231-425D-8394-E896B9E6051F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초등학생 </a:t>
            </a:r>
            <a:r>
              <a:rPr lang="ko-KR" altLang="en-US" dirty="0" smtClean="0"/>
              <a:t>받아쓰기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딕테이션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72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84" y="924663"/>
            <a:ext cx="9525000" cy="54197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17431" y="1584103"/>
            <a:ext cx="1107583" cy="274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17431" y="2192405"/>
            <a:ext cx="1107583" cy="274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4101" y="405648"/>
            <a:ext cx="4517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선생님이 들어 왔을 때 자신의 강의과목과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타 선생님들이 만든 강좌를 볼 수 있도록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년도 </a:t>
            </a:r>
            <a:r>
              <a:rPr lang="ko-KR" altLang="en-US" dirty="0" err="1" smtClean="0">
                <a:solidFill>
                  <a:srgbClr val="FF0000"/>
                </a:solidFill>
              </a:rPr>
              <a:t>학기별로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0570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선생님 메인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17570" y="2022832"/>
            <a:ext cx="1107583" cy="274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525814" y="1687132"/>
            <a:ext cx="1635617" cy="542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신규강좌개설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86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372600" cy="58293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17431" y="2192405"/>
            <a:ext cx="1532586" cy="769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17431" y="2962141"/>
            <a:ext cx="1532586" cy="769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31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390525"/>
            <a:ext cx="6848475" cy="6076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057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강좌등록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50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157287"/>
            <a:ext cx="7334250" cy="4543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057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0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90725"/>
            <a:ext cx="74676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895475"/>
            <a:ext cx="7562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강좌개설하기버튼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8213" y="3138775"/>
            <a:ext cx="8574804" cy="3375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62398" y="3829260"/>
            <a:ext cx="1379600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학교이름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="" xmlns:a16="http://schemas.microsoft.com/office/drawing/2014/main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="" xmlns:a16="http://schemas.microsoft.com/office/drawing/2014/main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F46A64C-A6FF-4897-9B64-C0FEB9A6937E}"/>
              </a:ext>
            </a:extLst>
          </p:cNvPr>
          <p:cNvSpPr txBox="1"/>
          <p:nvPr/>
        </p:nvSpPr>
        <p:spPr>
          <a:xfrm>
            <a:off x="9173029" y="6073329"/>
            <a:ext cx="11064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626809" y="3840053"/>
            <a:ext cx="1542248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선생님 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639229" y="3858706"/>
            <a:ext cx="990171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학년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57913" y="3861418"/>
            <a:ext cx="972808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04659" y="3144294"/>
            <a:ext cx="8574804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강좌제목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42CF84AE-D49C-473B-B782-316748E672C4}"/>
              </a:ext>
            </a:extLst>
          </p:cNvPr>
          <p:cNvCxnSpPr>
            <a:cxnSpLocks/>
          </p:cNvCxnSpPr>
          <p:nvPr/>
        </p:nvCxnSpPr>
        <p:spPr>
          <a:xfrm flipH="1" flipV="1">
            <a:off x="2513132" y="4334096"/>
            <a:ext cx="12344" cy="41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1855952" y="4764229"/>
            <a:ext cx="1312379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학교이름</a:t>
            </a:r>
            <a:r>
              <a:rPr lang="ko-KR" altLang="en-US" sz="1400" dirty="0" smtClean="0"/>
              <a:t> 입력</a:t>
            </a:r>
            <a:endParaRPr lang="ko-KR" altLang="en-US" sz="14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F5B40991-B647-496A-9814-64FD8A2918CB}"/>
              </a:ext>
            </a:extLst>
          </p:cNvPr>
          <p:cNvCxnSpPr>
            <a:cxnSpLocks/>
            <a:stCxn id="53" idx="0"/>
            <a:endCxn id="35" idx="2"/>
          </p:cNvCxnSpPr>
          <p:nvPr/>
        </p:nvCxnSpPr>
        <p:spPr>
          <a:xfrm flipH="1" flipV="1">
            <a:off x="4397933" y="4334096"/>
            <a:ext cx="39976" cy="47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064B175D-848A-4BA7-9D27-FFDB432E405A}"/>
              </a:ext>
            </a:extLst>
          </p:cNvPr>
          <p:cNvSpPr txBox="1"/>
          <p:nvPr/>
        </p:nvSpPr>
        <p:spPr>
          <a:xfrm>
            <a:off x="3626809" y="4806289"/>
            <a:ext cx="1622199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선생님 이름 입력</a:t>
            </a:r>
            <a:endParaRPr lang="ko-KR" altLang="en-US" sz="14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42CF84AE-D49C-473B-B782-316748E672C4}"/>
              </a:ext>
            </a:extLst>
          </p:cNvPr>
          <p:cNvCxnSpPr>
            <a:cxnSpLocks/>
          </p:cNvCxnSpPr>
          <p:nvPr/>
        </p:nvCxnSpPr>
        <p:spPr>
          <a:xfrm flipH="1">
            <a:off x="2527359" y="2633586"/>
            <a:ext cx="949376" cy="51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2533805" y="2362553"/>
            <a:ext cx="1807588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강좌제목</a:t>
            </a:r>
            <a:r>
              <a:rPr lang="ko-KR" altLang="en-US" sz="1400" dirty="0" smtClean="0"/>
              <a:t> 입력</a:t>
            </a:r>
            <a:endParaRPr lang="ko-KR" altLang="en-US" sz="14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42CF84AE-D49C-473B-B782-316748E672C4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963267" y="5689884"/>
            <a:ext cx="762979" cy="38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7866186" y="5390483"/>
            <a:ext cx="1448915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강좌등록</a:t>
            </a:r>
            <a:r>
              <a:rPr lang="ko-KR" altLang="en-US" sz="1400" dirty="0" smtClean="0"/>
              <a:t> 버튼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1084890" y="1141193"/>
            <a:ext cx="1448915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강좌등록</a:t>
            </a:r>
            <a:r>
              <a:rPr lang="ko-KR" altLang="en-US" sz="1400" dirty="0" smtClean="0"/>
              <a:t> 버튼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눌렀을때</a:t>
            </a:r>
            <a:r>
              <a:rPr lang="ko-KR" altLang="en-US" sz="1400" dirty="0" smtClean="0"/>
              <a:t> 화면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8102928" y="3866937"/>
            <a:ext cx="1720677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강좌 유효기간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F5B40991-B647-496A-9814-64FD8A2918C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>
            <a:off x="9823605" y="4089011"/>
            <a:ext cx="502702" cy="2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64B175D-848A-4BA7-9D27-FFDB432E405A}"/>
              </a:ext>
            </a:extLst>
          </p:cNvPr>
          <p:cNvSpPr txBox="1"/>
          <p:nvPr/>
        </p:nvSpPr>
        <p:spPr>
          <a:xfrm>
            <a:off x="10326307" y="3288792"/>
            <a:ext cx="1622199" cy="160043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강좌유효기간 등록</a:t>
            </a:r>
            <a:endParaRPr lang="en-US" altLang="ko-KR" sz="1400" dirty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유효기간이 지나면 선생님 강좌에선 강좌가 있지만 </a:t>
            </a:r>
            <a:endParaRPr lang="en-US" altLang="ko-KR" sz="1400" dirty="0" smtClean="0"/>
          </a:p>
          <a:p>
            <a:r>
              <a:rPr lang="ko-KR" altLang="en-US" sz="1400" dirty="0" smtClean="0"/>
              <a:t>학생들 강좌목록에선 사라짐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931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개설한 강좌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신청현황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48243" y="3482121"/>
            <a:ext cx="8574804" cy="311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1	1	1	</a:t>
            </a:r>
            <a:r>
              <a:rPr lang="ko-KR" altLang="en-US" dirty="0" smtClean="0">
                <a:solidFill>
                  <a:schemeClr val="tx1"/>
                </a:solidFill>
              </a:rPr>
              <a:t>홍길동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="" xmlns:a16="http://schemas.microsoft.com/office/drawing/2014/main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="" xmlns:a16="http://schemas.microsoft.com/office/drawing/2014/main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698213" y="3409868"/>
            <a:ext cx="8574804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번호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9988" y="297306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신청현황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en-US" altLang="ko-KR" dirty="0">
                <a:solidFill>
                  <a:schemeClr val="tx1"/>
                </a:solidFill>
              </a:rPr>
              <a:t>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39988" y="2571125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</a:t>
            </a:r>
            <a:r>
              <a:rPr lang="ko-KR" altLang="en-US" b="1" dirty="0" smtClean="0">
                <a:solidFill>
                  <a:schemeClr val="tx1"/>
                </a:solidFill>
              </a:rPr>
              <a:t>육지를 주제로 한 받아쓰기 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42CF84AE-D49C-473B-B782-316748E672C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84077" y="2711214"/>
            <a:ext cx="951382" cy="8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5435459" y="2449367"/>
            <a:ext cx="1237902" cy="52369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해당 강좌에 </a:t>
            </a:r>
            <a:r>
              <a:rPr lang="ko-KR" altLang="en-US" sz="1400" dirty="0" err="1" smtClean="0"/>
              <a:t>들어갔을때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5813389" y="4840770"/>
            <a:ext cx="956688" cy="293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수락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70077" y="4840770"/>
            <a:ext cx="956688" cy="293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거절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42CF84AE-D49C-473B-B782-316748E672C4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3693676" y="5249521"/>
            <a:ext cx="0" cy="21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3026367" y="5466834"/>
            <a:ext cx="1334618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강좌를 신청한 학생들 목록</a:t>
            </a:r>
            <a:endParaRPr lang="ko-KR" altLang="en-US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42CF84AE-D49C-473B-B782-316748E672C4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6770077" y="5134708"/>
            <a:ext cx="0" cy="33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6102768" y="5466834"/>
            <a:ext cx="1334618" cy="73866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학생이 강좌를 </a:t>
            </a:r>
            <a:r>
              <a:rPr lang="ko-KR" altLang="en-US" sz="1400" dirty="0" err="1" smtClean="0"/>
              <a:t>들을수</a:t>
            </a:r>
            <a:r>
              <a:rPr lang="ko-KR" altLang="en-US" sz="1400" dirty="0" smtClean="0"/>
              <a:t> 있도록 승인하는 버튼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721037" y="1144778"/>
            <a:ext cx="1547378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개설한 강좌에 </a:t>
            </a:r>
            <a:r>
              <a:rPr lang="ko-KR" altLang="en-US" sz="1400" dirty="0" err="1" smtClean="0"/>
              <a:t>들어갔을때</a:t>
            </a:r>
            <a:r>
              <a:rPr lang="ko-KR" altLang="en-US" sz="1400" dirty="0" smtClean="0"/>
              <a:t> 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007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개설한 강좌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학습자료실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8213" y="3409868"/>
            <a:ext cx="8574804" cy="311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1	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	1	</a:t>
            </a:r>
            <a:r>
              <a:rPr lang="ko-KR" altLang="en-US" dirty="0" smtClean="0">
                <a:solidFill>
                  <a:schemeClr val="tx1"/>
                </a:solidFill>
              </a:rPr>
              <a:t>홍길동</a:t>
            </a:r>
            <a:r>
              <a:rPr lang="en-US" altLang="ko-KR" dirty="0" smtClean="0">
                <a:solidFill>
                  <a:schemeClr val="tx1"/>
                </a:solidFill>
              </a:rPr>
              <a:t>	20.02.02		100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2	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	2	</a:t>
            </a:r>
            <a:r>
              <a:rPr lang="ko-KR" altLang="en-US" dirty="0" smtClean="0">
                <a:solidFill>
                  <a:schemeClr val="tx1"/>
                </a:solidFill>
              </a:rPr>
              <a:t>홍길동 </a:t>
            </a:r>
            <a:r>
              <a:rPr lang="en-US" altLang="ko-KR" dirty="0" smtClean="0">
                <a:solidFill>
                  <a:schemeClr val="tx1"/>
                </a:solidFill>
              </a:rPr>
              <a:t>	20.02.10		50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="" xmlns:a16="http://schemas.microsoft.com/office/drawing/2014/main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="" xmlns:a16="http://schemas.microsoft.com/office/drawing/2014/main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698213" y="3409868"/>
            <a:ext cx="8574804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NO/	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레벨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등록자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조회수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9988" y="297306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학습자료실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en-US" altLang="ko-KR" dirty="0">
                <a:solidFill>
                  <a:schemeClr val="tx1"/>
                </a:solidFill>
              </a:rPr>
              <a:t>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39988" y="2571125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</a:t>
            </a:r>
            <a:r>
              <a:rPr lang="ko-KR" altLang="en-US" b="1" dirty="0" smtClean="0">
                <a:solidFill>
                  <a:schemeClr val="tx1"/>
                </a:solidFill>
              </a:rPr>
              <a:t>육지를 주제로 한 받아쓰기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04385" y="5758963"/>
            <a:ext cx="1424075" cy="606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</a:rPr>
              <a:t>자료등록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217B4D0A-270E-492E-84BC-9AFD4344D568}"/>
              </a:ext>
            </a:extLst>
          </p:cNvPr>
          <p:cNvCxnSpPr/>
          <p:nvPr/>
        </p:nvCxnSpPr>
        <p:spPr>
          <a:xfrm flipH="1">
            <a:off x="9970595" y="5512702"/>
            <a:ext cx="520162" cy="23600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7616EF2-B457-457D-89E7-CA03858CC06B}"/>
              </a:ext>
            </a:extLst>
          </p:cNvPr>
          <p:cNvSpPr txBox="1"/>
          <p:nvPr/>
        </p:nvSpPr>
        <p:spPr>
          <a:xfrm>
            <a:off x="10490758" y="4918897"/>
            <a:ext cx="1072442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클릭 시 자료 업로드 화면으로 이동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42CF84AE-D49C-473B-B782-316748E672C4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720053" y="5280041"/>
            <a:ext cx="0" cy="21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3052744" y="5497353"/>
            <a:ext cx="1334618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강좌에 등록한 자료들 리스트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45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개설한 강좌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학습자료실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자료등록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="" xmlns:a16="http://schemas.microsoft.com/office/drawing/2014/main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="" xmlns:a16="http://schemas.microsoft.com/office/drawing/2014/main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339988" y="297306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학습자료실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en-US" altLang="ko-KR" dirty="0">
                <a:solidFill>
                  <a:schemeClr val="tx1"/>
                </a:solidFill>
              </a:rPr>
              <a:t>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39988" y="2571125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</a:t>
            </a:r>
            <a:r>
              <a:rPr lang="ko-KR" altLang="en-US" b="1" dirty="0" smtClean="0">
                <a:solidFill>
                  <a:schemeClr val="tx1"/>
                </a:solidFill>
              </a:rPr>
              <a:t>육지를 주제로 한 받아쓰기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04659" y="3522360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90764" y="4203148"/>
            <a:ext cx="1857271" cy="494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음성 파일 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34139" y="4203148"/>
            <a:ext cx="2416419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문제 답안 파일 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648" y="4203147"/>
            <a:ext cx="1720677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문제 난이도 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F46A64C-A6FF-4897-9B64-C0FEB9A6937E}"/>
              </a:ext>
            </a:extLst>
          </p:cNvPr>
          <p:cNvSpPr txBox="1"/>
          <p:nvPr/>
        </p:nvSpPr>
        <p:spPr>
          <a:xfrm>
            <a:off x="9173029" y="6073329"/>
            <a:ext cx="11064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등록하기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E45E586E-72E8-441E-A4EA-C045B08B880E}"/>
              </a:ext>
            </a:extLst>
          </p:cNvPr>
          <p:cNvCxnSpPr>
            <a:cxnSpLocks/>
          </p:cNvCxnSpPr>
          <p:nvPr/>
        </p:nvCxnSpPr>
        <p:spPr>
          <a:xfrm flipV="1">
            <a:off x="2833914" y="4697190"/>
            <a:ext cx="0" cy="75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79B2E84-69FB-4AA4-9869-0E134FF04224}"/>
              </a:ext>
            </a:extLst>
          </p:cNvPr>
          <p:cNvSpPr txBox="1"/>
          <p:nvPr/>
        </p:nvSpPr>
        <p:spPr>
          <a:xfrm>
            <a:off x="2084754" y="5478586"/>
            <a:ext cx="1498320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받아쓰기 녹음파일 등록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F46A64C-A6FF-4897-9B64-C0FEB9A6937E}"/>
              </a:ext>
            </a:extLst>
          </p:cNvPr>
          <p:cNvSpPr txBox="1"/>
          <p:nvPr/>
        </p:nvSpPr>
        <p:spPr>
          <a:xfrm>
            <a:off x="9173029" y="6073329"/>
            <a:ext cx="11064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등록하기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D18FF2F3-B2DF-4496-8F1D-C743629A6A37}"/>
              </a:ext>
            </a:extLst>
          </p:cNvPr>
          <p:cNvCxnSpPr>
            <a:cxnSpLocks/>
          </p:cNvCxnSpPr>
          <p:nvPr/>
        </p:nvCxnSpPr>
        <p:spPr>
          <a:xfrm flipV="1">
            <a:off x="4805685" y="4676118"/>
            <a:ext cx="336663" cy="85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05BC409-6118-4269-8908-C5031A676714}"/>
              </a:ext>
            </a:extLst>
          </p:cNvPr>
          <p:cNvSpPr txBox="1"/>
          <p:nvPr/>
        </p:nvSpPr>
        <p:spPr>
          <a:xfrm>
            <a:off x="4116256" y="5512629"/>
            <a:ext cx="1378858" cy="58477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받아쓰기 답안지 등록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EDEC782-C266-432D-981C-F14F81D7C55E}"/>
              </a:ext>
            </a:extLst>
          </p:cNvPr>
          <p:cNvSpPr txBox="1"/>
          <p:nvPr/>
        </p:nvSpPr>
        <p:spPr>
          <a:xfrm>
            <a:off x="6215464" y="5422339"/>
            <a:ext cx="1428859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자신이 등록할 받아쓰기의 단계 선택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B87ACED3-AA8E-4427-A48D-84D2C1F16CF0}"/>
              </a:ext>
            </a:extLst>
          </p:cNvPr>
          <p:cNvCxnSpPr>
            <a:cxnSpLocks/>
          </p:cNvCxnSpPr>
          <p:nvPr/>
        </p:nvCxnSpPr>
        <p:spPr>
          <a:xfrm flipH="1">
            <a:off x="10279463" y="5286221"/>
            <a:ext cx="509371" cy="7871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8B1C198-5E88-4E90-9C6C-77B34B712D39}"/>
              </a:ext>
            </a:extLst>
          </p:cNvPr>
          <p:cNvSpPr txBox="1"/>
          <p:nvPr/>
        </p:nvSpPr>
        <p:spPr>
          <a:xfrm>
            <a:off x="9679674" y="3833791"/>
            <a:ext cx="2500045" cy="1477328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음성파일과 답안</a:t>
            </a:r>
            <a:r>
              <a:rPr lang="en-US" altLang="ko-KR" dirty="0"/>
              <a:t>, </a:t>
            </a:r>
            <a:r>
              <a:rPr lang="ko-KR" altLang="en-US" dirty="0"/>
              <a:t>난이도를 모두 올리고 클릭 시 </a:t>
            </a:r>
            <a:r>
              <a:rPr lang="en-US" altLang="ko-KR" dirty="0"/>
              <a:t>DB</a:t>
            </a:r>
            <a:r>
              <a:rPr lang="ko-KR" altLang="en-US" dirty="0"/>
              <a:t>에 자료 저장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하나라도 빠졌을 시 오류 메시지 출력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EE8470ED-513C-4BD8-B588-DDEA1144F58F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929894" y="4681843"/>
            <a:ext cx="618387" cy="74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CF6F48D-1853-476C-8FFC-F2049638F3BF}"/>
              </a:ext>
            </a:extLst>
          </p:cNvPr>
          <p:cNvSpPr txBox="1"/>
          <p:nvPr/>
        </p:nvSpPr>
        <p:spPr>
          <a:xfrm>
            <a:off x="8059833" y="4196027"/>
            <a:ext cx="165932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파일을 확인해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FF3D424-3108-4786-ACD8-590C7ED858AA}"/>
              </a:ext>
            </a:extLst>
          </p:cNvPr>
          <p:cNvSpPr txBox="1"/>
          <p:nvPr/>
        </p:nvSpPr>
        <p:spPr>
          <a:xfrm>
            <a:off x="8051660" y="4842358"/>
            <a:ext cx="165932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답안 파일을 확인해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53FF739-0C82-4284-AE01-DB242D43BC93}"/>
              </a:ext>
            </a:extLst>
          </p:cNvPr>
          <p:cNvSpPr txBox="1"/>
          <p:nvPr/>
        </p:nvSpPr>
        <p:spPr>
          <a:xfrm>
            <a:off x="8051660" y="5464939"/>
            <a:ext cx="165932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난이도를 선택해주세요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704660" y="3520829"/>
            <a:ext cx="8574804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5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427" y="214400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0105" y="739494"/>
            <a:ext cx="1633694" cy="432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로그인화면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1791" y="2026706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선생님화면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76079" y="1582271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학생화면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84917" y="2821290"/>
            <a:ext cx="1475430" cy="514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메인화면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강좌리스트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7730" y="4984026"/>
            <a:ext cx="1257930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632219" y="2322501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개설 강좌 목록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632216" y="2997416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32219" y="3683216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수강 </a:t>
            </a:r>
            <a:r>
              <a:rPr lang="ko-KR" altLang="en-US" dirty="0" smtClean="0">
                <a:solidFill>
                  <a:schemeClr val="tx1"/>
                </a:solidFill>
              </a:rPr>
              <a:t>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79860" y="4749996"/>
            <a:ext cx="1042515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67549" y="2561364"/>
            <a:ext cx="1472499" cy="519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강좌개설하기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461022" y="3509046"/>
            <a:ext cx="1439422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학습 </a:t>
            </a:r>
            <a:r>
              <a:rPr lang="ko-KR" altLang="en-US" dirty="0" smtClean="0">
                <a:solidFill>
                  <a:schemeClr val="tx1"/>
                </a:solidFill>
              </a:rPr>
              <a:t>자료실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61021" y="4135165"/>
            <a:ext cx="1228408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학습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4" idx="2"/>
            <a:endCxn id="5" idx="0"/>
          </p:cNvCxnSpPr>
          <p:nvPr/>
        </p:nvCxnSpPr>
        <p:spPr>
          <a:xfrm flipH="1">
            <a:off x="4422632" y="1171573"/>
            <a:ext cx="1784320" cy="85513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" idx="2"/>
            <a:endCxn id="6" idx="0"/>
          </p:cNvCxnSpPr>
          <p:nvPr/>
        </p:nvCxnSpPr>
        <p:spPr>
          <a:xfrm>
            <a:off x="6206952" y="1171573"/>
            <a:ext cx="2449968" cy="41069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" idx="2"/>
            <a:endCxn id="7" idx="0"/>
          </p:cNvCxnSpPr>
          <p:nvPr/>
        </p:nvCxnSpPr>
        <p:spPr>
          <a:xfrm>
            <a:off x="4422632" y="2473449"/>
            <a:ext cx="0" cy="34784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7" idx="1"/>
            <a:endCxn id="19" idx="3"/>
          </p:cNvCxnSpPr>
          <p:nvPr/>
        </p:nvCxnSpPr>
        <p:spPr>
          <a:xfrm flipH="1" flipV="1">
            <a:off x="3440048" y="2821290"/>
            <a:ext cx="244869" cy="25714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0" idx="1"/>
            <a:endCxn id="65" idx="3"/>
          </p:cNvCxnSpPr>
          <p:nvPr/>
        </p:nvCxnSpPr>
        <p:spPr>
          <a:xfrm flipH="1">
            <a:off x="1739004" y="3472001"/>
            <a:ext cx="227080" cy="1551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6" idx="2"/>
            <a:endCxn id="13" idx="0"/>
          </p:cNvCxnSpPr>
          <p:nvPr/>
        </p:nvCxnSpPr>
        <p:spPr>
          <a:xfrm>
            <a:off x="8656920" y="2029014"/>
            <a:ext cx="756140" cy="29348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5" idx="3"/>
            <a:endCxn id="21" idx="1"/>
          </p:cNvCxnSpPr>
          <p:nvPr/>
        </p:nvCxnSpPr>
        <p:spPr>
          <a:xfrm flipV="1">
            <a:off x="10193900" y="3732418"/>
            <a:ext cx="267122" cy="1741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5" idx="3"/>
            <a:endCxn id="22" idx="1"/>
          </p:cNvCxnSpPr>
          <p:nvPr/>
        </p:nvCxnSpPr>
        <p:spPr>
          <a:xfrm>
            <a:off x="10193900" y="3906588"/>
            <a:ext cx="267121" cy="45194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14" idx="0"/>
            <a:endCxn id="13" idx="2"/>
          </p:cNvCxnSpPr>
          <p:nvPr/>
        </p:nvCxnSpPr>
        <p:spPr>
          <a:xfrm flipV="1">
            <a:off x="9413057" y="2769244"/>
            <a:ext cx="3" cy="22817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15" idx="0"/>
            <a:endCxn id="14" idx="2"/>
          </p:cNvCxnSpPr>
          <p:nvPr/>
        </p:nvCxnSpPr>
        <p:spPr>
          <a:xfrm flipH="1" flipV="1">
            <a:off x="9413057" y="3444159"/>
            <a:ext cx="3" cy="2390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749389" y="1912707"/>
            <a:ext cx="1757455" cy="418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 화면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966084" y="3214860"/>
            <a:ext cx="1475430" cy="514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개설강좌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리스트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2" name="직선 화살표 연결선 51"/>
          <p:cNvCxnSpPr>
            <a:stCxn id="7" idx="1"/>
            <a:endCxn id="50" idx="3"/>
          </p:cNvCxnSpPr>
          <p:nvPr/>
        </p:nvCxnSpPr>
        <p:spPr>
          <a:xfrm flipH="1">
            <a:off x="3441514" y="3078431"/>
            <a:ext cx="243403" cy="3935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81074" y="3264143"/>
            <a:ext cx="1257930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1236" y="3833891"/>
            <a:ext cx="128011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학습자료실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87672" y="4403639"/>
            <a:ext cx="1257930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50" idx="1"/>
            <a:endCxn id="66" idx="3"/>
          </p:cNvCxnSpPr>
          <p:nvPr/>
        </p:nvCxnSpPr>
        <p:spPr>
          <a:xfrm flipH="1">
            <a:off x="1731347" y="3472001"/>
            <a:ext cx="234737" cy="58526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0" idx="1"/>
            <a:endCxn id="68" idx="3"/>
          </p:cNvCxnSpPr>
          <p:nvPr/>
        </p:nvCxnSpPr>
        <p:spPr>
          <a:xfrm flipH="1">
            <a:off x="1745602" y="3472001"/>
            <a:ext cx="220482" cy="11550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50" idx="1"/>
            <a:endCxn id="12" idx="3"/>
          </p:cNvCxnSpPr>
          <p:nvPr/>
        </p:nvCxnSpPr>
        <p:spPr>
          <a:xfrm flipH="1">
            <a:off x="1755660" y="3472001"/>
            <a:ext cx="210424" cy="17353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15" idx="3"/>
            <a:endCxn id="17" idx="1"/>
          </p:cNvCxnSpPr>
          <p:nvPr/>
        </p:nvCxnSpPr>
        <p:spPr>
          <a:xfrm>
            <a:off x="10193900" y="3906588"/>
            <a:ext cx="285960" cy="106678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4989244" y="2724290"/>
            <a:ext cx="1036415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선생님 </a:t>
            </a:r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238635" y="2724290"/>
            <a:ext cx="861897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학생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239054" y="2724290"/>
            <a:ext cx="1143540" cy="651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</a:t>
            </a:r>
            <a:r>
              <a:rPr lang="ko-KR" altLang="en-US" dirty="0" smtClean="0">
                <a:solidFill>
                  <a:schemeClr val="tx1"/>
                </a:solidFill>
              </a:rPr>
              <a:t>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3" idx="2"/>
            <a:endCxn id="92" idx="0"/>
          </p:cNvCxnSpPr>
          <p:nvPr/>
        </p:nvCxnSpPr>
        <p:spPr>
          <a:xfrm flipH="1">
            <a:off x="5507452" y="2330720"/>
            <a:ext cx="1120665" cy="3935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3" idx="2"/>
            <a:endCxn id="93" idx="0"/>
          </p:cNvCxnSpPr>
          <p:nvPr/>
        </p:nvCxnSpPr>
        <p:spPr>
          <a:xfrm>
            <a:off x="6628117" y="2330720"/>
            <a:ext cx="41467" cy="3935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3" idx="2"/>
            <a:endCxn id="94" idx="0"/>
          </p:cNvCxnSpPr>
          <p:nvPr/>
        </p:nvCxnSpPr>
        <p:spPr>
          <a:xfrm>
            <a:off x="6628117" y="2330720"/>
            <a:ext cx="1182707" cy="3935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8383259" y="703451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회원가입창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4" idx="3"/>
            <a:endCxn id="104" idx="1"/>
          </p:cNvCxnSpPr>
          <p:nvPr/>
        </p:nvCxnSpPr>
        <p:spPr>
          <a:xfrm flipV="1">
            <a:off x="7023799" y="926823"/>
            <a:ext cx="1359460" cy="2871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2"/>
            <a:endCxn id="3" idx="0"/>
          </p:cNvCxnSpPr>
          <p:nvPr/>
        </p:nvCxnSpPr>
        <p:spPr>
          <a:xfrm>
            <a:off x="6206952" y="1171573"/>
            <a:ext cx="421165" cy="74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개설한 강좌</a:t>
            </a:r>
            <a:r>
              <a:rPr lang="en-US" altLang="ko-KR" dirty="0" smtClean="0"/>
              <a:t>&gt;</a:t>
            </a:r>
            <a:r>
              <a:rPr lang="ko-KR" altLang="en-US" b="1" dirty="0"/>
              <a:t> </a:t>
            </a:r>
            <a:r>
              <a:rPr lang="ko-KR" altLang="en-US" dirty="0" err="1"/>
              <a:t>학습현황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8213" y="3409868"/>
            <a:ext cx="8574804" cy="311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1	1	1	</a:t>
            </a:r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r>
              <a:rPr lang="en-US" altLang="ko-KR" dirty="0" smtClean="0">
                <a:solidFill>
                  <a:schemeClr val="tx1"/>
                </a:solidFill>
              </a:rPr>
              <a:t>1	</a:t>
            </a:r>
            <a:r>
              <a:rPr lang="ko-KR" altLang="en-US" dirty="0" smtClean="0">
                <a:solidFill>
                  <a:schemeClr val="tx1"/>
                </a:solidFill>
              </a:rPr>
              <a:t>레벨</a:t>
            </a:r>
            <a:r>
              <a:rPr lang="en-US" altLang="ko-KR" dirty="0" smtClean="0">
                <a:solidFill>
                  <a:schemeClr val="tx1"/>
                </a:solidFill>
              </a:rPr>
              <a:t>2 </a:t>
            </a:r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r>
              <a:rPr lang="en-US" altLang="ko-KR" dirty="0" smtClean="0"/>
              <a:t>-2</a:t>
            </a:r>
            <a:r>
              <a:rPr lang="ko-KR" altLang="en-US" dirty="0" smtClean="0"/>
              <a:t> </a:t>
            </a:r>
            <a:r>
              <a:rPr lang="en-US" altLang="ko-KR" dirty="0"/>
              <a:t>70</a:t>
            </a:r>
            <a:r>
              <a:rPr lang="ko-KR" altLang="en-US" dirty="0"/>
              <a:t>점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2	1	1	</a:t>
            </a:r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레벨</a:t>
            </a:r>
            <a:r>
              <a:rPr lang="en-US" altLang="ko-KR" dirty="0" smtClean="0">
                <a:solidFill>
                  <a:schemeClr val="tx1"/>
                </a:solidFill>
              </a:rPr>
              <a:t>2 </a:t>
            </a:r>
            <a:r>
              <a:rPr lang="ko-KR" altLang="en-US" dirty="0" smtClean="0">
                <a:solidFill>
                  <a:schemeClr val="tx1"/>
                </a:solidFill>
              </a:rPr>
              <a:t>진행중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="" xmlns:a16="http://schemas.microsoft.com/office/drawing/2014/main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="" xmlns:a16="http://schemas.microsoft.com/office/drawing/2014/main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698213" y="3409868"/>
            <a:ext cx="8574804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NO/	</a:t>
            </a:r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진행도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9988" y="297306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학습현황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en-US" altLang="ko-KR" dirty="0">
                <a:solidFill>
                  <a:schemeClr val="tx1"/>
                </a:solidFill>
              </a:rPr>
              <a:t>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39988" y="2571125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</a:t>
            </a:r>
            <a:r>
              <a:rPr lang="ko-KR" altLang="en-US" b="1" dirty="0" smtClean="0">
                <a:solidFill>
                  <a:schemeClr val="tx1"/>
                </a:solidFill>
              </a:rPr>
              <a:t>육지를 주제로 한 받아쓰기 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F0E87AB-4886-4B65-9C35-C6F613E973B1}"/>
              </a:ext>
            </a:extLst>
          </p:cNvPr>
          <p:cNvGrpSpPr/>
          <p:nvPr/>
        </p:nvGrpSpPr>
        <p:grpSpPr>
          <a:xfrm>
            <a:off x="4134373" y="5751790"/>
            <a:ext cx="4702628" cy="771089"/>
            <a:chOff x="4387260" y="5681789"/>
            <a:chExt cx="4702628" cy="771089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6C4339AF-F04A-41D5-B1FF-122F6B0460AF}"/>
                </a:ext>
              </a:extLst>
            </p:cNvPr>
            <p:cNvSpPr txBox="1"/>
            <p:nvPr/>
          </p:nvSpPr>
          <p:spPr>
            <a:xfrm>
              <a:off x="5022957" y="6083546"/>
              <a:ext cx="21761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이름을 입력하세요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0CD4349F-A211-4CDA-B403-B9F18BB809C6}"/>
                </a:ext>
              </a:extLst>
            </p:cNvPr>
            <p:cNvSpPr txBox="1"/>
            <p:nvPr/>
          </p:nvSpPr>
          <p:spPr>
            <a:xfrm>
              <a:off x="7199087" y="6083546"/>
              <a:ext cx="6546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99BD672F-81F5-49AC-B98A-0A7FD1E90AB2}"/>
                </a:ext>
              </a:extLst>
            </p:cNvPr>
            <p:cNvSpPr txBox="1"/>
            <p:nvPr/>
          </p:nvSpPr>
          <p:spPr>
            <a:xfrm>
              <a:off x="4387260" y="5681789"/>
              <a:ext cx="4702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          </a:t>
              </a:r>
              <a:r>
                <a:rPr lang="ko-KR" altLang="en-US" dirty="0"/>
                <a:t>페이지 바</a:t>
              </a: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13AADC1F-5A35-4399-AC1D-FA1BEC8CD461}"/>
              </a:ext>
            </a:extLst>
          </p:cNvPr>
          <p:cNvCxnSpPr/>
          <p:nvPr/>
        </p:nvCxnSpPr>
        <p:spPr>
          <a:xfrm flipH="1">
            <a:off x="6790350" y="5368284"/>
            <a:ext cx="325873" cy="43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B215A4C-EAE7-4939-B722-8E46225C2046}"/>
              </a:ext>
            </a:extLst>
          </p:cNvPr>
          <p:cNvSpPr txBox="1"/>
          <p:nvPr/>
        </p:nvSpPr>
        <p:spPr>
          <a:xfrm>
            <a:off x="7017570" y="4802123"/>
            <a:ext cx="229753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</a:t>
            </a:r>
            <a:r>
              <a:rPr lang="ko-KR" altLang="en-US" sz="1600" dirty="0"/>
              <a:t>명씩 </a:t>
            </a:r>
            <a:r>
              <a:rPr lang="en-US" altLang="ko-KR" sz="1600" dirty="0"/>
              <a:t>1</a:t>
            </a:r>
            <a:r>
              <a:rPr lang="ko-KR" altLang="en-US" sz="1600" dirty="0"/>
              <a:t>페이지 단위로 생성 </a:t>
            </a:r>
            <a:r>
              <a:rPr lang="en-US" altLang="ko-KR" sz="1600" dirty="0"/>
              <a:t>/ </a:t>
            </a:r>
            <a:r>
              <a:rPr lang="ko-KR" altLang="en-US" sz="1600" dirty="0"/>
              <a:t>페이지 넘기기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0D270C3-33BF-4D07-8AE2-203A75B02367}"/>
              </a:ext>
            </a:extLst>
          </p:cNvPr>
          <p:cNvCxnSpPr/>
          <p:nvPr/>
        </p:nvCxnSpPr>
        <p:spPr>
          <a:xfrm>
            <a:off x="4134373" y="5751790"/>
            <a:ext cx="635697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FABF245-E1A6-45D9-9119-18A2872E4FCD}"/>
              </a:ext>
            </a:extLst>
          </p:cNvPr>
          <p:cNvSpPr txBox="1"/>
          <p:nvPr/>
        </p:nvSpPr>
        <p:spPr>
          <a:xfrm>
            <a:off x="1570053" y="5412238"/>
            <a:ext cx="2563831" cy="120032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찾고 싶은 학생의 이름 입력 후 검색 버튼 혹시 키보드 </a:t>
            </a:r>
            <a:r>
              <a:rPr lang="en-US" altLang="ko-KR" dirty="0"/>
              <a:t>Enter </a:t>
            </a:r>
            <a:r>
              <a:rPr lang="ko-KR" altLang="en-US" dirty="0"/>
              <a:t>시 해당 학생 검색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DC7039D-7AD1-4926-A3D2-F0F25B24786A}"/>
              </a:ext>
            </a:extLst>
          </p:cNvPr>
          <p:cNvSpPr txBox="1"/>
          <p:nvPr/>
        </p:nvSpPr>
        <p:spPr>
          <a:xfrm>
            <a:off x="5858135" y="4025261"/>
            <a:ext cx="2122786" cy="646331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학생 별 간략한 성취도 표시 페이지</a:t>
            </a:r>
          </a:p>
        </p:txBody>
      </p:sp>
    </p:spTree>
    <p:extLst>
      <p:ext uri="{BB962C8B-B14F-4D97-AF65-F5344CB8AC3E}">
        <p14:creationId xmlns:p14="http://schemas.microsoft.com/office/powerpoint/2010/main" val="372216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개설한 강좌</a:t>
            </a:r>
            <a:r>
              <a:rPr lang="en-US" altLang="ko-KR" dirty="0" smtClean="0"/>
              <a:t>&gt;</a:t>
            </a:r>
            <a:r>
              <a:rPr lang="ko-KR" altLang="en-US" b="1" dirty="0"/>
              <a:t> </a:t>
            </a:r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8213" y="3409868"/>
            <a:ext cx="8574804" cy="311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1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 err="1" smtClean="0">
                <a:solidFill>
                  <a:schemeClr val="tx1"/>
                </a:solidFill>
              </a:rPr>
              <a:t>이거맞나요</a:t>
            </a:r>
            <a:r>
              <a:rPr lang="en-US" altLang="ko-KR" dirty="0" smtClean="0">
                <a:solidFill>
                  <a:schemeClr val="tx1"/>
                </a:solidFill>
              </a:rPr>
              <a:t>?	1	1	</a:t>
            </a:r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r>
              <a:rPr lang="en-US" altLang="ko-KR" dirty="0" smtClean="0">
                <a:solidFill>
                  <a:schemeClr val="tx1"/>
                </a:solidFill>
              </a:rPr>
              <a:t>1	</a:t>
            </a:r>
            <a:r>
              <a:rPr lang="en-US" altLang="ko-KR" dirty="0" smtClean="0"/>
              <a:t>-2</a:t>
            </a:r>
            <a:r>
              <a:rPr lang="ko-KR" altLang="en-US" dirty="0" smtClean="0"/>
              <a:t> </a:t>
            </a:r>
            <a:r>
              <a:rPr lang="en-US" altLang="ko-KR" dirty="0"/>
              <a:t>70</a:t>
            </a:r>
            <a:r>
              <a:rPr lang="ko-KR" altLang="en-US" dirty="0"/>
              <a:t>점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2	1</a:t>
            </a:r>
            <a:r>
              <a:rPr lang="ko-KR" altLang="en-US" dirty="0" err="1" smtClean="0">
                <a:solidFill>
                  <a:schemeClr val="tx1"/>
                </a:solidFill>
              </a:rPr>
              <a:t>번모르겠어요</a:t>
            </a:r>
            <a:r>
              <a:rPr lang="en-US" altLang="ko-KR" dirty="0" smtClean="0">
                <a:solidFill>
                  <a:schemeClr val="tx1"/>
                </a:solidFill>
              </a:rPr>
              <a:t>	1	1	</a:t>
            </a:r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="" xmlns:a16="http://schemas.microsoft.com/office/drawing/2014/main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="" xmlns:a16="http://schemas.microsoft.com/office/drawing/2014/main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698213" y="3409868"/>
            <a:ext cx="8574804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NO/	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/		</a:t>
            </a:r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9988" y="297306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en-US" altLang="ko-KR" b="1" dirty="0">
                <a:solidFill>
                  <a:schemeClr val="tx1"/>
                </a:solidFill>
              </a:rPr>
              <a:t>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39988" y="2571125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</a:t>
            </a:r>
            <a:r>
              <a:rPr lang="ko-KR" altLang="en-US" b="1" dirty="0" smtClean="0">
                <a:solidFill>
                  <a:schemeClr val="tx1"/>
                </a:solidFill>
              </a:rPr>
              <a:t>육지를 주제로 한 받아쓰기 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F0E87AB-4886-4B65-9C35-C6F613E973B1}"/>
              </a:ext>
            </a:extLst>
          </p:cNvPr>
          <p:cNvGrpSpPr/>
          <p:nvPr/>
        </p:nvGrpSpPr>
        <p:grpSpPr>
          <a:xfrm>
            <a:off x="4134373" y="5751790"/>
            <a:ext cx="4702628" cy="771089"/>
            <a:chOff x="4387260" y="5681789"/>
            <a:chExt cx="4702628" cy="771089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6C4339AF-F04A-41D5-B1FF-122F6B0460AF}"/>
                </a:ext>
              </a:extLst>
            </p:cNvPr>
            <p:cNvSpPr txBox="1"/>
            <p:nvPr/>
          </p:nvSpPr>
          <p:spPr>
            <a:xfrm>
              <a:off x="5022957" y="6083546"/>
              <a:ext cx="21761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이름을 입력하세요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0CD4349F-A211-4CDA-B403-B9F18BB809C6}"/>
                </a:ext>
              </a:extLst>
            </p:cNvPr>
            <p:cNvSpPr txBox="1"/>
            <p:nvPr/>
          </p:nvSpPr>
          <p:spPr>
            <a:xfrm>
              <a:off x="7199087" y="6083546"/>
              <a:ext cx="6546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99BD672F-81F5-49AC-B98A-0A7FD1E90AB2}"/>
                </a:ext>
              </a:extLst>
            </p:cNvPr>
            <p:cNvSpPr txBox="1"/>
            <p:nvPr/>
          </p:nvSpPr>
          <p:spPr>
            <a:xfrm>
              <a:off x="4387260" y="5681789"/>
              <a:ext cx="4702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          </a:t>
              </a:r>
              <a:r>
                <a:rPr lang="ko-KR" altLang="en-US" dirty="0"/>
                <a:t>페이지 바</a:t>
              </a: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13AADC1F-5A35-4399-AC1D-FA1BEC8CD461}"/>
              </a:ext>
            </a:extLst>
          </p:cNvPr>
          <p:cNvCxnSpPr/>
          <p:nvPr/>
        </p:nvCxnSpPr>
        <p:spPr>
          <a:xfrm flipH="1">
            <a:off x="6790350" y="5368284"/>
            <a:ext cx="325873" cy="43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B215A4C-EAE7-4939-B722-8E46225C2046}"/>
              </a:ext>
            </a:extLst>
          </p:cNvPr>
          <p:cNvSpPr txBox="1"/>
          <p:nvPr/>
        </p:nvSpPr>
        <p:spPr>
          <a:xfrm>
            <a:off x="7117705" y="5234004"/>
            <a:ext cx="229753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</a:t>
            </a:r>
            <a:r>
              <a:rPr lang="ko-KR" altLang="en-US" sz="1600" dirty="0"/>
              <a:t>명씩 </a:t>
            </a:r>
            <a:r>
              <a:rPr lang="en-US" altLang="ko-KR" sz="1600" dirty="0"/>
              <a:t>1</a:t>
            </a:r>
            <a:r>
              <a:rPr lang="ko-KR" altLang="en-US" sz="1600" dirty="0"/>
              <a:t>페이지 </a:t>
            </a:r>
            <a:r>
              <a:rPr lang="ko-KR" altLang="en-US" sz="1600" dirty="0" smtClean="0"/>
              <a:t>단위로 </a:t>
            </a:r>
            <a:r>
              <a:rPr lang="ko-KR" altLang="en-US" sz="1600" dirty="0"/>
              <a:t>생성 </a:t>
            </a:r>
            <a:r>
              <a:rPr lang="en-US" altLang="ko-KR" sz="1600" dirty="0"/>
              <a:t>/ </a:t>
            </a:r>
            <a:r>
              <a:rPr lang="ko-KR" altLang="en-US" sz="1600" dirty="0"/>
              <a:t>페이지 넘기기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0D270C3-33BF-4D07-8AE2-203A75B02367}"/>
              </a:ext>
            </a:extLst>
          </p:cNvPr>
          <p:cNvCxnSpPr/>
          <p:nvPr/>
        </p:nvCxnSpPr>
        <p:spPr>
          <a:xfrm>
            <a:off x="4134373" y="5751790"/>
            <a:ext cx="635697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FABF245-E1A6-45D9-9119-18A2872E4FCD}"/>
              </a:ext>
            </a:extLst>
          </p:cNvPr>
          <p:cNvSpPr txBox="1"/>
          <p:nvPr/>
        </p:nvSpPr>
        <p:spPr>
          <a:xfrm>
            <a:off x="1570053" y="5412238"/>
            <a:ext cx="2563831" cy="120032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찾고 싶은 학생의 이름 입력 후 검색 버튼 혹시 키보드 </a:t>
            </a:r>
            <a:r>
              <a:rPr lang="en-US" altLang="ko-KR" dirty="0"/>
              <a:t>Enter </a:t>
            </a:r>
            <a:r>
              <a:rPr lang="ko-KR" altLang="en-US" dirty="0"/>
              <a:t>시 해당 학생 검색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52938619-EBFB-4403-A1F7-1496103AFFA3}"/>
              </a:ext>
            </a:extLst>
          </p:cNvPr>
          <p:cNvCxnSpPr/>
          <p:nvPr/>
        </p:nvCxnSpPr>
        <p:spPr>
          <a:xfrm flipH="1">
            <a:off x="7033846" y="4247458"/>
            <a:ext cx="886420" cy="55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432D0CE-2AC1-4ACA-8A94-069D66FB72FC}"/>
              </a:ext>
            </a:extLst>
          </p:cNvPr>
          <p:cNvSpPr txBox="1"/>
          <p:nvPr/>
        </p:nvSpPr>
        <p:spPr>
          <a:xfrm>
            <a:off x="7920265" y="3976877"/>
            <a:ext cx="1494971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해당 글로 이동</a:t>
            </a:r>
          </a:p>
        </p:txBody>
      </p:sp>
    </p:spTree>
    <p:extLst>
      <p:ext uri="{BB962C8B-B14F-4D97-AF65-F5344CB8AC3E}">
        <p14:creationId xmlns:p14="http://schemas.microsoft.com/office/powerpoint/2010/main" val="40639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/>
              <a:t>-Q&amp;A&gt;</a:t>
            </a:r>
            <a:r>
              <a:rPr lang="ko-KR" altLang="en-US" dirty="0"/>
              <a:t>학생 </a:t>
            </a:r>
            <a:r>
              <a:rPr lang="ko-KR" altLang="en-US" dirty="0" err="1"/>
              <a:t>질문글</a:t>
            </a:r>
            <a:r>
              <a:rPr lang="en-US" altLang="ko-KR" dirty="0"/>
              <a:t>(</a:t>
            </a:r>
            <a:r>
              <a:rPr lang="ko-KR" altLang="en-US" dirty="0"/>
              <a:t>글 </a:t>
            </a:r>
            <a:r>
              <a:rPr lang="ko-KR" altLang="en-US" dirty="0" err="1"/>
              <a:t>클릭시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04660" y="3145139"/>
            <a:ext cx="8574804" cy="3325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91208" y="3356993"/>
            <a:ext cx="7494920" cy="411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이거맞나요</a:t>
            </a:r>
            <a:r>
              <a:rPr lang="en-US" altLang="ko-KR" dirty="0" smtClean="0">
                <a:solidFill>
                  <a:schemeClr val="tx1"/>
                </a:solidFill>
              </a:rPr>
              <a:t>??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1208" y="3865274"/>
            <a:ext cx="7494920" cy="1882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학생질문글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1208" y="5747657"/>
            <a:ext cx="6610665" cy="411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답변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01873" y="5747657"/>
            <a:ext cx="884255" cy="411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8371" y="2634353"/>
            <a:ext cx="1721200" cy="5107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Q&amp;A&gt;</a:t>
            </a:r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ko-KR" altLang="en-US" sz="1400" dirty="0" err="1">
                <a:solidFill>
                  <a:schemeClr val="tx1"/>
                </a:solidFill>
              </a:rPr>
              <a:t>질문글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화면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2679" y="3395940"/>
            <a:ext cx="899226" cy="3340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글제목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2679" y="4607606"/>
            <a:ext cx="899226" cy="3340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글내용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861489" y="5006602"/>
            <a:ext cx="1828122" cy="5032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누르면 답변이 등록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4983" y="5747657"/>
            <a:ext cx="1260864" cy="439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답변 적는 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15" idx="3"/>
            <a:endCxn id="9" idx="1"/>
          </p:cNvCxnSpPr>
          <p:nvPr/>
        </p:nvCxnSpPr>
        <p:spPr>
          <a:xfrm>
            <a:off x="1661905" y="3562986"/>
            <a:ext cx="429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1"/>
            <a:endCxn id="11" idx="1"/>
          </p:cNvCxnSpPr>
          <p:nvPr/>
        </p:nvCxnSpPr>
        <p:spPr>
          <a:xfrm flipV="1">
            <a:off x="1704660" y="4806466"/>
            <a:ext cx="386548" cy="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18" idx="3"/>
            <a:endCxn id="12" idx="1"/>
          </p:cNvCxnSpPr>
          <p:nvPr/>
        </p:nvCxnSpPr>
        <p:spPr>
          <a:xfrm flipV="1">
            <a:off x="1815847" y="5953651"/>
            <a:ext cx="275361" cy="1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</p:cNvCxnSpPr>
          <p:nvPr/>
        </p:nvCxnSpPr>
        <p:spPr>
          <a:xfrm flipH="1">
            <a:off x="9601370" y="5509847"/>
            <a:ext cx="1170462" cy="47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74FC3BCD-3ECE-4D06-95EF-6BE51CA7A2FA}"/>
              </a:ext>
            </a:extLst>
          </p:cNvPr>
          <p:cNvSpPr/>
          <p:nvPr/>
        </p:nvSpPr>
        <p:spPr>
          <a:xfrm>
            <a:off x="8943710" y="5436163"/>
            <a:ext cx="650039" cy="309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D1B4190-DDC6-4FF6-9594-F2027D9FE036}"/>
              </a:ext>
            </a:extLst>
          </p:cNvPr>
          <p:cNvSpPr/>
          <p:nvPr/>
        </p:nvSpPr>
        <p:spPr>
          <a:xfrm>
            <a:off x="7626238" y="5440618"/>
            <a:ext cx="685715" cy="301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06557CF-5204-42D0-B358-4FDE2BBA673F}"/>
              </a:ext>
            </a:extLst>
          </p:cNvPr>
          <p:cNvSpPr/>
          <p:nvPr/>
        </p:nvSpPr>
        <p:spPr>
          <a:xfrm>
            <a:off x="8319574" y="5440618"/>
            <a:ext cx="650039" cy="300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E72B26C7-1BA7-4DAD-8A6E-0B6FFFC1E637}"/>
              </a:ext>
            </a:extLst>
          </p:cNvPr>
          <p:cNvCxnSpPr>
            <a:cxnSpLocks/>
          </p:cNvCxnSpPr>
          <p:nvPr/>
        </p:nvCxnSpPr>
        <p:spPr>
          <a:xfrm>
            <a:off x="8311953" y="4941698"/>
            <a:ext cx="207933" cy="49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DD0C557-2D6D-464B-9154-8A3B119B07C2}"/>
              </a:ext>
            </a:extLst>
          </p:cNvPr>
          <p:cNvSpPr txBox="1"/>
          <p:nvPr/>
        </p:nvSpPr>
        <p:spPr>
          <a:xfrm>
            <a:off x="7432740" y="4320073"/>
            <a:ext cx="1814776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자신이 올린 글 수정 삭제 등록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313402" y="2857082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en-US" altLang="ko-KR" b="1" dirty="0">
                <a:solidFill>
                  <a:schemeClr val="tx1"/>
                </a:solidFill>
              </a:rPr>
              <a:t>Q&amp;A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13402" y="2455146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</a:t>
            </a:r>
            <a:r>
              <a:rPr lang="ko-KR" altLang="en-US" b="1" dirty="0" smtClean="0">
                <a:solidFill>
                  <a:schemeClr val="tx1"/>
                </a:solidFill>
              </a:rPr>
              <a:t>육지를 주제로 한 받아쓰기 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4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메인</a:t>
            </a:r>
            <a:r>
              <a:rPr lang="en-US" altLang="ko-KR" dirty="0"/>
              <a:t>(</a:t>
            </a:r>
            <a:r>
              <a:rPr lang="ko-KR" altLang="en-US" dirty="0"/>
              <a:t>개설 강좌 목록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39988" y="2381325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개설 강좌 목록    </a:t>
            </a:r>
            <a:r>
              <a:rPr lang="en-US" altLang="ko-KR" dirty="0">
                <a:solidFill>
                  <a:schemeClr val="tx1"/>
                </a:solidFill>
              </a:rPr>
              <a:t>/   </a:t>
            </a:r>
            <a:r>
              <a:rPr lang="ko-KR" altLang="en-US" dirty="0">
                <a:solidFill>
                  <a:schemeClr val="tx1"/>
                </a:solidFill>
              </a:rPr>
              <a:t>신청 강좌  </a:t>
            </a:r>
            <a:r>
              <a:rPr lang="en-US" altLang="ko-KR" dirty="0">
                <a:solidFill>
                  <a:schemeClr val="tx1"/>
                </a:solidFill>
              </a:rPr>
              <a:t>  /   </a:t>
            </a:r>
            <a:r>
              <a:rPr lang="ko-KR" altLang="en-US" dirty="0">
                <a:solidFill>
                  <a:schemeClr val="tx1"/>
                </a:solidFill>
              </a:rPr>
              <a:t>수강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498873" y="6296555"/>
            <a:ext cx="1883229" cy="5116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로그인하면 바로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메인화면</a:t>
            </a:r>
            <a:r>
              <a:rPr lang="ko-KR" altLang="en-US" sz="1600" dirty="0">
                <a:solidFill>
                  <a:schemeClr val="tx1"/>
                </a:solidFill>
              </a:rPr>
              <a:t> 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EDD20DC-698B-4A3D-A65B-C7E72674FC57}"/>
              </a:ext>
            </a:extLst>
          </p:cNvPr>
          <p:cNvSpPr txBox="1"/>
          <p:nvPr/>
        </p:nvSpPr>
        <p:spPr>
          <a:xfrm>
            <a:off x="3348365" y="2796798"/>
            <a:ext cx="18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강좌 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02986AB-8249-43A0-926F-0991BF59DEBD}"/>
              </a:ext>
            </a:extLst>
          </p:cNvPr>
          <p:cNvSpPr txBox="1"/>
          <p:nvPr/>
        </p:nvSpPr>
        <p:spPr>
          <a:xfrm>
            <a:off x="7096817" y="2811427"/>
            <a:ext cx="18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지도 선생님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40D9AAD8-F826-4B66-BECA-97F0B0F33A3E}"/>
              </a:ext>
            </a:extLst>
          </p:cNvPr>
          <p:cNvGrpSpPr/>
          <p:nvPr/>
        </p:nvGrpSpPr>
        <p:grpSpPr>
          <a:xfrm>
            <a:off x="1313402" y="3245978"/>
            <a:ext cx="9164265" cy="369332"/>
            <a:chOff x="1366575" y="3244334"/>
            <a:chExt cx="9164265" cy="369332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02DD705E-50B9-4827-9A8F-872D795AA894}"/>
                </a:ext>
              </a:extLst>
            </p:cNvPr>
            <p:cNvSpPr txBox="1"/>
            <p:nvPr/>
          </p:nvSpPr>
          <p:spPr>
            <a:xfrm>
              <a:off x="1366575" y="3244334"/>
              <a:ext cx="57302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육지를 주제로한 받아쓰기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C8F31B84-0448-491A-A2A0-D35110704A84}"/>
                </a:ext>
              </a:extLst>
            </p:cNvPr>
            <p:cNvSpPr txBox="1"/>
            <p:nvPr/>
          </p:nvSpPr>
          <p:spPr>
            <a:xfrm>
              <a:off x="7223762" y="3244334"/>
              <a:ext cx="17373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2-1 </a:t>
              </a:r>
              <a:r>
                <a:rPr lang="ko-KR" altLang="en-US" dirty="0"/>
                <a:t>손오공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9EB769BD-894C-4F9F-BEF8-912BEA59414D}"/>
                </a:ext>
              </a:extLst>
            </p:cNvPr>
            <p:cNvSpPr txBox="1"/>
            <p:nvPr/>
          </p:nvSpPr>
          <p:spPr>
            <a:xfrm>
              <a:off x="9118626" y="3244334"/>
              <a:ext cx="14122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신청하기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CD364363-B64D-476F-9C1C-C6E2D1666163}"/>
              </a:ext>
            </a:extLst>
          </p:cNvPr>
          <p:cNvGrpSpPr/>
          <p:nvPr/>
        </p:nvGrpSpPr>
        <p:grpSpPr>
          <a:xfrm>
            <a:off x="1313402" y="3731061"/>
            <a:ext cx="9164265" cy="369332"/>
            <a:chOff x="1366575" y="3244334"/>
            <a:chExt cx="9164265" cy="369332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A4491FB-D025-427E-9946-6B7DE91F0ACE}"/>
                </a:ext>
              </a:extLst>
            </p:cNvPr>
            <p:cNvSpPr txBox="1"/>
            <p:nvPr/>
          </p:nvSpPr>
          <p:spPr>
            <a:xfrm>
              <a:off x="1366575" y="3244334"/>
              <a:ext cx="57302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하늘을 주제로한 받아쓰기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411EDF88-0AFD-46C2-BA20-139697EE53D1}"/>
                </a:ext>
              </a:extLst>
            </p:cNvPr>
            <p:cNvSpPr txBox="1"/>
            <p:nvPr/>
          </p:nvSpPr>
          <p:spPr>
            <a:xfrm>
              <a:off x="7223762" y="3244334"/>
              <a:ext cx="17373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1-1 </a:t>
              </a:r>
              <a:r>
                <a:rPr lang="ko-KR" altLang="en-US" dirty="0"/>
                <a:t>삼장법사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2D856BCF-A69E-4DF3-8D6D-691E86E10EB3}"/>
                </a:ext>
              </a:extLst>
            </p:cNvPr>
            <p:cNvSpPr txBox="1"/>
            <p:nvPr/>
          </p:nvSpPr>
          <p:spPr>
            <a:xfrm>
              <a:off x="9118626" y="3244334"/>
              <a:ext cx="14122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신청하기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D2EA8FE8-BEC4-4C40-B657-749BC7281E2A}"/>
              </a:ext>
            </a:extLst>
          </p:cNvPr>
          <p:cNvGrpSpPr/>
          <p:nvPr/>
        </p:nvGrpSpPr>
        <p:grpSpPr>
          <a:xfrm>
            <a:off x="1313402" y="4224253"/>
            <a:ext cx="9164265" cy="369332"/>
            <a:chOff x="1366575" y="3244334"/>
            <a:chExt cx="9164265" cy="369332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CB1167FF-3F0E-452E-AC1E-8D89AEB86D88}"/>
                </a:ext>
              </a:extLst>
            </p:cNvPr>
            <p:cNvSpPr txBox="1"/>
            <p:nvPr/>
          </p:nvSpPr>
          <p:spPr>
            <a:xfrm>
              <a:off x="1366575" y="3244334"/>
              <a:ext cx="57302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바다를 주제로한 받아쓰기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00898737-074E-494C-9FF2-76EA07470547}"/>
                </a:ext>
              </a:extLst>
            </p:cNvPr>
            <p:cNvSpPr txBox="1"/>
            <p:nvPr/>
          </p:nvSpPr>
          <p:spPr>
            <a:xfrm>
              <a:off x="7223762" y="3244334"/>
              <a:ext cx="17373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2-5 </a:t>
              </a:r>
              <a:r>
                <a:rPr lang="ko-KR" altLang="en-US" dirty="0"/>
                <a:t>사오정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A1612DB9-F30C-4D47-8688-1AEC47987E8C}"/>
                </a:ext>
              </a:extLst>
            </p:cNvPr>
            <p:cNvSpPr txBox="1"/>
            <p:nvPr/>
          </p:nvSpPr>
          <p:spPr>
            <a:xfrm>
              <a:off x="9118626" y="3244334"/>
              <a:ext cx="14122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신청하기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E6C12FF7-8EA5-43D8-836D-FF78CC7D02EF}"/>
              </a:ext>
            </a:extLst>
          </p:cNvPr>
          <p:cNvGrpSpPr/>
          <p:nvPr/>
        </p:nvGrpSpPr>
        <p:grpSpPr>
          <a:xfrm>
            <a:off x="1313402" y="4709336"/>
            <a:ext cx="9164265" cy="369332"/>
            <a:chOff x="1366575" y="3244334"/>
            <a:chExt cx="9164265" cy="369332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997BDA99-4E05-4978-925D-00FFC49A6D39}"/>
                </a:ext>
              </a:extLst>
            </p:cNvPr>
            <p:cNvSpPr txBox="1"/>
            <p:nvPr/>
          </p:nvSpPr>
          <p:spPr>
            <a:xfrm>
              <a:off x="1366575" y="3244334"/>
              <a:ext cx="57302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먹거리를 주제로한 쉬운 받아쓰기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DAE64229-4E59-4D60-8633-52BD0EE59EDC}"/>
                </a:ext>
              </a:extLst>
            </p:cNvPr>
            <p:cNvSpPr txBox="1"/>
            <p:nvPr/>
          </p:nvSpPr>
          <p:spPr>
            <a:xfrm>
              <a:off x="7223762" y="3244334"/>
              <a:ext cx="17373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1-9 </a:t>
              </a:r>
              <a:r>
                <a:rPr lang="ko-KR" altLang="en-US" dirty="0" err="1"/>
                <a:t>저팔계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2C3A4275-5764-4254-8A37-4593F37D2EA5}"/>
                </a:ext>
              </a:extLst>
            </p:cNvPr>
            <p:cNvSpPr txBox="1"/>
            <p:nvPr/>
          </p:nvSpPr>
          <p:spPr>
            <a:xfrm>
              <a:off x="9118626" y="3244334"/>
              <a:ext cx="14122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신청하기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9E9FC1BC-44E3-444A-A214-EB9800127815}"/>
              </a:ext>
            </a:extLst>
          </p:cNvPr>
          <p:cNvGrpSpPr/>
          <p:nvPr/>
        </p:nvGrpSpPr>
        <p:grpSpPr>
          <a:xfrm>
            <a:off x="3851366" y="5901236"/>
            <a:ext cx="4702628" cy="790637"/>
            <a:chOff x="3460089" y="5662241"/>
            <a:chExt cx="4702628" cy="790637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48B0EB59-0EB3-4B58-BF1D-677910A4E9A6}"/>
                </a:ext>
              </a:extLst>
            </p:cNvPr>
            <p:cNvSpPr txBox="1"/>
            <p:nvPr/>
          </p:nvSpPr>
          <p:spPr>
            <a:xfrm>
              <a:off x="4730261" y="6083546"/>
              <a:ext cx="24688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검색어를 입력하세요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AA17E8E6-3614-43EB-8F45-9FC6D07AB01D}"/>
                </a:ext>
              </a:extLst>
            </p:cNvPr>
            <p:cNvSpPr txBox="1"/>
            <p:nvPr/>
          </p:nvSpPr>
          <p:spPr>
            <a:xfrm>
              <a:off x="7199087" y="6083546"/>
              <a:ext cx="6546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4D9F685F-5354-4E23-B95D-FFF236D4B374}"/>
                </a:ext>
              </a:extLst>
            </p:cNvPr>
            <p:cNvSpPr txBox="1"/>
            <p:nvPr/>
          </p:nvSpPr>
          <p:spPr>
            <a:xfrm>
              <a:off x="3585029" y="6083546"/>
              <a:ext cx="11452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검색기준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A65FD451-51FD-4CC2-8FD3-C9446F58A8FF}"/>
                </a:ext>
              </a:extLst>
            </p:cNvPr>
            <p:cNvSpPr txBox="1"/>
            <p:nvPr/>
          </p:nvSpPr>
          <p:spPr>
            <a:xfrm>
              <a:off x="3460089" y="5662241"/>
              <a:ext cx="4702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          </a:t>
              </a:r>
              <a:r>
                <a:rPr lang="ko-KR" altLang="en-US" dirty="0"/>
                <a:t>자료 페이지 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6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신청 강좌 목록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5996CA3-DC34-4276-9833-A4A81EB5A92B}"/>
              </a:ext>
            </a:extLst>
          </p:cNvPr>
          <p:cNvGrpSpPr/>
          <p:nvPr/>
        </p:nvGrpSpPr>
        <p:grpSpPr>
          <a:xfrm>
            <a:off x="1366784" y="2003479"/>
            <a:ext cx="9458431" cy="4214441"/>
            <a:chOff x="1313402" y="1195759"/>
            <a:chExt cx="9458431" cy="4214441"/>
          </a:xfrm>
        </p:grpSpPr>
        <p:sp>
          <p:nvSpPr>
            <p:cNvPr id="4" name="직사각형 3"/>
            <p:cNvSpPr/>
            <p:nvPr/>
          </p:nvSpPr>
          <p:spPr>
            <a:xfrm>
              <a:off x="1313402" y="1195759"/>
              <a:ext cx="9458430" cy="4214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13403" y="1195759"/>
              <a:ext cx="9458430" cy="97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홈페이지 이름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FDE199FE-8115-471E-9235-5C8B652A6705}"/>
                </a:ext>
              </a:extLst>
            </p:cNvPr>
            <p:cNvSpPr/>
            <p:nvPr/>
          </p:nvSpPr>
          <p:spPr>
            <a:xfrm>
              <a:off x="1339988" y="2381325"/>
              <a:ext cx="9405257" cy="401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개설 강좌 목록    </a:t>
              </a:r>
              <a:r>
                <a:rPr lang="en-US" altLang="ko-KR" dirty="0">
                  <a:solidFill>
                    <a:schemeClr val="tx1"/>
                  </a:solidFill>
                </a:rPr>
                <a:t>/   </a:t>
              </a:r>
              <a:r>
                <a:rPr lang="ko-KR" altLang="en-US" dirty="0">
                  <a:solidFill>
                    <a:srgbClr val="FF0000"/>
                  </a:solidFill>
                </a:rPr>
                <a:t>신청 강좌 목록  </a:t>
              </a:r>
              <a:r>
                <a:rPr lang="en-US" altLang="ko-KR" dirty="0">
                  <a:solidFill>
                    <a:srgbClr val="FF0000"/>
                  </a:solidFill>
                </a:rPr>
                <a:t>  </a:t>
              </a:r>
              <a:r>
                <a:rPr lang="en-US" altLang="ko-KR" dirty="0">
                  <a:solidFill>
                    <a:schemeClr val="tx1"/>
                  </a:solidFill>
                </a:rPr>
                <a:t>/   </a:t>
              </a:r>
              <a:r>
                <a:rPr lang="ko-KR" altLang="en-US" dirty="0">
                  <a:solidFill>
                    <a:schemeClr val="tx1"/>
                  </a:solidFill>
                </a:rPr>
                <a:t>수강 강좌 목록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DA8EECEC-99B8-4BB8-9FBA-01C3AEF70B30}"/>
                </a:ext>
              </a:extLst>
            </p:cNvPr>
            <p:cNvGrpSpPr/>
            <p:nvPr/>
          </p:nvGrpSpPr>
          <p:grpSpPr>
            <a:xfrm>
              <a:off x="1313402" y="3245978"/>
              <a:ext cx="9164265" cy="369332"/>
              <a:chOff x="1366575" y="3244334"/>
              <a:chExt cx="9164265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2CB1E7CD-BD54-434D-822A-52727079DA2D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육지를 주제로한 받아쓰기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FAB6FD7E-FEC3-46B7-84F0-2B015A5355B6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2-1 </a:t>
                </a:r>
                <a:r>
                  <a:rPr lang="ko-KR" altLang="en-US" dirty="0"/>
                  <a:t>손오공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5D6C5B4C-B985-462B-886F-96B633CC115C}"/>
                  </a:ext>
                </a:extLst>
              </p:cNvPr>
              <p:cNvSpPr txBox="1"/>
              <p:nvPr/>
            </p:nvSpPr>
            <p:spPr>
              <a:xfrm>
                <a:off x="9118626" y="3244334"/>
                <a:ext cx="14122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신청취소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31695221-3461-4B4F-ABBB-585920B362F6}"/>
                </a:ext>
              </a:extLst>
            </p:cNvPr>
            <p:cNvGrpSpPr/>
            <p:nvPr/>
          </p:nvGrpSpPr>
          <p:grpSpPr>
            <a:xfrm>
              <a:off x="1313402" y="3731061"/>
              <a:ext cx="9164265" cy="369332"/>
              <a:chOff x="1366575" y="3244334"/>
              <a:chExt cx="9164265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4E9B43FD-4F3E-4000-9D7A-E7C73D6CCE7E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하늘을 주제로한 받아쓰기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45DF0586-6A93-4453-9557-BF797CD296C7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1-1 </a:t>
                </a:r>
                <a:r>
                  <a:rPr lang="ko-KR" altLang="en-US" dirty="0"/>
                  <a:t>삼장법사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D643850B-6868-4A52-8420-346E9A7D2FCC}"/>
                  </a:ext>
                </a:extLst>
              </p:cNvPr>
              <p:cNvSpPr txBox="1"/>
              <p:nvPr/>
            </p:nvSpPr>
            <p:spPr>
              <a:xfrm>
                <a:off x="9118626" y="3244334"/>
                <a:ext cx="14122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신청취소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4E751222-AEF2-4379-9592-02C1DA30D8F9}"/>
                </a:ext>
              </a:extLst>
            </p:cNvPr>
            <p:cNvGrpSpPr/>
            <p:nvPr/>
          </p:nvGrpSpPr>
          <p:grpSpPr>
            <a:xfrm>
              <a:off x="1313402" y="4224253"/>
              <a:ext cx="9164265" cy="369332"/>
              <a:chOff x="1366575" y="3244334"/>
              <a:chExt cx="9164265" cy="369332"/>
            </a:xfrm>
          </p:grpSpPr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3A352B73-FCE4-40DA-ABAC-41B2738842D4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바다를 주제로한 받아쓰기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4DD7040A-2A7C-4EC9-804A-EA81E1089251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2-5 </a:t>
                </a:r>
                <a:r>
                  <a:rPr lang="ko-KR" altLang="en-US" dirty="0"/>
                  <a:t>사오정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FD6EF67C-D727-42DE-B471-4B9DAC728252}"/>
                  </a:ext>
                </a:extLst>
              </p:cNvPr>
              <p:cNvSpPr txBox="1"/>
              <p:nvPr/>
            </p:nvSpPr>
            <p:spPr>
              <a:xfrm>
                <a:off x="9118626" y="3244334"/>
                <a:ext cx="14122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신청취소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5E07D323-D5F1-4FD9-AB37-EF5F62370AAF}"/>
                </a:ext>
              </a:extLst>
            </p:cNvPr>
            <p:cNvGrpSpPr/>
            <p:nvPr/>
          </p:nvGrpSpPr>
          <p:grpSpPr>
            <a:xfrm>
              <a:off x="1313402" y="4709336"/>
              <a:ext cx="9164265" cy="369332"/>
              <a:chOff x="1366575" y="3244334"/>
              <a:chExt cx="9164265" cy="369332"/>
            </a:xfrm>
          </p:grpSpPr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7DA8D804-33CB-4A80-A378-AF90E497D0CA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먹거리를 주제로한 쉬운 받아쓰기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D87CAB56-0A35-482D-A661-574705B01254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1-9 </a:t>
                </a:r>
                <a:r>
                  <a:rPr lang="ko-KR" altLang="en-US" dirty="0" err="1"/>
                  <a:t>저팔계</a:t>
                </a:r>
                <a:endParaRPr lang="ko-KR" alt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79E278EC-6B18-4150-9C0F-A40D3BC01FB1}"/>
                  </a:ext>
                </a:extLst>
              </p:cNvPr>
              <p:cNvSpPr txBox="1"/>
              <p:nvPr/>
            </p:nvSpPr>
            <p:spPr>
              <a:xfrm>
                <a:off x="9118626" y="3244334"/>
                <a:ext cx="14122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신청취소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C0493B03-2803-423A-A896-175C2AFAABD3}"/>
                </a:ext>
              </a:extLst>
            </p:cNvPr>
            <p:cNvSpPr txBox="1"/>
            <p:nvPr/>
          </p:nvSpPr>
          <p:spPr>
            <a:xfrm>
              <a:off x="3348365" y="2796798"/>
              <a:ext cx="1864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dirty="0"/>
                <a:t>강좌 이름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00F71B82-48B3-4374-B65C-A7386D7A8E0E}"/>
                </a:ext>
              </a:extLst>
            </p:cNvPr>
            <p:cNvSpPr txBox="1"/>
            <p:nvPr/>
          </p:nvSpPr>
          <p:spPr>
            <a:xfrm>
              <a:off x="7096817" y="2811427"/>
              <a:ext cx="1864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dirty="0"/>
                <a:t>지도 선생님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894653" y="2967367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4813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수강 강좌 목록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5996CA3-DC34-4276-9833-A4A81EB5A92B}"/>
              </a:ext>
            </a:extLst>
          </p:cNvPr>
          <p:cNvGrpSpPr/>
          <p:nvPr/>
        </p:nvGrpSpPr>
        <p:grpSpPr>
          <a:xfrm>
            <a:off x="1366784" y="2003479"/>
            <a:ext cx="9458431" cy="4214441"/>
            <a:chOff x="1313402" y="1195759"/>
            <a:chExt cx="9458431" cy="4214441"/>
          </a:xfrm>
        </p:grpSpPr>
        <p:sp>
          <p:nvSpPr>
            <p:cNvPr id="4" name="직사각형 3"/>
            <p:cNvSpPr/>
            <p:nvPr/>
          </p:nvSpPr>
          <p:spPr>
            <a:xfrm>
              <a:off x="1313402" y="1195759"/>
              <a:ext cx="9458430" cy="4214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13403" y="1195759"/>
              <a:ext cx="9458430" cy="97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홈페이지 이름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FDE199FE-8115-471E-9235-5C8B652A6705}"/>
                </a:ext>
              </a:extLst>
            </p:cNvPr>
            <p:cNvSpPr/>
            <p:nvPr/>
          </p:nvSpPr>
          <p:spPr>
            <a:xfrm>
              <a:off x="1339988" y="2381325"/>
              <a:ext cx="9405257" cy="401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개설 강좌 목록    </a:t>
              </a:r>
              <a:r>
                <a:rPr lang="en-US" altLang="ko-KR" dirty="0">
                  <a:solidFill>
                    <a:schemeClr val="tx1"/>
                  </a:solidFill>
                </a:rPr>
                <a:t>/   </a:t>
              </a:r>
              <a:r>
                <a:rPr lang="ko-KR" altLang="en-US" dirty="0">
                  <a:solidFill>
                    <a:schemeClr val="tx1"/>
                  </a:solidFill>
                </a:rPr>
                <a:t>신청 강좌 목록  </a:t>
              </a:r>
              <a:r>
                <a:rPr lang="en-US" altLang="ko-KR" dirty="0">
                  <a:solidFill>
                    <a:schemeClr val="tx1"/>
                  </a:solidFill>
                </a:rPr>
                <a:t>  /   </a:t>
              </a:r>
              <a:r>
                <a:rPr lang="ko-KR" altLang="en-US" dirty="0">
                  <a:solidFill>
                    <a:srgbClr val="FF0000"/>
                  </a:solidFill>
                </a:rPr>
                <a:t>수강 강좌 목록</a:t>
              </a:r>
              <a:endParaRPr lang="en-US" altLang="ko-KR" dirty="0">
                <a:solidFill>
                  <a:srgbClr val="FF0000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DA8EECEC-99B8-4BB8-9FBA-01C3AEF70B30}"/>
                </a:ext>
              </a:extLst>
            </p:cNvPr>
            <p:cNvGrpSpPr/>
            <p:nvPr/>
          </p:nvGrpSpPr>
          <p:grpSpPr>
            <a:xfrm>
              <a:off x="1313402" y="3245978"/>
              <a:ext cx="7594547" cy="369332"/>
              <a:chOff x="1366575" y="3244334"/>
              <a:chExt cx="7594547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2CB1E7CD-BD54-434D-822A-52727079DA2D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육지를 주제로한 받아쓰기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FAB6FD7E-FEC3-46B7-84F0-2B015A5355B6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2-1 </a:t>
                </a:r>
                <a:r>
                  <a:rPr lang="ko-KR" altLang="en-US" dirty="0"/>
                  <a:t>손오공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31695221-3461-4B4F-ABBB-585920B362F6}"/>
                </a:ext>
              </a:extLst>
            </p:cNvPr>
            <p:cNvGrpSpPr/>
            <p:nvPr/>
          </p:nvGrpSpPr>
          <p:grpSpPr>
            <a:xfrm>
              <a:off x="1313402" y="3731061"/>
              <a:ext cx="7594547" cy="369332"/>
              <a:chOff x="1366575" y="3244334"/>
              <a:chExt cx="7594547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4E9B43FD-4F3E-4000-9D7A-E7C73D6CCE7E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하늘을 주제로한 받아쓰기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45DF0586-6A93-4453-9557-BF797CD296C7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1-1 </a:t>
                </a:r>
                <a:r>
                  <a:rPr lang="ko-KR" altLang="en-US" dirty="0"/>
                  <a:t>삼장법사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4E751222-AEF2-4379-9592-02C1DA30D8F9}"/>
                </a:ext>
              </a:extLst>
            </p:cNvPr>
            <p:cNvGrpSpPr/>
            <p:nvPr/>
          </p:nvGrpSpPr>
          <p:grpSpPr>
            <a:xfrm>
              <a:off x="1313402" y="4224253"/>
              <a:ext cx="7594547" cy="369332"/>
              <a:chOff x="1366575" y="3244334"/>
              <a:chExt cx="7594547" cy="369332"/>
            </a:xfrm>
          </p:grpSpPr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3A352B73-FCE4-40DA-ABAC-41B2738842D4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바다를 주제로한 받아쓰기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4DD7040A-2A7C-4EC9-804A-EA81E1089251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2-5 </a:t>
                </a:r>
                <a:r>
                  <a:rPr lang="ko-KR" altLang="en-US" dirty="0"/>
                  <a:t>사오정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5E07D323-D5F1-4FD9-AB37-EF5F62370AAF}"/>
                </a:ext>
              </a:extLst>
            </p:cNvPr>
            <p:cNvGrpSpPr/>
            <p:nvPr/>
          </p:nvGrpSpPr>
          <p:grpSpPr>
            <a:xfrm>
              <a:off x="1313402" y="4709336"/>
              <a:ext cx="7594547" cy="369332"/>
              <a:chOff x="1366575" y="3244334"/>
              <a:chExt cx="7594547" cy="369332"/>
            </a:xfrm>
          </p:grpSpPr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7DA8D804-33CB-4A80-A378-AF90E497D0CA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먹거리를 주제로한 쉬운 받아쓰기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D87CAB56-0A35-482D-A661-574705B01254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1-9 </a:t>
                </a:r>
                <a:r>
                  <a:rPr lang="ko-KR" altLang="en-US" dirty="0" err="1"/>
                  <a:t>저팔계</a:t>
                </a:r>
                <a:endParaRPr lang="ko-KR" alt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C0493B03-2803-423A-A896-175C2AFAABD3}"/>
                </a:ext>
              </a:extLst>
            </p:cNvPr>
            <p:cNvSpPr txBox="1"/>
            <p:nvPr/>
          </p:nvSpPr>
          <p:spPr>
            <a:xfrm>
              <a:off x="3348365" y="2796798"/>
              <a:ext cx="1864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dirty="0"/>
                <a:t>강좌 이름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00F71B82-48B3-4374-B65C-A7386D7A8E0E}"/>
                </a:ext>
              </a:extLst>
            </p:cNvPr>
            <p:cNvSpPr txBox="1"/>
            <p:nvPr/>
          </p:nvSpPr>
          <p:spPr>
            <a:xfrm>
              <a:off x="7096817" y="2811427"/>
              <a:ext cx="1864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dirty="0"/>
                <a:t>지도 선생님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894653" y="2967367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EC35BBF-FBBB-4FF2-9759-7412922B3C34}"/>
              </a:ext>
            </a:extLst>
          </p:cNvPr>
          <p:cNvSpPr txBox="1"/>
          <p:nvPr/>
        </p:nvSpPr>
        <p:spPr>
          <a:xfrm>
            <a:off x="9014504" y="4053698"/>
            <a:ext cx="1710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들어 가기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F86DE47-A3FE-43DA-B26B-362018747CE7}"/>
              </a:ext>
            </a:extLst>
          </p:cNvPr>
          <p:cNvSpPr txBox="1"/>
          <p:nvPr/>
        </p:nvSpPr>
        <p:spPr>
          <a:xfrm>
            <a:off x="9014502" y="4543697"/>
            <a:ext cx="1710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들어 가기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A9ECA796-3449-43E6-B4CC-199657D0175D}"/>
              </a:ext>
            </a:extLst>
          </p:cNvPr>
          <p:cNvSpPr txBox="1"/>
          <p:nvPr/>
        </p:nvSpPr>
        <p:spPr>
          <a:xfrm>
            <a:off x="9014503" y="5012508"/>
            <a:ext cx="1710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들어 가기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9E144FA-795B-4A07-B8F8-426DAD4726D1}"/>
              </a:ext>
            </a:extLst>
          </p:cNvPr>
          <p:cNvSpPr txBox="1"/>
          <p:nvPr/>
        </p:nvSpPr>
        <p:spPr>
          <a:xfrm>
            <a:off x="9038097" y="5505246"/>
            <a:ext cx="1710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들어 가기</a:t>
            </a:r>
          </a:p>
        </p:txBody>
      </p:sp>
    </p:spTree>
    <p:extLst>
      <p:ext uri="{BB962C8B-B14F-4D97-AF65-F5344CB8AC3E}">
        <p14:creationId xmlns:p14="http://schemas.microsoft.com/office/powerpoint/2010/main" val="94718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학습 자료실</a:t>
            </a:r>
            <a:r>
              <a:rPr lang="en-US" altLang="ko-KR" dirty="0"/>
              <a:t>(</a:t>
            </a:r>
            <a:r>
              <a:rPr lang="ko-KR" altLang="en-US" dirty="0"/>
              <a:t>강좌내 받아쓰기 자료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8"/>
            <a:ext cx="2903974" cy="334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39988" y="2514226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 학습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학습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75509" y="3632375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2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2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26743" y="3648392"/>
            <a:ext cx="8170882" cy="410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단계▽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71020" y="4204782"/>
            <a:ext cx="1026605" cy="24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864325" y="4481572"/>
            <a:ext cx="1026605" cy="263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미완료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64326" y="4790929"/>
            <a:ext cx="1026605" cy="263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미완료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71020" y="5096190"/>
            <a:ext cx="1026605" cy="263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미완료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64327" y="5389265"/>
            <a:ext cx="1026605" cy="263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미완료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60502" y="3022915"/>
            <a:ext cx="1865855" cy="4848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학습자료실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화면</a:t>
            </a:r>
          </a:p>
        </p:txBody>
      </p:sp>
      <p:cxnSp>
        <p:nvCxnSpPr>
          <p:cNvPr id="17" name="꺾인 연결선 16"/>
          <p:cNvCxnSpPr/>
          <p:nvPr/>
        </p:nvCxnSpPr>
        <p:spPr>
          <a:xfrm rot="10800000">
            <a:off x="2125451" y="2917796"/>
            <a:ext cx="1269230" cy="288464"/>
          </a:xfrm>
          <a:prstGeom prst="bentConnector3">
            <a:avLst>
              <a:gd name="adj1" fmla="val 99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347" y="3149449"/>
            <a:ext cx="1746558" cy="472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 단계 표시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드롭다운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꺾인 연결선 29"/>
          <p:cNvCxnSpPr/>
          <p:nvPr/>
        </p:nvCxnSpPr>
        <p:spPr>
          <a:xfrm>
            <a:off x="1773378" y="3273746"/>
            <a:ext cx="528012" cy="397434"/>
          </a:xfrm>
          <a:prstGeom prst="bentConnector3">
            <a:avLst>
              <a:gd name="adj1" fmla="val 101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0198395" y="4067711"/>
            <a:ext cx="1577591" cy="54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 진행도 표시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완료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미완료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36" idx="1"/>
            <a:endCxn id="12" idx="3"/>
          </p:cNvCxnSpPr>
          <p:nvPr/>
        </p:nvCxnSpPr>
        <p:spPr>
          <a:xfrm flipH="1">
            <a:off x="9890930" y="4342574"/>
            <a:ext cx="307465" cy="27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730099" y="4169237"/>
            <a:ext cx="2443588" cy="6246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단계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파일이름이</a:t>
            </a:r>
            <a:r>
              <a:rPr lang="ko-KR" altLang="en-US" sz="1400" dirty="0">
                <a:solidFill>
                  <a:schemeClr val="tx1"/>
                </a:solidFill>
              </a:rPr>
              <a:t> 나온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자료 리스트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해당자료로</a:t>
            </a:r>
            <a:r>
              <a:rPr lang="ko-KR" altLang="en-US" sz="1400" dirty="0">
                <a:solidFill>
                  <a:schemeClr val="tx1"/>
                </a:solidFill>
              </a:rPr>
              <a:t> 넘어감 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4393430" y="4500831"/>
            <a:ext cx="330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0513D7A-39FF-450A-BCF2-226D46EDB1AB}"/>
              </a:ext>
            </a:extLst>
          </p:cNvPr>
          <p:cNvSpPr txBox="1"/>
          <p:nvPr/>
        </p:nvSpPr>
        <p:spPr>
          <a:xfrm>
            <a:off x="1313401" y="2150246"/>
            <a:ext cx="65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육지를 주제로한 받아쓰기</a:t>
            </a:r>
            <a:r>
              <a:rPr lang="en-US" altLang="ko-KR" dirty="0"/>
              <a:t>(2-1 </a:t>
            </a:r>
            <a:r>
              <a:rPr lang="ko-KR" altLang="en-US" dirty="0"/>
              <a:t>손오공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4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657" y="397331"/>
            <a:ext cx="1078992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 학습 자료실 </a:t>
            </a:r>
            <a:r>
              <a:rPr lang="en-US" altLang="ko-KR" dirty="0"/>
              <a:t>&gt;1</a:t>
            </a:r>
            <a:r>
              <a:rPr lang="ko-KR" altLang="en-US" dirty="0"/>
              <a:t>단계</a:t>
            </a:r>
            <a:r>
              <a:rPr lang="en-US" altLang="ko-KR" dirty="0"/>
              <a:t>/</a:t>
            </a:r>
            <a:r>
              <a:rPr lang="ko-KR" altLang="en-US" dirty="0" err="1"/>
              <a:t>어쩌구</a:t>
            </a:r>
            <a:r>
              <a:rPr lang="en-US" altLang="ko-KR" dirty="0"/>
              <a:t>(</a:t>
            </a:r>
            <a:r>
              <a:rPr lang="ko-KR" altLang="en-US" dirty="0"/>
              <a:t>파일 </a:t>
            </a:r>
            <a:r>
              <a:rPr lang="ko-KR" altLang="en-US" dirty="0" err="1"/>
              <a:t>클릭시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32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98273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학습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학습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8243" y="3356993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48243" y="3080658"/>
            <a:ext cx="8574804" cy="37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648243" y="3997151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1.(</a:t>
            </a:r>
            <a:r>
              <a:rPr lang="ko-KR" altLang="en-US" dirty="0">
                <a:solidFill>
                  <a:schemeClr val="tx1"/>
                </a:solidFill>
              </a:rPr>
              <a:t>학생 받아쓰는 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48243" y="4396990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2.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48243" y="4796829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3.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648243" y="5196668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4.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28799" y="3550003"/>
            <a:ext cx="783771" cy="365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▶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753792" y="5756037"/>
            <a:ext cx="1289536" cy="39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1468" y="1507030"/>
            <a:ext cx="1746558" cy="472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 자료실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</a:rPr>
              <a:t>파일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창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32468" y="3017856"/>
            <a:ext cx="1605046" cy="472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 단계와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파일이름이</a:t>
            </a:r>
            <a:r>
              <a:rPr lang="ko-KR" altLang="en-US" sz="1400" dirty="0">
                <a:solidFill>
                  <a:schemeClr val="tx1"/>
                </a:solidFill>
              </a:rPr>
              <a:t> 나옴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22" idx="1"/>
          </p:cNvCxnSpPr>
          <p:nvPr/>
        </p:nvCxnSpPr>
        <p:spPr>
          <a:xfrm flipH="1">
            <a:off x="4169230" y="3254202"/>
            <a:ext cx="463238" cy="1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69568" y="3500177"/>
            <a:ext cx="897007" cy="4592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음성파일 </a:t>
            </a:r>
            <a:r>
              <a:rPr lang="ko-KR" altLang="en-US" sz="1400" dirty="0" err="1">
                <a:solidFill>
                  <a:schemeClr val="tx1"/>
                </a:solidFill>
              </a:rPr>
              <a:t>재생버튼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3" idx="3"/>
            <a:endCxn id="21" idx="1"/>
          </p:cNvCxnSpPr>
          <p:nvPr/>
        </p:nvCxnSpPr>
        <p:spPr>
          <a:xfrm>
            <a:off x="1366575" y="3729827"/>
            <a:ext cx="462224" cy="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55517" y="4396990"/>
            <a:ext cx="925107" cy="4509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받아적는</a:t>
            </a:r>
            <a:r>
              <a:rPr lang="ko-KR" altLang="en-US" sz="1400" dirty="0">
                <a:solidFill>
                  <a:schemeClr val="tx1"/>
                </a:solidFill>
              </a:rPr>
              <a:t> 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33" idx="3"/>
            <a:endCxn id="18" idx="1"/>
          </p:cNvCxnSpPr>
          <p:nvPr/>
        </p:nvCxnSpPr>
        <p:spPr>
          <a:xfrm flipV="1">
            <a:off x="1380624" y="4584978"/>
            <a:ext cx="267619" cy="3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0536117" y="5756037"/>
            <a:ext cx="925107" cy="4509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제출버튼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7" idx="1"/>
            <a:endCxn id="25" idx="3"/>
          </p:cNvCxnSpPr>
          <p:nvPr/>
        </p:nvCxnSpPr>
        <p:spPr>
          <a:xfrm flipH="1" flipV="1">
            <a:off x="10043328" y="5952814"/>
            <a:ext cx="492789" cy="2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CA7CE15-16C2-4136-89E4-8132B0B4199D}"/>
              </a:ext>
            </a:extLst>
          </p:cNvPr>
          <p:cNvSpPr txBox="1"/>
          <p:nvPr/>
        </p:nvSpPr>
        <p:spPr>
          <a:xfrm>
            <a:off x="1313401" y="2150246"/>
            <a:ext cx="65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육지를 주제로한 받아쓰기</a:t>
            </a:r>
            <a:r>
              <a:rPr lang="en-US" altLang="ko-KR" dirty="0"/>
              <a:t>(2-1 </a:t>
            </a:r>
            <a:r>
              <a:rPr lang="ko-KR" altLang="en-US" dirty="0"/>
              <a:t>손오공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6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학습 자료실</a:t>
            </a:r>
            <a:r>
              <a:rPr lang="en-US" altLang="ko-KR" dirty="0"/>
              <a:t>&gt;1</a:t>
            </a:r>
            <a:r>
              <a:rPr lang="ko-KR" altLang="en-US" dirty="0"/>
              <a:t>단계</a:t>
            </a:r>
            <a:r>
              <a:rPr lang="en-US" altLang="ko-KR" dirty="0"/>
              <a:t>/</a:t>
            </a:r>
            <a:r>
              <a:rPr lang="ko-KR" altLang="en-US" dirty="0" err="1"/>
              <a:t>어쩌구</a:t>
            </a:r>
            <a:r>
              <a:rPr lang="ko-KR" altLang="en-US" dirty="0"/>
              <a:t> 파일</a:t>
            </a:r>
            <a:r>
              <a:rPr lang="en-US" altLang="ko-KR" dirty="0"/>
              <a:t>&gt;</a:t>
            </a:r>
            <a:r>
              <a:rPr lang="ko-KR" altLang="en-US" dirty="0"/>
              <a:t>제출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99317"/>
            <a:ext cx="2903974" cy="326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13401" y="2542614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학습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학습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8243" y="3442183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ㅇ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48243" y="3080658"/>
            <a:ext cx="8574804" cy="37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</a:t>
            </a:r>
            <a:r>
              <a:rPr lang="ko-KR" altLang="en-US" dirty="0">
                <a:solidFill>
                  <a:schemeClr val="tx1"/>
                </a:solidFill>
              </a:rPr>
              <a:t>단계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어쩌구어쩌구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48243" y="4368518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2.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학생답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블라블라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48243" y="5028353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3.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학생답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블라블라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48243" y="3673719"/>
            <a:ext cx="8574804" cy="37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1.</a:t>
            </a:r>
            <a:r>
              <a:rPr lang="ko-KR" altLang="en-US" dirty="0" err="1">
                <a:solidFill>
                  <a:schemeClr val="tx1"/>
                </a:solidFill>
              </a:rPr>
              <a:t>학생답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블라블라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48243" y="4057444"/>
            <a:ext cx="8574804" cy="314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1.</a:t>
            </a:r>
            <a:r>
              <a:rPr lang="ko-KR" altLang="en-US" dirty="0">
                <a:solidFill>
                  <a:schemeClr val="tx1"/>
                </a:solidFill>
              </a:rPr>
              <a:t>선생님 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48243" y="4732141"/>
            <a:ext cx="8574804" cy="314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2.</a:t>
            </a:r>
            <a:r>
              <a:rPr lang="ko-KR" altLang="en-US" dirty="0">
                <a:solidFill>
                  <a:schemeClr val="tx1"/>
                </a:solidFill>
              </a:rPr>
              <a:t>선생님 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48243" y="5377544"/>
            <a:ext cx="8574804" cy="314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3.</a:t>
            </a:r>
            <a:r>
              <a:rPr lang="ko-KR" altLang="en-US" dirty="0">
                <a:solidFill>
                  <a:schemeClr val="tx1"/>
                </a:solidFill>
              </a:rPr>
              <a:t>선생님 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78558" y="3737982"/>
            <a:ext cx="281354" cy="2768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770185" y="4412895"/>
            <a:ext cx="281354" cy="2768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770185" y="5090317"/>
            <a:ext cx="281354" cy="2562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639869" y="5976259"/>
            <a:ext cx="8574804" cy="37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점수</a:t>
            </a:r>
            <a:r>
              <a:rPr lang="en-US" altLang="ko-KR" dirty="0">
                <a:solidFill>
                  <a:schemeClr val="tx1"/>
                </a:solidFill>
              </a:rPr>
              <a:t>: 70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27182" y="5970613"/>
            <a:ext cx="2467395" cy="375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다시하기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다음 단계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971" y="1365522"/>
            <a:ext cx="2155372" cy="5694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 자료실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</a:rPr>
              <a:t>파일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</a:rPr>
              <a:t>제출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 후 제출시 화면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16247" y="4586291"/>
            <a:ext cx="1245025" cy="5677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</a:t>
            </a:r>
            <a:r>
              <a:rPr lang="ko-KR" altLang="en-US" sz="1400" dirty="0">
                <a:solidFill>
                  <a:schemeClr val="tx1"/>
                </a:solidFill>
              </a:rPr>
              <a:t>에 저장된 답안 노출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cxnSpLocks/>
            <a:stCxn id="21" idx="3"/>
            <a:endCxn id="27" idx="1"/>
          </p:cNvCxnSpPr>
          <p:nvPr/>
        </p:nvCxnSpPr>
        <p:spPr>
          <a:xfrm>
            <a:off x="1228778" y="4870164"/>
            <a:ext cx="419465" cy="18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0" y="3182723"/>
            <a:ext cx="1228778" cy="8166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</a:t>
            </a:r>
            <a:r>
              <a:rPr lang="ko-KR" altLang="en-US" sz="1400" dirty="0">
                <a:solidFill>
                  <a:schemeClr val="tx1"/>
                </a:solidFill>
              </a:rPr>
              <a:t>에 저장된 답안을 바탕으로 채점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cxnSpLocks/>
            <a:stCxn id="24" idx="3"/>
          </p:cNvCxnSpPr>
          <p:nvPr/>
        </p:nvCxnSpPr>
        <p:spPr>
          <a:xfrm>
            <a:off x="1228778" y="3591033"/>
            <a:ext cx="549780" cy="2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30629" y="5992686"/>
            <a:ext cx="1098149" cy="5001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채점 완료 결과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cxnSpLocks/>
            <a:stCxn id="29" idx="3"/>
            <a:endCxn id="32" idx="1"/>
          </p:cNvCxnSpPr>
          <p:nvPr/>
        </p:nvCxnSpPr>
        <p:spPr>
          <a:xfrm flipV="1">
            <a:off x="1228778" y="6164247"/>
            <a:ext cx="411091" cy="7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626888" y="5173018"/>
            <a:ext cx="1842198" cy="5269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다시하기</a:t>
            </a:r>
            <a:r>
              <a:rPr lang="ko-KR" altLang="en-US" sz="1400" dirty="0">
                <a:solidFill>
                  <a:schemeClr val="tx1"/>
                </a:solidFill>
              </a:rPr>
              <a:t>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전 화면으로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576157" y="4650513"/>
            <a:ext cx="1842566" cy="10580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다음단계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몇점</a:t>
            </a:r>
            <a:r>
              <a:rPr lang="ko-KR" altLang="en-US" sz="1400" dirty="0">
                <a:solidFill>
                  <a:schemeClr val="tx1"/>
                </a:solidFill>
              </a:rPr>
              <a:t> 이상 </a:t>
            </a:r>
            <a:r>
              <a:rPr lang="ko-KR" altLang="en-US" sz="1400" dirty="0" err="1">
                <a:solidFill>
                  <a:schemeClr val="tx1"/>
                </a:solidFill>
              </a:rPr>
              <a:t>떠야지만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버튼이나옴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다음단계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받아쓰기로 넘어감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547987" y="5716539"/>
            <a:ext cx="763584" cy="24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4" idx="2"/>
          </p:cNvCxnSpPr>
          <p:nvPr/>
        </p:nvCxnSpPr>
        <p:spPr>
          <a:xfrm flipH="1">
            <a:off x="9547687" y="5708541"/>
            <a:ext cx="949753" cy="27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38974FD-B451-48E8-85EC-B1553F578E09}"/>
              </a:ext>
            </a:extLst>
          </p:cNvPr>
          <p:cNvSpPr txBox="1"/>
          <p:nvPr/>
        </p:nvSpPr>
        <p:spPr>
          <a:xfrm>
            <a:off x="1313401" y="2150246"/>
            <a:ext cx="65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육지를 주제로한 받아쓰기</a:t>
            </a:r>
            <a:r>
              <a:rPr lang="en-US" altLang="ko-KR" dirty="0"/>
              <a:t>(2-1 </a:t>
            </a:r>
            <a:r>
              <a:rPr lang="ko-KR" altLang="en-US" dirty="0"/>
              <a:t>손오공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8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학습 관리</a:t>
            </a:r>
            <a:r>
              <a:rPr lang="en-US" altLang="ko-KR" dirty="0"/>
              <a:t>(</a:t>
            </a:r>
            <a:r>
              <a:rPr lang="ko-KR" altLang="en-US" dirty="0"/>
              <a:t>자신의 학습 현황 나옴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8"/>
            <a:ext cx="2903974" cy="328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530514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학습 자료실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학습 관리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55215" y="3295860"/>
            <a:ext cx="8574804" cy="289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31415" y="3393831"/>
            <a:ext cx="2816785" cy="372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5215" y="3790738"/>
            <a:ext cx="8574804" cy="447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o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48057" y="3790739"/>
            <a:ext cx="1381961" cy="447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55215" y="4238729"/>
            <a:ext cx="8574804" cy="447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o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48057" y="4238730"/>
            <a:ext cx="1381961" cy="447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55214" y="4686719"/>
            <a:ext cx="8574804" cy="447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o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48056" y="4686720"/>
            <a:ext cx="1381961" cy="447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55214" y="5134710"/>
            <a:ext cx="8574804" cy="447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o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파일이름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48056" y="5134711"/>
            <a:ext cx="1381961" cy="447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362031" y="2595082"/>
            <a:ext cx="1436915" cy="4272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 관리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화면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3982287" y="2720601"/>
            <a:ext cx="326571" cy="4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037153" y="4144950"/>
            <a:ext cx="1559590" cy="669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지금까지 했던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 리스트 나옴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210801" y="3856893"/>
            <a:ext cx="1481556" cy="2897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각각 </a:t>
            </a:r>
            <a:r>
              <a:rPr lang="ko-KR" altLang="en-US" sz="1400" dirty="0">
                <a:solidFill>
                  <a:schemeClr val="tx1"/>
                </a:solidFill>
              </a:rPr>
              <a:t>점수 나옴</a:t>
            </a:r>
          </a:p>
        </p:txBody>
      </p:sp>
      <p:cxnSp>
        <p:nvCxnSpPr>
          <p:cNvPr id="30" name="직선 화살표 연결선 29"/>
          <p:cNvCxnSpPr>
            <a:stCxn id="28" idx="1"/>
          </p:cNvCxnSpPr>
          <p:nvPr/>
        </p:nvCxnSpPr>
        <p:spPr>
          <a:xfrm flipH="1">
            <a:off x="9878681" y="4001759"/>
            <a:ext cx="332120" cy="1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531FECB-38F8-4C68-945E-784FD41609F0}"/>
              </a:ext>
            </a:extLst>
          </p:cNvPr>
          <p:cNvSpPr txBox="1"/>
          <p:nvPr/>
        </p:nvSpPr>
        <p:spPr>
          <a:xfrm>
            <a:off x="1313401" y="2150246"/>
            <a:ext cx="65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육지를 주제로한 받아쓰기</a:t>
            </a:r>
            <a:r>
              <a:rPr lang="en-US" altLang="ko-KR" dirty="0"/>
              <a:t>(2-1 </a:t>
            </a:r>
            <a:r>
              <a:rPr lang="ko-KR" altLang="en-US" dirty="0"/>
              <a:t>손오공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84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1143922" y="1629968"/>
            <a:ext cx="861379" cy="23035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선생님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D387D74-583B-9C44-BDFC-34CA6DA729A7}"/>
              </a:ext>
            </a:extLst>
          </p:cNvPr>
          <p:cNvSpPr/>
          <p:nvPr/>
        </p:nvSpPr>
        <p:spPr>
          <a:xfrm>
            <a:off x="2405805" y="1636026"/>
            <a:ext cx="1025805" cy="22911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강좌리스트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3978571" y="1615940"/>
            <a:ext cx="1752527" cy="20994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학습자료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B3CC160-C9EA-B741-A0BC-A91F298B3F82}"/>
              </a:ext>
            </a:extLst>
          </p:cNvPr>
          <p:cNvSpPr/>
          <p:nvPr/>
        </p:nvSpPr>
        <p:spPr>
          <a:xfrm>
            <a:off x="1171316" y="949906"/>
            <a:ext cx="4997664" cy="30414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기준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년도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학기별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62697B6F-B9F7-AE4A-9D1C-127D514DA89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005301" y="1745145"/>
            <a:ext cx="400504" cy="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E90463A8-3557-DE4E-8237-CD41753822DF}"/>
              </a:ext>
            </a:extLst>
          </p:cNvPr>
          <p:cNvCxnSpPr>
            <a:endCxn id="7" idx="1"/>
          </p:cNvCxnSpPr>
          <p:nvPr/>
        </p:nvCxnSpPr>
        <p:spPr>
          <a:xfrm flipV="1">
            <a:off x="3689190" y="1720911"/>
            <a:ext cx="289381" cy="2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64">
            <a:extLst>
              <a:ext uri="{FF2B5EF4-FFF2-40B4-BE49-F238E27FC236}">
                <a16:creationId xmlns="" xmlns:a16="http://schemas.microsoft.com/office/drawing/2014/main" id="{FB480E2B-81E9-5049-AA31-33D1B634ECFC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2005301" y="1745145"/>
            <a:ext cx="359177" cy="1261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8">
            <a:extLst>
              <a:ext uri="{FF2B5EF4-FFF2-40B4-BE49-F238E27FC236}">
                <a16:creationId xmlns="" xmlns:a16="http://schemas.microsoft.com/office/drawing/2014/main" id="{383EE27B-2AF5-4B4F-AFFF-C1D0EFC1F17F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3431610" y="1750585"/>
            <a:ext cx="550805" cy="314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3982415" y="1935616"/>
            <a:ext cx="1748684" cy="25849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신청현황관리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승인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1D387D74-583B-9C44-BDFC-34CA6DA729A7}"/>
              </a:ext>
            </a:extLst>
          </p:cNvPr>
          <p:cNvSpPr/>
          <p:nvPr/>
        </p:nvSpPr>
        <p:spPr>
          <a:xfrm>
            <a:off x="2364478" y="2894432"/>
            <a:ext cx="1108331" cy="22488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신규강좌개설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3982415" y="2732502"/>
            <a:ext cx="1748684" cy="27125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3973725" y="2335171"/>
            <a:ext cx="1757374" cy="262728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학습현황관리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3"/>
            <a:endCxn id="27" idx="1"/>
          </p:cNvCxnSpPr>
          <p:nvPr/>
        </p:nvCxnSpPr>
        <p:spPr>
          <a:xfrm>
            <a:off x="3431610" y="1750585"/>
            <a:ext cx="550805" cy="1117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6" idx="3"/>
            <a:endCxn id="28" idx="1"/>
          </p:cNvCxnSpPr>
          <p:nvPr/>
        </p:nvCxnSpPr>
        <p:spPr>
          <a:xfrm>
            <a:off x="3431610" y="1750585"/>
            <a:ext cx="542115" cy="715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3978734" y="3144820"/>
            <a:ext cx="1752365" cy="26713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QnA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8" name="꺾인 연결선 47"/>
          <p:cNvCxnSpPr>
            <a:stCxn id="26" idx="3"/>
            <a:endCxn id="7" idx="1"/>
          </p:cNvCxnSpPr>
          <p:nvPr/>
        </p:nvCxnSpPr>
        <p:spPr>
          <a:xfrm flipV="1">
            <a:off x="3472809" y="1720911"/>
            <a:ext cx="505762" cy="1285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6" idx="3"/>
            <a:endCxn id="46" idx="1"/>
          </p:cNvCxnSpPr>
          <p:nvPr/>
        </p:nvCxnSpPr>
        <p:spPr>
          <a:xfrm>
            <a:off x="3431610" y="1750585"/>
            <a:ext cx="547124" cy="1527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1103137" y="3714201"/>
            <a:ext cx="861379" cy="28174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1D387D74-583B-9C44-BDFC-34CA6DA729A7}"/>
              </a:ext>
            </a:extLst>
          </p:cNvPr>
          <p:cNvSpPr/>
          <p:nvPr/>
        </p:nvSpPr>
        <p:spPr>
          <a:xfrm>
            <a:off x="4026402" y="3746017"/>
            <a:ext cx="1025805" cy="22911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수강신청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5599169" y="3725931"/>
            <a:ext cx="1190234" cy="24438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학습하기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62697B6F-B9F7-AE4A-9D1C-127D514DA899}"/>
              </a:ext>
            </a:extLst>
          </p:cNvPr>
          <p:cNvCxnSpPr>
            <a:stCxn id="70" idx="3"/>
            <a:endCxn id="86" idx="1"/>
          </p:cNvCxnSpPr>
          <p:nvPr/>
        </p:nvCxnSpPr>
        <p:spPr>
          <a:xfrm>
            <a:off x="1964516" y="3855074"/>
            <a:ext cx="546962" cy="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E90463A8-3557-DE4E-8237-CD41753822DF}"/>
              </a:ext>
            </a:extLst>
          </p:cNvPr>
          <p:cNvCxnSpPr>
            <a:endCxn id="72" idx="1"/>
          </p:cNvCxnSpPr>
          <p:nvPr/>
        </p:nvCxnSpPr>
        <p:spPr>
          <a:xfrm flipV="1">
            <a:off x="5309787" y="3848122"/>
            <a:ext cx="289382" cy="1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8">
            <a:extLst>
              <a:ext uri="{FF2B5EF4-FFF2-40B4-BE49-F238E27FC236}">
                <a16:creationId xmlns="" xmlns:a16="http://schemas.microsoft.com/office/drawing/2014/main" id="{383EE27B-2AF5-4B4F-AFFF-C1D0EFC1F17F}"/>
              </a:ext>
            </a:extLst>
          </p:cNvPr>
          <p:cNvCxnSpPr>
            <a:cxnSpLocks/>
            <a:stCxn id="71" idx="3"/>
            <a:endCxn id="77" idx="1"/>
          </p:cNvCxnSpPr>
          <p:nvPr/>
        </p:nvCxnSpPr>
        <p:spPr>
          <a:xfrm>
            <a:off x="5052207" y="3860576"/>
            <a:ext cx="550805" cy="3260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5603012" y="4045607"/>
            <a:ext cx="1186391" cy="28212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5594322" y="4445162"/>
            <a:ext cx="1186391" cy="28212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QnA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82" name="꺾인 연결선 81"/>
          <p:cNvCxnSpPr>
            <a:stCxn id="71" idx="3"/>
            <a:endCxn id="80" idx="1"/>
          </p:cNvCxnSpPr>
          <p:nvPr/>
        </p:nvCxnSpPr>
        <p:spPr>
          <a:xfrm>
            <a:off x="5052207" y="3860576"/>
            <a:ext cx="542115" cy="725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2511478" y="3726740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강좌리스트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/>
          <p:cNvCxnSpPr>
            <a:stCxn id="86" idx="3"/>
            <a:endCxn id="71" idx="1"/>
          </p:cNvCxnSpPr>
          <p:nvPr/>
        </p:nvCxnSpPr>
        <p:spPr>
          <a:xfrm flipV="1">
            <a:off x="3689190" y="3860576"/>
            <a:ext cx="337212" cy="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26" idx="0"/>
            <a:endCxn id="6" idx="2"/>
          </p:cNvCxnSpPr>
          <p:nvPr/>
        </p:nvCxnSpPr>
        <p:spPr>
          <a:xfrm flipV="1">
            <a:off x="2918644" y="1865143"/>
            <a:ext cx="64" cy="102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1139626" y="5051455"/>
            <a:ext cx="861379" cy="28174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관리자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62697B6F-B9F7-AE4A-9D1C-127D514DA899}"/>
              </a:ext>
            </a:extLst>
          </p:cNvPr>
          <p:cNvCxnSpPr>
            <a:stCxn id="94" idx="3"/>
            <a:endCxn id="103" idx="1"/>
          </p:cNvCxnSpPr>
          <p:nvPr/>
        </p:nvCxnSpPr>
        <p:spPr>
          <a:xfrm>
            <a:off x="2001005" y="5192328"/>
            <a:ext cx="546962" cy="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2547967" y="5063994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승인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2547967" y="5474074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공통코드관리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4" name="꺾인 연결선 113"/>
          <p:cNvCxnSpPr>
            <a:stCxn id="94" idx="3"/>
            <a:endCxn id="112" idx="1"/>
          </p:cNvCxnSpPr>
          <p:nvPr/>
        </p:nvCxnSpPr>
        <p:spPr>
          <a:xfrm>
            <a:off x="2001005" y="5192328"/>
            <a:ext cx="546962" cy="41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07917" y="4756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업무프로세스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8658" y="751986"/>
            <a:ext cx="9736853" cy="5354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60019" y="2739606"/>
            <a:ext cx="3734134" cy="257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60018" y="2907530"/>
            <a:ext cx="1977477" cy="4084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027086" y="2907202"/>
            <a:ext cx="1867067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선생님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63495" y="3645398"/>
            <a:ext cx="3327595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63288" y="4156354"/>
            <a:ext cx="3327595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63288" y="4751586"/>
            <a:ext cx="1545852" cy="376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037004" y="4730461"/>
            <a:ext cx="1672073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0967" y="1312904"/>
            <a:ext cx="4107212" cy="1377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196146" y="61879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로그인 화면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="" xmlns:a16="http://schemas.microsoft.com/office/drawing/2014/main" id="{77586D3C-5A07-4B73-84E6-1D543BEA4F70}"/>
              </a:ext>
            </a:extLst>
          </p:cNvPr>
          <p:cNvCxnSpPr/>
          <p:nvPr/>
        </p:nvCxnSpPr>
        <p:spPr>
          <a:xfrm>
            <a:off x="3199819" y="2233246"/>
            <a:ext cx="914400" cy="91440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1B4DA12-8E62-4DCB-8A2F-87C23F73488E}"/>
              </a:ext>
            </a:extLst>
          </p:cNvPr>
          <p:cNvSpPr txBox="1"/>
          <p:nvPr/>
        </p:nvSpPr>
        <p:spPr>
          <a:xfrm>
            <a:off x="1206787" y="1940858"/>
            <a:ext cx="2011814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학생과 관리자 구분로그인 분리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0F131218-061C-4BFF-A4E5-9A4F86B7D04C}"/>
              </a:ext>
            </a:extLst>
          </p:cNvPr>
          <p:cNvCxnSpPr>
            <a:cxnSpLocks/>
          </p:cNvCxnSpPr>
          <p:nvPr/>
        </p:nvCxnSpPr>
        <p:spPr>
          <a:xfrm flipH="1">
            <a:off x="7995754" y="4141839"/>
            <a:ext cx="669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0D6497B-0D9F-4679-AB00-4DD98CF63334}"/>
              </a:ext>
            </a:extLst>
          </p:cNvPr>
          <p:cNvSpPr txBox="1"/>
          <p:nvPr/>
        </p:nvSpPr>
        <p:spPr>
          <a:xfrm>
            <a:off x="8665029" y="3831139"/>
            <a:ext cx="1857828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아이디및</a:t>
            </a:r>
            <a:r>
              <a:rPr lang="ko-KR" altLang="en-US" sz="1600" dirty="0"/>
              <a:t> 비번 </a:t>
            </a:r>
            <a:r>
              <a:rPr lang="en-US" altLang="ko-KR" sz="1600" dirty="0"/>
              <a:t>DB</a:t>
            </a:r>
            <a:r>
              <a:rPr lang="ko-KR" altLang="en-US" sz="1600" dirty="0"/>
              <a:t>에 저장관리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4915C764-12BA-4931-87E4-8BAD34C67C61}"/>
              </a:ext>
            </a:extLst>
          </p:cNvPr>
          <p:cNvCxnSpPr>
            <a:cxnSpLocks/>
          </p:cNvCxnSpPr>
          <p:nvPr/>
        </p:nvCxnSpPr>
        <p:spPr>
          <a:xfrm flipH="1" flipV="1">
            <a:off x="7746329" y="5104753"/>
            <a:ext cx="296876" cy="4884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162DCFA2-5E64-45EA-9FE1-0A9756F36782}"/>
              </a:ext>
            </a:extLst>
          </p:cNvPr>
          <p:cNvSpPr txBox="1"/>
          <p:nvPr/>
        </p:nvSpPr>
        <p:spPr>
          <a:xfrm>
            <a:off x="8043205" y="5161623"/>
            <a:ext cx="262239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아이디 비번 체크 후 학생</a:t>
            </a:r>
            <a:r>
              <a:rPr lang="en-US" altLang="ko-KR" sz="1600" dirty="0"/>
              <a:t>, </a:t>
            </a:r>
            <a:r>
              <a:rPr lang="ko-KR" altLang="en-US" sz="1600" dirty="0"/>
              <a:t>교사에 따라 페이지이동</a:t>
            </a:r>
            <a:r>
              <a:rPr lang="en-US" altLang="ko-KR" sz="1600" dirty="0"/>
              <a:t> </a:t>
            </a:r>
            <a:r>
              <a:rPr lang="ko-KR" altLang="en-US" sz="1600" dirty="0"/>
              <a:t>틀릴 시 메시지 박스 출력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3B27B17-F5FD-43E3-97AA-6E82E8A99739}"/>
              </a:ext>
            </a:extLst>
          </p:cNvPr>
          <p:cNvSpPr txBox="1"/>
          <p:nvPr/>
        </p:nvSpPr>
        <p:spPr>
          <a:xfrm>
            <a:off x="6458857" y="5896126"/>
            <a:ext cx="165932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ID/PW</a:t>
            </a:r>
            <a:r>
              <a:rPr lang="ko-KR" altLang="en-US" dirty="0"/>
              <a:t>를 다시 확인해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D474BF9-9EDF-484F-8FE2-CDA6EF7038FF}"/>
              </a:ext>
            </a:extLst>
          </p:cNvPr>
          <p:cNvSpPr txBox="1"/>
          <p:nvPr/>
        </p:nvSpPr>
        <p:spPr>
          <a:xfrm>
            <a:off x="9653903" y="4554031"/>
            <a:ext cx="2280616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권한이 없습니다</a:t>
            </a:r>
            <a:r>
              <a:rPr lang="en-US" altLang="ko-KR" dirty="0"/>
              <a:t>. </a:t>
            </a:r>
            <a:r>
              <a:rPr lang="ko-KR" altLang="en-US" dirty="0"/>
              <a:t>다시 로그인 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8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0B98D98-A883-4B98-86F5-0E826C0ED545}"/>
              </a:ext>
            </a:extLst>
          </p:cNvPr>
          <p:cNvSpPr/>
          <p:nvPr/>
        </p:nvSpPr>
        <p:spPr>
          <a:xfrm>
            <a:off x="1784501" y="758191"/>
            <a:ext cx="8622993" cy="5993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B3A7663-E52D-4F02-80EB-728DB5944EA8}"/>
              </a:ext>
            </a:extLst>
          </p:cNvPr>
          <p:cNvSpPr/>
          <p:nvPr/>
        </p:nvSpPr>
        <p:spPr>
          <a:xfrm>
            <a:off x="1784502" y="758192"/>
            <a:ext cx="8622993" cy="687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3033697-6CB0-4ECF-9A3A-917FBCBD79A6}"/>
              </a:ext>
            </a:extLst>
          </p:cNvPr>
          <p:cNvSpPr txBox="1"/>
          <p:nvPr/>
        </p:nvSpPr>
        <p:spPr>
          <a:xfrm>
            <a:off x="3413760" y="2024334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D865537-D661-4BB9-87A5-74DDC2ECFA56}"/>
              </a:ext>
            </a:extLst>
          </p:cNvPr>
          <p:cNvSpPr txBox="1"/>
          <p:nvPr/>
        </p:nvSpPr>
        <p:spPr>
          <a:xfrm>
            <a:off x="3413760" y="2517387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EFA5371-3994-4B15-B177-A1A6652BFF78}"/>
              </a:ext>
            </a:extLst>
          </p:cNvPr>
          <p:cNvSpPr txBox="1"/>
          <p:nvPr/>
        </p:nvSpPr>
        <p:spPr>
          <a:xfrm>
            <a:off x="3413760" y="3480414"/>
            <a:ext cx="180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신분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DC4E107-4556-46FA-BBC8-9033B7D228C6}"/>
              </a:ext>
            </a:extLst>
          </p:cNvPr>
          <p:cNvSpPr txBox="1"/>
          <p:nvPr/>
        </p:nvSpPr>
        <p:spPr>
          <a:xfrm>
            <a:off x="3413760" y="3951201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6E382B2-D360-4D2D-B229-222FC5E84450}"/>
              </a:ext>
            </a:extLst>
          </p:cNvPr>
          <p:cNvSpPr txBox="1"/>
          <p:nvPr/>
        </p:nvSpPr>
        <p:spPr>
          <a:xfrm>
            <a:off x="3413760" y="4419961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번호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26EA8E2-FA67-41BF-9AB2-49A6D7BF959B}"/>
              </a:ext>
            </a:extLst>
          </p:cNvPr>
          <p:cNvSpPr txBox="1"/>
          <p:nvPr/>
        </p:nvSpPr>
        <p:spPr>
          <a:xfrm>
            <a:off x="3413760" y="4922904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7032C08-7D9A-4934-A4EC-0A7B3BD40DA9}"/>
              </a:ext>
            </a:extLst>
          </p:cNvPr>
          <p:cNvSpPr txBox="1"/>
          <p:nvPr/>
        </p:nvSpPr>
        <p:spPr>
          <a:xfrm>
            <a:off x="3413760" y="5391664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생년월일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32F17B4-8A10-4D05-9F43-0EC3099AD6AF}"/>
              </a:ext>
            </a:extLst>
          </p:cNvPr>
          <p:cNvSpPr txBox="1"/>
          <p:nvPr/>
        </p:nvSpPr>
        <p:spPr>
          <a:xfrm>
            <a:off x="3413760" y="5860424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연락처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E19E7673-5BB0-414D-BD38-B1FA2FE0ED7E}"/>
              </a:ext>
            </a:extLst>
          </p:cNvPr>
          <p:cNvSpPr txBox="1"/>
          <p:nvPr/>
        </p:nvSpPr>
        <p:spPr>
          <a:xfrm>
            <a:off x="5482751" y="2015002"/>
            <a:ext cx="31583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kaa1141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CDF56546-B89B-435B-85FE-04D8962865BC}"/>
              </a:ext>
            </a:extLst>
          </p:cNvPr>
          <p:cNvSpPr txBox="1"/>
          <p:nvPr/>
        </p:nvSpPr>
        <p:spPr>
          <a:xfrm>
            <a:off x="5482751" y="2506833"/>
            <a:ext cx="31583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********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DD8FCD4-3B60-4147-A757-DCE42B45FB60}"/>
              </a:ext>
            </a:extLst>
          </p:cNvPr>
          <p:cNvSpPr txBox="1"/>
          <p:nvPr/>
        </p:nvSpPr>
        <p:spPr>
          <a:xfrm>
            <a:off x="5482751" y="3468443"/>
            <a:ext cx="3158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학생 </a:t>
            </a:r>
            <a:r>
              <a:rPr lang="en-US" altLang="ko-KR" dirty="0"/>
              <a:t>o        </a:t>
            </a:r>
            <a:r>
              <a:rPr lang="ko-KR" altLang="en-US" dirty="0"/>
              <a:t>선생님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AE07441-07C3-4AAC-817F-CA2ADAC4E2DA}"/>
              </a:ext>
            </a:extLst>
          </p:cNvPr>
          <p:cNvSpPr txBox="1"/>
          <p:nvPr/>
        </p:nvSpPr>
        <p:spPr>
          <a:xfrm>
            <a:off x="5482751" y="3941869"/>
            <a:ext cx="31583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23BA048-FEBA-4015-AE8F-C81A465B5D7E}"/>
              </a:ext>
            </a:extLst>
          </p:cNvPr>
          <p:cNvSpPr txBox="1"/>
          <p:nvPr/>
        </p:nvSpPr>
        <p:spPr>
          <a:xfrm>
            <a:off x="5482751" y="4415295"/>
            <a:ext cx="31583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7BD6E45-285A-4FB8-9F0D-1BA98FA36A74}"/>
              </a:ext>
            </a:extLst>
          </p:cNvPr>
          <p:cNvSpPr txBox="1"/>
          <p:nvPr/>
        </p:nvSpPr>
        <p:spPr>
          <a:xfrm>
            <a:off x="5482751" y="4921951"/>
            <a:ext cx="31583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홍길동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5ACCDF0-FE9F-4802-B007-A5801B17DB58}"/>
              </a:ext>
            </a:extLst>
          </p:cNvPr>
          <p:cNvSpPr txBox="1"/>
          <p:nvPr/>
        </p:nvSpPr>
        <p:spPr>
          <a:xfrm>
            <a:off x="5482751" y="5391664"/>
            <a:ext cx="315832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   년     월     일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02A8555-13E6-407B-8B99-3CDF1B2FA024}"/>
              </a:ext>
            </a:extLst>
          </p:cNvPr>
          <p:cNvSpPr txBox="1"/>
          <p:nvPr/>
        </p:nvSpPr>
        <p:spPr>
          <a:xfrm>
            <a:off x="5482753" y="5851092"/>
            <a:ext cx="31583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010-1234-5678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31D1017-5CAF-4437-A33C-AD4DFD5CD444}"/>
              </a:ext>
            </a:extLst>
          </p:cNvPr>
          <p:cNvSpPr txBox="1"/>
          <p:nvPr/>
        </p:nvSpPr>
        <p:spPr>
          <a:xfrm>
            <a:off x="8747760" y="1998972"/>
            <a:ext cx="1291759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중복 확인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06DFD4B2-4137-46D9-8CBA-8EC660BF5DE1}"/>
              </a:ext>
            </a:extLst>
          </p:cNvPr>
          <p:cNvSpPr txBox="1"/>
          <p:nvPr/>
        </p:nvSpPr>
        <p:spPr>
          <a:xfrm>
            <a:off x="1784500" y="1460405"/>
            <a:ext cx="86229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xx</a:t>
            </a:r>
            <a:r>
              <a:rPr lang="ko-KR" altLang="en-US" dirty="0"/>
              <a:t>초등학교 받아쓰기프로그램 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9EF014D-361A-46E9-9CC3-4EE57683BF1D}"/>
              </a:ext>
            </a:extLst>
          </p:cNvPr>
          <p:cNvSpPr txBox="1"/>
          <p:nvPr/>
        </p:nvSpPr>
        <p:spPr>
          <a:xfrm>
            <a:off x="3413760" y="2987694"/>
            <a:ext cx="180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81AF874-5E98-4BBC-B79D-7E4B4E0CDC45}"/>
              </a:ext>
            </a:extLst>
          </p:cNvPr>
          <p:cNvSpPr txBox="1"/>
          <p:nvPr/>
        </p:nvSpPr>
        <p:spPr>
          <a:xfrm>
            <a:off x="5488550" y="2985752"/>
            <a:ext cx="31583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********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5D605683-5E53-495B-A055-AD843BFC1807}"/>
              </a:ext>
            </a:extLst>
          </p:cNvPr>
          <p:cNvSpPr txBox="1"/>
          <p:nvPr/>
        </p:nvSpPr>
        <p:spPr>
          <a:xfrm>
            <a:off x="8854440" y="6363345"/>
            <a:ext cx="1432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신청하기</a:t>
            </a:r>
          </a:p>
        </p:txBody>
      </p:sp>
      <p:sp>
        <p:nvSpPr>
          <p:cNvPr id="2" name="한쪽 모서리가 잘린 사각형 1"/>
          <p:cNvSpPr/>
          <p:nvPr/>
        </p:nvSpPr>
        <p:spPr>
          <a:xfrm>
            <a:off x="283336" y="2876165"/>
            <a:ext cx="2743200" cy="1435036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 항목이 있어야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관리자 화면에서 조회가능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37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관리자화면</a:t>
            </a:r>
            <a:r>
              <a:rPr lang="en-US" altLang="ko-KR" dirty="0" smtClean="0"/>
              <a:t>-</a:t>
            </a:r>
            <a:r>
              <a:rPr lang="ko-KR" altLang="en-US" dirty="0" smtClean="0"/>
              <a:t>선생님 관리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9988" y="117613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선생님 관리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학생 관리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회원가입 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75496" y="2883045"/>
            <a:ext cx="8934242" cy="1347311"/>
            <a:chOff x="1602082" y="4391129"/>
            <a:chExt cx="8934242" cy="1418493"/>
          </a:xfrm>
        </p:grpSpPr>
        <p:sp>
          <p:nvSpPr>
            <p:cNvPr id="8" name="직사각형 7"/>
            <p:cNvSpPr/>
            <p:nvPr/>
          </p:nvSpPr>
          <p:spPr>
            <a:xfrm>
              <a:off x="1602082" y="4391129"/>
              <a:ext cx="8934242" cy="1418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선생님 </a:t>
              </a:r>
              <a:r>
                <a:rPr lang="ko-KR" altLang="en-US" dirty="0">
                  <a:solidFill>
                    <a:schemeClr val="tx1"/>
                  </a:solidFill>
                </a:rPr>
                <a:t>정보 관리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학생 정보 검색 기능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지역</a:t>
              </a:r>
              <a:r>
                <a:rPr lang="en-US" altLang="ko-KR" dirty="0">
                  <a:solidFill>
                    <a:schemeClr val="tx1"/>
                  </a:solidFill>
                </a:rPr>
                <a:t>			</a:t>
              </a:r>
              <a:r>
                <a:rPr lang="ko-KR" altLang="en-US" dirty="0">
                  <a:solidFill>
                    <a:schemeClr val="tx1"/>
                  </a:solidFill>
                </a:rPr>
                <a:t>학교</a:t>
              </a:r>
              <a:r>
                <a:rPr lang="en-US" altLang="ko-KR" dirty="0">
                  <a:solidFill>
                    <a:schemeClr val="tx1"/>
                  </a:solidFill>
                </a:rPr>
                <a:t>		</a:t>
              </a:r>
              <a:r>
                <a:rPr lang="ko-KR" altLang="en-US" dirty="0">
                  <a:solidFill>
                    <a:schemeClr val="tx1"/>
                  </a:solidFill>
                </a:rPr>
                <a:t>성별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 smtClean="0">
                  <a:solidFill>
                    <a:schemeClr val="tx1"/>
                  </a:solidFill>
                </a:rPr>
                <a:t>가입일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검색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26752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8944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74272" y="5400152"/>
              <a:ext cx="2478598" cy="236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479823" y="4775963"/>
            <a:ext cx="8986577" cy="1780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 1  /  123    /  </a:t>
            </a:r>
            <a:r>
              <a:rPr lang="ko-KR" altLang="en-US" dirty="0">
                <a:solidFill>
                  <a:schemeClr val="tx1"/>
                </a:solidFill>
              </a:rPr>
              <a:t>수빈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여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춘천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한림</a:t>
            </a:r>
            <a:r>
              <a:rPr lang="en-US" altLang="ko-KR" dirty="0">
                <a:solidFill>
                  <a:schemeClr val="tx1"/>
                </a:solidFill>
              </a:rPr>
              <a:t>-/ 2020-    /  </a:t>
            </a:r>
            <a:r>
              <a:rPr lang="en-US" altLang="ko-KR" dirty="0" smtClean="0">
                <a:solidFill>
                  <a:schemeClr val="tx1"/>
                </a:solidFill>
              </a:rPr>
              <a:t>2020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304773" y="3727938"/>
            <a:ext cx="1130649" cy="402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24987" y="4381081"/>
            <a:ext cx="1042310" cy="34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81502" y="4777644"/>
            <a:ext cx="8986577" cy="39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NO / </a:t>
            </a:r>
            <a:r>
              <a:rPr lang="ko-KR" altLang="en-US" dirty="0">
                <a:solidFill>
                  <a:schemeClr val="tx1"/>
                </a:solidFill>
              </a:rPr>
              <a:t>아이디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지역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생년월일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가입일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335751" y="4381081"/>
            <a:ext cx="1130649" cy="34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08B24E7-2884-41ED-BBA7-6DB9CAFF1F83}"/>
              </a:ext>
            </a:extLst>
          </p:cNvPr>
          <p:cNvSpPr txBox="1"/>
          <p:nvPr/>
        </p:nvSpPr>
        <p:spPr>
          <a:xfrm>
            <a:off x="9471408" y="944557"/>
            <a:ext cx="1882392" cy="923330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등록자의 상세 정보를 확인하고 관리하는 페이지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37528290-8B0D-412E-A52F-00D743749E1B}"/>
              </a:ext>
            </a:extLst>
          </p:cNvPr>
          <p:cNvCxnSpPr/>
          <p:nvPr/>
        </p:nvCxnSpPr>
        <p:spPr>
          <a:xfrm>
            <a:off x="1175657" y="3293443"/>
            <a:ext cx="399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7984F9E-4022-45C2-8D22-76118C0C6158}"/>
              </a:ext>
            </a:extLst>
          </p:cNvPr>
          <p:cNvSpPr txBox="1"/>
          <p:nvPr/>
        </p:nvSpPr>
        <p:spPr>
          <a:xfrm>
            <a:off x="14867" y="2421651"/>
            <a:ext cx="1160790" cy="156966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지역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학교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성별 등등 </a:t>
            </a:r>
            <a:r>
              <a:rPr lang="ko-KR" altLang="en-US" sz="1600" dirty="0"/>
              <a:t>조회하고 싶은 기준에 따라 선택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79BB611-1DF3-47D1-9929-81C91E615304}"/>
              </a:ext>
            </a:extLst>
          </p:cNvPr>
          <p:cNvCxnSpPr/>
          <p:nvPr/>
        </p:nvCxnSpPr>
        <p:spPr>
          <a:xfrm flipH="1">
            <a:off x="10412604" y="3293443"/>
            <a:ext cx="620486" cy="43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7F9B1B9-EAD1-4092-AE5C-453A29FFC27E}"/>
              </a:ext>
            </a:extLst>
          </p:cNvPr>
          <p:cNvSpPr txBox="1"/>
          <p:nvPr/>
        </p:nvSpPr>
        <p:spPr>
          <a:xfrm>
            <a:off x="11033090" y="2589187"/>
            <a:ext cx="1107831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기준에 따른 </a:t>
            </a:r>
            <a:r>
              <a:rPr lang="ko-KR" altLang="en-US" dirty="0" err="1" smtClean="0"/>
              <a:t>선생님검색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7F4DD35-D8A7-416C-866A-6ACB091A9A26}"/>
              </a:ext>
            </a:extLst>
          </p:cNvPr>
          <p:cNvSpPr txBox="1"/>
          <p:nvPr/>
        </p:nvSpPr>
        <p:spPr>
          <a:xfrm>
            <a:off x="7027845" y="5960266"/>
            <a:ext cx="4325955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를 바탕으로 페이지에 등록된 </a:t>
            </a:r>
            <a:r>
              <a:rPr lang="ko-KR" altLang="en-US" dirty="0" smtClean="0"/>
              <a:t>선생님들의 </a:t>
            </a:r>
            <a:r>
              <a:rPr lang="ko-KR" altLang="en-US" dirty="0"/>
              <a:t>상세정보들을 출력</a:t>
            </a:r>
            <a:r>
              <a:rPr lang="en-US" altLang="ko-KR" dirty="0"/>
              <a:t>. </a:t>
            </a:r>
            <a:r>
              <a:rPr lang="ko-KR" altLang="en-US" dirty="0"/>
              <a:t>기준에 따른 조회 시 그에 맞는 </a:t>
            </a:r>
            <a:r>
              <a:rPr lang="ko-KR" altLang="en-US" dirty="0" smtClean="0"/>
              <a:t>선생님들만 </a:t>
            </a:r>
            <a:r>
              <a:rPr lang="ko-KR" altLang="en-US" dirty="0"/>
              <a:t>노출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65A5FB03-CA2A-4339-8C1C-8E7942BB3B26}"/>
              </a:ext>
            </a:extLst>
          </p:cNvPr>
          <p:cNvCxnSpPr/>
          <p:nvPr/>
        </p:nvCxnSpPr>
        <p:spPr>
          <a:xfrm flipH="1">
            <a:off x="8534400" y="3510690"/>
            <a:ext cx="261257" cy="87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7B4A02BC-1C08-41B8-8FC7-3EE9BADC8DA8}"/>
              </a:ext>
            </a:extLst>
          </p:cNvPr>
          <p:cNvCxnSpPr/>
          <p:nvPr/>
        </p:nvCxnSpPr>
        <p:spPr>
          <a:xfrm>
            <a:off x="8780369" y="3532047"/>
            <a:ext cx="818940" cy="8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6FE3897-FEFB-434D-9938-AD55CE043F1D}"/>
              </a:ext>
            </a:extLst>
          </p:cNvPr>
          <p:cNvSpPr txBox="1"/>
          <p:nvPr/>
        </p:nvSpPr>
        <p:spPr>
          <a:xfrm>
            <a:off x="7894445" y="2947272"/>
            <a:ext cx="2518159" cy="58477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관리자가 임의로 등록 또는 </a:t>
            </a:r>
            <a:r>
              <a:rPr lang="ko-KR" altLang="en-US" sz="1600" dirty="0"/>
              <a:t>삭제 가능</a:t>
            </a:r>
          </a:p>
        </p:txBody>
      </p:sp>
    </p:spTree>
    <p:extLst>
      <p:ext uri="{BB962C8B-B14F-4D97-AF65-F5344CB8AC3E}">
        <p14:creationId xmlns:p14="http://schemas.microsoft.com/office/powerpoint/2010/main" val="342410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관리자화면</a:t>
            </a:r>
            <a:r>
              <a:rPr lang="en-US" altLang="ko-KR" dirty="0" smtClean="0"/>
              <a:t>-</a:t>
            </a:r>
            <a:r>
              <a:rPr lang="ko-KR" altLang="en-US" dirty="0" smtClean="0"/>
              <a:t>학생 관리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9988" y="117613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선생님 관리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학생 관리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회원가입 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75496" y="2883045"/>
            <a:ext cx="8934242" cy="1347311"/>
            <a:chOff x="1602082" y="4391129"/>
            <a:chExt cx="8934242" cy="1418493"/>
          </a:xfrm>
        </p:grpSpPr>
        <p:sp>
          <p:nvSpPr>
            <p:cNvPr id="8" name="직사각형 7"/>
            <p:cNvSpPr/>
            <p:nvPr/>
          </p:nvSpPr>
          <p:spPr>
            <a:xfrm>
              <a:off x="1602082" y="4391129"/>
              <a:ext cx="8934242" cy="1418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학생 정보 관리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학생 정보 검색 기능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지역</a:t>
              </a:r>
              <a:r>
                <a:rPr lang="en-US" altLang="ko-KR" dirty="0">
                  <a:solidFill>
                    <a:schemeClr val="tx1"/>
                  </a:solidFill>
                </a:rPr>
                <a:t>			</a:t>
              </a:r>
              <a:r>
                <a:rPr lang="ko-KR" altLang="en-US" dirty="0">
                  <a:solidFill>
                    <a:schemeClr val="tx1"/>
                  </a:solidFill>
                </a:rPr>
                <a:t>학교</a:t>
              </a:r>
              <a:r>
                <a:rPr lang="en-US" altLang="ko-KR" dirty="0">
                  <a:solidFill>
                    <a:schemeClr val="tx1"/>
                  </a:solidFill>
                </a:rPr>
                <a:t>		</a:t>
              </a:r>
              <a:r>
                <a:rPr lang="ko-KR" altLang="en-US" dirty="0">
                  <a:solidFill>
                    <a:schemeClr val="tx1"/>
                  </a:solidFill>
                </a:rPr>
                <a:t>성별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학년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반</a:t>
              </a:r>
              <a:r>
                <a:rPr lang="en-US" altLang="ko-KR" dirty="0">
                  <a:solidFill>
                    <a:schemeClr val="tx1"/>
                  </a:solidFill>
                </a:rPr>
                <a:t>			</a:t>
              </a:r>
              <a:r>
                <a:rPr lang="ko-KR" altLang="en-US" dirty="0">
                  <a:solidFill>
                    <a:schemeClr val="tx1"/>
                  </a:solidFill>
                </a:rPr>
                <a:t>가입일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검색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26752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509780" y="5123822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8944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74272" y="5400152"/>
              <a:ext cx="2478598" cy="236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479823" y="4775963"/>
            <a:ext cx="8986577" cy="1780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 1  /  123    /  </a:t>
            </a:r>
            <a:r>
              <a:rPr lang="ko-KR" altLang="en-US" dirty="0">
                <a:solidFill>
                  <a:schemeClr val="tx1"/>
                </a:solidFill>
              </a:rPr>
              <a:t>수빈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여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춘천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한림</a:t>
            </a:r>
            <a:r>
              <a:rPr lang="en-US" altLang="ko-KR" dirty="0">
                <a:solidFill>
                  <a:schemeClr val="tx1"/>
                </a:solidFill>
              </a:rPr>
              <a:t>-/ 2020-    /  4   /  5</a:t>
            </a:r>
            <a:r>
              <a:rPr lang="ko-KR" altLang="en-US" dirty="0" smtClean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en-US" altLang="ko-KR" dirty="0">
                <a:solidFill>
                  <a:schemeClr val="tx1"/>
                </a:solidFill>
              </a:rPr>
              <a:t>2020…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304773" y="3727938"/>
            <a:ext cx="1130649" cy="402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24987" y="4381081"/>
            <a:ext cx="1042310" cy="34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81502" y="4777644"/>
            <a:ext cx="8986577" cy="39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NO / </a:t>
            </a:r>
            <a:r>
              <a:rPr lang="ko-KR" altLang="en-US" dirty="0">
                <a:solidFill>
                  <a:schemeClr val="tx1"/>
                </a:solidFill>
              </a:rPr>
              <a:t>아이디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지역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생년월일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학년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반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가입일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335751" y="4381081"/>
            <a:ext cx="1130649" cy="349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08B24E7-2884-41ED-BBA7-6DB9CAFF1F83}"/>
              </a:ext>
            </a:extLst>
          </p:cNvPr>
          <p:cNvSpPr txBox="1"/>
          <p:nvPr/>
        </p:nvSpPr>
        <p:spPr>
          <a:xfrm>
            <a:off x="9471408" y="944557"/>
            <a:ext cx="1882392" cy="923330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등록자의 상세 정보를 확인하고 관리하는 페이지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37528290-8B0D-412E-A52F-00D743749E1B}"/>
              </a:ext>
            </a:extLst>
          </p:cNvPr>
          <p:cNvCxnSpPr/>
          <p:nvPr/>
        </p:nvCxnSpPr>
        <p:spPr>
          <a:xfrm>
            <a:off x="1175657" y="3293443"/>
            <a:ext cx="399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7984F9E-4022-45C2-8D22-76118C0C6158}"/>
              </a:ext>
            </a:extLst>
          </p:cNvPr>
          <p:cNvSpPr txBox="1"/>
          <p:nvPr/>
        </p:nvSpPr>
        <p:spPr>
          <a:xfrm>
            <a:off x="14867" y="2421651"/>
            <a:ext cx="1160790" cy="156966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지역</a:t>
            </a:r>
            <a:r>
              <a:rPr lang="en-US" altLang="ko-KR" sz="1600" dirty="0"/>
              <a:t>, 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학년</a:t>
            </a:r>
            <a:r>
              <a:rPr lang="en-US" altLang="ko-KR" sz="1600" dirty="0"/>
              <a:t>, </a:t>
            </a:r>
            <a:r>
              <a:rPr lang="ko-KR" altLang="en-US" sz="1600" dirty="0"/>
              <a:t>반</a:t>
            </a:r>
            <a:r>
              <a:rPr lang="en-US" altLang="ko-KR" sz="1600" dirty="0"/>
              <a:t> </a:t>
            </a:r>
            <a:r>
              <a:rPr lang="ko-KR" altLang="en-US" sz="1600" dirty="0"/>
              <a:t>등등 조회하고 싶은 기준에 따라 선택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79BB611-1DF3-47D1-9929-81C91E615304}"/>
              </a:ext>
            </a:extLst>
          </p:cNvPr>
          <p:cNvCxnSpPr/>
          <p:nvPr/>
        </p:nvCxnSpPr>
        <p:spPr>
          <a:xfrm flipH="1">
            <a:off x="10412604" y="3293443"/>
            <a:ext cx="620486" cy="43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7F9B1B9-EAD1-4092-AE5C-453A29FFC27E}"/>
              </a:ext>
            </a:extLst>
          </p:cNvPr>
          <p:cNvSpPr txBox="1"/>
          <p:nvPr/>
        </p:nvSpPr>
        <p:spPr>
          <a:xfrm>
            <a:off x="11033090" y="2589187"/>
            <a:ext cx="1107831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기준에 따른 학생들을 검색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7F4DD35-D8A7-416C-866A-6ACB091A9A26}"/>
              </a:ext>
            </a:extLst>
          </p:cNvPr>
          <p:cNvSpPr txBox="1"/>
          <p:nvPr/>
        </p:nvSpPr>
        <p:spPr>
          <a:xfrm>
            <a:off x="7027845" y="5960266"/>
            <a:ext cx="4325955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를 바탕으로 페이지에 등록된 학생들의 상세정보들을 출력</a:t>
            </a:r>
            <a:r>
              <a:rPr lang="en-US" altLang="ko-KR" dirty="0"/>
              <a:t>. </a:t>
            </a:r>
            <a:r>
              <a:rPr lang="ko-KR" altLang="en-US" dirty="0"/>
              <a:t>기준에 따른 조회 시 그에 맞는 학생들만 노출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65A5FB03-CA2A-4339-8C1C-8E7942BB3B26}"/>
              </a:ext>
            </a:extLst>
          </p:cNvPr>
          <p:cNvCxnSpPr/>
          <p:nvPr/>
        </p:nvCxnSpPr>
        <p:spPr>
          <a:xfrm flipH="1">
            <a:off x="8534400" y="3510690"/>
            <a:ext cx="261257" cy="87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7B4A02BC-1C08-41B8-8FC7-3EE9BADC8DA8}"/>
              </a:ext>
            </a:extLst>
          </p:cNvPr>
          <p:cNvCxnSpPr/>
          <p:nvPr/>
        </p:nvCxnSpPr>
        <p:spPr>
          <a:xfrm>
            <a:off x="8780369" y="3532047"/>
            <a:ext cx="818940" cy="8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6FE3897-FEFB-434D-9938-AD55CE043F1D}"/>
              </a:ext>
            </a:extLst>
          </p:cNvPr>
          <p:cNvSpPr txBox="1"/>
          <p:nvPr/>
        </p:nvSpPr>
        <p:spPr>
          <a:xfrm>
            <a:off x="7894445" y="2947272"/>
            <a:ext cx="2518159" cy="58477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관리자가 임의로 학생들을 등록 </a:t>
            </a:r>
            <a:r>
              <a:rPr lang="ko-KR" altLang="en-US" sz="1600" dirty="0"/>
              <a:t>또는 삭제 가능</a:t>
            </a:r>
          </a:p>
        </p:txBody>
      </p:sp>
    </p:spTree>
    <p:extLst>
      <p:ext uri="{BB962C8B-B14F-4D97-AF65-F5344CB8AC3E}">
        <p14:creationId xmlns:p14="http://schemas.microsoft.com/office/powerpoint/2010/main" val="4998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관리자화면</a:t>
            </a:r>
            <a:r>
              <a:rPr lang="en-US" altLang="ko-KR" dirty="0" smtClean="0"/>
              <a:t>-</a:t>
            </a:r>
            <a:r>
              <a:rPr lang="ko-KR" altLang="en-US" dirty="0" smtClean="0"/>
              <a:t>회원가입 신청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9988" y="117613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선생님 관리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학생 관리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회원가입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신청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75496" y="2883045"/>
            <a:ext cx="8934242" cy="1347311"/>
            <a:chOff x="1602082" y="4391129"/>
            <a:chExt cx="8934242" cy="1418493"/>
          </a:xfrm>
        </p:grpSpPr>
        <p:sp>
          <p:nvSpPr>
            <p:cNvPr id="8" name="직사각형 7"/>
            <p:cNvSpPr/>
            <p:nvPr/>
          </p:nvSpPr>
          <p:spPr>
            <a:xfrm>
              <a:off x="1602082" y="4391129"/>
              <a:ext cx="8934242" cy="1418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회원가입 </a:t>
              </a:r>
              <a:r>
                <a:rPr lang="ko-KR" altLang="en-US" dirty="0">
                  <a:solidFill>
                    <a:schemeClr val="tx1"/>
                  </a:solidFill>
                </a:rPr>
                <a:t>정보 관리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학생 정보 검색 기능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지역</a:t>
              </a:r>
              <a:r>
                <a:rPr lang="en-US" altLang="ko-KR" dirty="0">
                  <a:solidFill>
                    <a:schemeClr val="tx1"/>
                  </a:solidFill>
                </a:rPr>
                <a:t>			</a:t>
              </a:r>
              <a:r>
                <a:rPr lang="ko-KR" altLang="en-US" dirty="0">
                  <a:solidFill>
                    <a:schemeClr val="tx1"/>
                  </a:solidFill>
                </a:rPr>
                <a:t>학교</a:t>
              </a:r>
              <a:r>
                <a:rPr lang="en-US" altLang="ko-KR" dirty="0">
                  <a:solidFill>
                    <a:schemeClr val="tx1"/>
                  </a:solidFill>
                </a:rPr>
                <a:t>		</a:t>
              </a:r>
              <a:r>
                <a:rPr lang="ko-KR" altLang="en-US" dirty="0">
                  <a:solidFill>
                    <a:schemeClr val="tx1"/>
                  </a:solidFill>
                </a:rPr>
                <a:t>성별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학년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반</a:t>
              </a:r>
              <a:r>
                <a:rPr lang="en-US" altLang="ko-KR" dirty="0">
                  <a:solidFill>
                    <a:schemeClr val="tx1"/>
                  </a:solidFill>
                </a:rPr>
                <a:t>			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학생</a:t>
              </a:r>
              <a:r>
                <a:rPr lang="en-US" altLang="ko-KR" dirty="0">
                  <a:solidFill>
                    <a:schemeClr val="tx1"/>
                  </a:solidFill>
                </a:rPr>
                <a:t>		</a:t>
              </a:r>
              <a:r>
                <a:rPr lang="ko-KR" altLang="en-US" dirty="0">
                  <a:solidFill>
                    <a:schemeClr val="tx1"/>
                  </a:solidFill>
                </a:rPr>
                <a:t>가입일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검색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26752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509780" y="5123822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8944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13703" y="5123822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74272" y="5400152"/>
              <a:ext cx="2478598" cy="236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479823" y="4775963"/>
            <a:ext cx="8986577" cy="1780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 1  /  </a:t>
            </a:r>
            <a:r>
              <a:rPr lang="en-US" altLang="ko-KR" dirty="0" smtClean="0">
                <a:solidFill>
                  <a:schemeClr val="tx1"/>
                </a:solidFill>
              </a:rPr>
              <a:t>O /  123  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수빈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여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춘천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한림</a:t>
            </a:r>
            <a:r>
              <a:rPr lang="en-US" altLang="ko-KR" dirty="0">
                <a:solidFill>
                  <a:schemeClr val="tx1"/>
                </a:solidFill>
              </a:rPr>
              <a:t>-/ 2020-    /  4   /  5</a:t>
            </a:r>
            <a:r>
              <a:rPr lang="ko-KR" altLang="en-US" dirty="0" smtClean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/ 2020…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 1  /  </a:t>
            </a:r>
            <a:r>
              <a:rPr lang="en-US" altLang="ko-KR" dirty="0" smtClean="0">
                <a:solidFill>
                  <a:schemeClr val="tx1"/>
                </a:solidFill>
              </a:rPr>
              <a:t>X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en-US" altLang="ko-KR" dirty="0" smtClean="0">
                <a:solidFill>
                  <a:schemeClr val="tx1"/>
                </a:solidFill>
              </a:rPr>
              <a:t>12A  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 smtClean="0">
                <a:solidFill>
                  <a:schemeClr val="tx1"/>
                </a:solidFill>
              </a:rPr>
              <a:t>길동</a:t>
            </a:r>
            <a:r>
              <a:rPr lang="en-US" altLang="ko-KR" dirty="0" smtClean="0">
                <a:solidFill>
                  <a:schemeClr val="tx1"/>
                </a:solidFill>
              </a:rPr>
              <a:t>/  </a:t>
            </a:r>
            <a:r>
              <a:rPr lang="ko-KR" altLang="en-US" dirty="0" smtClean="0">
                <a:solidFill>
                  <a:schemeClr val="tx1"/>
                </a:solidFill>
              </a:rPr>
              <a:t>남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춘천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한림</a:t>
            </a:r>
            <a:r>
              <a:rPr lang="en-US" altLang="ko-KR" dirty="0">
                <a:solidFill>
                  <a:schemeClr val="tx1"/>
                </a:solidFill>
              </a:rPr>
              <a:t>-/ 2020-    /  </a:t>
            </a:r>
            <a:r>
              <a:rPr lang="en-US" altLang="ko-KR" dirty="0" smtClean="0">
                <a:solidFill>
                  <a:schemeClr val="tx1"/>
                </a:solidFill>
              </a:rPr>
              <a:t>- 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en-US" altLang="ko-KR" dirty="0" smtClean="0">
                <a:solidFill>
                  <a:schemeClr val="tx1"/>
                </a:solidFill>
              </a:rPr>
              <a:t>-   / </a:t>
            </a:r>
            <a:r>
              <a:rPr lang="en-US" altLang="ko-KR" dirty="0">
                <a:solidFill>
                  <a:schemeClr val="tx1"/>
                </a:solidFill>
              </a:rPr>
              <a:t>2020…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304773" y="3727938"/>
            <a:ext cx="1130649" cy="402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79822" y="4383019"/>
            <a:ext cx="8986577" cy="39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NO / </a:t>
            </a:r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아이디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지역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생년월일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학년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반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가입일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08B24E7-2884-41ED-BBA7-6DB9CAFF1F83}"/>
              </a:ext>
            </a:extLst>
          </p:cNvPr>
          <p:cNvSpPr txBox="1"/>
          <p:nvPr/>
        </p:nvSpPr>
        <p:spPr>
          <a:xfrm>
            <a:off x="9471408" y="944557"/>
            <a:ext cx="1882392" cy="923330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등록자의 상세 정보를 확인하고 관리하는 페이지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37528290-8B0D-412E-A52F-00D743749E1B}"/>
              </a:ext>
            </a:extLst>
          </p:cNvPr>
          <p:cNvCxnSpPr/>
          <p:nvPr/>
        </p:nvCxnSpPr>
        <p:spPr>
          <a:xfrm>
            <a:off x="1175657" y="3293443"/>
            <a:ext cx="399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7984F9E-4022-45C2-8D22-76118C0C6158}"/>
              </a:ext>
            </a:extLst>
          </p:cNvPr>
          <p:cNvSpPr txBox="1"/>
          <p:nvPr/>
        </p:nvSpPr>
        <p:spPr>
          <a:xfrm>
            <a:off x="14867" y="2421651"/>
            <a:ext cx="1160790" cy="206210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회원가입 신청인 중에 지역</a:t>
            </a:r>
            <a:r>
              <a:rPr lang="en-US" altLang="ko-KR" sz="1600" dirty="0"/>
              <a:t>, 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학년</a:t>
            </a:r>
            <a:r>
              <a:rPr lang="en-US" altLang="ko-KR" sz="1600" dirty="0"/>
              <a:t>, </a:t>
            </a:r>
            <a:r>
              <a:rPr lang="ko-KR" altLang="en-US" sz="1600" dirty="0"/>
              <a:t>반</a:t>
            </a:r>
            <a:r>
              <a:rPr lang="en-US" altLang="ko-KR" sz="1600" dirty="0"/>
              <a:t> </a:t>
            </a:r>
            <a:r>
              <a:rPr lang="ko-KR" altLang="en-US" sz="1600" dirty="0"/>
              <a:t>등등 조회하고 싶은 기준에 따라 선택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79BB611-1DF3-47D1-9929-81C91E615304}"/>
              </a:ext>
            </a:extLst>
          </p:cNvPr>
          <p:cNvCxnSpPr/>
          <p:nvPr/>
        </p:nvCxnSpPr>
        <p:spPr>
          <a:xfrm flipH="1">
            <a:off x="10412604" y="3293443"/>
            <a:ext cx="620486" cy="43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7F9B1B9-EAD1-4092-AE5C-453A29FFC27E}"/>
              </a:ext>
            </a:extLst>
          </p:cNvPr>
          <p:cNvSpPr txBox="1"/>
          <p:nvPr/>
        </p:nvSpPr>
        <p:spPr>
          <a:xfrm>
            <a:off x="11007340" y="2589187"/>
            <a:ext cx="1133581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기준에 따른 </a:t>
            </a:r>
            <a:r>
              <a:rPr lang="ko-KR" altLang="en-US" dirty="0" smtClean="0"/>
              <a:t>회원신청인을 </a:t>
            </a:r>
            <a:r>
              <a:rPr lang="ko-KR" altLang="en-US" dirty="0"/>
              <a:t>검색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7F4DD35-D8A7-416C-866A-6ACB091A9A26}"/>
              </a:ext>
            </a:extLst>
          </p:cNvPr>
          <p:cNvSpPr txBox="1"/>
          <p:nvPr/>
        </p:nvSpPr>
        <p:spPr>
          <a:xfrm>
            <a:off x="3704353" y="5758043"/>
            <a:ext cx="3743987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회원가입 신청을 한 사람들 리스트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8833" y="5095547"/>
            <a:ext cx="725366" cy="293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승인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014753" y="5399422"/>
            <a:ext cx="725366" cy="293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승인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F79BB611-1DF3-47D1-9929-81C91E615304}"/>
              </a:ext>
            </a:extLst>
          </p:cNvPr>
          <p:cNvCxnSpPr>
            <a:stCxn id="35" idx="0"/>
            <a:endCxn id="33" idx="2"/>
          </p:cNvCxnSpPr>
          <p:nvPr/>
        </p:nvCxnSpPr>
        <p:spPr>
          <a:xfrm flipV="1">
            <a:off x="10377436" y="5693359"/>
            <a:ext cx="0" cy="2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D7F9B1B9-EAD1-4092-AE5C-453A29FFC27E}"/>
              </a:ext>
            </a:extLst>
          </p:cNvPr>
          <p:cNvSpPr txBox="1"/>
          <p:nvPr/>
        </p:nvSpPr>
        <p:spPr>
          <a:xfrm>
            <a:off x="8870183" y="5931509"/>
            <a:ext cx="301450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회원가입 신청을 하면 관리자가 신청을 승인하는 형식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7984F9E-4022-45C2-8D22-76118C0C6158}"/>
              </a:ext>
            </a:extLst>
          </p:cNvPr>
          <p:cNvSpPr txBox="1"/>
          <p:nvPr/>
        </p:nvSpPr>
        <p:spPr>
          <a:xfrm>
            <a:off x="809521" y="1200421"/>
            <a:ext cx="1793002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회원가입 신청 승인을 위한 페이지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99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70915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13402" y="1170915"/>
            <a:ext cx="9458431" cy="850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755149" y="5825321"/>
            <a:ext cx="1596711" cy="486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강좌개설하기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94654" y="2021669"/>
            <a:ext cx="2877178" cy="450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 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3821" y="2940400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</a:t>
            </a:r>
            <a:r>
              <a:rPr lang="ko-KR" altLang="en-US" b="1" dirty="0" smtClean="0">
                <a:solidFill>
                  <a:schemeClr val="tx1"/>
                </a:solidFill>
              </a:rPr>
              <a:t>육지를 주제로 한 받아쓰기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13401" y="3366399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올린자료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7538" y="3808944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올린자료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2CF84AE-D49C-473B-B782-316748E672C4}"/>
              </a:ext>
            </a:extLst>
          </p:cNvPr>
          <p:cNvCxnSpPr>
            <a:cxnSpLocks/>
            <a:stCxn id="12" idx="0"/>
            <a:endCxn id="6" idx="0"/>
          </p:cNvCxnSpPr>
          <p:nvPr/>
        </p:nvCxnSpPr>
        <p:spPr>
          <a:xfrm>
            <a:off x="8510954" y="4644112"/>
            <a:ext cx="1042551" cy="118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7607160" y="4644112"/>
            <a:ext cx="1807588" cy="73866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새로운 강좌를 개설하기위한 버튼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일종의 </a:t>
            </a:r>
            <a:r>
              <a:rPr lang="ko-KR" altLang="en-US" sz="1400" dirty="0" err="1" smtClean="0"/>
              <a:t>게시판개설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42CF84AE-D49C-473B-B782-316748E672C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2892669" y="4210881"/>
            <a:ext cx="351692" cy="77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2340567" y="4985385"/>
            <a:ext cx="1807588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지금까지 추가한 강좌들 목록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634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1600</Words>
  <Application>Microsoft Office PowerPoint</Application>
  <PresentationFormat>와이드스크린</PresentationFormat>
  <Paragraphs>431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초등학생 받아쓰기</vt:lpstr>
      <vt:lpstr>목차</vt:lpstr>
      <vt:lpstr>PowerPoint 프레젠테이션</vt:lpstr>
      <vt:lpstr>로그인 화면</vt:lpstr>
      <vt:lpstr>PowerPoint 프레젠테이션</vt:lpstr>
      <vt:lpstr>관리자화면-선생님 관리</vt:lpstr>
      <vt:lpstr>관리자화면-학생 관리</vt:lpstr>
      <vt:lpstr>관리자화면-회원가입 신청</vt:lpstr>
      <vt:lpstr>선생님-메인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선생님-강좌개설하기버튼</vt:lpstr>
      <vt:lpstr>선생님-개설한 강좌&gt;신청현황</vt:lpstr>
      <vt:lpstr>선생님-개설한 강좌&gt;학습자료실</vt:lpstr>
      <vt:lpstr>선생님-개설한 강좌&gt;학습자료실&gt;자료등록</vt:lpstr>
      <vt:lpstr>선생님-개설한 강좌&gt; 학습현황</vt:lpstr>
      <vt:lpstr>선생님-개설한 강좌&gt; Q&amp;A</vt:lpstr>
      <vt:lpstr>선생님-Q&amp;A&gt;학생 질문글(글 클릭시)</vt:lpstr>
      <vt:lpstr>학생-메인(개설 강좌 목록)</vt:lpstr>
      <vt:lpstr>학생-신청 강좌 목록</vt:lpstr>
      <vt:lpstr>학생-수강 강좌 목록</vt:lpstr>
      <vt:lpstr>학생-학습 자료실(강좌내 받아쓰기 자료)</vt:lpstr>
      <vt:lpstr>학생- 학습 자료실 &gt;1단계/어쩌구(파일 클릭시)</vt:lpstr>
      <vt:lpstr>학생-학습 자료실&gt;1단계/어쩌구 파일&gt;제출</vt:lpstr>
      <vt:lpstr>학생-학습 관리(자신의 학습 현황 나옴)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초등학생 받아쓰기 프로그램 개발</dc:title>
  <dc:creator>subin</dc:creator>
  <cp:lastModifiedBy>Windows 사용자</cp:lastModifiedBy>
  <cp:revision>55</cp:revision>
  <cp:lastPrinted>2020-03-31T06:35:38Z</cp:lastPrinted>
  <dcterms:created xsi:type="dcterms:W3CDTF">2020-03-22T14:39:39Z</dcterms:created>
  <dcterms:modified xsi:type="dcterms:W3CDTF">2020-03-31T08:39:37Z</dcterms:modified>
</cp:coreProperties>
</file>