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325" r:id="rId4"/>
    <p:sldId id="264" r:id="rId5"/>
    <p:sldId id="308" r:id="rId6"/>
    <p:sldId id="318" r:id="rId7"/>
    <p:sldId id="336" r:id="rId8"/>
    <p:sldId id="335" r:id="rId9"/>
    <p:sldId id="292" r:id="rId10"/>
    <p:sldId id="327" r:id="rId11"/>
    <p:sldId id="328" r:id="rId12"/>
    <p:sldId id="299" r:id="rId13"/>
    <p:sldId id="331" r:id="rId14"/>
    <p:sldId id="329" r:id="rId15"/>
    <p:sldId id="330" r:id="rId16"/>
    <p:sldId id="302" r:id="rId17"/>
    <p:sldId id="303" r:id="rId18"/>
    <p:sldId id="309" r:id="rId19"/>
    <p:sldId id="310" r:id="rId20"/>
    <p:sldId id="311" r:id="rId21"/>
    <p:sldId id="312" r:id="rId22"/>
    <p:sldId id="315" r:id="rId23"/>
    <p:sldId id="332" r:id="rId24"/>
    <p:sldId id="33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71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09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36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0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A2D26-F231-425D-8394-E896B9E6051F}" type="datetimeFigureOut">
              <a:rPr lang="ko-KR" altLang="en-US" smtClean="0"/>
              <a:t>2020-04-05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42BE-327E-4BAC-B86F-8E84475EBC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초등학생 </a:t>
            </a:r>
            <a:r>
              <a:rPr lang="ko-KR" altLang="en-US" dirty="0" smtClean="0"/>
              <a:t>받아쓰기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딕테이션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7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강좌개설하기버튼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138775"/>
            <a:ext cx="8574804" cy="337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F46A64C-A6FF-4897-9B64-C0FEB9A6937E}"/>
              </a:ext>
            </a:extLst>
          </p:cNvPr>
          <p:cNvSpPr txBox="1"/>
          <p:nvPr/>
        </p:nvSpPr>
        <p:spPr>
          <a:xfrm>
            <a:off x="9173029" y="6073329"/>
            <a:ext cx="11064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등록하기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1704659" y="3144294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강좌제목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 flipH="1">
            <a:off x="2527359" y="2633586"/>
            <a:ext cx="949376" cy="5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2533805" y="2362553"/>
            <a:ext cx="1807588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강좌제목</a:t>
            </a:r>
            <a:r>
              <a:rPr lang="ko-KR" altLang="en-US" sz="1400" dirty="0" smtClean="0"/>
              <a:t> 입력</a:t>
            </a:r>
            <a:endParaRPr lang="ko-KR" altLang="en-US" sz="14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</p:cNvCxnSpPr>
          <p:nvPr/>
        </p:nvCxnSpPr>
        <p:spPr>
          <a:xfrm>
            <a:off x="8963267" y="5689884"/>
            <a:ext cx="762979" cy="38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866186" y="5390483"/>
            <a:ext cx="1448915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84890" y="1141193"/>
            <a:ext cx="144891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강좌등록</a:t>
            </a:r>
            <a:r>
              <a:rPr lang="ko-KR" altLang="en-US" sz="1400" dirty="0" smtClean="0"/>
              <a:t> 버튼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눌렀을때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4620288" y="4359329"/>
            <a:ext cx="1448915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강좌 제목을 쓰고 등록하는 팝업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4386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개설강좌</a:t>
            </a:r>
            <a:r>
              <a:rPr lang="ko-KR" altLang="en-US" dirty="0" smtClean="0"/>
              <a:t>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7091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57355" y="3174744"/>
            <a:ext cx="2201845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2020</a:t>
            </a:r>
            <a:r>
              <a:rPr lang="ko-KR" altLang="en-US" b="1" dirty="0" smtClean="0">
                <a:solidFill>
                  <a:schemeClr val="tx1"/>
                </a:solidFill>
              </a:rPr>
              <a:t>년도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학기 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7538" y="380894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 제목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218034" y="4648215"/>
            <a:ext cx="15880" cy="70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314240" y="5350256"/>
            <a:ext cx="180758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자신이 만든 강좌 </a:t>
            </a:r>
            <a:r>
              <a:rPr lang="ko-KR" altLang="en-US" sz="1400" dirty="0" err="1" smtClean="0"/>
              <a:t>볼수있음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314240" y="2615790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강의과목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b="1" dirty="0" smtClean="0">
                <a:solidFill>
                  <a:schemeClr val="tx1"/>
                </a:solidFill>
              </a:rPr>
              <a:t> 조회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07537" y="424627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 제목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100567" y="3860434"/>
            <a:ext cx="1305305" cy="29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강의실 입장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00567" y="4299346"/>
            <a:ext cx="1305305" cy="29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강의실 입장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8777109" y="5072097"/>
            <a:ext cx="191950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자신이 만든 강의실에 입장하기 위한 버튼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9736859" y="4594490"/>
            <a:ext cx="16361" cy="47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개설강좌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자료실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682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마이페이지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16235" y="3680749"/>
            <a:ext cx="8574804" cy="24306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704659" y="3578446"/>
            <a:ext cx="8574804" cy="3920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ko-KR" altLang="en-US" dirty="0" smtClean="0">
                <a:solidFill>
                  <a:srgbClr val="FF0000"/>
                </a:solidFill>
              </a:rPr>
              <a:t>①</a:t>
            </a:r>
            <a:r>
              <a:rPr lang="ko-KR" altLang="en-US" dirty="0" smtClean="0">
                <a:solidFill>
                  <a:schemeClr val="tx1"/>
                </a:solidFill>
              </a:rPr>
              <a:t> ② ③ ④ ⑤ ⑥ ⑦ ⑧ ⑨ 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04659" y="3970485"/>
            <a:ext cx="8574804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문항을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06585" y="3972409"/>
            <a:ext cx="862995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706586" y="4412250"/>
            <a:ext cx="8574804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문항을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708512" y="4402599"/>
            <a:ext cx="862995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18164" y="4863662"/>
            <a:ext cx="8574804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문항을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20090" y="4865586"/>
            <a:ext cx="862995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06588" y="5326646"/>
            <a:ext cx="8574804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문항을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708514" y="5328570"/>
            <a:ext cx="862995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20091" y="5768414"/>
            <a:ext cx="8574804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문항을 입력하세요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722017" y="5770338"/>
            <a:ext cx="862995" cy="343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074552" y="6260510"/>
            <a:ext cx="1543528" cy="371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8036233" y="3531673"/>
            <a:ext cx="180758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단계마다 받아쓰기 문항을 등록한다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4B175D-848A-4BA7-9D27-FFDB432E405A}"/>
              </a:ext>
            </a:extLst>
          </p:cNvPr>
          <p:cNvSpPr txBox="1"/>
          <p:nvPr/>
        </p:nvSpPr>
        <p:spPr>
          <a:xfrm>
            <a:off x="7867858" y="6312327"/>
            <a:ext cx="903794" cy="30777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등록버튼</a:t>
            </a:r>
            <a:endParaRPr lang="ko-KR" altLang="en-US" sz="14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5B40991-B647-496A-9814-64FD8A2918C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 flipV="1">
            <a:off x="8771652" y="6446094"/>
            <a:ext cx="302900" cy="2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5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 강좌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신청현황관리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243" y="4297680"/>
            <a:ext cx="8574804" cy="2297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1	1	1     </a:t>
            </a:r>
            <a:r>
              <a:rPr lang="ko-KR" altLang="en-US" sz="1600" dirty="0" smtClean="0">
                <a:solidFill>
                  <a:schemeClr val="tx1"/>
                </a:solidFill>
              </a:rPr>
              <a:t>가나다</a:t>
            </a:r>
            <a:r>
              <a:rPr lang="en-US" altLang="ko-KR" sz="1600" dirty="0" smtClean="0">
                <a:solidFill>
                  <a:schemeClr val="tx1"/>
                </a:solidFill>
              </a:rPr>
              <a:t>	12	</a:t>
            </a:r>
            <a:r>
              <a:rPr lang="en-US" altLang="ko-KR" sz="1600" dirty="0" smtClean="0">
                <a:solidFill>
                  <a:schemeClr val="tx1"/>
                </a:solidFill>
              </a:rPr>
              <a:t>123    2010.10.10	   </a:t>
            </a:r>
            <a:r>
              <a:rPr lang="en-US" altLang="ko-KR" sz="1600" dirty="0" smtClean="0">
                <a:solidFill>
                  <a:schemeClr val="tx1"/>
                </a:solidFill>
              </a:rPr>
              <a:t>-       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승인완료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	1	2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일이삼</a:t>
            </a:r>
            <a:r>
              <a:rPr lang="en-US" altLang="ko-KR" sz="1600" dirty="0" smtClean="0">
                <a:solidFill>
                  <a:schemeClr val="tx1"/>
                </a:solidFill>
              </a:rPr>
              <a:t>	AA	</a:t>
            </a:r>
            <a:r>
              <a:rPr lang="en-US" altLang="ko-KR" sz="1600" dirty="0" smtClean="0">
                <a:solidFill>
                  <a:schemeClr val="tx1"/>
                </a:solidFill>
              </a:rPr>
              <a:t>125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2010.10.10  	   -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승인완료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	1	3  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공공공</a:t>
            </a:r>
            <a:r>
              <a:rPr lang="en-US" altLang="ko-KR" sz="1600" dirty="0" smtClean="0">
                <a:solidFill>
                  <a:schemeClr val="tx1"/>
                </a:solidFill>
              </a:rPr>
              <a:t>	ABC	</a:t>
            </a:r>
            <a:r>
              <a:rPr lang="en-US" altLang="ko-KR" sz="1600" dirty="0" smtClean="0">
                <a:solidFill>
                  <a:schemeClr val="tx1"/>
                </a:solidFill>
              </a:rPr>
              <a:t>0505  2010.10.10</a:t>
            </a:r>
            <a:r>
              <a:rPr lang="en-US" altLang="ko-KR" sz="1600" dirty="0" smtClean="0">
                <a:solidFill>
                  <a:schemeClr val="tx1"/>
                </a:solidFill>
              </a:rPr>
              <a:t>	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- 	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승인완료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1	2	4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en-US" sz="1600" dirty="0" smtClean="0">
                <a:solidFill>
                  <a:schemeClr val="tx1"/>
                </a:solidFill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</a:rPr>
              <a:t>	A3	121  </a:t>
            </a:r>
            <a:r>
              <a:rPr lang="en-US" altLang="ko-KR" sz="1600" dirty="0" smtClean="0">
                <a:solidFill>
                  <a:schemeClr val="tx1"/>
                </a:solidFill>
              </a:rPr>
              <a:t>  2010.09.11      -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48243" y="4102106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학년</a:t>
            </a:r>
            <a:r>
              <a:rPr lang="en-US" altLang="ko-KR" sz="1600" dirty="0" smtClean="0">
                <a:solidFill>
                  <a:schemeClr val="tx1"/>
                </a:solidFill>
              </a:rPr>
              <a:t>/	</a:t>
            </a:r>
            <a:r>
              <a:rPr lang="ko-KR" altLang="en-US" sz="1600" dirty="0" smtClean="0">
                <a:solidFill>
                  <a:schemeClr val="tx1"/>
                </a:solidFill>
              </a:rPr>
              <a:t>반</a:t>
            </a:r>
            <a:r>
              <a:rPr lang="en-US" altLang="ko-KR" sz="1600" dirty="0" smtClean="0">
                <a:solidFill>
                  <a:schemeClr val="tx1"/>
                </a:solidFill>
              </a:rPr>
              <a:t>/	</a:t>
            </a:r>
            <a:r>
              <a:rPr lang="ko-KR" altLang="en-US" sz="1600" dirty="0" smtClean="0">
                <a:solidFill>
                  <a:schemeClr val="tx1"/>
                </a:solidFill>
              </a:rPr>
              <a:t>번호</a:t>
            </a:r>
            <a:r>
              <a:rPr lang="en-US" altLang="ko-KR" sz="1600" dirty="0" smtClean="0">
                <a:solidFill>
                  <a:schemeClr val="tx1"/>
                </a:solidFill>
              </a:rPr>
              <a:t>/	</a:t>
            </a:r>
            <a:r>
              <a:rPr lang="ko-KR" altLang="en-US" sz="1600" dirty="0" smtClean="0">
                <a:solidFill>
                  <a:schemeClr val="tx1"/>
                </a:solidFill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</a:rPr>
              <a:t>/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</a:rPr>
              <a:t>ID/	PW</a:t>
            </a:r>
            <a:r>
              <a:rPr lang="en-US" altLang="ko-KR" sz="1600" dirty="0" smtClean="0">
                <a:solidFill>
                  <a:schemeClr val="tx1"/>
                </a:solidFill>
              </a:rPr>
              <a:t>/   </a:t>
            </a:r>
            <a:r>
              <a:rPr lang="ko-KR" altLang="en-US" sz="1600" dirty="0" smtClean="0">
                <a:solidFill>
                  <a:schemeClr val="tx1"/>
                </a:solidFill>
              </a:rPr>
              <a:t>생년월일   </a:t>
            </a:r>
            <a:r>
              <a:rPr lang="en-US" altLang="ko-KR" sz="1600" dirty="0" smtClean="0">
                <a:solidFill>
                  <a:schemeClr val="tx1"/>
                </a:solidFill>
              </a:rPr>
              <a:t>/	</a:t>
            </a:r>
            <a:r>
              <a:rPr lang="ko-KR" altLang="en-US" sz="1600" dirty="0" smtClean="0">
                <a:solidFill>
                  <a:schemeClr val="tx1"/>
                </a:solidFill>
              </a:rPr>
              <a:t>연락처</a:t>
            </a:r>
            <a:r>
              <a:rPr lang="en-US" altLang="ko-KR" sz="1600" dirty="0" smtClean="0">
                <a:solidFill>
                  <a:schemeClr val="tx1"/>
                </a:solidFill>
              </a:rPr>
              <a:t>/	</a:t>
            </a:r>
            <a:r>
              <a:rPr lang="ko-KR" altLang="en-US" sz="1600" dirty="0" smtClean="0">
                <a:solidFill>
                  <a:schemeClr val="tx1"/>
                </a:solidFill>
              </a:rPr>
              <a:t>승인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742294" y="2710979"/>
            <a:ext cx="951382" cy="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693676" y="2449132"/>
            <a:ext cx="1237902" cy="5236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강좌에 </a:t>
            </a:r>
            <a:r>
              <a:rPr lang="ko-KR" altLang="en-US" sz="1400" dirty="0" err="1" smtClean="0"/>
              <a:t>들어갔을때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8584834" y="565870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수락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529799" y="5658700"/>
            <a:ext cx="956688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거절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830461" y="4937344"/>
            <a:ext cx="660297" cy="1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490758" y="4675734"/>
            <a:ext cx="133461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강좌승인</a:t>
            </a:r>
            <a:r>
              <a:rPr lang="ko-KR" altLang="en-US" sz="1400" dirty="0" smtClean="0"/>
              <a:t> 완료한 학생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44" idx="1"/>
            <a:endCxn id="39" idx="3"/>
          </p:cNvCxnSpPr>
          <p:nvPr/>
        </p:nvCxnSpPr>
        <p:spPr>
          <a:xfrm flipH="1">
            <a:off x="10486487" y="5802215"/>
            <a:ext cx="258758" cy="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745245" y="5432883"/>
            <a:ext cx="133461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학생이 강좌를 </a:t>
            </a:r>
            <a:r>
              <a:rPr lang="ko-KR" altLang="en-US" sz="1400" dirty="0" err="1" smtClean="0"/>
              <a:t>들을수</a:t>
            </a:r>
            <a:r>
              <a:rPr lang="ko-KR" altLang="en-US" sz="1400" dirty="0" smtClean="0"/>
              <a:t> 있도록 승인하는 버튼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21037" y="1144778"/>
            <a:ext cx="154737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개설한 강좌에 </a:t>
            </a:r>
            <a:r>
              <a:rPr lang="ko-KR" altLang="en-US" sz="1400" dirty="0" err="1" smtClean="0"/>
              <a:t>들어갔을때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7830321" y="3553201"/>
            <a:ext cx="2392726" cy="4417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엑셀파일로 </a:t>
            </a:r>
            <a:r>
              <a:rPr lang="ko-KR" altLang="en-US" dirty="0" err="1" smtClean="0">
                <a:solidFill>
                  <a:schemeClr val="tx1"/>
                </a:solidFill>
              </a:rPr>
              <a:t>학생등록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10582888" y="3506856"/>
            <a:ext cx="1237902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선생님이 엑셀파일로 학생 </a:t>
            </a:r>
            <a:r>
              <a:rPr lang="ko-KR" altLang="en-US" sz="1400" dirty="0" err="1" smtClean="0"/>
              <a:t>등록가능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7" idx="1"/>
            <a:endCxn id="33" idx="3"/>
          </p:cNvCxnSpPr>
          <p:nvPr/>
        </p:nvCxnSpPr>
        <p:spPr>
          <a:xfrm flipH="1" flipV="1">
            <a:off x="10223047" y="3774092"/>
            <a:ext cx="359841" cy="10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8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 강좌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학습현황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48243" y="3875952"/>
            <a:ext cx="8574804" cy="2719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	1	1	1  	</a:t>
            </a:r>
            <a:r>
              <a:rPr lang="ko-KR" altLang="en-US" dirty="0" smtClean="0">
                <a:solidFill>
                  <a:schemeClr val="tx1"/>
                </a:solidFill>
              </a:rPr>
              <a:t>가나다</a:t>
            </a:r>
            <a:r>
              <a:rPr lang="en-US" altLang="ko-KR" dirty="0" smtClean="0">
                <a:solidFill>
                  <a:schemeClr val="tx1"/>
                </a:solidFill>
              </a:rPr>
              <a:t>		10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	1	1	2	</a:t>
            </a:r>
            <a:r>
              <a:rPr lang="ko-KR" altLang="en-US" dirty="0" err="1" smtClean="0">
                <a:solidFill>
                  <a:schemeClr val="tx1"/>
                </a:solidFill>
              </a:rPr>
              <a:t>일이삼</a:t>
            </a:r>
            <a:r>
              <a:rPr lang="en-US" altLang="ko-KR" dirty="0" smtClean="0">
                <a:solidFill>
                  <a:schemeClr val="tx1"/>
                </a:solidFill>
              </a:rPr>
              <a:t>		8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	1	1	3	</a:t>
            </a:r>
            <a:r>
              <a:rPr lang="ko-KR" altLang="en-US" dirty="0" err="1" smtClean="0">
                <a:solidFill>
                  <a:schemeClr val="tx1"/>
                </a:solidFill>
              </a:rPr>
              <a:t>공공공</a:t>
            </a:r>
            <a:r>
              <a:rPr lang="en-US" altLang="ko-KR" dirty="0" smtClean="0">
                <a:solidFill>
                  <a:schemeClr val="tx1"/>
                </a:solidFill>
              </a:rPr>
              <a:t>		6</a:t>
            </a:r>
            <a:r>
              <a:rPr lang="ko-KR" altLang="en-US" dirty="0" smtClean="0">
                <a:solidFill>
                  <a:schemeClr val="tx1"/>
                </a:solidFill>
              </a:rPr>
              <a:t>단계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	1	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홍길동</a:t>
            </a:r>
            <a:r>
              <a:rPr lang="en-US" altLang="ko-KR" dirty="0" smtClean="0">
                <a:solidFill>
                  <a:schemeClr val="tx1"/>
                </a:solidFill>
              </a:rPr>
              <a:t>		  -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46378" y="3598331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번호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</a:rPr>
              <a:t>/		</a:t>
            </a:r>
            <a:r>
              <a:rPr lang="ko-KR" altLang="en-US" dirty="0" err="1" smtClean="0">
                <a:solidFill>
                  <a:schemeClr val="tx1"/>
                </a:solidFill>
              </a:rPr>
              <a:t>진도율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742294" y="2710979"/>
            <a:ext cx="951382" cy="8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3693676" y="2449132"/>
            <a:ext cx="1237902" cy="52369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해당 강좌에 </a:t>
            </a:r>
            <a:r>
              <a:rPr lang="ko-KR" altLang="en-US" sz="1400" dirty="0" err="1" smtClean="0"/>
              <a:t>들어갔을때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721037" y="1144778"/>
            <a:ext cx="1547378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개설한 강좌에 </a:t>
            </a:r>
            <a:r>
              <a:rPr lang="ko-KR" altLang="en-US" sz="1400" dirty="0" err="1" smtClean="0"/>
              <a:t>들어갔을때</a:t>
            </a:r>
            <a:r>
              <a:rPr lang="ko-KR" altLang="en-US" sz="1400" dirty="0" smtClean="0"/>
              <a:t> 화면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8143755" y="4674172"/>
            <a:ext cx="1971865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학생들의 </a:t>
            </a:r>
            <a:r>
              <a:rPr lang="ko-KR" altLang="en-US" sz="1400" dirty="0" err="1" smtClean="0"/>
              <a:t>진도율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학습현황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뜬다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19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4348427"/>
            <a:ext cx="8574804" cy="2174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공지사항입니다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-	</a:t>
            </a:r>
            <a:r>
              <a:rPr lang="en-US" altLang="ko-KR" dirty="0" smtClean="0">
                <a:solidFill>
                  <a:schemeClr val="tx1"/>
                </a:solidFill>
              </a:rPr>
              <a:t> 2020.03.02		1	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4129340"/>
            <a:ext cx="8574804" cy="39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	/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제목을 </a:t>
              </a:r>
              <a:r>
                <a:rPr lang="ko-KR" altLang="en-US" dirty="0"/>
                <a:t>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>
            <a:stCxn id="23" idx="1"/>
          </p:cNvCxnSpPr>
          <p:nvPr/>
        </p:nvCxnSpPr>
        <p:spPr>
          <a:xfrm flipH="1">
            <a:off x="7658322" y="6210811"/>
            <a:ext cx="701975" cy="1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8360297" y="5918423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/>
              <a:t>개</a:t>
            </a:r>
            <a:r>
              <a:rPr lang="ko-KR" altLang="en-US" sz="1600" dirty="0" smtClean="0"/>
              <a:t>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368759" y="5102770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664136" y="3678185"/>
            <a:ext cx="1601786" cy="373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10573388" y="3692435"/>
            <a:ext cx="131336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글쓰기 </a:t>
            </a:r>
            <a:r>
              <a:rPr lang="ko-KR" altLang="en-US" sz="1600" dirty="0" smtClean="0"/>
              <a:t>버튼</a:t>
            </a:r>
            <a:endParaRPr lang="ko-KR" altLang="en-US" sz="1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>
            <a:stCxn id="35" idx="1"/>
            <a:endCxn id="33" idx="3"/>
          </p:cNvCxnSpPr>
          <p:nvPr/>
        </p:nvCxnSpPr>
        <p:spPr>
          <a:xfrm flipH="1">
            <a:off x="10265922" y="3861712"/>
            <a:ext cx="307466" cy="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en-US" altLang="ko-KR" b="1" dirty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3409868"/>
            <a:ext cx="8574804" cy="3113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    2020.03.03	o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</a:t>
            </a:r>
            <a:r>
              <a:rPr lang="ko-KR" altLang="en-US" dirty="0" err="1" smtClean="0">
                <a:solidFill>
                  <a:schemeClr val="tx1"/>
                </a:solidFill>
              </a:rPr>
              <a:t>번모르겠어요</a:t>
            </a:r>
            <a:r>
              <a:rPr lang="en-US" altLang="ko-KR" dirty="0" smtClean="0">
                <a:solidFill>
                  <a:schemeClr val="tx1"/>
                </a:solidFill>
              </a:rPr>
              <a:t>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2020.03.03	x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409868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/	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답변여부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제목을 </a:t>
              </a:r>
              <a:r>
                <a:rPr lang="ko-KR" altLang="en-US" dirty="0"/>
                <a:t>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>
            <a:stCxn id="23" idx="1"/>
          </p:cNvCxnSpPr>
          <p:nvPr/>
        </p:nvCxnSpPr>
        <p:spPr>
          <a:xfrm flipH="1">
            <a:off x="6946200" y="5936456"/>
            <a:ext cx="654622" cy="3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600822" y="5644068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10</a:t>
            </a:r>
            <a:r>
              <a:rPr lang="ko-KR" altLang="en-US" sz="1600" dirty="0" smtClean="0"/>
              <a:t>개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/>
          <p:nvPr/>
        </p:nvCxnSpPr>
        <p:spPr>
          <a:xfrm>
            <a:off x="4134373" y="5751790"/>
            <a:ext cx="635697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570053" y="5412238"/>
            <a:ext cx="2563831" cy="1200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</a:t>
            </a:r>
            <a:r>
              <a:rPr lang="ko-KR" altLang="en-US" dirty="0" err="1" smtClean="0"/>
              <a:t>글의제목</a:t>
            </a:r>
            <a:r>
              <a:rPr lang="ko-KR" altLang="en-US" dirty="0" smtClean="0"/>
              <a:t> </a:t>
            </a:r>
            <a:r>
              <a:rPr lang="ko-KR" altLang="en-US" dirty="0"/>
              <a:t>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</a:t>
            </a:r>
            <a:r>
              <a:rPr lang="ko-KR" altLang="en-US" dirty="0" smtClean="0"/>
              <a:t>제목 검색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938619-EBFB-4403-A1F7-1496103AFFA3}"/>
              </a:ext>
            </a:extLst>
          </p:cNvPr>
          <p:cNvCxnSpPr>
            <a:stCxn id="27" idx="3"/>
          </p:cNvCxnSpPr>
          <p:nvPr/>
        </p:nvCxnSpPr>
        <p:spPr>
          <a:xfrm>
            <a:off x="1634133" y="4463794"/>
            <a:ext cx="804267" cy="205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139162" y="4140628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40639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en-US" altLang="ko-KR" b="1" dirty="0"/>
              <a:t> Q&amp;A </a:t>
            </a:r>
            <a:r>
              <a:rPr lang="en-US" altLang="ko-KR" dirty="0" smtClean="0"/>
              <a:t>&gt;</a:t>
            </a:r>
            <a:r>
              <a:rPr lang="ko-KR" altLang="en-US" dirty="0"/>
              <a:t>학생 </a:t>
            </a:r>
            <a:r>
              <a:rPr lang="ko-KR" altLang="en-US" dirty="0" err="1"/>
              <a:t>질문글</a:t>
            </a:r>
            <a:r>
              <a:rPr lang="en-US" altLang="ko-KR" dirty="0"/>
              <a:t>(</a:t>
            </a:r>
            <a:r>
              <a:rPr lang="ko-KR" altLang="en-US" dirty="0"/>
              <a:t>글 </a:t>
            </a:r>
            <a:r>
              <a:rPr lang="ko-KR" altLang="en-US" dirty="0" err="1"/>
              <a:t>클릭시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65274"/>
            <a:ext cx="7494920" cy="188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학생질문글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91208" y="5747657"/>
            <a:ext cx="661066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답변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01873" y="5747657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607606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861489" y="5006602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답변이 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54983" y="5747657"/>
            <a:ext cx="1260864" cy="4396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선생님이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답변 적는 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8" idx="1"/>
            <a:endCxn id="11" idx="1"/>
          </p:cNvCxnSpPr>
          <p:nvPr/>
        </p:nvCxnSpPr>
        <p:spPr>
          <a:xfrm flipV="1">
            <a:off x="1704660" y="4806466"/>
            <a:ext cx="386548" cy="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  <a:stCxn id="18" idx="3"/>
            <a:endCxn id="12" idx="1"/>
          </p:cNvCxnSpPr>
          <p:nvPr/>
        </p:nvCxnSpPr>
        <p:spPr>
          <a:xfrm flipV="1">
            <a:off x="1815847" y="5953651"/>
            <a:ext cx="275361" cy="1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509847"/>
            <a:ext cx="1170462" cy="47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FC3BCD-3ECE-4D06-95EF-6BE51CA7A2FA}"/>
              </a:ext>
            </a:extLst>
          </p:cNvPr>
          <p:cNvSpPr/>
          <p:nvPr/>
        </p:nvSpPr>
        <p:spPr>
          <a:xfrm>
            <a:off x="8943710" y="5436163"/>
            <a:ext cx="650039" cy="309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D1B4190-DDC6-4FF6-9594-F2027D9FE036}"/>
              </a:ext>
            </a:extLst>
          </p:cNvPr>
          <p:cNvSpPr/>
          <p:nvPr/>
        </p:nvSpPr>
        <p:spPr>
          <a:xfrm>
            <a:off x="7626238" y="5440618"/>
            <a:ext cx="685715" cy="301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6557CF-5204-42D0-B358-4FDE2BBA673F}"/>
              </a:ext>
            </a:extLst>
          </p:cNvPr>
          <p:cNvSpPr/>
          <p:nvPr/>
        </p:nvSpPr>
        <p:spPr>
          <a:xfrm>
            <a:off x="8319574" y="5440618"/>
            <a:ext cx="650039" cy="300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72B26C7-1BA7-4DAD-8A6E-0B6FFFC1E637}"/>
              </a:ext>
            </a:extLst>
          </p:cNvPr>
          <p:cNvCxnSpPr>
            <a:cxnSpLocks/>
          </p:cNvCxnSpPr>
          <p:nvPr/>
        </p:nvCxnSpPr>
        <p:spPr>
          <a:xfrm>
            <a:off x="8311953" y="4941698"/>
            <a:ext cx="207933" cy="49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DD0C557-2D6D-464B-9154-8A3B119B07C2}"/>
              </a:ext>
            </a:extLst>
          </p:cNvPr>
          <p:cNvSpPr txBox="1"/>
          <p:nvPr/>
        </p:nvSpPr>
        <p:spPr>
          <a:xfrm>
            <a:off x="7432740" y="4320073"/>
            <a:ext cx="18147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자신이 올린 글 수정 삭제 등록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313402" y="2857082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13402" y="245514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47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메인</a:t>
            </a:r>
            <a:r>
              <a:rPr lang="en-US" altLang="ko-KR" dirty="0"/>
              <a:t>(</a:t>
            </a:r>
            <a:r>
              <a:rPr lang="ko-KR" altLang="en-US" dirty="0"/>
              <a:t>개설 강좌 목록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3813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FF0000"/>
                </a:solidFill>
              </a:rPr>
              <a:t>개설 강좌 목록    </a:t>
            </a:r>
            <a:r>
              <a:rPr lang="en-US" altLang="ko-KR" dirty="0">
                <a:solidFill>
                  <a:schemeClr val="tx1"/>
                </a:solidFill>
              </a:rPr>
              <a:t>/   </a:t>
            </a:r>
            <a:r>
              <a:rPr lang="ko-KR" altLang="en-US" dirty="0">
                <a:solidFill>
                  <a:schemeClr val="tx1"/>
                </a:solidFill>
              </a:rPr>
              <a:t>신청 강좌  </a:t>
            </a:r>
            <a:r>
              <a:rPr lang="en-US" altLang="ko-KR" dirty="0">
                <a:solidFill>
                  <a:schemeClr val="tx1"/>
                </a:solidFill>
              </a:rPr>
              <a:t>  /   </a:t>
            </a:r>
            <a:r>
              <a:rPr lang="ko-KR" altLang="en-US" dirty="0">
                <a:solidFill>
                  <a:schemeClr val="tx1"/>
                </a:solidFill>
              </a:rPr>
              <a:t>수강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98873" y="6296555"/>
            <a:ext cx="1883229" cy="5116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로그인하면 바로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메인화면</a:t>
            </a:r>
            <a:r>
              <a:rPr lang="ko-KR" altLang="en-US" sz="1600" dirty="0">
                <a:solidFill>
                  <a:schemeClr val="tx1"/>
                </a:solidFill>
              </a:rPr>
              <a:t> 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D20DC-698B-4A3D-A65B-C7E72674FC57}"/>
              </a:ext>
            </a:extLst>
          </p:cNvPr>
          <p:cNvSpPr txBox="1"/>
          <p:nvPr/>
        </p:nvSpPr>
        <p:spPr>
          <a:xfrm>
            <a:off x="3348365" y="2796798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강좌 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986AB-8249-43A0-926F-0991BF59DEBD}"/>
              </a:ext>
            </a:extLst>
          </p:cNvPr>
          <p:cNvSpPr txBox="1"/>
          <p:nvPr/>
        </p:nvSpPr>
        <p:spPr>
          <a:xfrm>
            <a:off x="7096817" y="2811427"/>
            <a:ext cx="18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지도 선생님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0D9AAD8-F826-4B66-BECA-97F0B0F33A3E}"/>
              </a:ext>
            </a:extLst>
          </p:cNvPr>
          <p:cNvGrpSpPr/>
          <p:nvPr/>
        </p:nvGrpSpPr>
        <p:grpSpPr>
          <a:xfrm>
            <a:off x="1313402" y="3245978"/>
            <a:ext cx="9164265" cy="369332"/>
            <a:chOff x="1366575" y="3244334"/>
            <a:chExt cx="916426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DD705E-50B9-4827-9A8F-872D795AA894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육지를 주제로한 받아쓰기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F31B84-0448-491A-A2A0-D35110704A84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2-1 </a:t>
              </a:r>
              <a:r>
                <a:rPr lang="ko-KR" altLang="en-US" dirty="0"/>
                <a:t>손오공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B769BD-894C-4F9F-BEF8-912BEA59414D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D364363-B64D-476F-9C1C-C6E2D1666163}"/>
              </a:ext>
            </a:extLst>
          </p:cNvPr>
          <p:cNvGrpSpPr/>
          <p:nvPr/>
        </p:nvGrpSpPr>
        <p:grpSpPr>
          <a:xfrm>
            <a:off x="1313402" y="3731061"/>
            <a:ext cx="9164265" cy="369332"/>
            <a:chOff x="1366575" y="3244334"/>
            <a:chExt cx="916426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4491FB-D025-427E-9946-6B7DE91F0ACE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하늘을 주제로한 받아쓰기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1EDF88-0AFD-46C2-BA20-139697EE53D1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1-1 </a:t>
              </a:r>
              <a:r>
                <a:rPr lang="ko-KR" altLang="en-US" dirty="0"/>
                <a:t>삼장법사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56BCF-A69E-4DF3-8D6D-691E86E10EB3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EA8FE8-BEC4-4C40-B657-749BC7281E2A}"/>
              </a:ext>
            </a:extLst>
          </p:cNvPr>
          <p:cNvGrpSpPr/>
          <p:nvPr/>
        </p:nvGrpSpPr>
        <p:grpSpPr>
          <a:xfrm>
            <a:off x="1313402" y="4224253"/>
            <a:ext cx="9164265" cy="369332"/>
            <a:chOff x="1366575" y="3244334"/>
            <a:chExt cx="9164265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1167FF-3F0E-452E-AC1E-8D89AEB86D88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바다를 주제로한 받아쓰기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0898737-074E-494C-9FF2-76EA07470547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2-5 </a:t>
              </a:r>
              <a:r>
                <a:rPr lang="ko-KR" altLang="en-US" dirty="0"/>
                <a:t>사오정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612DB9-F30C-4D47-8688-1AEC47987E8C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C12FF7-8EA5-43D8-836D-FF78CC7D02EF}"/>
              </a:ext>
            </a:extLst>
          </p:cNvPr>
          <p:cNvGrpSpPr/>
          <p:nvPr/>
        </p:nvGrpSpPr>
        <p:grpSpPr>
          <a:xfrm>
            <a:off x="1313402" y="4709336"/>
            <a:ext cx="9164265" cy="369332"/>
            <a:chOff x="1366575" y="3244334"/>
            <a:chExt cx="9164265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7BDA99-4E05-4978-925D-00FFC49A6D39}"/>
                </a:ext>
              </a:extLst>
            </p:cNvPr>
            <p:cNvSpPr txBox="1"/>
            <p:nvPr/>
          </p:nvSpPr>
          <p:spPr>
            <a:xfrm>
              <a:off x="1366575" y="3244334"/>
              <a:ext cx="57302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먹거리를 주제로한 쉬운 받아쓰기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E64229-4E59-4D60-8633-52BD0EE59EDC}"/>
                </a:ext>
              </a:extLst>
            </p:cNvPr>
            <p:cNvSpPr txBox="1"/>
            <p:nvPr/>
          </p:nvSpPr>
          <p:spPr>
            <a:xfrm>
              <a:off x="7223762" y="3244334"/>
              <a:ext cx="17373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1-9 </a:t>
              </a:r>
              <a:r>
                <a:rPr lang="ko-KR" altLang="en-US" dirty="0" err="1"/>
                <a:t>저팔계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3A4275-5764-4254-8A37-4593F37D2EA5}"/>
                </a:ext>
              </a:extLst>
            </p:cNvPr>
            <p:cNvSpPr txBox="1"/>
            <p:nvPr/>
          </p:nvSpPr>
          <p:spPr>
            <a:xfrm>
              <a:off x="9118626" y="3244334"/>
              <a:ext cx="1412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신청하기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9FC1BC-44E3-444A-A214-EB9800127815}"/>
              </a:ext>
            </a:extLst>
          </p:cNvPr>
          <p:cNvGrpSpPr/>
          <p:nvPr/>
        </p:nvGrpSpPr>
        <p:grpSpPr>
          <a:xfrm>
            <a:off x="3851366" y="5901236"/>
            <a:ext cx="4702628" cy="790637"/>
            <a:chOff x="3460089" y="5662241"/>
            <a:chExt cx="4702628" cy="7906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B0EB59-0EB3-4B58-BF1D-677910A4E9A6}"/>
                </a:ext>
              </a:extLst>
            </p:cNvPr>
            <p:cNvSpPr txBox="1"/>
            <p:nvPr/>
          </p:nvSpPr>
          <p:spPr>
            <a:xfrm>
              <a:off x="4730261" y="6083546"/>
              <a:ext cx="2468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검색어를 입력하세요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7E8E6-3614-43EB-8F45-9FC6D07AB01D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9F685F-5354-4E23-B95D-FFF236D4B374}"/>
                </a:ext>
              </a:extLst>
            </p:cNvPr>
            <p:cNvSpPr txBox="1"/>
            <p:nvPr/>
          </p:nvSpPr>
          <p:spPr>
            <a:xfrm>
              <a:off x="3585029" y="6083546"/>
              <a:ext cx="11452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검색기준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65FD451-51FD-4CC2-8FD3-C9446F58A8FF}"/>
                </a:ext>
              </a:extLst>
            </p:cNvPr>
            <p:cNvSpPr txBox="1"/>
            <p:nvPr/>
          </p:nvSpPr>
          <p:spPr>
            <a:xfrm>
              <a:off x="3460089" y="5662241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자료 페이지 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61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신청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rgbClr val="FF0000"/>
                  </a:solidFill>
                </a:rPr>
                <a:t>신청 강좌 목록  </a:t>
              </a:r>
              <a:r>
                <a:rPr lang="en-US" altLang="ko-KR" dirty="0">
                  <a:solidFill>
                    <a:srgbClr val="FF0000"/>
                  </a:solidFill>
                </a:rPr>
                <a:t>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수강 강좌 목록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9164265" cy="369332"/>
              <a:chOff x="1366575" y="3244334"/>
              <a:chExt cx="9164265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6C5B4C-B985-462B-886F-96B633CC115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9164265" cy="369332"/>
              <a:chOff x="1366575" y="3244334"/>
              <a:chExt cx="9164265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43850B-6868-4A52-8420-346E9A7D2FCC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9164265" cy="369332"/>
              <a:chOff x="1366575" y="3244334"/>
              <a:chExt cx="9164265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EF67C-D727-42DE-B471-4B9DAC728252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9164265" cy="369332"/>
              <a:chOff x="1366575" y="3244334"/>
              <a:chExt cx="916426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E278EC-6B18-4150-9C0F-A40D3BC01FB1}"/>
                  </a:ext>
                </a:extLst>
              </p:cNvPr>
              <p:cNvSpPr txBox="1"/>
              <p:nvPr/>
            </p:nvSpPr>
            <p:spPr>
              <a:xfrm>
                <a:off x="9118626" y="3244334"/>
                <a:ext cx="14122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  신청취소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4813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427" y="214400"/>
            <a:ext cx="10515600" cy="1325563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0105" y="739494"/>
            <a:ext cx="1633694" cy="432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1791" y="202670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선생님화면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76079" y="158227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학생화면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84917" y="282129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메인화면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강좌리스트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7730" y="4984026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632219" y="232250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개설 강좌 목록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32216" y="29974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신청 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32219" y="3683216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수강 </a:t>
            </a:r>
            <a:r>
              <a:rPr lang="ko-KR" altLang="en-US" dirty="0" smtClean="0">
                <a:solidFill>
                  <a:schemeClr val="tx1"/>
                </a:solidFill>
              </a:rPr>
              <a:t>강좌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479860" y="4749996"/>
            <a:ext cx="10425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967549" y="2561364"/>
            <a:ext cx="1472499" cy="519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강좌개설하기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버튼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0461022" y="3509046"/>
            <a:ext cx="1439422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</a:t>
            </a:r>
            <a:r>
              <a:rPr lang="ko-KR" altLang="en-US" dirty="0" smtClean="0">
                <a:solidFill>
                  <a:schemeClr val="tx1"/>
                </a:solidFill>
              </a:rPr>
              <a:t>자료실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61021" y="4135165"/>
            <a:ext cx="1228408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학습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 flipH="1">
            <a:off x="4422632" y="1171573"/>
            <a:ext cx="1784320" cy="85513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2"/>
            <a:endCxn id="6" idx="0"/>
          </p:cNvCxnSpPr>
          <p:nvPr/>
        </p:nvCxnSpPr>
        <p:spPr>
          <a:xfrm>
            <a:off x="6206952" y="1171573"/>
            <a:ext cx="2449968" cy="41069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2"/>
            <a:endCxn id="7" idx="0"/>
          </p:cNvCxnSpPr>
          <p:nvPr/>
        </p:nvCxnSpPr>
        <p:spPr>
          <a:xfrm>
            <a:off x="4422632" y="2473449"/>
            <a:ext cx="0" cy="3478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1"/>
            <a:endCxn id="19" idx="3"/>
          </p:cNvCxnSpPr>
          <p:nvPr/>
        </p:nvCxnSpPr>
        <p:spPr>
          <a:xfrm flipH="1" flipV="1">
            <a:off x="3440048" y="2821290"/>
            <a:ext cx="244869" cy="2571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0" idx="1"/>
            <a:endCxn id="65" idx="3"/>
          </p:cNvCxnSpPr>
          <p:nvPr/>
        </p:nvCxnSpPr>
        <p:spPr>
          <a:xfrm flipH="1">
            <a:off x="1739004" y="3472001"/>
            <a:ext cx="227080" cy="15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6" idx="2"/>
            <a:endCxn id="13" idx="0"/>
          </p:cNvCxnSpPr>
          <p:nvPr/>
        </p:nvCxnSpPr>
        <p:spPr>
          <a:xfrm>
            <a:off x="8656920" y="2029014"/>
            <a:ext cx="756140" cy="29348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15" idx="3"/>
            <a:endCxn id="21" idx="1"/>
          </p:cNvCxnSpPr>
          <p:nvPr/>
        </p:nvCxnSpPr>
        <p:spPr>
          <a:xfrm flipV="1">
            <a:off x="10193900" y="3732418"/>
            <a:ext cx="267122" cy="1741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15" idx="3"/>
            <a:endCxn id="22" idx="1"/>
          </p:cNvCxnSpPr>
          <p:nvPr/>
        </p:nvCxnSpPr>
        <p:spPr>
          <a:xfrm>
            <a:off x="10193900" y="3906588"/>
            <a:ext cx="267121" cy="45194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14" idx="0"/>
            <a:endCxn id="13" idx="2"/>
          </p:cNvCxnSpPr>
          <p:nvPr/>
        </p:nvCxnSpPr>
        <p:spPr>
          <a:xfrm flipV="1">
            <a:off x="9413057" y="2769244"/>
            <a:ext cx="3" cy="2281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15" idx="0"/>
            <a:endCxn id="14" idx="2"/>
          </p:cNvCxnSpPr>
          <p:nvPr/>
        </p:nvCxnSpPr>
        <p:spPr>
          <a:xfrm flipH="1" flipV="1">
            <a:off x="9413057" y="3444159"/>
            <a:ext cx="3" cy="2390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749389" y="1912707"/>
            <a:ext cx="1757455" cy="4180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화면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66084" y="3214860"/>
            <a:ext cx="1475430" cy="514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리스트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직선 화살표 연결선 51"/>
          <p:cNvCxnSpPr>
            <a:stCxn id="7" idx="1"/>
            <a:endCxn id="50" idx="3"/>
          </p:cNvCxnSpPr>
          <p:nvPr/>
        </p:nvCxnSpPr>
        <p:spPr>
          <a:xfrm flipH="1">
            <a:off x="3441514" y="3078431"/>
            <a:ext cx="243403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1074" y="3264143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신청현황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51236" y="3833891"/>
            <a:ext cx="128011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학습자료실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87672" y="4403639"/>
            <a:ext cx="1257930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학습현황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>
            <a:stCxn id="50" idx="1"/>
            <a:endCxn id="66" idx="3"/>
          </p:cNvCxnSpPr>
          <p:nvPr/>
        </p:nvCxnSpPr>
        <p:spPr>
          <a:xfrm flipH="1">
            <a:off x="1731347" y="3472001"/>
            <a:ext cx="234737" cy="58526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0" idx="1"/>
            <a:endCxn id="68" idx="3"/>
          </p:cNvCxnSpPr>
          <p:nvPr/>
        </p:nvCxnSpPr>
        <p:spPr>
          <a:xfrm flipH="1">
            <a:off x="1745602" y="3472001"/>
            <a:ext cx="220482" cy="11550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50" idx="1"/>
            <a:endCxn id="12" idx="3"/>
          </p:cNvCxnSpPr>
          <p:nvPr/>
        </p:nvCxnSpPr>
        <p:spPr>
          <a:xfrm flipH="1">
            <a:off x="1755660" y="3472001"/>
            <a:ext cx="210424" cy="17353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5" idx="3"/>
            <a:endCxn id="17" idx="1"/>
          </p:cNvCxnSpPr>
          <p:nvPr/>
        </p:nvCxnSpPr>
        <p:spPr>
          <a:xfrm>
            <a:off x="10193900" y="3906588"/>
            <a:ext cx="285960" cy="106678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989244" y="2724290"/>
            <a:ext cx="1036415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 </a:t>
            </a:r>
            <a:r>
              <a:rPr lang="ko-KR" altLang="en-US" dirty="0" smtClean="0">
                <a:solidFill>
                  <a:schemeClr val="tx1"/>
                </a:solidFill>
              </a:rPr>
              <a:t>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6238635" y="2724290"/>
            <a:ext cx="861897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학생 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239054" y="2724290"/>
            <a:ext cx="1143540" cy="6513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</a:t>
            </a:r>
            <a:r>
              <a:rPr lang="ko-KR" altLang="en-US" dirty="0" smtClean="0">
                <a:solidFill>
                  <a:schemeClr val="tx1"/>
                </a:solidFill>
              </a:rPr>
              <a:t>신청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5" name="직선 화살표 연결선 94"/>
          <p:cNvCxnSpPr>
            <a:stCxn id="3" idx="2"/>
            <a:endCxn id="92" idx="0"/>
          </p:cNvCxnSpPr>
          <p:nvPr/>
        </p:nvCxnSpPr>
        <p:spPr>
          <a:xfrm flipH="1">
            <a:off x="5507452" y="2330720"/>
            <a:ext cx="1120665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3" idx="2"/>
            <a:endCxn id="93" idx="0"/>
          </p:cNvCxnSpPr>
          <p:nvPr/>
        </p:nvCxnSpPr>
        <p:spPr>
          <a:xfrm>
            <a:off x="6628117" y="2330720"/>
            <a:ext cx="4146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3" idx="2"/>
            <a:endCxn id="94" idx="0"/>
          </p:cNvCxnSpPr>
          <p:nvPr/>
        </p:nvCxnSpPr>
        <p:spPr>
          <a:xfrm>
            <a:off x="6628117" y="2330720"/>
            <a:ext cx="1182707" cy="39357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383259" y="703451"/>
            <a:ext cx="1561681" cy="446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회원가입창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4" idx="3"/>
            <a:endCxn id="104" idx="1"/>
          </p:cNvCxnSpPr>
          <p:nvPr/>
        </p:nvCxnSpPr>
        <p:spPr>
          <a:xfrm flipV="1">
            <a:off x="7023799" y="926823"/>
            <a:ext cx="1359460" cy="2871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4" idx="2"/>
            <a:endCxn id="3" idx="0"/>
          </p:cNvCxnSpPr>
          <p:nvPr/>
        </p:nvCxnSpPr>
        <p:spPr>
          <a:xfrm>
            <a:off x="6206952" y="1171573"/>
            <a:ext cx="421165" cy="74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1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수강 강좌 목록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996CA3-DC34-4276-9833-A4A81EB5A92B}"/>
              </a:ext>
            </a:extLst>
          </p:cNvPr>
          <p:cNvGrpSpPr/>
          <p:nvPr/>
        </p:nvGrpSpPr>
        <p:grpSpPr>
          <a:xfrm>
            <a:off x="1366784" y="2003479"/>
            <a:ext cx="9458431" cy="4214441"/>
            <a:chOff x="1313402" y="1195759"/>
            <a:chExt cx="9458431" cy="4214441"/>
          </a:xfrm>
        </p:grpSpPr>
        <p:sp>
          <p:nvSpPr>
            <p:cNvPr id="4" name="직사각형 3"/>
            <p:cNvSpPr/>
            <p:nvPr/>
          </p:nvSpPr>
          <p:spPr>
            <a:xfrm>
              <a:off x="1313402" y="1195759"/>
              <a:ext cx="9458430" cy="4214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13403" y="1195759"/>
              <a:ext cx="9458430" cy="9746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홈페이지 이름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DE199FE-8115-471E-9235-5C8B652A6705}"/>
                </a:ext>
              </a:extLst>
            </p:cNvPr>
            <p:cNvSpPr/>
            <p:nvPr/>
          </p:nvSpPr>
          <p:spPr>
            <a:xfrm>
              <a:off x="1339988" y="2381325"/>
              <a:ext cx="9405257" cy="401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개설 강좌 목록    </a:t>
              </a:r>
              <a:r>
                <a:rPr lang="en-US" altLang="ko-KR" dirty="0">
                  <a:solidFill>
                    <a:schemeClr val="tx1"/>
                  </a:solidFill>
                </a:rPr>
                <a:t>/   </a:t>
              </a:r>
              <a:r>
                <a:rPr lang="ko-KR" altLang="en-US" dirty="0">
                  <a:solidFill>
                    <a:schemeClr val="tx1"/>
                  </a:solidFill>
                </a:rPr>
                <a:t>신청 강좌 목록  </a:t>
              </a:r>
              <a:r>
                <a:rPr lang="en-US" altLang="ko-KR" dirty="0">
                  <a:solidFill>
                    <a:schemeClr val="tx1"/>
                  </a:solidFill>
                </a:rPr>
                <a:t>  /   </a:t>
              </a:r>
              <a:r>
                <a:rPr lang="ko-KR" altLang="en-US" dirty="0">
                  <a:solidFill>
                    <a:srgbClr val="FF0000"/>
                  </a:solidFill>
                </a:rPr>
                <a:t>수강 강좌 목록</a:t>
              </a:r>
              <a:endParaRPr lang="en-US" altLang="ko-KR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A8EECEC-99B8-4BB8-9FBA-01C3AEF70B30}"/>
                </a:ext>
              </a:extLst>
            </p:cNvPr>
            <p:cNvGrpSpPr/>
            <p:nvPr/>
          </p:nvGrpSpPr>
          <p:grpSpPr>
            <a:xfrm>
              <a:off x="1313402" y="3245978"/>
              <a:ext cx="7594547" cy="369332"/>
              <a:chOff x="1366575" y="3244334"/>
              <a:chExt cx="7594547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1E7CD-BD54-434D-822A-52727079DA2D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육지를 주제로한 받아쓰기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B6FD7E-FEC3-46B7-84F0-2B015A5355B6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2-1 </a:t>
                </a:r>
                <a:r>
                  <a:rPr lang="ko-KR" altLang="en-US" dirty="0"/>
                  <a:t>손오공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1695221-3461-4B4F-ABBB-585920B362F6}"/>
                </a:ext>
              </a:extLst>
            </p:cNvPr>
            <p:cNvGrpSpPr/>
            <p:nvPr/>
          </p:nvGrpSpPr>
          <p:grpSpPr>
            <a:xfrm>
              <a:off x="1313402" y="3731061"/>
              <a:ext cx="7594547" cy="369332"/>
              <a:chOff x="1366575" y="3244334"/>
              <a:chExt cx="7594547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9B43FD-4F3E-4000-9D7A-E7C73D6CCE7E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하늘을 주제로한 받아쓰기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F0586-6A93-4453-9557-BF797CD296C7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1-1 </a:t>
                </a:r>
                <a:r>
                  <a:rPr lang="ko-KR" altLang="en-US" dirty="0"/>
                  <a:t>삼장법사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751222-AEF2-4379-9592-02C1DA30D8F9}"/>
                </a:ext>
              </a:extLst>
            </p:cNvPr>
            <p:cNvGrpSpPr/>
            <p:nvPr/>
          </p:nvGrpSpPr>
          <p:grpSpPr>
            <a:xfrm>
              <a:off x="1313402" y="4224253"/>
              <a:ext cx="7594547" cy="369332"/>
              <a:chOff x="1366575" y="3244334"/>
              <a:chExt cx="7594547" cy="36933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2B73-FCE4-40DA-ABAC-41B2738842D4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바다를 주제로한 받아쓰기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D7040A-2A7C-4EC9-804A-EA81E1089251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2-5 </a:t>
                </a:r>
                <a:r>
                  <a:rPr lang="ko-KR" altLang="en-US" dirty="0"/>
                  <a:t>사오정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E07D323-D5F1-4FD9-AB37-EF5F62370AAF}"/>
                </a:ext>
              </a:extLst>
            </p:cNvPr>
            <p:cNvGrpSpPr/>
            <p:nvPr/>
          </p:nvGrpSpPr>
          <p:grpSpPr>
            <a:xfrm>
              <a:off x="1313402" y="4709336"/>
              <a:ext cx="7594547" cy="369332"/>
              <a:chOff x="1366575" y="3244334"/>
              <a:chExt cx="7594547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A8D804-33CB-4A80-A378-AF90E497D0CA}"/>
                  </a:ext>
                </a:extLst>
              </p:cNvPr>
              <p:cNvSpPr txBox="1"/>
              <p:nvPr/>
            </p:nvSpPr>
            <p:spPr>
              <a:xfrm>
                <a:off x="1366575" y="3244334"/>
                <a:ext cx="57302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먹거리를 주제로한 쉬운 받아쓰기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CAB56-0A35-482D-A661-574705B01254}"/>
                  </a:ext>
                </a:extLst>
              </p:cNvPr>
              <p:cNvSpPr txBox="1"/>
              <p:nvPr/>
            </p:nvSpPr>
            <p:spPr>
              <a:xfrm>
                <a:off x="7223762" y="3244334"/>
                <a:ext cx="17373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1-9 </a:t>
                </a:r>
                <a:r>
                  <a:rPr lang="ko-KR" altLang="en-US" dirty="0" err="1"/>
                  <a:t>저팔계</a:t>
                </a:r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493B03-2803-423A-A896-175C2AFAABD3}"/>
                </a:ext>
              </a:extLst>
            </p:cNvPr>
            <p:cNvSpPr txBox="1"/>
            <p:nvPr/>
          </p:nvSpPr>
          <p:spPr>
            <a:xfrm>
              <a:off x="3348365" y="2796798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강좌 이름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F71B82-48B3-4374-B65C-A7386D7A8E0E}"/>
                </a:ext>
              </a:extLst>
            </p:cNvPr>
            <p:cNvSpPr txBox="1"/>
            <p:nvPr/>
          </p:nvSpPr>
          <p:spPr>
            <a:xfrm>
              <a:off x="7096817" y="2811427"/>
              <a:ext cx="1864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 </a:t>
              </a:r>
              <a:r>
                <a:rPr lang="ko-KR" altLang="en-US" dirty="0"/>
                <a:t>지도 선생님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894653" y="2967367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5BBF-FBBB-4FF2-9759-7412922B3C34}"/>
              </a:ext>
            </a:extLst>
          </p:cNvPr>
          <p:cNvSpPr txBox="1"/>
          <p:nvPr/>
        </p:nvSpPr>
        <p:spPr>
          <a:xfrm>
            <a:off x="9014504" y="405369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86DE47-A3FE-43DA-B26B-362018747CE7}"/>
              </a:ext>
            </a:extLst>
          </p:cNvPr>
          <p:cNvSpPr txBox="1"/>
          <p:nvPr/>
        </p:nvSpPr>
        <p:spPr>
          <a:xfrm>
            <a:off x="9014502" y="4543697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CA796-3449-43E6-B4CC-199657D0175D}"/>
              </a:ext>
            </a:extLst>
          </p:cNvPr>
          <p:cNvSpPr txBox="1"/>
          <p:nvPr/>
        </p:nvSpPr>
        <p:spPr>
          <a:xfrm>
            <a:off x="9014503" y="5012508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E144FA-795B-4A07-B8F8-426DAD4726D1}"/>
              </a:ext>
            </a:extLst>
          </p:cNvPr>
          <p:cNvSpPr txBox="1"/>
          <p:nvPr/>
        </p:nvSpPr>
        <p:spPr>
          <a:xfrm>
            <a:off x="9038097" y="5505246"/>
            <a:ext cx="171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들어 가기</a:t>
            </a:r>
          </a:p>
        </p:txBody>
      </p:sp>
    </p:spTree>
    <p:extLst>
      <p:ext uri="{BB962C8B-B14F-4D97-AF65-F5344CB8AC3E}">
        <p14:creationId xmlns:p14="http://schemas.microsoft.com/office/powerpoint/2010/main" val="9471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/>
              <a:t>-</a:t>
            </a:r>
            <a:r>
              <a:rPr lang="ko-KR" altLang="en-US" dirty="0"/>
              <a:t>학습 자료실</a:t>
            </a:r>
            <a:r>
              <a:rPr lang="en-US" altLang="ko-KR" dirty="0"/>
              <a:t>(</a:t>
            </a:r>
            <a:r>
              <a:rPr lang="ko-KR" altLang="en-US" dirty="0"/>
              <a:t>강좌내 받아쓰기 자료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345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51422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학습하기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공지사항</a:t>
            </a:r>
            <a:r>
              <a:rPr lang="en-US" altLang="ko-KR" dirty="0" smtClean="0">
                <a:solidFill>
                  <a:schemeClr val="tx1"/>
                </a:solidFill>
              </a:rPr>
              <a:t>/ Q&amp;A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513D7A-39FF-450A-BCF2-226D46EDB1AB}"/>
              </a:ext>
            </a:extLst>
          </p:cNvPr>
          <p:cNvSpPr txBox="1"/>
          <p:nvPr/>
        </p:nvSpPr>
        <p:spPr>
          <a:xfrm>
            <a:off x="1313401" y="2150246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01" y="2925367"/>
            <a:ext cx="9546925" cy="373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학생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개설한강좌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5556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8"/>
            <a:ext cx="2903974" cy="3282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39988" y="2772128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학습하기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Q&amp;A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31FECB-38F8-4C68-945E-784FD41609F0}"/>
              </a:ext>
            </a:extLst>
          </p:cNvPr>
          <p:cNvSpPr txBox="1"/>
          <p:nvPr/>
        </p:nvSpPr>
        <p:spPr>
          <a:xfrm>
            <a:off x="1313401" y="2403190"/>
            <a:ext cx="65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육지를 주제로한 받아쓰기</a:t>
            </a:r>
            <a:r>
              <a:rPr lang="en-US" altLang="ko-KR" dirty="0"/>
              <a:t>(2-1 </a:t>
            </a:r>
            <a:r>
              <a:rPr lang="ko-KR" altLang="en-US" dirty="0"/>
              <a:t>손오공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698213" y="3514263"/>
            <a:ext cx="8574804" cy="3008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공지사항입니다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>
                <a:solidFill>
                  <a:schemeClr val="tx1"/>
                </a:solidFill>
              </a:rPr>
              <a:t>-	</a:t>
            </a:r>
            <a:r>
              <a:rPr lang="en-US" altLang="ko-KR" dirty="0" smtClean="0">
                <a:solidFill>
                  <a:schemeClr val="tx1"/>
                </a:solidFill>
              </a:rPr>
              <a:t> 2020.03.02		1	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8213" y="3345374"/>
            <a:ext cx="8574804" cy="399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파일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	/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제목을 </a:t>
              </a:r>
              <a:r>
                <a:rPr lang="ko-KR" altLang="en-US" dirty="0"/>
                <a:t>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>
            <a:stCxn id="34" idx="1"/>
          </p:cNvCxnSpPr>
          <p:nvPr/>
        </p:nvCxnSpPr>
        <p:spPr>
          <a:xfrm flipH="1">
            <a:off x="7658322" y="6210811"/>
            <a:ext cx="701975" cy="12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8360297" y="5918423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/>
              <a:t>개</a:t>
            </a:r>
            <a:r>
              <a:rPr lang="ko-KR" altLang="en-US" sz="1600" dirty="0" smtClean="0"/>
              <a:t>씩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368759" y="5102770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</p:spTree>
    <p:extLst>
      <p:ext uri="{BB962C8B-B14F-4D97-AF65-F5344CB8AC3E}">
        <p14:creationId xmlns:p14="http://schemas.microsoft.com/office/powerpoint/2010/main" val="385784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학생</a:t>
            </a:r>
            <a:r>
              <a:rPr lang="en-US" altLang="ko-KR" dirty="0" smtClean="0"/>
              <a:t>-</a:t>
            </a:r>
            <a:r>
              <a:rPr lang="ko-KR" altLang="en-US" dirty="0" smtClean="0"/>
              <a:t>개설한 강좌</a:t>
            </a:r>
            <a:r>
              <a:rPr lang="en-US" altLang="ko-KR" dirty="0" smtClean="0"/>
              <a:t>&gt;</a:t>
            </a:r>
            <a:r>
              <a:rPr lang="ko-KR" altLang="en-US" b="1" dirty="0"/>
              <a:t> </a:t>
            </a:r>
            <a:r>
              <a:rPr lang="en-US" altLang="ko-KR" b="1" dirty="0"/>
              <a:t>Q&amp;A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77825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209912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5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8213" y="4348427"/>
            <a:ext cx="8574804" cy="21744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1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1    2020.03.03	o</a:t>
            </a:r>
            <a:r>
              <a:rPr lang="en-US" altLang="ko-KR" dirty="0" smtClean="0"/>
              <a:t>-2</a:t>
            </a:r>
            <a:r>
              <a:rPr lang="ko-KR" altLang="en-US" dirty="0" smtClean="0"/>
              <a:t> </a:t>
            </a:r>
            <a:r>
              <a:rPr lang="en-US" altLang="ko-KR" dirty="0"/>
              <a:t>70</a:t>
            </a:r>
            <a:r>
              <a:rPr lang="ko-KR" altLang="en-US" dirty="0"/>
              <a:t>점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2	1</a:t>
            </a:r>
            <a:r>
              <a:rPr lang="ko-KR" altLang="en-US" dirty="0" err="1" smtClean="0">
                <a:solidFill>
                  <a:schemeClr val="tx1"/>
                </a:solidFill>
              </a:rPr>
              <a:t>번모르겠어요</a:t>
            </a:r>
            <a:r>
              <a:rPr lang="en-US" altLang="ko-KR" dirty="0" smtClean="0">
                <a:solidFill>
                  <a:schemeClr val="tx1"/>
                </a:solidFill>
              </a:rPr>
              <a:t>	1	1	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	2020.03.03	x</a:t>
            </a:r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0F66FE6-4CBC-41E8-B6F2-AB11D76A332D}"/>
              </a:ext>
            </a:extLst>
          </p:cNvPr>
          <p:cNvGrpSpPr/>
          <p:nvPr/>
        </p:nvGrpSpPr>
        <p:grpSpPr>
          <a:xfrm>
            <a:off x="7507513" y="925750"/>
            <a:ext cx="3846287" cy="1210207"/>
            <a:chOff x="7438012" y="811462"/>
            <a:chExt cx="3846287" cy="1210207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2CF84AE-D49C-473B-B782-316748E672C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8341806" y="1339037"/>
              <a:ext cx="207109" cy="68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A49A37-64B4-454A-AB3D-EAD15B688378}"/>
                </a:ext>
              </a:extLst>
            </p:cNvPr>
            <p:cNvSpPr txBox="1"/>
            <p:nvPr/>
          </p:nvSpPr>
          <p:spPr>
            <a:xfrm>
              <a:off x="7438012" y="815817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자신의 정보페이지로 이동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5B40991-B647-496A-9814-64FD8A2918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6120" y="1298704"/>
              <a:ext cx="375137" cy="70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4B175D-848A-4BA7-9D27-FFDB432E405A}"/>
                </a:ext>
              </a:extLst>
            </p:cNvPr>
            <p:cNvSpPr txBox="1"/>
            <p:nvPr/>
          </p:nvSpPr>
          <p:spPr>
            <a:xfrm>
              <a:off x="9476711" y="811462"/>
              <a:ext cx="1807588" cy="5232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클릭 시 초기 로그인 화면으로 이동</a:t>
              </a:r>
            </a:p>
          </p:txBody>
        </p:sp>
      </p:grpSp>
      <p:sp>
        <p:nvSpPr>
          <p:cNvPr id="41" name="직사각형 40"/>
          <p:cNvSpPr/>
          <p:nvPr/>
        </p:nvSpPr>
        <p:spPr>
          <a:xfrm>
            <a:off x="1698213" y="3994256"/>
            <a:ext cx="8574804" cy="494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NO/	</a:t>
            </a:r>
            <a:r>
              <a:rPr lang="ko-KR" altLang="en-US" dirty="0" smtClean="0">
                <a:solidFill>
                  <a:schemeClr val="tx1"/>
                </a:solidFill>
              </a:rPr>
              <a:t>제목</a:t>
            </a:r>
            <a:r>
              <a:rPr lang="en-US" altLang="ko-KR" dirty="0" smtClean="0">
                <a:solidFill>
                  <a:schemeClr val="tx1"/>
                </a:solidFill>
              </a:rPr>
              <a:t>	/	</a:t>
            </a:r>
            <a:r>
              <a:rPr lang="ko-KR" altLang="en-US" dirty="0" smtClean="0">
                <a:solidFill>
                  <a:schemeClr val="tx1"/>
                </a:solidFill>
              </a:rPr>
              <a:t>학년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작성자</a:t>
            </a:r>
            <a:r>
              <a:rPr lang="en-US" altLang="ko-KR" dirty="0" smtClean="0">
                <a:solidFill>
                  <a:schemeClr val="tx1"/>
                </a:solidFill>
              </a:rPr>
              <a:t>/	</a:t>
            </a:r>
            <a:r>
              <a:rPr lang="ko-KR" altLang="en-US" dirty="0" smtClean="0">
                <a:solidFill>
                  <a:schemeClr val="tx1"/>
                </a:solidFill>
              </a:rPr>
              <a:t>작성일</a:t>
            </a:r>
            <a:r>
              <a:rPr lang="en-US" altLang="ko-KR" dirty="0" smtClean="0">
                <a:solidFill>
                  <a:schemeClr val="tx1"/>
                </a:solidFill>
              </a:rPr>
              <a:t>/	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답변여부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39988" y="297306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339988" y="2571125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F0E87AB-4886-4B65-9C35-C6F613E973B1}"/>
              </a:ext>
            </a:extLst>
          </p:cNvPr>
          <p:cNvGrpSpPr/>
          <p:nvPr/>
        </p:nvGrpSpPr>
        <p:grpSpPr>
          <a:xfrm>
            <a:off x="4134373" y="5751790"/>
            <a:ext cx="4702628" cy="771089"/>
            <a:chOff x="4387260" y="5681789"/>
            <a:chExt cx="4702628" cy="77108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339AF-F04A-41D5-B1FF-122F6B0460AF}"/>
                </a:ext>
              </a:extLst>
            </p:cNvPr>
            <p:cNvSpPr txBox="1"/>
            <p:nvPr/>
          </p:nvSpPr>
          <p:spPr>
            <a:xfrm>
              <a:off x="5022957" y="6083546"/>
              <a:ext cx="21761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제목을 </a:t>
              </a:r>
              <a:r>
                <a:rPr lang="ko-KR" altLang="en-US" dirty="0"/>
                <a:t>입력하세요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D4349F-A211-4CDA-B403-B9F18BB809C6}"/>
                </a:ext>
              </a:extLst>
            </p:cNvPr>
            <p:cNvSpPr txBox="1"/>
            <p:nvPr/>
          </p:nvSpPr>
          <p:spPr>
            <a:xfrm>
              <a:off x="7199087" y="6083546"/>
              <a:ext cx="65462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검색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BD672F-81F5-49AC-B98A-0A7FD1E90AB2}"/>
                </a:ext>
              </a:extLst>
            </p:cNvPr>
            <p:cNvSpPr txBox="1"/>
            <p:nvPr/>
          </p:nvSpPr>
          <p:spPr>
            <a:xfrm>
              <a:off x="4387260" y="5681789"/>
              <a:ext cx="4702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             </a:t>
              </a:r>
              <a:r>
                <a:rPr lang="ko-KR" altLang="en-US" dirty="0"/>
                <a:t>페이지 바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AADC1F-5A35-4399-AC1D-FA1BEC8CD461}"/>
              </a:ext>
            </a:extLst>
          </p:cNvPr>
          <p:cNvCxnSpPr>
            <a:stCxn id="23" idx="1"/>
          </p:cNvCxnSpPr>
          <p:nvPr/>
        </p:nvCxnSpPr>
        <p:spPr>
          <a:xfrm flipH="1">
            <a:off x="6946200" y="5936456"/>
            <a:ext cx="654622" cy="3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215A4C-EAE7-4939-B722-8E46225C2046}"/>
              </a:ext>
            </a:extLst>
          </p:cNvPr>
          <p:cNvSpPr txBox="1"/>
          <p:nvPr/>
        </p:nvSpPr>
        <p:spPr>
          <a:xfrm>
            <a:off x="7600822" y="5828734"/>
            <a:ext cx="2297531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10</a:t>
            </a:r>
            <a:r>
              <a:rPr lang="ko-KR" altLang="en-US" sz="1600" dirty="0" smtClean="0"/>
              <a:t>개 </a:t>
            </a:r>
            <a:r>
              <a:rPr lang="en-US" altLang="ko-KR" sz="1600" dirty="0"/>
              <a:t>1</a:t>
            </a:r>
            <a:r>
              <a:rPr lang="ko-KR" altLang="en-US" sz="1600" dirty="0"/>
              <a:t>페이지 </a:t>
            </a:r>
            <a:r>
              <a:rPr lang="ko-KR" altLang="en-US" sz="1600" dirty="0" smtClean="0"/>
              <a:t>단위로 </a:t>
            </a:r>
            <a:r>
              <a:rPr lang="ko-KR" altLang="en-US" sz="1600" dirty="0"/>
              <a:t>생성 </a:t>
            </a:r>
            <a:r>
              <a:rPr lang="en-US" altLang="ko-KR" sz="1600" dirty="0"/>
              <a:t>/ </a:t>
            </a:r>
            <a:r>
              <a:rPr lang="ko-KR" altLang="en-US" sz="1600" dirty="0"/>
              <a:t>페이지 넘기기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D270C3-33BF-4D07-8AE2-203A75B02367}"/>
              </a:ext>
            </a:extLst>
          </p:cNvPr>
          <p:cNvCxnSpPr>
            <a:stCxn id="25" idx="3"/>
            <a:endCxn id="17" idx="1"/>
          </p:cNvCxnSpPr>
          <p:nvPr/>
        </p:nvCxnSpPr>
        <p:spPr>
          <a:xfrm>
            <a:off x="4143472" y="6319866"/>
            <a:ext cx="626598" cy="1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ABF245-E1A6-45D9-9119-18A2872E4FCD}"/>
              </a:ext>
            </a:extLst>
          </p:cNvPr>
          <p:cNvSpPr txBox="1"/>
          <p:nvPr/>
        </p:nvSpPr>
        <p:spPr>
          <a:xfrm>
            <a:off x="1199398" y="5858201"/>
            <a:ext cx="2944074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찾고 싶은 </a:t>
            </a:r>
            <a:r>
              <a:rPr lang="ko-KR" altLang="en-US" dirty="0" err="1" smtClean="0"/>
              <a:t>글의제목</a:t>
            </a:r>
            <a:r>
              <a:rPr lang="ko-KR" altLang="en-US" dirty="0" smtClean="0"/>
              <a:t> </a:t>
            </a:r>
            <a:r>
              <a:rPr lang="ko-KR" altLang="en-US" dirty="0"/>
              <a:t>입력 후 검색 버튼 혹시 키보드 </a:t>
            </a:r>
            <a:r>
              <a:rPr lang="en-US" altLang="ko-KR" dirty="0"/>
              <a:t>Enter </a:t>
            </a:r>
            <a:r>
              <a:rPr lang="ko-KR" altLang="en-US" dirty="0"/>
              <a:t>시 해당 </a:t>
            </a:r>
            <a:r>
              <a:rPr lang="ko-KR" altLang="en-US" dirty="0" smtClean="0"/>
              <a:t>제목 검색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2938619-EBFB-4403-A1F7-1496103AFFA3}"/>
              </a:ext>
            </a:extLst>
          </p:cNvPr>
          <p:cNvCxnSpPr/>
          <p:nvPr/>
        </p:nvCxnSpPr>
        <p:spPr>
          <a:xfrm>
            <a:off x="1666173" y="4897566"/>
            <a:ext cx="1005262" cy="26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32D0CE-2AC1-4ACA-8A94-069D66FB72FC}"/>
              </a:ext>
            </a:extLst>
          </p:cNvPr>
          <p:cNvSpPr txBox="1"/>
          <p:nvPr/>
        </p:nvSpPr>
        <p:spPr>
          <a:xfrm>
            <a:off x="171202" y="4537299"/>
            <a:ext cx="1494971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해당 글로 이동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8715737" y="3561340"/>
            <a:ext cx="1548738" cy="385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글쓰기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0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선생님</a:t>
            </a:r>
            <a:r>
              <a:rPr lang="en-US" altLang="ko-KR" dirty="0" smtClean="0"/>
              <a:t>-</a:t>
            </a:r>
            <a:r>
              <a:rPr lang="en-US" altLang="ko-KR" b="1" dirty="0"/>
              <a:t> Q&amp;A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글쓰기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95759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67858" y="2170449"/>
            <a:ext cx="2903974" cy="2118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마이페이지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04660" y="3145139"/>
            <a:ext cx="8574804" cy="3325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1208" y="3356993"/>
            <a:ext cx="7494920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이거맞나요</a:t>
            </a:r>
            <a:r>
              <a:rPr lang="en-US" altLang="ko-KR" dirty="0" smtClean="0">
                <a:solidFill>
                  <a:schemeClr val="tx1"/>
                </a:solidFill>
              </a:rPr>
              <a:t>??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91208" y="3859199"/>
            <a:ext cx="7494920" cy="23280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학생질문글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667148" y="5759232"/>
            <a:ext cx="884255" cy="411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8371" y="2634353"/>
            <a:ext cx="1721200" cy="5107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Q&amp;A&gt;</a:t>
            </a:r>
            <a:r>
              <a:rPr lang="ko-KR" altLang="en-US" sz="1400" dirty="0">
                <a:solidFill>
                  <a:schemeClr val="tx1"/>
                </a:solidFill>
              </a:rPr>
              <a:t>학생 </a:t>
            </a:r>
            <a:r>
              <a:rPr lang="ko-KR" altLang="en-US" sz="1400" dirty="0" err="1">
                <a:solidFill>
                  <a:schemeClr val="tx1"/>
                </a:solidFill>
              </a:rPr>
              <a:t>질문글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클릭시</a:t>
            </a:r>
            <a:r>
              <a:rPr lang="ko-KR" altLang="en-US" sz="1400" dirty="0">
                <a:solidFill>
                  <a:schemeClr val="tx1"/>
                </a:solidFill>
              </a:rPr>
              <a:t> 화면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2679" y="3395940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글제목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2679" y="4854682"/>
            <a:ext cx="899226" cy="3340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글내용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058615" y="4808138"/>
            <a:ext cx="1828122" cy="5032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등록 버튼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누르면 </a:t>
            </a:r>
            <a:r>
              <a:rPr lang="ko-KR" altLang="en-US" sz="1400" dirty="0" smtClean="0">
                <a:solidFill>
                  <a:schemeClr val="tx1"/>
                </a:solidFill>
              </a:rPr>
              <a:t>질문이 </a:t>
            </a:r>
            <a:r>
              <a:rPr lang="ko-KR" altLang="en-US" sz="1400" dirty="0">
                <a:solidFill>
                  <a:schemeClr val="tx1"/>
                </a:solidFill>
              </a:rPr>
              <a:t>등록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15" idx="3"/>
            <a:endCxn id="9" idx="1"/>
          </p:cNvCxnSpPr>
          <p:nvPr/>
        </p:nvCxnSpPr>
        <p:spPr>
          <a:xfrm>
            <a:off x="1661905" y="3562986"/>
            <a:ext cx="429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3"/>
            <a:endCxn id="11" idx="1"/>
          </p:cNvCxnSpPr>
          <p:nvPr/>
        </p:nvCxnSpPr>
        <p:spPr>
          <a:xfrm>
            <a:off x="1661905" y="5021728"/>
            <a:ext cx="429303" cy="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 flipH="1">
            <a:off x="9601370" y="5311383"/>
            <a:ext cx="439531" cy="66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313402" y="2857082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자료실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신청현황관리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학습현황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공지사항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en-US" altLang="ko-KR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313402" y="2455146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>
                <a:solidFill>
                  <a:schemeClr val="tx1"/>
                </a:solidFill>
              </a:rPr>
              <a:t>강좌제목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7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43922" y="1629968"/>
            <a:ext cx="861379" cy="23035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선생님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405805" y="1636026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8571" y="1615940"/>
            <a:ext cx="1752527" cy="20994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학습자료관리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CC160-C9EA-B741-A0BC-A91F298B3F82}"/>
              </a:ext>
            </a:extLst>
          </p:cNvPr>
          <p:cNvSpPr/>
          <p:nvPr/>
        </p:nvSpPr>
        <p:spPr>
          <a:xfrm>
            <a:off x="1171316" y="949906"/>
            <a:ext cx="4997664" cy="3041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기준 </a:t>
            </a:r>
            <a:r>
              <a:rPr lang="en-US" altLang="ko-KR" sz="1200" dirty="0" smtClean="0">
                <a:solidFill>
                  <a:schemeClr val="tx1"/>
                </a:solidFill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</a:rPr>
              <a:t>년도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학기별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05301" y="1745145"/>
            <a:ext cx="400504" cy="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7" idx="1"/>
          </p:cNvCxnSpPr>
          <p:nvPr/>
        </p:nvCxnSpPr>
        <p:spPr>
          <a:xfrm flipV="1">
            <a:off x="3689190" y="1720911"/>
            <a:ext cx="289381" cy="2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64">
            <a:extLst>
              <a:ext uri="{FF2B5EF4-FFF2-40B4-BE49-F238E27FC236}">
                <a16:creationId xmlns:a16="http://schemas.microsoft.com/office/drawing/2014/main" id="{FB480E2B-81E9-5049-AA31-33D1B634ECFC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2005301" y="1745145"/>
            <a:ext cx="359177" cy="1261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3431610" y="1750585"/>
            <a:ext cx="550805" cy="3142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82415" y="1935616"/>
            <a:ext cx="1748684" cy="25849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신청현황관리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2364478" y="2894432"/>
            <a:ext cx="1108331" cy="224881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신규강좌개설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82415" y="2732502"/>
            <a:ext cx="1748684" cy="27125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3725" y="2335171"/>
            <a:ext cx="1757374" cy="26272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학습현황관리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3"/>
            <a:endCxn id="27" idx="1"/>
          </p:cNvCxnSpPr>
          <p:nvPr/>
        </p:nvCxnSpPr>
        <p:spPr>
          <a:xfrm>
            <a:off x="3431610" y="1750585"/>
            <a:ext cx="550805" cy="1117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6" idx="3"/>
            <a:endCxn id="28" idx="1"/>
          </p:cNvCxnSpPr>
          <p:nvPr/>
        </p:nvCxnSpPr>
        <p:spPr>
          <a:xfrm>
            <a:off x="3431610" y="1750585"/>
            <a:ext cx="542115" cy="715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3978734" y="3144820"/>
            <a:ext cx="1752365" cy="26713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48" name="꺾인 연결선 47"/>
          <p:cNvCxnSpPr>
            <a:stCxn id="26" idx="3"/>
            <a:endCxn id="7" idx="1"/>
          </p:cNvCxnSpPr>
          <p:nvPr/>
        </p:nvCxnSpPr>
        <p:spPr>
          <a:xfrm flipV="1">
            <a:off x="3472809" y="1720911"/>
            <a:ext cx="505762" cy="1285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6" idx="3"/>
            <a:endCxn id="46" idx="1"/>
          </p:cNvCxnSpPr>
          <p:nvPr/>
        </p:nvCxnSpPr>
        <p:spPr>
          <a:xfrm>
            <a:off x="3431610" y="1750585"/>
            <a:ext cx="547124" cy="15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03137" y="3714201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D387D74-583B-9C44-BDFC-34CA6DA729A7}"/>
              </a:ext>
            </a:extLst>
          </p:cNvPr>
          <p:cNvSpPr/>
          <p:nvPr/>
        </p:nvSpPr>
        <p:spPr>
          <a:xfrm>
            <a:off x="4026402" y="3746017"/>
            <a:ext cx="1025805" cy="22911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수강신청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599169" y="3725931"/>
            <a:ext cx="1190234" cy="244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학습하기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70" idx="3"/>
            <a:endCxn id="86" idx="1"/>
          </p:cNvCxnSpPr>
          <p:nvPr/>
        </p:nvCxnSpPr>
        <p:spPr>
          <a:xfrm>
            <a:off x="1964516" y="3855074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90463A8-3557-DE4E-8237-CD41753822DF}"/>
              </a:ext>
            </a:extLst>
          </p:cNvPr>
          <p:cNvCxnSpPr>
            <a:endCxn id="72" idx="1"/>
          </p:cNvCxnSpPr>
          <p:nvPr/>
        </p:nvCxnSpPr>
        <p:spPr>
          <a:xfrm flipV="1">
            <a:off x="5309787" y="3848122"/>
            <a:ext cx="289382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8">
            <a:extLst>
              <a:ext uri="{FF2B5EF4-FFF2-40B4-BE49-F238E27FC236}">
                <a16:creationId xmlns:a16="http://schemas.microsoft.com/office/drawing/2014/main" id="{383EE27B-2AF5-4B4F-AFFF-C1D0EFC1F17F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5052207" y="3860576"/>
            <a:ext cx="550805" cy="3260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603012" y="4045607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E89F979-82F0-1F48-8B28-49287EDF6344}"/>
              </a:ext>
            </a:extLst>
          </p:cNvPr>
          <p:cNvSpPr/>
          <p:nvPr/>
        </p:nvSpPr>
        <p:spPr>
          <a:xfrm>
            <a:off x="5594322" y="4445162"/>
            <a:ext cx="1186391" cy="28212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QnA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82" name="꺾인 연결선 81"/>
          <p:cNvCxnSpPr>
            <a:stCxn id="71" idx="3"/>
            <a:endCxn id="80" idx="1"/>
          </p:cNvCxnSpPr>
          <p:nvPr/>
        </p:nvCxnSpPr>
        <p:spPr>
          <a:xfrm>
            <a:off x="5052207" y="3860576"/>
            <a:ext cx="542115" cy="725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11478" y="3726740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강좌리스트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1" name="직선 화살표 연결선 90"/>
          <p:cNvCxnSpPr>
            <a:stCxn id="86" idx="3"/>
            <a:endCxn id="71" idx="1"/>
          </p:cNvCxnSpPr>
          <p:nvPr/>
        </p:nvCxnSpPr>
        <p:spPr>
          <a:xfrm flipV="1">
            <a:off x="3689190" y="3860576"/>
            <a:ext cx="337212" cy="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6" idx="0"/>
            <a:endCxn id="6" idx="2"/>
          </p:cNvCxnSpPr>
          <p:nvPr/>
        </p:nvCxnSpPr>
        <p:spPr>
          <a:xfrm flipV="1">
            <a:off x="2918644" y="1865143"/>
            <a:ext cx="64" cy="102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1139626" y="5051455"/>
            <a:ext cx="861379" cy="28174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관리자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62697B6F-B9F7-AE4A-9D1C-127D514DA899}"/>
              </a:ext>
            </a:extLst>
          </p:cNvPr>
          <p:cNvCxnSpPr>
            <a:stCxn id="94" idx="3"/>
            <a:endCxn id="103" idx="1"/>
          </p:cNvCxnSpPr>
          <p:nvPr/>
        </p:nvCxnSpPr>
        <p:spPr>
          <a:xfrm>
            <a:off x="2001005" y="5192328"/>
            <a:ext cx="546962" cy="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47967" y="506399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승인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47967" y="547407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공통코드관리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4" name="꺾인 연결선 113"/>
          <p:cNvCxnSpPr>
            <a:stCxn id="94" idx="3"/>
            <a:endCxn id="112" idx="1"/>
          </p:cNvCxnSpPr>
          <p:nvPr/>
        </p:nvCxnSpPr>
        <p:spPr>
          <a:xfrm>
            <a:off x="2001005" y="5192328"/>
            <a:ext cx="546962" cy="41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7917" y="4756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업무프로세스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384146" y="1254052"/>
            <a:ext cx="3020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음성파일 작성</a:t>
            </a:r>
            <a:endParaRPr lang="en-US" altLang="ko-KR" dirty="0" smtClean="0"/>
          </a:p>
          <a:p>
            <a:r>
              <a:rPr lang="ko-KR" altLang="en-US" dirty="0" smtClean="0"/>
              <a:t>학교별로 쓸 수 있도록</a:t>
            </a:r>
            <a:endParaRPr lang="en-US" altLang="ko-KR" dirty="0" smtClean="0"/>
          </a:p>
          <a:p>
            <a:r>
              <a:rPr lang="ko-KR" altLang="en-US" dirty="0" smtClean="0"/>
              <a:t>학생들의 학습량 통계 자료</a:t>
            </a:r>
            <a:endParaRPr lang="en-US" altLang="ko-KR" dirty="0" smtClean="0"/>
          </a:p>
          <a:p>
            <a:r>
              <a:rPr lang="ko-KR" altLang="en-US" dirty="0" smtClean="0"/>
              <a:t>아이디 단체 등록 </a:t>
            </a:r>
            <a:r>
              <a:rPr lang="en-US" altLang="ko-KR" dirty="0" smtClean="0"/>
              <a:t>:</a:t>
            </a:r>
            <a:r>
              <a:rPr lang="ko-KR" altLang="en-US" dirty="0" smtClean="0"/>
              <a:t>직접등록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37735" y="19077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엑셀업로드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255C053-C19F-2A4A-90E3-0BE413CFFDA5}"/>
              </a:ext>
            </a:extLst>
          </p:cNvPr>
          <p:cNvSpPr/>
          <p:nvPr/>
        </p:nvSpPr>
        <p:spPr>
          <a:xfrm>
            <a:off x="2547967" y="5912054"/>
            <a:ext cx="1177712" cy="26920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년도학기관리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94" idx="2"/>
            <a:endCxn id="39" idx="1"/>
          </p:cNvCxnSpPr>
          <p:nvPr/>
        </p:nvCxnSpPr>
        <p:spPr>
          <a:xfrm rot="16200000" flipH="1">
            <a:off x="1702413" y="5201103"/>
            <a:ext cx="713457" cy="9776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8658" y="751986"/>
            <a:ext cx="9736853" cy="535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60019" y="2739606"/>
            <a:ext cx="3734134" cy="257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60018" y="2907530"/>
            <a:ext cx="1977477" cy="4084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학생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27086" y="2907202"/>
            <a:ext cx="1867067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선생님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63495" y="3645398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3288" y="4156354"/>
            <a:ext cx="3327595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63288" y="4751586"/>
            <a:ext cx="1545852" cy="376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037004" y="4730461"/>
            <a:ext cx="1672073" cy="397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0967" y="1312904"/>
            <a:ext cx="4107212" cy="13775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1196146" y="61879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로그인 화면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7586D3C-5A07-4B73-84E6-1D543BEA4F70}"/>
              </a:ext>
            </a:extLst>
          </p:cNvPr>
          <p:cNvCxnSpPr/>
          <p:nvPr/>
        </p:nvCxnSpPr>
        <p:spPr>
          <a:xfrm>
            <a:off x="3199819" y="2233246"/>
            <a:ext cx="914400" cy="91440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B4DA12-8E62-4DCB-8A2F-87C23F73488E}"/>
              </a:ext>
            </a:extLst>
          </p:cNvPr>
          <p:cNvSpPr txBox="1"/>
          <p:nvPr/>
        </p:nvSpPr>
        <p:spPr>
          <a:xfrm>
            <a:off x="1206787" y="1940858"/>
            <a:ext cx="2011814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학생과 관리자 구분로그인 분리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131218-061C-4BFF-A4E5-9A4F86B7D04C}"/>
              </a:ext>
            </a:extLst>
          </p:cNvPr>
          <p:cNvCxnSpPr>
            <a:cxnSpLocks/>
          </p:cNvCxnSpPr>
          <p:nvPr/>
        </p:nvCxnSpPr>
        <p:spPr>
          <a:xfrm flipH="1">
            <a:off x="7995754" y="4141839"/>
            <a:ext cx="669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D6497B-0D9F-4679-AB00-4DD98CF63334}"/>
              </a:ext>
            </a:extLst>
          </p:cNvPr>
          <p:cNvSpPr txBox="1"/>
          <p:nvPr/>
        </p:nvSpPr>
        <p:spPr>
          <a:xfrm>
            <a:off x="8665029" y="3831139"/>
            <a:ext cx="185782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아이디및</a:t>
            </a:r>
            <a:r>
              <a:rPr lang="ko-KR" altLang="en-US" sz="1600" dirty="0"/>
              <a:t> 비번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저장관리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15C764-12BA-4931-87E4-8BAD34C67C61}"/>
              </a:ext>
            </a:extLst>
          </p:cNvPr>
          <p:cNvCxnSpPr>
            <a:cxnSpLocks/>
          </p:cNvCxnSpPr>
          <p:nvPr/>
        </p:nvCxnSpPr>
        <p:spPr>
          <a:xfrm flipH="1" flipV="1">
            <a:off x="7746329" y="5104753"/>
            <a:ext cx="296876" cy="4884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2DCFA2-5E64-45EA-9FE1-0A9756F36782}"/>
              </a:ext>
            </a:extLst>
          </p:cNvPr>
          <p:cNvSpPr txBox="1"/>
          <p:nvPr/>
        </p:nvSpPr>
        <p:spPr>
          <a:xfrm>
            <a:off x="8043205" y="5161623"/>
            <a:ext cx="262239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아이디 비번 체크 후 학생</a:t>
            </a:r>
            <a:r>
              <a:rPr lang="en-US" altLang="ko-KR" sz="1600" dirty="0"/>
              <a:t>, </a:t>
            </a:r>
            <a:r>
              <a:rPr lang="ko-KR" altLang="en-US" sz="1600" dirty="0"/>
              <a:t>교사에 따라 페이지이동</a:t>
            </a:r>
            <a:r>
              <a:rPr lang="en-US" altLang="ko-KR" sz="1600" dirty="0"/>
              <a:t> </a:t>
            </a:r>
            <a:r>
              <a:rPr lang="ko-KR" altLang="en-US" sz="1600" dirty="0"/>
              <a:t>틀릴 시 메시지 박스 출력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B27B17-F5FD-43E3-97AA-6E82E8A99739}"/>
              </a:ext>
            </a:extLst>
          </p:cNvPr>
          <p:cNvSpPr txBox="1"/>
          <p:nvPr/>
        </p:nvSpPr>
        <p:spPr>
          <a:xfrm>
            <a:off x="6458857" y="5896126"/>
            <a:ext cx="1659322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ID/PW</a:t>
            </a:r>
            <a:r>
              <a:rPr lang="ko-KR" altLang="en-US" dirty="0"/>
              <a:t>를 다시 확인해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474BF9-9EDF-484F-8FE2-CDA6EF7038FF}"/>
              </a:ext>
            </a:extLst>
          </p:cNvPr>
          <p:cNvSpPr txBox="1"/>
          <p:nvPr/>
        </p:nvSpPr>
        <p:spPr>
          <a:xfrm>
            <a:off x="9653903" y="4554031"/>
            <a:ext cx="2280616" cy="64633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권한이 없습니다</a:t>
            </a:r>
            <a:r>
              <a:rPr lang="en-US" altLang="ko-KR" dirty="0"/>
              <a:t>. </a:t>
            </a:r>
            <a:r>
              <a:rPr lang="ko-KR" altLang="en-US" dirty="0"/>
              <a:t>다시 로그인 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8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B98D98-A883-4B98-86F5-0E826C0ED545}"/>
              </a:ext>
            </a:extLst>
          </p:cNvPr>
          <p:cNvSpPr/>
          <p:nvPr/>
        </p:nvSpPr>
        <p:spPr>
          <a:xfrm>
            <a:off x="1784501" y="758191"/>
            <a:ext cx="8622993" cy="5993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A7663-E52D-4F02-80EB-728DB5944EA8}"/>
              </a:ext>
            </a:extLst>
          </p:cNvPr>
          <p:cNvSpPr/>
          <p:nvPr/>
        </p:nvSpPr>
        <p:spPr>
          <a:xfrm>
            <a:off x="1784502" y="758192"/>
            <a:ext cx="8622993" cy="6876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33697-6CB0-4ECF-9A3A-917FBCBD79A6}"/>
              </a:ext>
            </a:extLst>
          </p:cNvPr>
          <p:cNvSpPr txBox="1"/>
          <p:nvPr/>
        </p:nvSpPr>
        <p:spPr>
          <a:xfrm>
            <a:off x="3413760" y="202433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65537-D661-4BB9-87A5-74DDC2ECFA56}"/>
              </a:ext>
            </a:extLst>
          </p:cNvPr>
          <p:cNvSpPr txBox="1"/>
          <p:nvPr/>
        </p:nvSpPr>
        <p:spPr>
          <a:xfrm>
            <a:off x="3413760" y="2517387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A5371-3994-4B15-B177-A1A6652BFF78}"/>
              </a:ext>
            </a:extLst>
          </p:cNvPr>
          <p:cNvSpPr txBox="1"/>
          <p:nvPr/>
        </p:nvSpPr>
        <p:spPr>
          <a:xfrm>
            <a:off x="3413760" y="348041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신분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4E107-4556-46FA-BBC8-9033B7D228C6}"/>
              </a:ext>
            </a:extLst>
          </p:cNvPr>
          <p:cNvSpPr txBox="1"/>
          <p:nvPr/>
        </p:nvSpPr>
        <p:spPr>
          <a:xfrm>
            <a:off x="3413760" y="395120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E382B2-D360-4D2D-B229-222FC5E84450}"/>
              </a:ext>
            </a:extLst>
          </p:cNvPr>
          <p:cNvSpPr txBox="1"/>
          <p:nvPr/>
        </p:nvSpPr>
        <p:spPr>
          <a:xfrm>
            <a:off x="3413760" y="4419961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EA8E2-FA67-41BF-9AB2-49A6D7BF959B}"/>
              </a:ext>
            </a:extLst>
          </p:cNvPr>
          <p:cNvSpPr txBox="1"/>
          <p:nvPr/>
        </p:nvSpPr>
        <p:spPr>
          <a:xfrm>
            <a:off x="3413760" y="492290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032C08-7D9A-4934-A4EC-0A7B3BD40DA9}"/>
              </a:ext>
            </a:extLst>
          </p:cNvPr>
          <p:cNvSpPr txBox="1"/>
          <p:nvPr/>
        </p:nvSpPr>
        <p:spPr>
          <a:xfrm>
            <a:off x="3413760" y="539166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F17B4-8A10-4D05-9F43-0EC3099AD6AF}"/>
              </a:ext>
            </a:extLst>
          </p:cNvPr>
          <p:cNvSpPr txBox="1"/>
          <p:nvPr/>
        </p:nvSpPr>
        <p:spPr>
          <a:xfrm>
            <a:off x="3413760" y="5860424"/>
            <a:ext cx="180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E7673-5BB0-414D-BD38-B1FA2FE0ED7E}"/>
              </a:ext>
            </a:extLst>
          </p:cNvPr>
          <p:cNvSpPr txBox="1"/>
          <p:nvPr/>
        </p:nvSpPr>
        <p:spPr>
          <a:xfrm>
            <a:off x="5482751" y="2015002"/>
            <a:ext cx="31583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kaa1141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56546-B89B-435B-85FE-04D8962865BC}"/>
              </a:ext>
            </a:extLst>
          </p:cNvPr>
          <p:cNvSpPr txBox="1"/>
          <p:nvPr/>
        </p:nvSpPr>
        <p:spPr>
          <a:xfrm>
            <a:off x="5482751" y="2506833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8FCD4-3B60-4147-A757-DCE42B45FB60}"/>
              </a:ext>
            </a:extLst>
          </p:cNvPr>
          <p:cNvSpPr txBox="1"/>
          <p:nvPr/>
        </p:nvSpPr>
        <p:spPr>
          <a:xfrm>
            <a:off x="5482751" y="3468443"/>
            <a:ext cx="31583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학생 </a:t>
            </a:r>
            <a:r>
              <a:rPr lang="en-US" altLang="ko-KR" dirty="0"/>
              <a:t>o        </a:t>
            </a:r>
            <a:r>
              <a:rPr lang="ko-KR" altLang="en-US" dirty="0"/>
              <a:t>선생님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E07441-07C3-4AAC-817F-CA2ADAC4E2DA}"/>
              </a:ext>
            </a:extLst>
          </p:cNvPr>
          <p:cNvSpPr txBox="1"/>
          <p:nvPr/>
        </p:nvSpPr>
        <p:spPr>
          <a:xfrm>
            <a:off x="5482751" y="3941869"/>
            <a:ext cx="3158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3BA048-FEBA-4015-AE8F-C81A465B5D7E}"/>
              </a:ext>
            </a:extLst>
          </p:cNvPr>
          <p:cNvSpPr txBox="1"/>
          <p:nvPr/>
        </p:nvSpPr>
        <p:spPr>
          <a:xfrm>
            <a:off x="5482751" y="4415295"/>
            <a:ext cx="3158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BD6E45-285A-4FB8-9F0D-1BA98FA36A74}"/>
              </a:ext>
            </a:extLst>
          </p:cNvPr>
          <p:cNvSpPr txBox="1"/>
          <p:nvPr/>
        </p:nvSpPr>
        <p:spPr>
          <a:xfrm>
            <a:off x="5482751" y="4921951"/>
            <a:ext cx="31583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홍길동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CCDF0-FE9F-4802-B007-A5801B17DB58}"/>
              </a:ext>
            </a:extLst>
          </p:cNvPr>
          <p:cNvSpPr txBox="1"/>
          <p:nvPr/>
        </p:nvSpPr>
        <p:spPr>
          <a:xfrm>
            <a:off x="5482751" y="5391664"/>
            <a:ext cx="3158324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     년     월     일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A8555-13E6-407B-8B99-3CDF1B2FA024}"/>
              </a:ext>
            </a:extLst>
          </p:cNvPr>
          <p:cNvSpPr txBox="1"/>
          <p:nvPr/>
        </p:nvSpPr>
        <p:spPr>
          <a:xfrm>
            <a:off x="5482753" y="5851092"/>
            <a:ext cx="3158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010-1234-5678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1D1017-5CAF-4437-A33C-AD4DFD5CD444}"/>
              </a:ext>
            </a:extLst>
          </p:cNvPr>
          <p:cNvSpPr txBox="1"/>
          <p:nvPr/>
        </p:nvSpPr>
        <p:spPr>
          <a:xfrm>
            <a:off x="8747760" y="1998972"/>
            <a:ext cx="1291759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중복 확인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FD4B2-4137-46D9-8CBA-8EC660BF5DE1}"/>
              </a:ext>
            </a:extLst>
          </p:cNvPr>
          <p:cNvSpPr txBox="1"/>
          <p:nvPr/>
        </p:nvSpPr>
        <p:spPr>
          <a:xfrm>
            <a:off x="1784500" y="1460405"/>
            <a:ext cx="86229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xx</a:t>
            </a:r>
            <a:r>
              <a:rPr lang="ko-KR" altLang="en-US" dirty="0"/>
              <a:t>초등학교 받아쓰기프로그램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EF014D-361A-46E9-9CC3-4EE57683BF1D}"/>
              </a:ext>
            </a:extLst>
          </p:cNvPr>
          <p:cNvSpPr txBox="1"/>
          <p:nvPr/>
        </p:nvSpPr>
        <p:spPr>
          <a:xfrm>
            <a:off x="3413760" y="2987694"/>
            <a:ext cx="180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1AF874-5E98-4BBC-B79D-7E4B4E0CDC45}"/>
              </a:ext>
            </a:extLst>
          </p:cNvPr>
          <p:cNvSpPr txBox="1"/>
          <p:nvPr/>
        </p:nvSpPr>
        <p:spPr>
          <a:xfrm>
            <a:off x="5488550" y="2985752"/>
            <a:ext cx="3158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********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605683-5E53-495B-A055-AD843BFC1807}"/>
              </a:ext>
            </a:extLst>
          </p:cNvPr>
          <p:cNvSpPr txBox="1"/>
          <p:nvPr/>
        </p:nvSpPr>
        <p:spPr>
          <a:xfrm>
            <a:off x="8854440" y="6363345"/>
            <a:ext cx="143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신청하기</a:t>
            </a:r>
          </a:p>
        </p:txBody>
      </p:sp>
      <p:sp>
        <p:nvSpPr>
          <p:cNvPr id="2" name="한쪽 모서리가 잘린 사각형 1"/>
          <p:cNvSpPr/>
          <p:nvPr/>
        </p:nvSpPr>
        <p:spPr>
          <a:xfrm>
            <a:off x="283336" y="2876165"/>
            <a:ext cx="2743200" cy="1435036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 항목이 있어야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관리자 화면에서 조회가능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37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승인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회원관리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공통코드관리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년도학기관리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회원가입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승인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관리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학생</a:t>
              </a: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 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769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7760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48415" y="4823646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O /  123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수빈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12A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길동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남  </a:t>
            </a:r>
            <a:r>
              <a:rPr lang="en-US" altLang="ko-KR" dirty="0" smtClean="0">
                <a:solidFill>
                  <a:schemeClr val="tx1"/>
                </a:solidFill>
              </a:rPr>
              <a:t>/ 2020-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9822" y="4383019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신청인 중에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07340" y="2589187"/>
            <a:ext cx="113358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따른 </a:t>
            </a:r>
            <a:r>
              <a:rPr lang="ko-KR" altLang="en-US" dirty="0" smtClean="0"/>
              <a:t>회원신청인을 </a:t>
            </a:r>
            <a:r>
              <a:rPr lang="ko-KR" altLang="en-US" dirty="0"/>
              <a:t>검색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3704353" y="5758043"/>
            <a:ext cx="3743987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한 사람들 리스트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018833" y="5095547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014753" y="5399422"/>
            <a:ext cx="725366" cy="293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>
            <a:stCxn id="35" idx="0"/>
            <a:endCxn id="33" idx="2"/>
          </p:cNvCxnSpPr>
          <p:nvPr/>
        </p:nvCxnSpPr>
        <p:spPr>
          <a:xfrm flipV="1">
            <a:off x="10377436" y="5693359"/>
            <a:ext cx="0" cy="2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8870183" y="5931509"/>
            <a:ext cx="301450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신청을 하면 관리자가 신청을 승인하는 형식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신청 승인을 위한 페이지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2400087" y="3580176"/>
            <a:ext cx="1856229" cy="214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dirty="0"/>
              <a:t> 공통코드관리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공통코드관리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년도학기관리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75496" y="2883045"/>
            <a:ext cx="8934242" cy="1347311"/>
            <a:chOff x="1602082" y="4391129"/>
            <a:chExt cx="8934242" cy="1418493"/>
          </a:xfrm>
        </p:grpSpPr>
        <p:sp>
          <p:nvSpPr>
            <p:cNvPr id="8" name="직사각형 7"/>
            <p:cNvSpPr/>
            <p:nvPr/>
          </p:nvSpPr>
          <p:spPr>
            <a:xfrm>
              <a:off x="1602082" y="4391129"/>
              <a:ext cx="8934242" cy="14184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회원관리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학생</a:t>
              </a:r>
              <a:r>
                <a:rPr lang="en-US" altLang="ko-KR" dirty="0">
                  <a:solidFill>
                    <a:schemeClr val="tx1"/>
                  </a:solidFill>
                </a:rPr>
                <a:t>	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성별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			</a:t>
              </a:r>
              <a:r>
                <a:rPr lang="ko-KR" altLang="en-US" dirty="0">
                  <a:solidFill>
                    <a:schemeClr val="tx1"/>
                  </a:solidFill>
                </a:rPr>
                <a:t> 학년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반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 smtClean="0">
                  <a:solidFill>
                    <a:schemeClr val="tx1"/>
                  </a:solidFill>
                </a:rPr>
                <a:t>가입일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ko-KR" altLang="en-US" dirty="0">
                  <a:solidFill>
                    <a:schemeClr val="tx1"/>
                  </a:solidFill>
                </a:rPr>
                <a:t>검색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137694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7760" y="4823209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248415" y="4823646"/>
              <a:ext cx="1028914" cy="251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전체 ▽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74272" y="5400152"/>
              <a:ext cx="2478598" cy="2369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479823" y="4775963"/>
            <a:ext cx="8986577" cy="178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O /  123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수빈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>
                <a:solidFill>
                  <a:schemeClr val="tx1"/>
                </a:solidFill>
              </a:rPr>
              <a:t>여 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en-US" altLang="ko-KR" dirty="0">
                <a:solidFill>
                  <a:schemeClr val="tx1"/>
                </a:solidFill>
              </a:rPr>
              <a:t>2020-    /  4   /  5</a:t>
            </a:r>
            <a:r>
              <a:rPr lang="ko-KR" altLang="en-US" dirty="0" smtClean="0">
                <a:solidFill>
                  <a:schemeClr val="tx1"/>
                </a:solidFill>
              </a:rPr>
              <a:t>반</a:t>
            </a:r>
            <a:r>
              <a:rPr lang="en-US" altLang="ko-KR" dirty="0" smtClean="0">
                <a:solidFill>
                  <a:schemeClr val="tx1"/>
                </a:solidFill>
              </a:rPr>
              <a:t>/ 2020…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 1  /  </a:t>
            </a:r>
            <a:r>
              <a:rPr lang="en-US" altLang="ko-KR" dirty="0" smtClean="0">
                <a:solidFill>
                  <a:schemeClr val="tx1"/>
                </a:solidFill>
              </a:rPr>
              <a:t>X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12A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길동 </a:t>
            </a:r>
            <a:r>
              <a:rPr lang="en-US" altLang="ko-KR" dirty="0" smtClean="0">
                <a:solidFill>
                  <a:schemeClr val="tx1"/>
                </a:solidFill>
              </a:rPr>
              <a:t>/  </a:t>
            </a:r>
            <a:r>
              <a:rPr lang="ko-KR" altLang="en-US" dirty="0" smtClean="0">
                <a:solidFill>
                  <a:schemeClr val="tx1"/>
                </a:solidFill>
              </a:rPr>
              <a:t>남  </a:t>
            </a:r>
            <a:r>
              <a:rPr lang="en-US" altLang="ko-KR" dirty="0" smtClean="0">
                <a:solidFill>
                  <a:schemeClr val="tx1"/>
                </a:solidFill>
              </a:rPr>
              <a:t>/ 2020- 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</a:t>
            </a:r>
            <a:r>
              <a:rPr lang="en-US" altLang="ko-KR" dirty="0">
                <a:solidFill>
                  <a:schemeClr val="tx1"/>
                </a:solidFill>
              </a:rPr>
              <a:t>/  </a:t>
            </a:r>
            <a:r>
              <a:rPr lang="en-US" altLang="ko-KR" dirty="0" smtClean="0">
                <a:solidFill>
                  <a:schemeClr val="tx1"/>
                </a:solidFill>
              </a:rPr>
              <a:t>-   / </a:t>
            </a:r>
            <a:r>
              <a:rPr lang="en-US" altLang="ko-KR" dirty="0">
                <a:solidFill>
                  <a:schemeClr val="tx1"/>
                </a:solidFill>
              </a:rPr>
              <a:t>2020…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304773" y="3727938"/>
            <a:ext cx="1130649" cy="402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9822" y="4383019"/>
            <a:ext cx="8986577" cy="391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□</a:t>
            </a:r>
            <a:r>
              <a:rPr lang="en-US" altLang="ko-KR" dirty="0">
                <a:solidFill>
                  <a:schemeClr val="tx1"/>
                </a:solidFill>
              </a:rPr>
              <a:t>  NO / </a:t>
            </a:r>
            <a:r>
              <a:rPr lang="ko-KR" altLang="en-US" dirty="0" smtClean="0">
                <a:solidFill>
                  <a:schemeClr val="tx1"/>
                </a:solidFill>
              </a:rPr>
              <a:t>학생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이름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성별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생년월일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학년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반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가입일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400087" y="3580176"/>
            <a:ext cx="1856229" cy="214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B24E7-2884-41ED-BBA7-6DB9CAFF1F83}"/>
              </a:ext>
            </a:extLst>
          </p:cNvPr>
          <p:cNvSpPr txBox="1"/>
          <p:nvPr/>
        </p:nvSpPr>
        <p:spPr>
          <a:xfrm>
            <a:off x="9471408" y="944557"/>
            <a:ext cx="1882392" cy="923330"/>
          </a:xfrm>
          <a:prstGeom prst="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등록자의 상세 정보를 확인하고 관리하는 페이지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7528290-8B0D-412E-A52F-00D743749E1B}"/>
              </a:ext>
            </a:extLst>
          </p:cNvPr>
          <p:cNvCxnSpPr/>
          <p:nvPr/>
        </p:nvCxnSpPr>
        <p:spPr>
          <a:xfrm>
            <a:off x="1175657" y="3293443"/>
            <a:ext cx="39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14867" y="2421651"/>
            <a:ext cx="1160790" cy="2062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승인완료한</a:t>
            </a:r>
            <a:r>
              <a:rPr lang="ko-KR" altLang="en-US" sz="1600" dirty="0" smtClean="0"/>
              <a:t> 사람들 중에 지역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, </a:t>
            </a:r>
            <a:r>
              <a:rPr lang="ko-KR" altLang="en-US" sz="1600" dirty="0"/>
              <a:t>학년</a:t>
            </a:r>
            <a:r>
              <a:rPr lang="en-US" altLang="ko-KR" sz="1600" dirty="0"/>
              <a:t>, </a:t>
            </a:r>
            <a:r>
              <a:rPr lang="ko-KR" altLang="en-US" sz="1600" dirty="0"/>
              <a:t>반</a:t>
            </a:r>
            <a:r>
              <a:rPr lang="en-US" altLang="ko-KR" sz="1600" dirty="0"/>
              <a:t> </a:t>
            </a:r>
            <a:r>
              <a:rPr lang="ko-KR" altLang="en-US" sz="1600" dirty="0"/>
              <a:t>등등 조회하고 싶은 기준에 따라 선택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9BB611-1DF3-47D1-9929-81C91E615304}"/>
              </a:ext>
            </a:extLst>
          </p:cNvPr>
          <p:cNvCxnSpPr/>
          <p:nvPr/>
        </p:nvCxnSpPr>
        <p:spPr>
          <a:xfrm flipH="1">
            <a:off x="10412604" y="3293443"/>
            <a:ext cx="620486" cy="43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F9B1B9-EAD1-4092-AE5C-453A29FFC27E}"/>
              </a:ext>
            </a:extLst>
          </p:cNvPr>
          <p:cNvSpPr txBox="1"/>
          <p:nvPr/>
        </p:nvSpPr>
        <p:spPr>
          <a:xfrm>
            <a:off x="11007340" y="2589187"/>
            <a:ext cx="1133581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클릭 시 기준에 </a:t>
            </a:r>
            <a:r>
              <a:rPr lang="ko-KR" altLang="en-US" dirty="0" smtClean="0"/>
              <a:t>따른 회원 검색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F4DD35-D8A7-416C-866A-6ACB091A9A26}"/>
              </a:ext>
            </a:extLst>
          </p:cNvPr>
          <p:cNvSpPr txBox="1"/>
          <p:nvPr/>
        </p:nvSpPr>
        <p:spPr>
          <a:xfrm>
            <a:off x="3704353" y="5758043"/>
            <a:ext cx="394651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회원가입 </a:t>
            </a:r>
            <a:r>
              <a:rPr lang="ko-KR" altLang="en-US" dirty="0" err="1" smtClean="0"/>
              <a:t>승인완료</a:t>
            </a:r>
            <a:r>
              <a:rPr lang="ko-KR" altLang="en-US" dirty="0" smtClean="0"/>
              <a:t> 한 사람들 리스트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회원가입 </a:t>
            </a:r>
            <a:r>
              <a:rPr lang="ko-KR" altLang="en-US" sz="1600" dirty="0" err="1" smtClean="0"/>
              <a:t>승인완료한</a:t>
            </a:r>
            <a:r>
              <a:rPr lang="ko-KR" altLang="en-US" sz="1600" dirty="0" smtClean="0"/>
              <a:t> 사람들 </a:t>
            </a:r>
            <a:r>
              <a:rPr lang="ko-KR" altLang="en-US" sz="1600" dirty="0" err="1" smtClean="0"/>
              <a:t>관리페이지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847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194890" cy="63971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관리자화면</a:t>
            </a:r>
            <a:r>
              <a:rPr lang="en-US" altLang="ko-KR" dirty="0" smtClean="0"/>
              <a:t>-</a:t>
            </a:r>
            <a:r>
              <a:rPr lang="ko-KR" altLang="en-US" b="1" dirty="0"/>
              <a:t> </a:t>
            </a:r>
            <a:r>
              <a:rPr lang="ko-KR" altLang="en-US" dirty="0"/>
              <a:t>년도학기관리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39988" y="1176131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66575" y="1195759"/>
            <a:ext cx="9405257" cy="974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366575" y="2421651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공통코드관리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b="1" dirty="0" smtClean="0">
                <a:solidFill>
                  <a:schemeClr val="tx1"/>
                </a:solidFill>
              </a:rPr>
              <a:t>년도학기관리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339988" y="2994882"/>
            <a:ext cx="9458430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NO/	</a:t>
            </a:r>
            <a:r>
              <a:rPr lang="ko-KR" altLang="en-US" b="1" dirty="0" err="1" smtClean="0">
                <a:solidFill>
                  <a:schemeClr val="tx1"/>
                </a:solidFill>
              </a:rPr>
              <a:t>년도학기</a:t>
            </a:r>
            <a:r>
              <a:rPr lang="en-US" altLang="ko-KR" b="1" dirty="0" smtClean="0">
                <a:solidFill>
                  <a:schemeClr val="tx1"/>
                </a:solidFill>
              </a:rPr>
              <a:t>/ 	</a:t>
            </a:r>
            <a:r>
              <a:rPr lang="ko-KR" altLang="en-US" b="1" dirty="0" err="1" smtClean="0">
                <a:solidFill>
                  <a:schemeClr val="tx1"/>
                </a:solidFill>
              </a:rPr>
              <a:t>실질년도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339988" y="3459798"/>
            <a:ext cx="9453483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en-US" altLang="ko-KR" b="1" dirty="0">
                <a:solidFill>
                  <a:schemeClr val="tx1"/>
                </a:solidFill>
              </a:rPr>
              <a:t>	</a:t>
            </a:r>
            <a:r>
              <a:rPr lang="en-US" altLang="ko-KR" b="1" dirty="0" smtClean="0">
                <a:solidFill>
                  <a:schemeClr val="tx1"/>
                </a:solidFill>
              </a:rPr>
              <a:t>2016-1</a:t>
            </a:r>
            <a:r>
              <a:rPr lang="ko-KR" altLang="en-US" b="1" dirty="0" smtClean="0">
                <a:solidFill>
                  <a:schemeClr val="tx1"/>
                </a:solidFill>
              </a:rPr>
              <a:t>학기</a:t>
            </a:r>
            <a:r>
              <a:rPr lang="en-US" altLang="ko-KR" b="1" dirty="0" smtClean="0">
                <a:solidFill>
                  <a:schemeClr val="tx1"/>
                </a:solidFill>
              </a:rPr>
              <a:t>	2016.02.25~2016.08.15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39987" y="3899283"/>
            <a:ext cx="9453483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2	</a:t>
            </a:r>
            <a:r>
              <a:rPr lang="en-US" altLang="ko-KR" b="1" dirty="0" smtClean="0">
                <a:solidFill>
                  <a:schemeClr val="tx1"/>
                </a:solidFill>
              </a:rPr>
              <a:t>2016-2</a:t>
            </a:r>
            <a:r>
              <a:rPr lang="ko-KR" altLang="en-US" b="1" dirty="0" smtClean="0">
                <a:solidFill>
                  <a:schemeClr val="tx1"/>
                </a:solidFill>
              </a:rPr>
              <a:t>학기</a:t>
            </a:r>
            <a:r>
              <a:rPr lang="en-US" altLang="ko-KR" b="1" dirty="0" smtClean="0">
                <a:solidFill>
                  <a:schemeClr val="tx1"/>
                </a:solidFill>
              </a:rPr>
              <a:t>	2016.08.25~2016.02.15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3852" y="4342007"/>
            <a:ext cx="9453483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  3	</a:t>
            </a:r>
            <a:r>
              <a:rPr lang="en-US" altLang="ko-KR" b="1" dirty="0" smtClean="0">
                <a:solidFill>
                  <a:schemeClr val="tx1"/>
                </a:solidFill>
              </a:rPr>
              <a:t>2017-1</a:t>
            </a:r>
            <a:r>
              <a:rPr lang="ko-KR" altLang="en-US" b="1" dirty="0" smtClean="0">
                <a:solidFill>
                  <a:schemeClr val="tx1"/>
                </a:solidFill>
              </a:rPr>
              <a:t>학기</a:t>
            </a:r>
            <a:r>
              <a:rPr lang="en-US" altLang="ko-KR" b="1" dirty="0" smtClean="0">
                <a:solidFill>
                  <a:schemeClr val="tx1"/>
                </a:solidFill>
              </a:rPr>
              <a:t>	2017.02.25~2017.08.15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854631" y="6165372"/>
            <a:ext cx="179407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년도학기</a:t>
            </a:r>
            <a:r>
              <a:rPr lang="ko-KR" altLang="en-US" dirty="0" smtClean="0">
                <a:solidFill>
                  <a:schemeClr val="tx1"/>
                </a:solidFill>
              </a:rPr>
              <a:t> 추가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7847637" y="2081080"/>
            <a:ext cx="4074288" cy="363640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951811" y="2162406"/>
            <a:ext cx="813632" cy="294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년도▽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826073" y="2188538"/>
            <a:ext cx="728447" cy="2786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smtClean="0">
                <a:solidFill>
                  <a:schemeClr val="tx1"/>
                </a:solidFill>
              </a:rPr>
              <a:t>학기▽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76921" t="22705" r="42" b="38814"/>
          <a:stretch/>
        </p:blipFill>
        <p:spPr>
          <a:xfrm>
            <a:off x="7956681" y="2857587"/>
            <a:ext cx="3707292" cy="2285049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7956681" y="2525080"/>
            <a:ext cx="3707292" cy="328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실질년도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850341" y="5206799"/>
            <a:ext cx="631745" cy="344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smtClean="0">
                <a:solidFill>
                  <a:schemeClr val="tx1"/>
                </a:solidFill>
              </a:rPr>
              <a:t>등록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809521" y="1200421"/>
            <a:ext cx="1793002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관리자가 </a:t>
            </a:r>
            <a:r>
              <a:rPr lang="ko-KR" altLang="en-US" sz="1600" dirty="0" err="1" smtClean="0"/>
              <a:t>년도학기를</a:t>
            </a:r>
            <a:r>
              <a:rPr lang="ko-KR" altLang="en-US" sz="1600" dirty="0" smtClean="0"/>
              <a:t> 추가하여 관리할 수 있음</a:t>
            </a:r>
            <a:endParaRPr lang="ko-KR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984F9E-4022-45C2-8D22-76118C0C6158}"/>
              </a:ext>
            </a:extLst>
          </p:cNvPr>
          <p:cNvSpPr txBox="1"/>
          <p:nvPr/>
        </p:nvSpPr>
        <p:spPr>
          <a:xfrm>
            <a:off x="6367298" y="6056476"/>
            <a:ext cx="1793002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년도학기</a:t>
            </a:r>
            <a:r>
              <a:rPr lang="ko-KR" altLang="en-US" sz="1600" dirty="0" smtClean="0"/>
              <a:t> 추가하는 버튼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38" idx="3"/>
            <a:endCxn id="30" idx="1"/>
          </p:cNvCxnSpPr>
          <p:nvPr/>
        </p:nvCxnSpPr>
        <p:spPr>
          <a:xfrm>
            <a:off x="8160300" y="6348864"/>
            <a:ext cx="694331" cy="1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6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선생님</a:t>
            </a:r>
            <a:r>
              <a:rPr lang="en-US" altLang="ko-KR" dirty="0" smtClean="0"/>
              <a:t>-</a:t>
            </a:r>
            <a:r>
              <a:rPr lang="ko-KR" altLang="en-US" dirty="0" smtClean="0"/>
              <a:t>메인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강의과목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3402" y="1182490"/>
            <a:ext cx="9458430" cy="5506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13402" y="1170915"/>
            <a:ext cx="9458431" cy="8507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홈페이지 이름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67750" y="3144198"/>
            <a:ext cx="1596711" cy="486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강좌개설하기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4654" y="2021669"/>
            <a:ext cx="2877178" cy="450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 페이지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57355" y="3174744"/>
            <a:ext cx="2201845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2020</a:t>
            </a:r>
            <a:r>
              <a:rPr lang="ko-KR" altLang="en-US" b="1" dirty="0" smtClean="0">
                <a:solidFill>
                  <a:schemeClr val="tx1"/>
                </a:solidFill>
              </a:rPr>
              <a:t>년도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학기 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07538" y="3808944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 제목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99669" y="3387488"/>
            <a:ext cx="268081" cy="24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6592081" y="3270054"/>
            <a:ext cx="1807588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새로운 강좌를 개설하기위한 버튼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일종의 </a:t>
            </a:r>
            <a:r>
              <a:rPr lang="ko-KR" altLang="en-US" sz="1400" dirty="0" err="1" smtClean="0"/>
              <a:t>게시판개설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162309" y="4648215"/>
            <a:ext cx="10269" cy="68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4083254" y="5337503"/>
            <a:ext cx="2178647" cy="73866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자신의 </a:t>
            </a:r>
            <a:r>
              <a:rPr lang="ko-KR" altLang="en-US" sz="1400" dirty="0" err="1" smtClean="0"/>
              <a:t>강의과목과</a:t>
            </a:r>
            <a:r>
              <a:rPr lang="ko-KR" altLang="en-US" sz="1400" dirty="0" smtClean="0"/>
              <a:t> 타 선생님들이 만든 강좌 </a:t>
            </a:r>
            <a:r>
              <a:rPr lang="ko-KR" altLang="en-US" sz="1400" dirty="0" err="1" smtClean="0"/>
              <a:t>볼수있음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1314240" y="2615790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/>
                </a:solidFill>
              </a:rPr>
              <a:t>강의과목</a:t>
            </a:r>
            <a:r>
              <a:rPr lang="en-US" altLang="ko-KR" b="1" dirty="0" smtClean="0">
                <a:solidFill>
                  <a:schemeClr val="tx1"/>
                </a:solidFill>
              </a:rPr>
              <a:t>/ </a:t>
            </a:r>
            <a:r>
              <a:rPr lang="ko-KR" altLang="en-US" dirty="0" err="1" smtClean="0">
                <a:solidFill>
                  <a:schemeClr val="tx1"/>
                </a:solidFill>
              </a:rPr>
              <a:t>개설강좌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조회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307537" y="4246279"/>
            <a:ext cx="9405257" cy="40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강좌 제목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00567" y="3860434"/>
            <a:ext cx="1305305" cy="29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강의실 입장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00567" y="4299346"/>
            <a:ext cx="1305305" cy="295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강의실 입장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49A37-64B4-454A-AB3D-EAD15B688378}"/>
              </a:ext>
            </a:extLst>
          </p:cNvPr>
          <p:cNvSpPr txBox="1"/>
          <p:nvPr/>
        </p:nvSpPr>
        <p:spPr>
          <a:xfrm>
            <a:off x="8777109" y="5072097"/>
            <a:ext cx="1919500" cy="5232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다른 선생님 강의실에 입장하기 위한 버튼</a:t>
            </a:r>
            <a:endParaRPr lang="ko-KR" altLang="en-US" sz="1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2CF84AE-D49C-473B-B782-316748E672C4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9736859" y="4594490"/>
            <a:ext cx="16361" cy="47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3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1326</Words>
  <Application>Microsoft Office PowerPoint</Application>
  <PresentationFormat>와이드스크린</PresentationFormat>
  <Paragraphs>398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초등학생 받아쓰기</vt:lpstr>
      <vt:lpstr>목차</vt:lpstr>
      <vt:lpstr>PowerPoint 프레젠테이션</vt:lpstr>
      <vt:lpstr>로그인 화면</vt:lpstr>
      <vt:lpstr>PowerPoint 프레젠테이션</vt:lpstr>
      <vt:lpstr>관리자화면-회원관리(승인)</vt:lpstr>
      <vt:lpstr>관리자화면- 공통코드관리</vt:lpstr>
      <vt:lpstr>관리자화면- 년도학기관리</vt:lpstr>
      <vt:lpstr>선생님-메인(강의과목)</vt:lpstr>
      <vt:lpstr>선생님-메인&gt;강좌개설하기버튼</vt:lpstr>
      <vt:lpstr>선생님-메인(개설강좌 조회)</vt:lpstr>
      <vt:lpstr>선생님-개설강좌&gt;자료실</vt:lpstr>
      <vt:lpstr>선생님-개설 강좌&gt;신청현황관리</vt:lpstr>
      <vt:lpstr>선생님-개설 강좌&gt;학습현황</vt:lpstr>
      <vt:lpstr>선생님-개설 강좌&gt; 공지사항</vt:lpstr>
      <vt:lpstr>선생님-개설 강좌&gt; Q&amp;A</vt:lpstr>
      <vt:lpstr>선생님- Q&amp;A &gt;학생 질문글(글 클릭시)</vt:lpstr>
      <vt:lpstr>학생-메인(개설 강좌 목록)</vt:lpstr>
      <vt:lpstr>학생-신청 강좌 목록</vt:lpstr>
      <vt:lpstr>학생-수강 강좌 목록</vt:lpstr>
      <vt:lpstr>학생-학습 자료실(강좌내 받아쓰기 자료)</vt:lpstr>
      <vt:lpstr>학생-개설한강좌&gt;공지사항</vt:lpstr>
      <vt:lpstr>학생-개설한 강좌&gt; Q&amp;A</vt:lpstr>
      <vt:lpstr>선생님- Q&amp;A &gt;글쓰기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초등학생 받아쓰기 프로그램 개발</dc:title>
  <dc:creator>subin</dc:creator>
  <cp:lastModifiedBy>subin</cp:lastModifiedBy>
  <cp:revision>83</cp:revision>
  <cp:lastPrinted>2020-03-31T06:35:38Z</cp:lastPrinted>
  <dcterms:created xsi:type="dcterms:W3CDTF">2020-03-22T14:39:39Z</dcterms:created>
  <dcterms:modified xsi:type="dcterms:W3CDTF">2020-04-05T11:56:29Z</dcterms:modified>
</cp:coreProperties>
</file>