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88" r:id="rId13"/>
    <p:sldId id="287" r:id="rId14"/>
    <p:sldId id="266" r:id="rId15"/>
    <p:sldId id="278" r:id="rId16"/>
    <p:sldId id="279" r:id="rId17"/>
    <p:sldId id="280" r:id="rId18"/>
    <p:sldId id="269" r:id="rId19"/>
    <p:sldId id="281" r:id="rId20"/>
    <p:sldId id="282" r:id="rId21"/>
    <p:sldId id="284" r:id="rId22"/>
    <p:sldId id="283" r:id="rId23"/>
    <p:sldId id="286" r:id="rId24"/>
    <p:sldId id="285" r:id="rId25"/>
    <p:sldId id="271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bin" initials="s" lastIdx="6" clrIdx="0">
    <p:extLst>
      <p:ext uri="{19B8F6BF-5375-455C-9EA6-DF929625EA0E}">
        <p15:presenceInfo xmlns:p15="http://schemas.microsoft.com/office/powerpoint/2012/main" userId="39b22dca83e118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256"/>
    <a:srgbClr val="EAEDF4"/>
    <a:srgbClr val="D3D5DC"/>
    <a:srgbClr val="D0D7E9"/>
    <a:srgbClr val="E9ECF4"/>
    <a:srgbClr val="DBDEE2"/>
    <a:srgbClr val="FAF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6"/>
    <p:restoredTop sz="94659"/>
  </p:normalViewPr>
  <p:slideViewPr>
    <p:cSldViewPr showGuides="1">
      <p:cViewPr varScale="1">
        <p:scale>
          <a:sx n="83" d="100"/>
          <a:sy n="83" d="100"/>
        </p:scale>
        <p:origin x="125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18EC3BA-1FD4-4A45-AE0E-F8E15B177C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6A4658-0AFE-A347-9357-3EC20D8869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DE304-1FD0-994E-A31E-0977E688F440}" type="datetimeFigureOut">
              <a:rPr kumimoji="1" lang="ko-KR" altLang="en-US" smtClean="0"/>
              <a:t>2020-04-08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68B98F-BCD1-AC41-B5A4-8A13F5E50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CCAD7-8366-0E41-9AA4-3A009CA930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3CF05-FE8D-1A4B-B8A1-69727E9970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1276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68C8A-2EE8-EF4A-8341-BD52C4B22472}" type="datetimeFigureOut">
              <a:rPr kumimoji="1" lang="ko-KR" altLang="en-US" smtClean="0"/>
              <a:t>2020-04-08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40552-1E80-E948-AAEB-6FC23C62F1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175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87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6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6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4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9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44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8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1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8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17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D37A5-10FD-4F1F-952A-349E3DC79E95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12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06718" y="2303466"/>
            <a:ext cx="7772400" cy="1362075"/>
          </a:xfrm>
        </p:spPr>
        <p:txBody>
          <a:bodyPr/>
          <a:lstStyle/>
          <a:p>
            <a:r>
              <a:rPr lang="ko-KR" altLang="en-US" dirty="0" smtClean="0"/>
              <a:t>받아쓰기 화면설계서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22313" y="3861048"/>
            <a:ext cx="7772400" cy="545852"/>
          </a:xfrm>
        </p:spPr>
        <p:txBody>
          <a:bodyPr/>
          <a:lstStyle/>
          <a:p>
            <a:pPr algn="ctr"/>
            <a:r>
              <a:rPr lang="ko-KR" altLang="en-US" dirty="0" err="1" smtClean="0"/>
              <a:t>딕테이션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7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53784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학생화면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수강강좌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905261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해당 강좌로 입장 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40768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개설강좌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1340768"/>
            <a:ext cx="1326226" cy="3582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수강강좌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5929" y="1988840"/>
            <a:ext cx="5766232" cy="563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           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2142698"/>
            <a:ext cx="155089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 검색조건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60032" y="2134508"/>
            <a:ext cx="667025" cy="286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777" y="176206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52018" y="2158022"/>
            <a:ext cx="2475966" cy="289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327109"/>
              </p:ext>
            </p:extLst>
          </p:nvPr>
        </p:nvGraphicFramePr>
        <p:xfrm>
          <a:off x="281495" y="2852936"/>
          <a:ext cx="5586649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강좌명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선생님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신청기간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강좌선택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받아쓰기</a:t>
                      </a:r>
                      <a:r>
                        <a:rPr lang="en-US" altLang="ko-KR" sz="1200" dirty="0" smtClean="0"/>
                        <a:t>(2</a:t>
                      </a:r>
                      <a:r>
                        <a:rPr lang="ko-KR" altLang="en-US" sz="1200" dirty="0" smtClean="0"/>
                        <a:t>학년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김개똥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2.13</a:t>
                      </a:r>
                      <a:r>
                        <a:rPr lang="en-US" altLang="ko-KR" sz="1200" baseline="0" dirty="0" smtClean="0"/>
                        <a:t> – 3.30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강좌들어가기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받아쓰기</a:t>
                      </a:r>
                      <a:r>
                        <a:rPr lang="en-US" altLang="ko-KR" sz="1200" dirty="0" smtClean="0"/>
                        <a:t>(1</a:t>
                      </a:r>
                      <a:r>
                        <a:rPr lang="ko-KR" altLang="en-US" sz="1200" dirty="0" err="1" smtClean="0"/>
                        <a:t>한년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김말똥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2.13</a:t>
                      </a:r>
                      <a:r>
                        <a:rPr lang="en-US" altLang="ko-KR" sz="1200" baseline="0" dirty="0" smtClean="0"/>
                        <a:t> – 3.30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강좌들어가기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78294" y="316245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2073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823445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학생화면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신청강좌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29800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신청강좌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버튼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신청한 강좌들 목록이 리스트로 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강좌로 들어오면 바로 공지사항 화면으로 들어감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137234"/>
              </p:ext>
            </p:extLst>
          </p:nvPr>
        </p:nvGraphicFramePr>
        <p:xfrm>
          <a:off x="281495" y="2852936"/>
          <a:ext cx="5586650" cy="155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73">
                  <a:extLst>
                    <a:ext uri="{9D8B030D-6E8A-4147-A177-3AD203B41FA5}">
                      <a16:colId xmlns:a16="http://schemas.microsoft.com/office/drawing/2014/main" val="913586709"/>
                    </a:ext>
                  </a:extLst>
                </a:gridCol>
                <a:gridCol w="235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파일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조회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627784" y="4661326"/>
            <a:ext cx="122248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검색조건▽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20072" y="4653135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37576" y="4653135"/>
            <a:ext cx="1210488" cy="313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강좌명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선생님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7700" y="199467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88431" y="199467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②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신청강좌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45574" y="2278670"/>
            <a:ext cx="1326226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5536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9384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QnA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51520" y="2636912"/>
            <a:ext cx="1182210" cy="3582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강좌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51520" y="2961916"/>
            <a:ext cx="1182210" cy="3582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강좌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3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/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학생화면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공지사항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강좌의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 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81495" y="2852936"/>
          <a:ext cx="5586650" cy="155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73">
                  <a:extLst>
                    <a:ext uri="{9D8B030D-6E8A-4147-A177-3AD203B41FA5}">
                      <a16:colId xmlns:a16="http://schemas.microsoft.com/office/drawing/2014/main" val="913586709"/>
                    </a:ext>
                  </a:extLst>
                </a:gridCol>
                <a:gridCol w="235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파일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조회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627784" y="4661326"/>
            <a:ext cx="122248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검색조건▽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20072" y="4653135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37576" y="4653135"/>
            <a:ext cx="1210488" cy="313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강좌명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선생님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2826" y="150717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6487" y="464767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②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신청강좌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45574" y="2278670"/>
            <a:ext cx="1326226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5536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9384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QnA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10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/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학생화면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학습자료실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66479"/>
              </p:ext>
            </p:extLst>
          </p:nvPr>
        </p:nvGraphicFramePr>
        <p:xfrm>
          <a:off x="6804247" y="899235"/>
          <a:ext cx="2160241" cy="5594109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 단계를 완료해야 다음단계로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갈수있다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오류메세지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 단계를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몇점이상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맞아야 합니다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입력하는 칸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음성파일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오류메세지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문항을 모두 채우지 않았습니다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45574" y="2278670"/>
            <a:ext cx="1326226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55366" y="2278670"/>
            <a:ext cx="118221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강좌명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선생님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89850" y="4501375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51521" y="4502818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4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89849" y="414908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520" y="415052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smtClean="0">
                <a:solidFill>
                  <a:schemeClr val="tx1"/>
                </a:solidFill>
              </a:rPr>
              <a:t>3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89849" y="378904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520" y="379048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smtClean="0">
                <a:solidFill>
                  <a:schemeClr val="tx1"/>
                </a:solidFill>
              </a:rPr>
              <a:t>2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9849" y="342900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문항을 입력하세요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51520" y="343044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1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89849" y="4859972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51520" y="4861415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5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89849" y="5220012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51520" y="5221455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smtClean="0">
                <a:solidFill>
                  <a:schemeClr val="tx1"/>
                </a:solidFill>
              </a:rPr>
              <a:t>6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0983" y="2924944"/>
            <a:ext cx="5832648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단계 </a:t>
            </a:r>
            <a:r>
              <a:rPr lang="ko-KR" altLang="en-US" b="1" dirty="0" smtClean="0">
                <a:solidFill>
                  <a:srgbClr val="00B050"/>
                </a:solidFill>
              </a:rPr>
              <a:t>①</a:t>
            </a:r>
            <a:r>
              <a:rPr lang="ko-KR" altLang="en-US" b="1" dirty="0" smtClean="0">
                <a:solidFill>
                  <a:schemeClr val="tx1"/>
                </a:solidFill>
              </a:rPr>
              <a:t> ② ③ ④ ⑤ ⑥ ⑦ ⑧ ⑨ ⑩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732450" y="5733256"/>
            <a:ext cx="1351718" cy="430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54500" y="263573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50592" y="3380426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②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562431" y="3460220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62432" y="4532595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562431" y="4180300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562431" y="3820260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562431" y="4891192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▶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562431" y="5251232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smtClean="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20072" y="3378478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355976" y="5733256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89384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QnA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8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806594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학생화면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학습자료실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)-</a:t>
                      </a: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채점후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300869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학생이 작성한 답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점수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정답이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받아쓰기를 다시 진행한다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정답인지 오답인지 출력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맞은개수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출력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몇점이상이면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다음단계로 갈 수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2996952"/>
            <a:ext cx="6604418" cy="324036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강좌명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선생님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71600" y="44585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15616" y="3861048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②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33441" y="3666510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39075" y="3643007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89625" y="3666510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87624" y="3090446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45574" y="2278670"/>
            <a:ext cx="1326226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55366" y="2278670"/>
            <a:ext cx="118221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9384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QnA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5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6341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학생화면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(Q&amp;A)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323315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내림차순으로 하여 최신 것을 가장 먼저 나오도록 한다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129581"/>
              </p:ext>
            </p:extLst>
          </p:nvPr>
        </p:nvGraphicFramePr>
        <p:xfrm>
          <a:off x="281495" y="3475531"/>
          <a:ext cx="5586651" cy="1634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73">
                  <a:extLst>
                    <a:ext uri="{9D8B030D-6E8A-4147-A177-3AD203B41FA5}">
                      <a16:colId xmlns:a16="http://schemas.microsoft.com/office/drawing/2014/main" val="913586709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7460379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답변여부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파일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조회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test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완료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김광규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20.04.06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test2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미완료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규광김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20.03.03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627784" y="5283921"/>
            <a:ext cx="122248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검색조건▽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20072" y="5275730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37576" y="5275730"/>
            <a:ext cx="1210488" cy="313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60032" y="3043483"/>
            <a:ext cx="100811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글쓰기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강좌명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선생님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45548" y="503466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45574" y="2278670"/>
            <a:ext cx="1326226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5536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3846" y="2278670"/>
            <a:ext cx="118221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QnA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9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139894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선생님화면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강좌리스트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40768"/>
            <a:ext cx="1368152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강좌리스트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9672" y="1340768"/>
            <a:ext cx="144016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개설강좌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5929" y="1988840"/>
            <a:ext cx="5766232" cy="563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           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2142698"/>
            <a:ext cx="155089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 검색조건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60032" y="2134508"/>
            <a:ext cx="667025" cy="286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777" y="176206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52018" y="2158022"/>
            <a:ext cx="2475966" cy="289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855351"/>
              </p:ext>
            </p:extLst>
          </p:nvPr>
        </p:nvGraphicFramePr>
        <p:xfrm>
          <a:off x="281495" y="3356992"/>
          <a:ext cx="5586649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강좌명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선생님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신청기간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강좌선택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받아쓰기</a:t>
                      </a:r>
                      <a:r>
                        <a:rPr lang="en-US" altLang="ko-KR" sz="1200" dirty="0" smtClean="0"/>
                        <a:t>(2</a:t>
                      </a:r>
                      <a:r>
                        <a:rPr lang="ko-KR" altLang="en-US" sz="1200" dirty="0" smtClean="0"/>
                        <a:t>학년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김개똥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2.13</a:t>
                      </a:r>
                      <a:r>
                        <a:rPr lang="en-US" altLang="ko-KR" sz="1200" baseline="0" dirty="0" smtClean="0"/>
                        <a:t> – 3.30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강좌들어가기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받아쓰기</a:t>
                      </a:r>
                      <a:r>
                        <a:rPr lang="en-US" altLang="ko-KR" sz="1200" dirty="0" smtClean="0"/>
                        <a:t>(1</a:t>
                      </a:r>
                      <a:r>
                        <a:rPr lang="ko-KR" altLang="en-US" sz="1200" dirty="0" err="1" smtClean="0"/>
                        <a:t>한년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김말똥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2.13</a:t>
                      </a:r>
                      <a:r>
                        <a:rPr lang="en-US" altLang="ko-KR" sz="1200" baseline="0" dirty="0" smtClean="0"/>
                        <a:t> – 3.30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강좌들어가기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409031" y="2890982"/>
            <a:ext cx="1459113" cy="3219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</a:rPr>
              <a:t>강좌개설하기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59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339906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선생님화면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개설강좌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7978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자신이 개설한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강좌목록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40768"/>
            <a:ext cx="1368152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강좌리스트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9672" y="1340768"/>
            <a:ext cx="144016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개설강좌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5929" y="1988840"/>
            <a:ext cx="5766232" cy="563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           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2142698"/>
            <a:ext cx="155089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 검색조건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60032" y="2134508"/>
            <a:ext cx="667025" cy="286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777" y="176206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52018" y="2158022"/>
            <a:ext cx="2475966" cy="289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81495" y="2852936"/>
          <a:ext cx="5586649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강좌명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선생님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신청기간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강좌선택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받아쓰기</a:t>
                      </a:r>
                      <a:r>
                        <a:rPr lang="en-US" altLang="ko-KR" sz="1200" dirty="0" smtClean="0"/>
                        <a:t>(2</a:t>
                      </a:r>
                      <a:r>
                        <a:rPr lang="ko-KR" altLang="en-US" sz="1200" dirty="0" smtClean="0"/>
                        <a:t>학년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김개똥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2.13</a:t>
                      </a:r>
                      <a:r>
                        <a:rPr lang="en-US" altLang="ko-KR" sz="1200" baseline="0" dirty="0" smtClean="0"/>
                        <a:t> – 3.30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강좌들어가기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받아쓰기</a:t>
                      </a:r>
                      <a:r>
                        <a:rPr lang="en-US" altLang="ko-KR" sz="1200" dirty="0" smtClean="0"/>
                        <a:t>(1</a:t>
                      </a:r>
                      <a:r>
                        <a:rPr lang="ko-KR" altLang="en-US" sz="1200" dirty="0" err="1" smtClean="0"/>
                        <a:t>한년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김말똥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2.13</a:t>
                      </a:r>
                      <a:r>
                        <a:rPr lang="en-US" altLang="ko-KR" sz="1200" baseline="0" dirty="0" smtClean="0"/>
                        <a:t> – 3.30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강좌들어가기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1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248265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선생님 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공지사항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61202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해당강좌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2278670"/>
            <a:ext cx="1207702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784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강좌명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선생님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9912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040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831588"/>
              </p:ext>
            </p:extLst>
          </p:nvPr>
        </p:nvGraphicFramePr>
        <p:xfrm>
          <a:off x="281495" y="3475531"/>
          <a:ext cx="5586650" cy="155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73">
                  <a:extLst>
                    <a:ext uri="{9D8B030D-6E8A-4147-A177-3AD203B41FA5}">
                      <a16:colId xmlns:a16="http://schemas.microsoft.com/office/drawing/2014/main" val="913586709"/>
                    </a:ext>
                  </a:extLst>
                </a:gridCol>
                <a:gridCol w="235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파일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조회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627784" y="5283921"/>
            <a:ext cx="122248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검색조건▽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20072" y="5275730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37576" y="5275730"/>
            <a:ext cx="1210488" cy="313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60032" y="3043483"/>
            <a:ext cx="100811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글쓰기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1495" y="141956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63426" y="525068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②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4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473585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선생님 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학습자료실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192307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단계를 직접 선택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각 단계마다 받아쓰기 문항을 등록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2278670"/>
            <a:ext cx="1207702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784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강좌명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선생님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9912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040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0983" y="2924944"/>
            <a:ext cx="5832648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단계 </a:t>
            </a:r>
            <a:r>
              <a:rPr lang="ko-KR" altLang="en-US" b="1" dirty="0" smtClean="0">
                <a:solidFill>
                  <a:srgbClr val="00B050"/>
                </a:solidFill>
              </a:rPr>
              <a:t>①</a:t>
            </a:r>
            <a:r>
              <a:rPr lang="ko-KR" altLang="en-US" b="1" dirty="0" smtClean="0">
                <a:solidFill>
                  <a:schemeClr val="tx1"/>
                </a:solidFill>
              </a:rPr>
              <a:t> ② ③ ④ ⑤ ⑥ ⑦ ⑧ ⑨ ⑩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9850" y="4501375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32450" y="5733256"/>
            <a:ext cx="1351718" cy="430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54500" y="263573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89849" y="414908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89849" y="378904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89849" y="4859972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89849" y="5220012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89849" y="342900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문항을 입력하세요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50592" y="3380426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521" y="4502818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4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520" y="415052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smtClean="0">
                <a:solidFill>
                  <a:schemeClr val="tx1"/>
                </a:solidFill>
              </a:rPr>
              <a:t>3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1520" y="379048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smtClean="0">
                <a:solidFill>
                  <a:schemeClr val="tx1"/>
                </a:solidFill>
              </a:rPr>
              <a:t>2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51520" y="343044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1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51520" y="4861415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5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1520" y="5221455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smtClean="0">
                <a:solidFill>
                  <a:schemeClr val="tx1"/>
                </a:solidFill>
              </a:rPr>
              <a:t>6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74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867067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화면구성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20200407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069598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169502" y="2036660"/>
            <a:ext cx="1398129" cy="638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인트로화면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54863" y="3312514"/>
            <a:ext cx="1520993" cy="393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선생님화면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754863" y="2182224"/>
            <a:ext cx="1479861" cy="393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학생화면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025482" y="5897678"/>
            <a:ext cx="126466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376200" y="2184577"/>
            <a:ext cx="1338385" cy="393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개설강좌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04049" y="1269133"/>
            <a:ext cx="1282266" cy="405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신청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387594" y="2860231"/>
            <a:ext cx="1358400" cy="393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수강강좌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17721" y="3066386"/>
            <a:ext cx="1271040" cy="405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407971" y="3646288"/>
            <a:ext cx="1395351" cy="458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강좌리스트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04049" y="1930941"/>
            <a:ext cx="1282266" cy="405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공지사항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15441" y="2528888"/>
            <a:ext cx="1272911" cy="405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학습자료실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754863" y="1479298"/>
            <a:ext cx="1479861" cy="3686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 화면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3347864" y="4922966"/>
            <a:ext cx="1398129" cy="453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개설강좌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025482" y="5369893"/>
            <a:ext cx="1264665" cy="405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015441" y="3653243"/>
            <a:ext cx="1272911" cy="444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학습자료실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014766" y="4821183"/>
            <a:ext cx="1264665" cy="405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465303" y="1702606"/>
            <a:ext cx="1280689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공통코드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69503" y="3464200"/>
            <a:ext cx="1368526" cy="393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회원가입창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41" idx="3"/>
            <a:endCxn id="68" idx="1"/>
          </p:cNvCxnSpPr>
          <p:nvPr/>
        </p:nvCxnSpPr>
        <p:spPr>
          <a:xfrm flipV="1">
            <a:off x="1567631" y="1663614"/>
            <a:ext cx="187232" cy="6924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1" idx="3"/>
            <a:endCxn id="58" idx="1"/>
          </p:cNvCxnSpPr>
          <p:nvPr/>
        </p:nvCxnSpPr>
        <p:spPr>
          <a:xfrm>
            <a:off x="1567631" y="2356054"/>
            <a:ext cx="187232" cy="2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41" idx="3"/>
            <a:endCxn id="43" idx="1"/>
          </p:cNvCxnSpPr>
          <p:nvPr/>
        </p:nvCxnSpPr>
        <p:spPr>
          <a:xfrm>
            <a:off x="1567631" y="2356054"/>
            <a:ext cx="187232" cy="1153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467261" y="1363077"/>
            <a:ext cx="1278731" cy="274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년도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학기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80" name="꺾인 연결선 79"/>
          <p:cNvCxnSpPr>
            <a:stCxn id="68" idx="3"/>
            <a:endCxn id="79" idx="1"/>
          </p:cNvCxnSpPr>
          <p:nvPr/>
        </p:nvCxnSpPr>
        <p:spPr>
          <a:xfrm flipV="1">
            <a:off x="3234724" y="1500256"/>
            <a:ext cx="232537" cy="1633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58" idx="3"/>
            <a:endCxn id="60" idx="1"/>
          </p:cNvCxnSpPr>
          <p:nvPr/>
        </p:nvCxnSpPr>
        <p:spPr>
          <a:xfrm>
            <a:off x="3234724" y="2379208"/>
            <a:ext cx="141476" cy="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58" idx="3"/>
            <a:endCxn id="63" idx="1"/>
          </p:cNvCxnSpPr>
          <p:nvPr/>
        </p:nvCxnSpPr>
        <p:spPr>
          <a:xfrm>
            <a:off x="3234724" y="2379208"/>
            <a:ext cx="152870" cy="6780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63" idx="3"/>
            <a:endCxn id="67" idx="1"/>
          </p:cNvCxnSpPr>
          <p:nvPr/>
        </p:nvCxnSpPr>
        <p:spPr>
          <a:xfrm flipV="1">
            <a:off x="4745994" y="2731839"/>
            <a:ext cx="269447" cy="3253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63" idx="3"/>
            <a:endCxn id="64" idx="1"/>
          </p:cNvCxnSpPr>
          <p:nvPr/>
        </p:nvCxnSpPr>
        <p:spPr>
          <a:xfrm>
            <a:off x="4745994" y="3057215"/>
            <a:ext cx="271727" cy="2121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43" idx="3"/>
            <a:endCxn id="65" idx="1"/>
          </p:cNvCxnSpPr>
          <p:nvPr/>
        </p:nvCxnSpPr>
        <p:spPr>
          <a:xfrm>
            <a:off x="3275856" y="3509498"/>
            <a:ext cx="132115" cy="366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65" idx="3"/>
            <a:endCxn id="71" idx="1"/>
          </p:cNvCxnSpPr>
          <p:nvPr/>
        </p:nvCxnSpPr>
        <p:spPr>
          <a:xfrm>
            <a:off x="4803322" y="3875508"/>
            <a:ext cx="21211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5025483" y="4253209"/>
            <a:ext cx="1272911" cy="444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학습자료실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88" name="꺾인 연결선 87"/>
          <p:cNvCxnSpPr>
            <a:stCxn id="63" idx="3"/>
            <a:endCxn id="66" idx="1"/>
          </p:cNvCxnSpPr>
          <p:nvPr/>
        </p:nvCxnSpPr>
        <p:spPr>
          <a:xfrm flipV="1">
            <a:off x="4745994" y="2133892"/>
            <a:ext cx="258055" cy="9233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60" idx="3"/>
            <a:endCxn id="61" idx="1"/>
          </p:cNvCxnSpPr>
          <p:nvPr/>
        </p:nvCxnSpPr>
        <p:spPr>
          <a:xfrm flipV="1">
            <a:off x="4714585" y="1472084"/>
            <a:ext cx="289464" cy="9094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41" idx="2"/>
            <a:endCxn id="74" idx="0"/>
          </p:cNvCxnSpPr>
          <p:nvPr/>
        </p:nvCxnSpPr>
        <p:spPr>
          <a:xfrm flipH="1">
            <a:off x="853766" y="2675448"/>
            <a:ext cx="14801" cy="78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5035527" y="6306718"/>
            <a:ext cx="126466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Q&amp;A</a:t>
            </a:r>
          </a:p>
        </p:txBody>
      </p:sp>
      <p:cxnSp>
        <p:nvCxnSpPr>
          <p:cNvPr id="92" name="꺾인 연결선 91"/>
          <p:cNvCxnSpPr>
            <a:stCxn id="43" idx="3"/>
            <a:endCxn id="69" idx="1"/>
          </p:cNvCxnSpPr>
          <p:nvPr/>
        </p:nvCxnSpPr>
        <p:spPr>
          <a:xfrm>
            <a:off x="3275856" y="3509498"/>
            <a:ext cx="72008" cy="16402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69" idx="3"/>
            <a:endCxn id="87" idx="1"/>
          </p:cNvCxnSpPr>
          <p:nvPr/>
        </p:nvCxnSpPr>
        <p:spPr>
          <a:xfrm flipV="1">
            <a:off x="4745993" y="4475475"/>
            <a:ext cx="279490" cy="674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69" idx="3"/>
            <a:endCxn id="72" idx="1"/>
          </p:cNvCxnSpPr>
          <p:nvPr/>
        </p:nvCxnSpPr>
        <p:spPr>
          <a:xfrm flipV="1">
            <a:off x="4745993" y="5024134"/>
            <a:ext cx="268773" cy="1255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69" idx="3"/>
            <a:endCxn id="70" idx="1"/>
          </p:cNvCxnSpPr>
          <p:nvPr/>
        </p:nvCxnSpPr>
        <p:spPr>
          <a:xfrm>
            <a:off x="4745993" y="5149730"/>
            <a:ext cx="279489" cy="423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69" idx="3"/>
            <a:endCxn id="59" idx="1"/>
          </p:cNvCxnSpPr>
          <p:nvPr/>
        </p:nvCxnSpPr>
        <p:spPr>
          <a:xfrm>
            <a:off x="4745993" y="5149730"/>
            <a:ext cx="279489" cy="8919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69" idx="3"/>
            <a:endCxn id="91" idx="1"/>
          </p:cNvCxnSpPr>
          <p:nvPr/>
        </p:nvCxnSpPr>
        <p:spPr>
          <a:xfrm>
            <a:off x="4745993" y="5149730"/>
            <a:ext cx="289534" cy="1301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54286" y="957124"/>
            <a:ext cx="1291705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>
            <a:stCxn id="68" idx="3"/>
            <a:endCxn id="52" idx="1"/>
          </p:cNvCxnSpPr>
          <p:nvPr/>
        </p:nvCxnSpPr>
        <p:spPr>
          <a:xfrm flipV="1">
            <a:off x="3234724" y="1136245"/>
            <a:ext cx="219562" cy="527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68" idx="3"/>
            <a:endCxn id="73" idx="1"/>
          </p:cNvCxnSpPr>
          <p:nvPr/>
        </p:nvCxnSpPr>
        <p:spPr>
          <a:xfrm>
            <a:off x="3234724" y="1663614"/>
            <a:ext cx="230579" cy="2181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9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920710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선생님 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학습현황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82425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학생들의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학습현황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검색조건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번호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err="1" smtClean="0">
                          <a:latin typeface="+mn-ea"/>
                          <a:ea typeface="+mn-ea"/>
                        </a:rPr>
                        <a:t>진도율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2278670"/>
            <a:ext cx="1207702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784" y="2278670"/>
            <a:ext cx="118221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강좌명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선생님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9912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040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915858"/>
              </p:ext>
            </p:extLst>
          </p:nvPr>
        </p:nvGraphicFramePr>
        <p:xfrm>
          <a:off x="281495" y="3475531"/>
          <a:ext cx="5586650" cy="145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73">
                  <a:extLst>
                    <a:ext uri="{9D8B030D-6E8A-4147-A177-3AD203B41FA5}">
                      <a16:colId xmlns:a16="http://schemas.microsoft.com/office/drawing/2014/main" val="913586709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진도율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김뫙뫙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1001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단계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627784" y="5283921"/>
            <a:ext cx="122248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검색조건▽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20072" y="5275730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37576" y="5275730"/>
            <a:ext cx="1210488" cy="313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45548" y="525068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12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10042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선생님 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신청현황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20882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조회조건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승인구분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미승인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변경버튼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누르면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-&gt;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저장 버튼 등장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변경가능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조회리스트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체크하여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일괄승인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엑셀로 일괄등록기능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2278670"/>
            <a:ext cx="1207702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784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강좌명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선생님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9912" y="2276872"/>
            <a:ext cx="118221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040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16199" y="4258791"/>
            <a:ext cx="1296144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엑셀업로드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791909"/>
              </p:ext>
            </p:extLst>
          </p:nvPr>
        </p:nvGraphicFramePr>
        <p:xfrm>
          <a:off x="225536" y="4725062"/>
          <a:ext cx="6002648" cy="1684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비밀번호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성별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연락처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승인구분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비고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김씨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Kim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남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승인완료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박씨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Park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여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승인대기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07505" y="2801769"/>
            <a:ext cx="6120680" cy="1290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chemeClr val="tx1"/>
                </a:solidFill>
              </a:rPr>
              <a:t>승인구분</a:t>
            </a:r>
            <a:r>
              <a:rPr lang="ko-KR" altLang="en-US" sz="1600" dirty="0" smtClean="0">
                <a:solidFill>
                  <a:schemeClr val="tx1"/>
                </a:solidFill>
              </a:rPr>
              <a:t>               학년                 반          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성별                 성명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43608" y="3090069"/>
            <a:ext cx="973792" cy="28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33331" y="3549280"/>
            <a:ext cx="978880" cy="274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98810" y="3058290"/>
            <a:ext cx="978880" cy="297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95936" y="3072422"/>
            <a:ext cx="920263" cy="283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11561" y="3537918"/>
            <a:ext cx="978880" cy="297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45135" y="3561646"/>
            <a:ext cx="657493" cy="2742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39952" y="4244898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승인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87304" y="4244897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변경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1680" y="4152295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추가</a:t>
            </a:r>
            <a:endParaRPr lang="ko-KR" altLang="en-US" sz="1200"/>
          </a:p>
        </p:txBody>
      </p:sp>
      <p:sp>
        <p:nvSpPr>
          <p:cNvPr id="38" name="직사각형 37"/>
          <p:cNvSpPr/>
          <p:nvPr/>
        </p:nvSpPr>
        <p:spPr>
          <a:xfrm>
            <a:off x="2267744" y="4152295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삭제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2843808" y="414908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저장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504" y="273040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87304" y="395454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②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38134" y="395454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③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53531" y="400618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4099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178448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선생님 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(Q&amp;A)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659407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2278670"/>
            <a:ext cx="1207702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784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강좌명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선생님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9912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040" y="2276872"/>
            <a:ext cx="118221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281495" y="3475531"/>
          <a:ext cx="5586650" cy="155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73">
                  <a:extLst>
                    <a:ext uri="{9D8B030D-6E8A-4147-A177-3AD203B41FA5}">
                      <a16:colId xmlns:a16="http://schemas.microsoft.com/office/drawing/2014/main" val="913586709"/>
                    </a:ext>
                  </a:extLst>
                </a:gridCol>
                <a:gridCol w="235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파일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조회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627784" y="5283921"/>
            <a:ext cx="122248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검색조건▽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20072" y="5275730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37576" y="5275730"/>
            <a:ext cx="1210488" cy="313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60032" y="3043483"/>
            <a:ext cx="100811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글쓰기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45548" y="525068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29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704099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선생님 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(Q&amp;A)-</a:t>
                      </a: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질문글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795824"/>
              </p:ext>
            </p:extLst>
          </p:nvPr>
        </p:nvGraphicFramePr>
        <p:xfrm>
          <a:off x="6804247" y="899235"/>
          <a:ext cx="2160241" cy="5483789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질문글의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제목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조회수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답변미완료한 상태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답변버튼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답변완료한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상태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수정버튼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답변편집가능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저장버튼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나옴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2278670"/>
            <a:ext cx="1207702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784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강좌명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선생님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9912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040" y="2276872"/>
            <a:ext cx="118221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1495" y="5688654"/>
            <a:ext cx="4794562" cy="620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20072" y="5842232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답변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1495" y="2783067"/>
            <a:ext cx="5586649" cy="573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글제목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작성자 </a:t>
            </a:r>
            <a:r>
              <a:rPr lang="en-US" altLang="ko-KR" sz="1400" dirty="0" smtClean="0">
                <a:solidFill>
                  <a:schemeClr val="tx1"/>
                </a:solidFill>
              </a:rPr>
              <a:t>| </a:t>
            </a:r>
            <a:r>
              <a:rPr lang="ko-KR" altLang="en-US" sz="1400" dirty="0" smtClean="0">
                <a:solidFill>
                  <a:schemeClr val="tx1"/>
                </a:solidFill>
              </a:rPr>
              <a:t>작성일 </a:t>
            </a:r>
            <a:r>
              <a:rPr lang="en-US" altLang="ko-KR" sz="1400" dirty="0" smtClean="0">
                <a:solidFill>
                  <a:schemeClr val="tx1"/>
                </a:solidFill>
              </a:rPr>
              <a:t>| </a:t>
            </a:r>
            <a:r>
              <a:rPr lang="ko-KR" altLang="en-US" sz="1400" dirty="0" smtClean="0">
                <a:solidFill>
                  <a:schemeClr val="tx1"/>
                </a:solidFill>
              </a:rPr>
              <a:t>조회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1495" y="3342712"/>
            <a:ext cx="5586649" cy="2246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96136" y="5592455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삭제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6372200" y="558924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저장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055724" y="280275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05519" y="553690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②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3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023000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선생님 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공지사항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2278670"/>
            <a:ext cx="1207702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784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강좌명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선생님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9912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040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281495" y="3475531"/>
          <a:ext cx="5586650" cy="155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73">
                  <a:extLst>
                    <a:ext uri="{9D8B030D-6E8A-4147-A177-3AD203B41FA5}">
                      <a16:colId xmlns:a16="http://schemas.microsoft.com/office/drawing/2014/main" val="913586709"/>
                    </a:ext>
                  </a:extLst>
                </a:gridCol>
                <a:gridCol w="235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파일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조회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627784" y="5283921"/>
            <a:ext cx="122248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검색조건▽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20072" y="5275730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37576" y="5275730"/>
            <a:ext cx="1210488" cy="313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60032" y="3043483"/>
            <a:ext cx="100811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글쓰기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8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/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인트로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로그인화면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5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538192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업무프로세스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560573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학기별로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구성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신청현황관리에 학생 엑셀 업로드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관리자가 회원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공통코드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년도학기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관리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652345" y="1138772"/>
            <a:ext cx="861379" cy="23035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선생님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D387D74-583B-9C44-BDFC-34CA6DA729A7}"/>
              </a:ext>
            </a:extLst>
          </p:cNvPr>
          <p:cNvSpPr/>
          <p:nvPr/>
        </p:nvSpPr>
        <p:spPr>
          <a:xfrm>
            <a:off x="1914228" y="1144830"/>
            <a:ext cx="1025805" cy="22911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강좌리스트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3486994" y="1124744"/>
            <a:ext cx="1752527" cy="20994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학습자료관리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2697B6F-B9F7-AE4A-9D1C-127D514DA899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1513724" y="1253949"/>
            <a:ext cx="400504" cy="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90463A8-3557-DE4E-8237-CD41753822DF}"/>
              </a:ext>
            </a:extLst>
          </p:cNvPr>
          <p:cNvCxnSpPr>
            <a:endCxn id="50" idx="1"/>
          </p:cNvCxnSpPr>
          <p:nvPr/>
        </p:nvCxnSpPr>
        <p:spPr>
          <a:xfrm flipV="1">
            <a:off x="3197613" y="1229715"/>
            <a:ext cx="289381" cy="2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64">
            <a:extLst>
              <a:ext uri="{FF2B5EF4-FFF2-40B4-BE49-F238E27FC236}">
                <a16:creationId xmlns:a16="http://schemas.microsoft.com/office/drawing/2014/main" id="{FB480E2B-81E9-5049-AA31-33D1B634ECFC}"/>
              </a:ext>
            </a:extLst>
          </p:cNvPr>
          <p:cNvCxnSpPr>
            <a:cxnSpLocks/>
            <a:stCxn id="48" idx="3"/>
            <a:endCxn id="56" idx="1"/>
          </p:cNvCxnSpPr>
          <p:nvPr/>
        </p:nvCxnSpPr>
        <p:spPr>
          <a:xfrm>
            <a:off x="1513724" y="1253949"/>
            <a:ext cx="359177" cy="1261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8">
            <a:extLst>
              <a:ext uri="{FF2B5EF4-FFF2-40B4-BE49-F238E27FC236}">
                <a16:creationId xmlns:a16="http://schemas.microsoft.com/office/drawing/2014/main" id="{383EE27B-2AF5-4B4F-AFFF-C1D0EFC1F17F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>
            <a:off x="2940033" y="1259389"/>
            <a:ext cx="550805" cy="314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3490838" y="1444420"/>
            <a:ext cx="1748684" cy="25849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신청현황관리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승인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D387D74-583B-9C44-BDFC-34CA6DA729A7}"/>
              </a:ext>
            </a:extLst>
          </p:cNvPr>
          <p:cNvSpPr/>
          <p:nvPr/>
        </p:nvSpPr>
        <p:spPr>
          <a:xfrm>
            <a:off x="1872901" y="2403236"/>
            <a:ext cx="1108331" cy="22488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신규강좌개설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3490838" y="2241306"/>
            <a:ext cx="1748684" cy="27125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공지사항관리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3482148" y="1843975"/>
            <a:ext cx="1757374" cy="262728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학습현황관리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98" name="꺾인 연결선 97"/>
          <p:cNvCxnSpPr>
            <a:stCxn id="49" idx="3"/>
            <a:endCxn id="57" idx="1"/>
          </p:cNvCxnSpPr>
          <p:nvPr/>
        </p:nvCxnSpPr>
        <p:spPr>
          <a:xfrm>
            <a:off x="2940033" y="1259389"/>
            <a:ext cx="550805" cy="11175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49" idx="3"/>
            <a:endCxn id="62" idx="1"/>
          </p:cNvCxnSpPr>
          <p:nvPr/>
        </p:nvCxnSpPr>
        <p:spPr>
          <a:xfrm>
            <a:off x="2940033" y="1259389"/>
            <a:ext cx="542115" cy="715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3487157" y="2653624"/>
            <a:ext cx="1752365" cy="26713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QnA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1" name="꺾인 연결선 100"/>
          <p:cNvCxnSpPr>
            <a:stCxn id="56" idx="3"/>
            <a:endCxn id="50" idx="1"/>
          </p:cNvCxnSpPr>
          <p:nvPr/>
        </p:nvCxnSpPr>
        <p:spPr>
          <a:xfrm flipV="1">
            <a:off x="2981232" y="1229715"/>
            <a:ext cx="505762" cy="1285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49" idx="3"/>
            <a:endCxn id="100" idx="1"/>
          </p:cNvCxnSpPr>
          <p:nvPr/>
        </p:nvCxnSpPr>
        <p:spPr>
          <a:xfrm>
            <a:off x="2940033" y="1259389"/>
            <a:ext cx="547124" cy="15278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611560" y="3223005"/>
            <a:ext cx="861379" cy="28174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387D74-583B-9C44-BDFC-34CA6DA729A7}"/>
              </a:ext>
            </a:extLst>
          </p:cNvPr>
          <p:cNvSpPr/>
          <p:nvPr/>
        </p:nvSpPr>
        <p:spPr>
          <a:xfrm>
            <a:off x="3534825" y="3254821"/>
            <a:ext cx="1025805" cy="22911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수강신청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5107592" y="3234735"/>
            <a:ext cx="1190234" cy="24438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학습하기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2697B6F-B9F7-AE4A-9D1C-127D514DA899}"/>
              </a:ext>
            </a:extLst>
          </p:cNvPr>
          <p:cNvCxnSpPr>
            <a:stCxn id="103" idx="3"/>
            <a:endCxn id="112" idx="1"/>
          </p:cNvCxnSpPr>
          <p:nvPr/>
        </p:nvCxnSpPr>
        <p:spPr>
          <a:xfrm>
            <a:off x="1472939" y="3363878"/>
            <a:ext cx="546962" cy="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90463A8-3557-DE4E-8237-CD41753822DF}"/>
              </a:ext>
            </a:extLst>
          </p:cNvPr>
          <p:cNvCxnSpPr>
            <a:endCxn id="105" idx="1"/>
          </p:cNvCxnSpPr>
          <p:nvPr/>
        </p:nvCxnSpPr>
        <p:spPr>
          <a:xfrm flipV="1">
            <a:off x="4818210" y="3356926"/>
            <a:ext cx="289382" cy="1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8">
            <a:extLst>
              <a:ext uri="{FF2B5EF4-FFF2-40B4-BE49-F238E27FC236}">
                <a16:creationId xmlns:a16="http://schemas.microsoft.com/office/drawing/2014/main" id="{383EE27B-2AF5-4B4F-AFFF-C1D0EFC1F17F}"/>
              </a:ext>
            </a:extLst>
          </p:cNvPr>
          <p:cNvCxnSpPr>
            <a:cxnSpLocks/>
            <a:stCxn id="104" idx="3"/>
            <a:endCxn id="109" idx="1"/>
          </p:cNvCxnSpPr>
          <p:nvPr/>
        </p:nvCxnSpPr>
        <p:spPr>
          <a:xfrm>
            <a:off x="4560630" y="3369380"/>
            <a:ext cx="550805" cy="3260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5111435" y="3554411"/>
            <a:ext cx="1186391" cy="28212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5102745" y="3953966"/>
            <a:ext cx="1186391" cy="28212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QnA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1" name="꺾인 연결선 110"/>
          <p:cNvCxnSpPr>
            <a:stCxn id="104" idx="3"/>
            <a:endCxn id="110" idx="1"/>
          </p:cNvCxnSpPr>
          <p:nvPr/>
        </p:nvCxnSpPr>
        <p:spPr>
          <a:xfrm>
            <a:off x="4560630" y="3369380"/>
            <a:ext cx="542115" cy="725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2019901" y="3235544"/>
            <a:ext cx="1177712" cy="26920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강좌리스트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>
            <a:stCxn id="112" idx="3"/>
            <a:endCxn id="104" idx="1"/>
          </p:cNvCxnSpPr>
          <p:nvPr/>
        </p:nvCxnSpPr>
        <p:spPr>
          <a:xfrm flipV="1">
            <a:off x="3197613" y="3369380"/>
            <a:ext cx="337212" cy="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56" idx="0"/>
            <a:endCxn id="49" idx="2"/>
          </p:cNvCxnSpPr>
          <p:nvPr/>
        </p:nvCxnSpPr>
        <p:spPr>
          <a:xfrm flipV="1">
            <a:off x="2427067" y="1373947"/>
            <a:ext cx="64" cy="102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648049" y="4560259"/>
            <a:ext cx="861379" cy="28174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관리자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2697B6F-B9F7-AE4A-9D1C-127D514DA899}"/>
              </a:ext>
            </a:extLst>
          </p:cNvPr>
          <p:cNvCxnSpPr>
            <a:stCxn id="115" idx="3"/>
            <a:endCxn id="117" idx="1"/>
          </p:cNvCxnSpPr>
          <p:nvPr/>
        </p:nvCxnSpPr>
        <p:spPr>
          <a:xfrm>
            <a:off x="1509428" y="4701132"/>
            <a:ext cx="546962" cy="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2056390" y="4572798"/>
            <a:ext cx="1177712" cy="26920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승인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2056390" y="4982878"/>
            <a:ext cx="1177712" cy="26920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공통코드관리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9" name="꺾인 연결선 118"/>
          <p:cNvCxnSpPr>
            <a:stCxn id="115" idx="3"/>
            <a:endCxn id="118" idx="1"/>
          </p:cNvCxnSpPr>
          <p:nvPr/>
        </p:nvCxnSpPr>
        <p:spPr>
          <a:xfrm>
            <a:off x="1509428" y="4701132"/>
            <a:ext cx="546962" cy="41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2056390" y="5420858"/>
            <a:ext cx="1177712" cy="26920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년도학기관리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2" name="꺾인 연결선 121"/>
          <p:cNvCxnSpPr>
            <a:stCxn id="115" idx="2"/>
            <a:endCxn id="121" idx="1"/>
          </p:cNvCxnSpPr>
          <p:nvPr/>
        </p:nvCxnSpPr>
        <p:spPr>
          <a:xfrm rot="16200000" flipH="1">
            <a:off x="1210836" y="4709907"/>
            <a:ext cx="713457" cy="9776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52872" y="126416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3964" y="436571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50006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427984" y="1056224"/>
            <a:ext cx="2150455" cy="4316992"/>
          </a:xfrm>
          <a:prstGeom prst="rect">
            <a:avLst/>
          </a:prstGeom>
          <a:solidFill>
            <a:srgbClr val="4C5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2564" y="1056224"/>
            <a:ext cx="4285420" cy="4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58567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인트로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로그인화면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722868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오류메시지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아이디와 비번이 맞지 않습니다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647135" y="1556792"/>
            <a:ext cx="1313226" cy="1022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홈페이지 로고</a:t>
            </a:r>
            <a:r>
              <a:rPr lang="en-US" altLang="ko-KR" dirty="0" smtClean="0">
                <a:solidFill>
                  <a:schemeClr val="tx1"/>
                </a:solidFill>
              </a:rPr>
              <a:t>&amp;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7" y="5630828"/>
            <a:ext cx="5053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회원가입 시 학생과 선생님이 나누어 지기 때문에 선택이 필요 없음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로그인 화면을 구성을 예쁘게</a:t>
            </a:r>
            <a:r>
              <a:rPr lang="en-US" altLang="ko-KR" dirty="0" smtClean="0">
                <a:solidFill>
                  <a:srgbClr val="FF0000"/>
                </a:solidFill>
              </a:rPr>
              <a:t>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971600" y="2760707"/>
            <a:ext cx="2664296" cy="4385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1600" y="3278441"/>
            <a:ext cx="2664296" cy="4385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71600" y="3883078"/>
            <a:ext cx="2664296" cy="338010"/>
          </a:xfrm>
          <a:prstGeom prst="roundRect">
            <a:avLst/>
          </a:prstGeom>
          <a:solidFill>
            <a:srgbClr val="4C5256"/>
          </a:solidFill>
          <a:ln>
            <a:solidFill>
              <a:srgbClr val="4C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로그인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2100" y="38420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57644" y="3595078"/>
            <a:ext cx="1448523" cy="409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33989" y="2382689"/>
            <a:ext cx="1895834" cy="711260"/>
          </a:xfrm>
          <a:prstGeom prst="rect">
            <a:avLst/>
          </a:prstGeom>
          <a:solidFill>
            <a:srgbClr val="4C5256"/>
          </a:solidFill>
          <a:ln>
            <a:solidFill>
              <a:srgbClr val="4C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스스로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받아쓰기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UP! UP!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167" y="4740187"/>
            <a:ext cx="2908268" cy="2181201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7395640" y="4293096"/>
            <a:ext cx="1448523" cy="5514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이런식으로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화면구성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82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324864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04168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저장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760978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033697-6CB0-4ECF-9A3A-917FBCBD79A6}"/>
              </a:ext>
            </a:extLst>
          </p:cNvPr>
          <p:cNvSpPr txBox="1"/>
          <p:nvPr/>
        </p:nvSpPr>
        <p:spPr>
          <a:xfrm>
            <a:off x="728652" y="1616665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865537-D661-4BB9-87A5-74DDC2ECFA56}"/>
              </a:ext>
            </a:extLst>
          </p:cNvPr>
          <p:cNvSpPr txBox="1"/>
          <p:nvPr/>
        </p:nvSpPr>
        <p:spPr>
          <a:xfrm>
            <a:off x="728652" y="2060888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FA5371-3994-4B15-B177-A1A6652BFF78}"/>
              </a:ext>
            </a:extLst>
          </p:cNvPr>
          <p:cNvSpPr txBox="1"/>
          <p:nvPr/>
        </p:nvSpPr>
        <p:spPr>
          <a:xfrm>
            <a:off x="728652" y="2977209"/>
            <a:ext cx="180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신분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C4E107-4556-46FA-BBC8-9033B7D228C6}"/>
              </a:ext>
            </a:extLst>
          </p:cNvPr>
          <p:cNvSpPr txBox="1"/>
          <p:nvPr/>
        </p:nvSpPr>
        <p:spPr>
          <a:xfrm>
            <a:off x="728652" y="3447996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E382B2-D360-4D2D-B229-222FC5E84450}"/>
              </a:ext>
            </a:extLst>
          </p:cNvPr>
          <p:cNvSpPr txBox="1"/>
          <p:nvPr/>
        </p:nvSpPr>
        <p:spPr>
          <a:xfrm>
            <a:off x="728652" y="3916756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번호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6EA8E2-FA67-41BF-9AB2-49A6D7BF959B}"/>
              </a:ext>
            </a:extLst>
          </p:cNvPr>
          <p:cNvSpPr txBox="1"/>
          <p:nvPr/>
        </p:nvSpPr>
        <p:spPr>
          <a:xfrm>
            <a:off x="728652" y="4378755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032C08-7D9A-4934-A4EC-0A7B3BD40DA9}"/>
              </a:ext>
            </a:extLst>
          </p:cNvPr>
          <p:cNvSpPr txBox="1"/>
          <p:nvPr/>
        </p:nvSpPr>
        <p:spPr>
          <a:xfrm>
            <a:off x="728652" y="4820219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생년월일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2F17B4-8A10-4D05-9F43-0EC3099AD6AF}"/>
              </a:ext>
            </a:extLst>
          </p:cNvPr>
          <p:cNvSpPr txBox="1"/>
          <p:nvPr/>
        </p:nvSpPr>
        <p:spPr>
          <a:xfrm>
            <a:off x="728652" y="5273912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연락처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9E7673-5BB0-414D-BD38-B1FA2FE0ED7E}"/>
              </a:ext>
            </a:extLst>
          </p:cNvPr>
          <p:cNvSpPr txBox="1"/>
          <p:nvPr/>
        </p:nvSpPr>
        <p:spPr>
          <a:xfrm>
            <a:off x="2797643" y="1607333"/>
            <a:ext cx="24944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ㅇ</a:t>
            </a:r>
            <a:r>
              <a:rPr lang="en-US" altLang="ko-KR" dirty="0" smtClean="0"/>
              <a:t>kaa1141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F56546-B89B-435B-85FE-04D8962865BC}"/>
              </a:ext>
            </a:extLst>
          </p:cNvPr>
          <p:cNvSpPr txBox="1"/>
          <p:nvPr/>
        </p:nvSpPr>
        <p:spPr>
          <a:xfrm>
            <a:off x="2797643" y="2050334"/>
            <a:ext cx="24944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********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D8FCD4-3B60-4147-A757-DCE42B45FB60}"/>
              </a:ext>
            </a:extLst>
          </p:cNvPr>
          <p:cNvSpPr txBox="1"/>
          <p:nvPr/>
        </p:nvSpPr>
        <p:spPr>
          <a:xfrm>
            <a:off x="2797643" y="2978886"/>
            <a:ext cx="24944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학생 </a:t>
            </a:r>
            <a:r>
              <a:rPr lang="en-US" altLang="ko-KR" dirty="0"/>
              <a:t>o        </a:t>
            </a:r>
            <a:r>
              <a:rPr lang="ko-KR" altLang="en-US" dirty="0"/>
              <a:t>선생님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E07441-07C3-4AAC-817F-CA2ADAC4E2DA}"/>
              </a:ext>
            </a:extLst>
          </p:cNvPr>
          <p:cNvSpPr txBox="1"/>
          <p:nvPr/>
        </p:nvSpPr>
        <p:spPr>
          <a:xfrm>
            <a:off x="2797643" y="3452312"/>
            <a:ext cx="24944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3BA048-FEBA-4015-AE8F-C81A465B5D7E}"/>
              </a:ext>
            </a:extLst>
          </p:cNvPr>
          <p:cNvSpPr txBox="1"/>
          <p:nvPr/>
        </p:nvSpPr>
        <p:spPr>
          <a:xfrm>
            <a:off x="2797643" y="3939386"/>
            <a:ext cx="24944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BD6E45-285A-4FB8-9F0D-1BA98FA36A74}"/>
              </a:ext>
            </a:extLst>
          </p:cNvPr>
          <p:cNvSpPr txBox="1"/>
          <p:nvPr/>
        </p:nvSpPr>
        <p:spPr>
          <a:xfrm>
            <a:off x="2797644" y="4391450"/>
            <a:ext cx="2494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홍길동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ACCDF0-FE9F-4802-B007-A5801B17DB58}"/>
              </a:ext>
            </a:extLst>
          </p:cNvPr>
          <p:cNvSpPr txBox="1"/>
          <p:nvPr/>
        </p:nvSpPr>
        <p:spPr>
          <a:xfrm>
            <a:off x="2797643" y="4847515"/>
            <a:ext cx="2494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    년     월     일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2A8555-13E6-407B-8B99-3CDF1B2FA024}"/>
              </a:ext>
            </a:extLst>
          </p:cNvPr>
          <p:cNvSpPr txBox="1"/>
          <p:nvPr/>
        </p:nvSpPr>
        <p:spPr>
          <a:xfrm>
            <a:off x="2797645" y="5301208"/>
            <a:ext cx="2494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010-1234-5678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1D1017-5CAF-4437-A33C-AD4DFD5CD444}"/>
              </a:ext>
            </a:extLst>
          </p:cNvPr>
          <p:cNvSpPr txBox="1"/>
          <p:nvPr/>
        </p:nvSpPr>
        <p:spPr>
          <a:xfrm>
            <a:off x="5342784" y="1605105"/>
            <a:ext cx="9741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중복 확인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DFD4B2-4137-46D9-8CBA-8EC660BF5DE1}"/>
              </a:ext>
            </a:extLst>
          </p:cNvPr>
          <p:cNvSpPr txBox="1"/>
          <p:nvPr/>
        </p:nvSpPr>
        <p:spPr>
          <a:xfrm>
            <a:off x="728652" y="1052736"/>
            <a:ext cx="5227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xx</a:t>
            </a:r>
            <a:r>
              <a:rPr lang="ko-KR" altLang="en-US" dirty="0"/>
              <a:t>초등학교 받아쓰기프로그램 회원가입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EF014D-361A-46E9-9CC3-4EE57683BF1D}"/>
              </a:ext>
            </a:extLst>
          </p:cNvPr>
          <p:cNvSpPr txBox="1"/>
          <p:nvPr/>
        </p:nvSpPr>
        <p:spPr>
          <a:xfrm>
            <a:off x="728652" y="2528316"/>
            <a:ext cx="180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확인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1AF874-5E98-4BBC-B79D-7E4B4E0CDC45}"/>
              </a:ext>
            </a:extLst>
          </p:cNvPr>
          <p:cNvSpPr txBox="1"/>
          <p:nvPr/>
        </p:nvSpPr>
        <p:spPr>
          <a:xfrm>
            <a:off x="2803442" y="2509843"/>
            <a:ext cx="24944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********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605683-5E53-495B-A055-AD843BFC1807}"/>
              </a:ext>
            </a:extLst>
          </p:cNvPr>
          <p:cNvSpPr txBox="1"/>
          <p:nvPr/>
        </p:nvSpPr>
        <p:spPr>
          <a:xfrm>
            <a:off x="2195736" y="6165304"/>
            <a:ext cx="1432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신청하기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2F17B4-8A10-4D05-9F43-0EC3099AD6AF}"/>
              </a:ext>
            </a:extLst>
          </p:cNvPr>
          <p:cNvSpPr txBox="1"/>
          <p:nvPr/>
        </p:nvSpPr>
        <p:spPr>
          <a:xfrm>
            <a:off x="755576" y="5733256"/>
            <a:ext cx="180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성별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A8555-13E6-407B-8B99-3CDF1B2FA024}"/>
              </a:ext>
            </a:extLst>
          </p:cNvPr>
          <p:cNvSpPr txBox="1"/>
          <p:nvPr/>
        </p:nvSpPr>
        <p:spPr>
          <a:xfrm>
            <a:off x="2797639" y="5723964"/>
            <a:ext cx="2494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남</a:t>
            </a:r>
            <a:r>
              <a:rPr lang="ko-KR" altLang="en-US" dirty="0" smtClean="0"/>
              <a:t> </a:t>
            </a:r>
            <a:r>
              <a:rPr lang="en-US" altLang="ko-KR" dirty="0"/>
              <a:t>o        </a:t>
            </a:r>
            <a:r>
              <a:rPr lang="ko-KR" altLang="en-US" dirty="0"/>
              <a:t>여</a:t>
            </a:r>
            <a:r>
              <a:rPr lang="ko-KR" altLang="en-US" dirty="0" smtClean="0"/>
              <a:t> </a:t>
            </a:r>
            <a:r>
              <a:rPr lang="en-US" altLang="ko-KR" dirty="0"/>
              <a:t>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3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49439"/>
              </p:ext>
            </p:extLst>
          </p:nvPr>
        </p:nvGraphicFramePr>
        <p:xfrm>
          <a:off x="151905" y="3878640"/>
          <a:ext cx="6002648" cy="1395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승인구분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성별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생년월일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연락처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가입일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78655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관리자화면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회원관리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85019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조회조건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승인구분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미승인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조회리스트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체크하여 일괄승인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엑셀로 일괄등록기능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40768"/>
            <a:ext cx="1182210" cy="3582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1340768"/>
            <a:ext cx="1326226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년도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학기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55366" y="1340768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공통코드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504" y="1854399"/>
            <a:ext cx="6209415" cy="1347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승인구분               신분               성별              학년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반                 성명               가입일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43608" y="2142698"/>
            <a:ext cx="987910" cy="2924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23728" y="2614276"/>
            <a:ext cx="993071" cy="286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98809" y="2110920"/>
            <a:ext cx="993071" cy="310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95936" y="2125051"/>
            <a:ext cx="933605" cy="295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11560" y="2590548"/>
            <a:ext cx="993071" cy="310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51920" y="2614628"/>
            <a:ext cx="936104" cy="286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45135" y="2614276"/>
            <a:ext cx="667025" cy="286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777" y="176206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64088" y="2132856"/>
            <a:ext cx="894680" cy="315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266" y="393089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②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477915" y="3409760"/>
            <a:ext cx="667025" cy="286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승인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29541" y="6163494"/>
            <a:ext cx="1296145" cy="333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</a:rPr>
              <a:t>엑셀업로드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63888" y="3432215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추가</a:t>
            </a:r>
            <a:endParaRPr lang="ko-KR" altLang="en-US" sz="1200"/>
          </a:p>
        </p:txBody>
      </p:sp>
      <p:sp>
        <p:nvSpPr>
          <p:cNvPr id="32" name="직사각형 31"/>
          <p:cNvSpPr/>
          <p:nvPr/>
        </p:nvSpPr>
        <p:spPr>
          <a:xfrm>
            <a:off x="4139952" y="3432215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삭제</a:t>
            </a:r>
            <a:endParaRPr lang="ko-KR" altLang="en-US" sz="1200"/>
          </a:p>
        </p:txBody>
      </p:sp>
      <p:sp>
        <p:nvSpPr>
          <p:cNvPr id="33" name="직사각형 32"/>
          <p:cNvSpPr/>
          <p:nvPr/>
        </p:nvSpPr>
        <p:spPr>
          <a:xfrm>
            <a:off x="4716016" y="3432215"/>
            <a:ext cx="576064" cy="29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저장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95537" y="5630828"/>
            <a:ext cx="5053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기본적으로 추가 삭제 저장은 되어야 합니다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여러 행을 관리하기 위해서는 구현방법은 설명을 해 드릴께요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27069" y="589875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92462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027796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관리자화면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년도학기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102497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내림차순으로 차여 최신 것을 가장 먼저 나오도록 한다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년도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학기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시작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종료는 별도의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컬럼으로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작성해야 함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관리자가 년도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학기를 관리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체크하여 사용여부 결정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40768"/>
            <a:ext cx="1182210" cy="358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1340768"/>
            <a:ext cx="1326226" cy="3582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년도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학기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55366" y="1340768"/>
            <a:ext cx="1182210" cy="358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공통코드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745956"/>
              </p:ext>
            </p:extLst>
          </p:nvPr>
        </p:nvGraphicFramePr>
        <p:xfrm>
          <a:off x="251520" y="2780928"/>
          <a:ext cx="5040560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0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년도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관리시작일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관리종료일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사용여부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 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 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851920" y="2280087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추가</a:t>
            </a:r>
            <a:endParaRPr lang="ko-KR" altLang="en-US" sz="1200"/>
          </a:p>
        </p:txBody>
      </p:sp>
      <p:sp>
        <p:nvSpPr>
          <p:cNvPr id="17" name="직사각형 16"/>
          <p:cNvSpPr/>
          <p:nvPr/>
        </p:nvSpPr>
        <p:spPr>
          <a:xfrm>
            <a:off x="4427984" y="2280087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삭제</a:t>
            </a:r>
            <a:endParaRPr lang="ko-KR" altLang="en-US" sz="1200"/>
          </a:p>
        </p:txBody>
      </p:sp>
      <p:sp>
        <p:nvSpPr>
          <p:cNvPr id="18" name="직사각형 17"/>
          <p:cNvSpPr/>
          <p:nvPr/>
        </p:nvSpPr>
        <p:spPr>
          <a:xfrm>
            <a:off x="5004048" y="2276872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저장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027" y="322971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00138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296528"/>
              </p:ext>
            </p:extLst>
          </p:nvPr>
        </p:nvGraphicFramePr>
        <p:xfrm>
          <a:off x="107503" y="343953"/>
          <a:ext cx="8900417" cy="48083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247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504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관리자화면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공통코드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218197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대코드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입력 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소코드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대코드에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따라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소코드가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변경시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선택한 항목을 선택 후 삭제 및 저장처리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대코드를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누르면 그에 따른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소코드가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40768"/>
            <a:ext cx="1182210" cy="358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1340768"/>
            <a:ext cx="1326226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년도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학기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55366" y="1340768"/>
            <a:ext cx="1182210" cy="3582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공통코드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43943"/>
              </p:ext>
            </p:extLst>
          </p:nvPr>
        </p:nvGraphicFramePr>
        <p:xfrm>
          <a:off x="349162" y="2488662"/>
          <a:ext cx="2972524" cy="98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4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대코드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대코드명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비고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신분구분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3439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515802"/>
              </p:ext>
            </p:extLst>
          </p:nvPr>
        </p:nvGraphicFramePr>
        <p:xfrm>
          <a:off x="3563344" y="2479479"/>
          <a:ext cx="2972524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소코드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소코드명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비고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001001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학생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001002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선생님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001003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93494" y="2142428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추가</a:t>
            </a:r>
            <a:endParaRPr lang="ko-KR" altLang="en-US" sz="1200"/>
          </a:p>
        </p:txBody>
      </p:sp>
      <p:sp>
        <p:nvSpPr>
          <p:cNvPr id="13" name="직사각형 12"/>
          <p:cNvSpPr/>
          <p:nvPr/>
        </p:nvSpPr>
        <p:spPr>
          <a:xfrm>
            <a:off x="2169558" y="2142428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삭제</a:t>
            </a:r>
            <a:endParaRPr lang="ko-KR" altLang="en-US" sz="1200"/>
          </a:p>
        </p:txBody>
      </p:sp>
      <p:sp>
        <p:nvSpPr>
          <p:cNvPr id="15" name="직사각형 14"/>
          <p:cNvSpPr/>
          <p:nvPr/>
        </p:nvSpPr>
        <p:spPr>
          <a:xfrm>
            <a:off x="2745622" y="2139213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저장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4779967" y="2119439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추가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5356031" y="2119439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삭제</a:t>
            </a:r>
            <a:endParaRPr lang="ko-KR" altLang="en-US" sz="1200"/>
          </a:p>
        </p:txBody>
      </p:sp>
      <p:sp>
        <p:nvSpPr>
          <p:cNvPr id="18" name="직사각형 17"/>
          <p:cNvSpPr/>
          <p:nvPr/>
        </p:nvSpPr>
        <p:spPr>
          <a:xfrm>
            <a:off x="5932095" y="211622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저장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74504" y="218874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55854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840064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학생화면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개설강좌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406303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신청여부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신청완료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미신청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신청취소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버튼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-&gt;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수강강좌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삭제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수강신청 버튼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-&gt;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수강강좌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목록에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신청기간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만료시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개설강좌목록에서 삭제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40768"/>
            <a:ext cx="1182210" cy="3582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개설강좌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1340768"/>
            <a:ext cx="1326226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수강강좌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5929" y="1762064"/>
            <a:ext cx="5766232" cy="790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           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2142698"/>
            <a:ext cx="155089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 검색조건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60032" y="2134508"/>
            <a:ext cx="667025" cy="286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52018" y="2158022"/>
            <a:ext cx="2475966" cy="289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227451"/>
              </p:ext>
            </p:extLst>
          </p:nvPr>
        </p:nvGraphicFramePr>
        <p:xfrm>
          <a:off x="281495" y="2852936"/>
          <a:ext cx="5064749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강좌명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선생님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신청기간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신청여부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받아쓰기</a:t>
                      </a:r>
                      <a:r>
                        <a:rPr lang="en-US" altLang="ko-KR" sz="1200" dirty="0" smtClean="0"/>
                        <a:t>(2</a:t>
                      </a:r>
                      <a:r>
                        <a:rPr lang="ko-KR" altLang="en-US" sz="1200" dirty="0" smtClean="0"/>
                        <a:t>학년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김개똥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2.13</a:t>
                      </a:r>
                      <a:r>
                        <a:rPr lang="en-US" altLang="ko-KR" sz="1200" baseline="0" dirty="0" smtClean="0"/>
                        <a:t> – 3.30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신청완료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받아쓰기</a:t>
                      </a:r>
                      <a:r>
                        <a:rPr lang="en-US" altLang="ko-KR" sz="1200" dirty="0" smtClean="0"/>
                        <a:t>(1</a:t>
                      </a:r>
                      <a:r>
                        <a:rPr lang="ko-KR" altLang="en-US" sz="1200" dirty="0" err="1" smtClean="0"/>
                        <a:t>한년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김말똥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2.13</a:t>
                      </a:r>
                      <a:r>
                        <a:rPr lang="en-US" altLang="ko-KR" sz="1200" baseline="0" dirty="0" smtClean="0"/>
                        <a:t> – 3.30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미신청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5404221" y="3533602"/>
            <a:ext cx="912698" cy="255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수강신청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3528" y="1774325"/>
            <a:ext cx="155089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 신청여부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404221" y="3217754"/>
            <a:ext cx="912698" cy="255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신청취소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867" y="174109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9867" y="210842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25019" y="28943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38647" y="372873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35896" y="257366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371974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4184</TotalTime>
  <Words>1819</Words>
  <Application>Microsoft Office PowerPoint</Application>
  <PresentationFormat>화면 슬라이드 쇼(4:3)</PresentationFormat>
  <Paragraphs>1128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나눔고딕</vt:lpstr>
      <vt:lpstr>맑은 고딕</vt:lpstr>
      <vt:lpstr>Arial</vt:lpstr>
      <vt:lpstr>Wingdings</vt:lpstr>
      <vt:lpstr>Office 테마</vt:lpstr>
      <vt:lpstr>받아쓰기 화면설계서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subin</cp:lastModifiedBy>
  <cp:revision>975</cp:revision>
  <cp:lastPrinted>2019-07-19T05:18:25Z</cp:lastPrinted>
  <dcterms:created xsi:type="dcterms:W3CDTF">2018-07-16T00:51:10Z</dcterms:created>
  <dcterms:modified xsi:type="dcterms:W3CDTF">2020-04-08T04:44:11Z</dcterms:modified>
</cp:coreProperties>
</file>