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50" r:id="rId2"/>
    <p:sldId id="445" r:id="rId3"/>
    <p:sldId id="449" r:id="rId4"/>
    <p:sldId id="446" r:id="rId5"/>
    <p:sldId id="448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00"/>
    <a:srgbClr val="FFFFFF"/>
    <a:srgbClr val="FFCCCC"/>
    <a:srgbClr val="FF7C80"/>
    <a:srgbClr val="FF0000"/>
    <a:srgbClr val="FFCCFF"/>
    <a:srgbClr val="FF9999"/>
    <a:srgbClr val="669900"/>
    <a:srgbClr val="CD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2133" autoAdjust="0"/>
  </p:normalViewPr>
  <p:slideViewPr>
    <p:cSldViewPr>
      <p:cViewPr varScale="1">
        <p:scale>
          <a:sx n="103" d="100"/>
          <a:sy n="103" d="100"/>
        </p:scale>
        <p:origin x="1968" y="114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39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466666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="1" dirty="0" err="1" smtClean="0">
                <a:latin typeface="+mn-lt"/>
                <a:ea typeface="+mn-ea"/>
              </a:rPr>
              <a:t>오라클</a:t>
            </a:r>
            <a:r>
              <a:rPr kumimoji="0" lang="ko-KR" altLang="en-US" sz="1800" b="1" baseline="0" dirty="0" err="1" smtClean="0">
                <a:latin typeface="+mn-lt"/>
                <a:ea typeface="+mn-ea"/>
              </a:rPr>
              <a:t>로</a:t>
            </a:r>
            <a:r>
              <a:rPr kumimoji="0" lang="ko-KR" altLang="en-US" sz="18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600" b="1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17" y="6525344"/>
            <a:ext cx="973548" cy="14404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0"/>
          <a:stretch/>
        </p:blipFill>
        <p:spPr>
          <a:xfrm>
            <a:off x="107504" y="260874"/>
            <a:ext cx="8783781" cy="3933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1008113" cy="85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2017-02-02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blab.duksung.ac.kr/oracle" TargetMode="External"/><Relationship Id="rId2" Type="http://schemas.openxmlformats.org/officeDocument/2006/relationships/hyperlink" Target="http://www.hanbit.co.kr/exam/4118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실습안내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19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프로그램 안내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085393"/>
            <a:ext cx="7632848" cy="51845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00" b="1" dirty="0">
                <a:latin typeface="+mn-ea"/>
                <a:ea typeface="+mn-ea"/>
              </a:rPr>
              <a:t>❶ </a:t>
            </a:r>
            <a:r>
              <a:rPr lang="en-US" altLang="ko-KR" sz="1300" b="1" dirty="0">
                <a:latin typeface="+mn-ea"/>
                <a:ea typeface="+mn-ea"/>
              </a:rPr>
              <a:t>DBMS </a:t>
            </a:r>
            <a:r>
              <a:rPr lang="ko-KR" altLang="en-US" sz="1300" b="1" dirty="0">
                <a:latin typeface="+mn-ea"/>
                <a:ea typeface="+mn-ea"/>
              </a:rPr>
              <a:t>관련</a:t>
            </a:r>
            <a:r>
              <a:rPr lang="en-US" altLang="ko-KR" sz="1300" b="1" dirty="0">
                <a:latin typeface="+mn-ea"/>
                <a:ea typeface="+mn-ea"/>
              </a:rPr>
              <a:t>(</a:t>
            </a:r>
            <a:r>
              <a:rPr lang="ko-KR" altLang="en-US" sz="1300" b="1" dirty="0">
                <a:latin typeface="+mn-ea"/>
                <a:ea typeface="+mn-ea"/>
              </a:rPr>
              <a:t>전체 장</a:t>
            </a:r>
            <a:r>
              <a:rPr lang="en-US" altLang="ko-KR" sz="1300" b="1" dirty="0" smtClean="0">
                <a:latin typeface="+mn-ea"/>
                <a:ea typeface="+mn-ea"/>
              </a:rPr>
              <a:t>) – </a:t>
            </a:r>
            <a:r>
              <a:rPr lang="ko-KR" altLang="en-US" sz="1300" b="1" dirty="0" smtClean="0">
                <a:latin typeface="+mn-ea"/>
                <a:ea typeface="+mn-ea"/>
              </a:rPr>
              <a:t>실습은 </a:t>
            </a:r>
            <a:r>
              <a:rPr lang="en-US" altLang="ko-KR" sz="1400" b="1" dirty="0">
                <a:latin typeface="+mn-ea"/>
              </a:rPr>
              <a:t>Oracle 11g Express Edition </a:t>
            </a:r>
            <a:r>
              <a:rPr lang="ko-KR" altLang="en-US" sz="1300" b="1" dirty="0" smtClean="0">
                <a:latin typeface="+mn-ea"/>
                <a:ea typeface="+mn-ea"/>
              </a:rPr>
              <a:t>권장</a:t>
            </a:r>
            <a:endParaRPr lang="en-US" altLang="ko-KR" sz="1300" b="1" dirty="0" smtClean="0"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+mn-ea"/>
                <a:ea typeface="+mn-ea"/>
              </a:rPr>
              <a:t>Oracle </a:t>
            </a:r>
            <a:r>
              <a:rPr lang="en-US" altLang="ko-KR" sz="1050" dirty="0">
                <a:latin typeface="+mn-ea"/>
                <a:ea typeface="+mn-ea"/>
              </a:rPr>
              <a:t>11g Release 2 : </a:t>
            </a:r>
            <a:r>
              <a:rPr lang="ko-KR" altLang="en-US" sz="1050" dirty="0" err="1">
                <a:latin typeface="+mn-ea"/>
                <a:ea typeface="+mn-ea"/>
              </a:rPr>
              <a:t>오라클사에서</a:t>
            </a:r>
            <a:r>
              <a:rPr lang="ko-KR" altLang="en-US" sz="1050" dirty="0">
                <a:latin typeface="+mn-ea"/>
                <a:ea typeface="+mn-ea"/>
              </a:rPr>
              <a:t> 제공하는 </a:t>
            </a:r>
            <a:r>
              <a:rPr lang="en-US" altLang="ko-KR" sz="1050" dirty="0">
                <a:latin typeface="+mn-ea"/>
                <a:ea typeface="+mn-ea"/>
              </a:rPr>
              <a:t>RDBMS(Relational Database Management System)</a:t>
            </a:r>
            <a:r>
              <a:rPr lang="ko-KR" altLang="en-US" sz="1050" dirty="0">
                <a:latin typeface="+mn-ea"/>
                <a:ea typeface="+mn-ea"/>
              </a:rPr>
              <a:t>로 </a:t>
            </a:r>
            <a:r>
              <a:rPr lang="ko-KR" altLang="en-US" sz="1050" dirty="0" smtClean="0">
                <a:latin typeface="+mn-ea"/>
                <a:ea typeface="+mn-ea"/>
              </a:rPr>
              <a:t>윈도우 </a:t>
            </a:r>
            <a:r>
              <a:rPr lang="en-US" altLang="ko-KR" sz="1050" dirty="0">
                <a:latin typeface="+mn-ea"/>
                <a:ea typeface="+mn-ea"/>
              </a:rPr>
              <a:t>64</a:t>
            </a:r>
            <a:r>
              <a:rPr lang="ko-KR" altLang="en-US" sz="1050" dirty="0">
                <a:latin typeface="+mn-ea"/>
                <a:ea typeface="+mn-ea"/>
              </a:rPr>
              <a:t>비트와 </a:t>
            </a:r>
            <a:r>
              <a:rPr lang="en-US" altLang="ko-KR" sz="1050" dirty="0">
                <a:latin typeface="+mn-ea"/>
                <a:ea typeface="+mn-ea"/>
              </a:rPr>
              <a:t/>
            </a:r>
            <a:br>
              <a:rPr lang="en-US" altLang="ko-KR" sz="1050" dirty="0">
                <a:latin typeface="+mn-ea"/>
                <a:ea typeface="+mn-ea"/>
              </a:rPr>
            </a:br>
            <a:r>
              <a:rPr lang="en-US" altLang="ko-KR" sz="1050" dirty="0" smtClean="0">
                <a:latin typeface="+mn-ea"/>
                <a:ea typeface="+mn-ea"/>
              </a:rPr>
              <a:t>32</a:t>
            </a:r>
            <a:r>
              <a:rPr lang="ko-KR" altLang="en-US" sz="1050" dirty="0">
                <a:latin typeface="+mn-ea"/>
                <a:ea typeface="+mn-ea"/>
              </a:rPr>
              <a:t>비트 버전을 제공합니다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://www.oracle.com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latin typeface="+mn-ea"/>
                <a:ea typeface="+mn-ea"/>
              </a:rPr>
              <a:t>Oracle 11g Express Edition : </a:t>
            </a:r>
            <a:r>
              <a:rPr lang="ko-KR" altLang="en-US" sz="1050" dirty="0" err="1" smtClean="0">
                <a:latin typeface="+mn-ea"/>
                <a:ea typeface="+mn-ea"/>
              </a:rPr>
              <a:t>오라클사에서</a:t>
            </a:r>
            <a:r>
              <a:rPr lang="ko-KR" altLang="en-US" sz="1050" dirty="0" smtClean="0">
                <a:latin typeface="+mn-ea"/>
                <a:ea typeface="+mn-ea"/>
              </a:rPr>
              <a:t> 제공하는 </a:t>
            </a:r>
            <a:r>
              <a:rPr lang="en-US" altLang="ko-KR" sz="1050" dirty="0" smtClean="0">
                <a:latin typeface="+mn-ea"/>
                <a:ea typeface="+mn-ea"/>
              </a:rPr>
              <a:t>RDBMS(Relational Database Management System)</a:t>
            </a:r>
            <a:r>
              <a:rPr lang="ko-KR" altLang="en-US" sz="1050" dirty="0" smtClean="0">
                <a:latin typeface="+mn-ea"/>
                <a:ea typeface="+mn-ea"/>
              </a:rPr>
              <a:t>로 윈도우 </a:t>
            </a:r>
            <a:r>
              <a:rPr lang="en-US" altLang="ko-KR" sz="1050" dirty="0" smtClean="0">
                <a:latin typeface="+mn-ea"/>
                <a:ea typeface="+mn-ea"/>
              </a:rPr>
              <a:t>32</a:t>
            </a:r>
            <a:r>
              <a:rPr lang="ko-KR" altLang="en-US" sz="1050" dirty="0" smtClean="0">
                <a:latin typeface="+mn-ea"/>
                <a:ea typeface="+mn-ea"/>
              </a:rPr>
              <a:t>비트</a:t>
            </a:r>
            <a:r>
              <a:rPr lang="en-US" altLang="ko-KR" sz="1050" dirty="0" smtClean="0">
                <a:latin typeface="+mn-ea"/>
                <a:ea typeface="+mn-ea"/>
              </a:rPr>
              <a:t/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ko-KR" altLang="en-US" sz="1050" dirty="0" smtClean="0">
                <a:latin typeface="+mn-ea"/>
                <a:ea typeface="+mn-ea"/>
              </a:rPr>
              <a:t>버전을 제공합니다</a:t>
            </a:r>
            <a:r>
              <a:rPr lang="en-US" altLang="ko-KR" sz="1050" dirty="0" smtClean="0">
                <a:latin typeface="+mn-ea"/>
                <a:ea typeface="+mn-ea"/>
              </a:rPr>
              <a:t>. 64</a:t>
            </a:r>
            <a:r>
              <a:rPr lang="ko-KR" altLang="en-US" sz="1050" dirty="0" smtClean="0">
                <a:latin typeface="+mn-ea"/>
                <a:ea typeface="+mn-ea"/>
              </a:rPr>
              <a:t>비트 버전이  </a:t>
            </a:r>
            <a:r>
              <a:rPr lang="en-US" altLang="ko-KR" sz="1050" dirty="0" smtClean="0">
                <a:latin typeface="+mn-ea"/>
                <a:ea typeface="+mn-ea"/>
              </a:rPr>
              <a:t>2014</a:t>
            </a:r>
            <a:r>
              <a:rPr lang="ko-KR" altLang="en-US" sz="1050" dirty="0" smtClean="0">
                <a:latin typeface="+mn-ea"/>
                <a:ea typeface="+mn-ea"/>
              </a:rPr>
              <a:t>년 </a:t>
            </a:r>
            <a:r>
              <a:rPr lang="en-US" altLang="ko-KR" sz="1050" dirty="0" smtClean="0">
                <a:latin typeface="+mn-ea"/>
                <a:ea typeface="+mn-ea"/>
              </a:rPr>
              <a:t>6</a:t>
            </a:r>
            <a:r>
              <a:rPr lang="ko-KR" altLang="en-US" sz="1050" dirty="0" smtClean="0">
                <a:latin typeface="+mn-ea"/>
                <a:ea typeface="+mn-ea"/>
              </a:rPr>
              <a:t>월 출시되었습니다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http://www.oracle.com</a:t>
            </a:r>
          </a:p>
          <a:p>
            <a:pPr algn="just">
              <a:lnSpc>
                <a:spcPct val="150000"/>
              </a:lnSpc>
            </a:pPr>
            <a:endParaRPr lang="en-US" altLang="ko-KR" sz="105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b="1" dirty="0">
                <a:latin typeface="+mn-ea"/>
                <a:ea typeface="+mn-ea"/>
              </a:rPr>
              <a:t>❷ </a:t>
            </a:r>
            <a:r>
              <a:rPr lang="ko-KR" altLang="en-US" sz="1300" b="1" dirty="0">
                <a:latin typeface="+mn-ea"/>
                <a:ea typeface="+mn-ea"/>
              </a:rPr>
              <a:t>데이터베이스 프로그래밍 관련</a:t>
            </a:r>
            <a:r>
              <a:rPr lang="en-US" altLang="ko-KR" sz="1300" b="1" dirty="0">
                <a:latin typeface="+mn-ea"/>
                <a:ea typeface="+mn-ea"/>
              </a:rPr>
              <a:t>(5</a:t>
            </a:r>
            <a:r>
              <a:rPr lang="ko-KR" altLang="en-US" sz="1300" b="1" dirty="0">
                <a:latin typeface="+mn-ea"/>
                <a:ea typeface="+mn-ea"/>
              </a:rPr>
              <a:t>장</a:t>
            </a:r>
            <a:r>
              <a:rPr lang="en-US" altLang="ko-KR" sz="1300" b="1" dirty="0">
                <a:latin typeface="+mn-ea"/>
                <a:ea typeface="+mn-ea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  <a:ea typeface="+mn-ea"/>
              </a:rPr>
              <a:t>JDK : Java Development Kit</a:t>
            </a:r>
            <a:r>
              <a:rPr lang="ko-KR" altLang="en-US" sz="1050" dirty="0">
                <a:latin typeface="+mn-ea"/>
                <a:ea typeface="+mn-ea"/>
              </a:rPr>
              <a:t>의 약자로 자바 언어를 사용하기 위한 개발 도구입니다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://www.oracle.com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+mn-ea"/>
                <a:ea typeface="+mn-ea"/>
              </a:rPr>
              <a:t>이클립스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>: </a:t>
            </a:r>
            <a:r>
              <a:rPr lang="ko-KR" altLang="en-US" sz="1050" dirty="0" err="1">
                <a:latin typeface="+mn-ea"/>
                <a:ea typeface="+mn-ea"/>
              </a:rPr>
              <a:t>이클립스</a:t>
            </a:r>
            <a:r>
              <a:rPr lang="ko-KR" altLang="en-US" sz="1050" dirty="0">
                <a:latin typeface="+mn-ea"/>
                <a:ea typeface="+mn-ea"/>
              </a:rPr>
              <a:t> 재단에서 개발 배포하는 범용 </a:t>
            </a:r>
            <a:r>
              <a:rPr lang="en-US" altLang="ko-KR" sz="1050" dirty="0">
                <a:latin typeface="+mn-ea"/>
                <a:ea typeface="+mn-ea"/>
              </a:rPr>
              <a:t>IDE(</a:t>
            </a:r>
            <a:r>
              <a:rPr lang="ko-KR" altLang="en-US" sz="1050" dirty="0">
                <a:latin typeface="+mn-ea"/>
                <a:ea typeface="+mn-ea"/>
              </a:rPr>
              <a:t>통합개발환경</a:t>
            </a:r>
            <a:r>
              <a:rPr lang="en-US" altLang="ko-KR" sz="1050" dirty="0">
                <a:latin typeface="+mn-ea"/>
                <a:ea typeface="+mn-ea"/>
              </a:rPr>
              <a:t>)</a:t>
            </a:r>
            <a:r>
              <a:rPr lang="ko-KR" altLang="en-US" sz="1050" dirty="0">
                <a:latin typeface="+mn-ea"/>
                <a:ea typeface="+mn-ea"/>
              </a:rPr>
              <a:t>로 자바 프로그래밍을 할 때 사용합니다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://www.eclipse.org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+mn-ea"/>
                <a:ea typeface="+mn-ea"/>
              </a:rPr>
              <a:t>JDBC : </a:t>
            </a:r>
            <a:r>
              <a:rPr lang="ko-KR" altLang="en-US" sz="1050" dirty="0">
                <a:latin typeface="+mn-ea"/>
                <a:ea typeface="+mn-ea"/>
              </a:rPr>
              <a:t>자바에서 </a:t>
            </a:r>
            <a:r>
              <a:rPr lang="en-US" altLang="ko-KR" sz="1050" dirty="0">
                <a:latin typeface="+mn-ea"/>
                <a:ea typeface="+mn-ea"/>
              </a:rPr>
              <a:t>DBMS</a:t>
            </a:r>
            <a:r>
              <a:rPr lang="ko-KR" altLang="en-US" sz="1050" dirty="0">
                <a:latin typeface="+mn-ea"/>
                <a:ea typeface="+mn-ea"/>
              </a:rPr>
              <a:t>의 종류에 상관없이 일관된 방법으로 </a:t>
            </a:r>
            <a:r>
              <a:rPr lang="en-US" altLang="ko-KR" sz="1050" dirty="0">
                <a:latin typeface="+mn-ea"/>
                <a:ea typeface="+mn-ea"/>
              </a:rPr>
              <a:t>SQL</a:t>
            </a:r>
            <a:r>
              <a:rPr lang="ko-KR" altLang="en-US" sz="1050" dirty="0">
                <a:latin typeface="+mn-ea"/>
                <a:ea typeface="+mn-ea"/>
              </a:rPr>
              <a:t>을 수행할 수 있도록 해주는 자바 </a:t>
            </a:r>
            <a:r>
              <a:rPr lang="en-US" altLang="ko-KR" sz="1050" dirty="0">
                <a:latin typeface="+mn-ea"/>
                <a:ea typeface="+mn-ea"/>
              </a:rPr>
              <a:t>API</a:t>
            </a:r>
            <a:r>
              <a:rPr lang="ko-KR" altLang="en-US" sz="1050" dirty="0">
                <a:latin typeface="+mn-ea"/>
                <a:ea typeface="+mn-ea"/>
              </a:rPr>
              <a:t>입니다</a:t>
            </a:r>
            <a:r>
              <a:rPr lang="en-US" altLang="ko-KR" sz="1050" dirty="0">
                <a:latin typeface="+mn-ea"/>
                <a:ea typeface="+mn-ea"/>
              </a:rPr>
              <a:t>. </a:t>
            </a:r>
            <a:r>
              <a:rPr lang="ko-KR" altLang="en-US" sz="1050" dirty="0" err="1">
                <a:latin typeface="+mn-ea"/>
                <a:ea typeface="+mn-ea"/>
              </a:rPr>
              <a:t>오라클이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ko-KR" altLang="en-US" sz="1050" dirty="0" smtClean="0">
                <a:latin typeface="+mn-ea"/>
                <a:ea typeface="+mn-ea"/>
              </a:rPr>
              <a:t>설치된 </a:t>
            </a:r>
            <a:r>
              <a:rPr lang="en-US" altLang="ko-KR" sz="1050" dirty="0" smtClean="0">
                <a:latin typeface="+mn-ea"/>
                <a:ea typeface="+mn-ea"/>
              </a:rPr>
              <a:t/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ko-KR" altLang="en-US" sz="1050" dirty="0" smtClean="0">
                <a:latin typeface="+mn-ea"/>
                <a:ea typeface="+mn-ea"/>
              </a:rPr>
              <a:t>폴더의 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product\11.2.0\dbhome_1\</a:t>
            </a:r>
            <a:r>
              <a:rPr lang="en-US" altLang="ko-KR" sz="10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jdbc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\lib\ojdbc6.jar</a:t>
            </a:r>
            <a:r>
              <a:rPr lang="en-US" altLang="ko-KR" sz="1050" dirty="0">
                <a:latin typeface="+mn-ea"/>
                <a:ea typeface="+mn-ea"/>
              </a:rPr>
              <a:t> </a:t>
            </a:r>
            <a:r>
              <a:rPr lang="ko-KR" altLang="en-US" sz="1050" dirty="0">
                <a:latin typeface="+mn-ea"/>
                <a:ea typeface="+mn-ea"/>
              </a:rPr>
              <a:t>파일을 사용합니다</a:t>
            </a:r>
            <a:r>
              <a:rPr lang="en-US" altLang="ko-KR" sz="1050" dirty="0">
                <a:latin typeface="+mn-ea"/>
                <a:ea typeface="+mn-ea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+mn-ea"/>
                <a:ea typeface="+mn-ea"/>
              </a:rPr>
              <a:t>톰캣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>: </a:t>
            </a:r>
            <a:r>
              <a:rPr lang="ko-KR" altLang="en-US" sz="1050" dirty="0">
                <a:latin typeface="+mn-ea"/>
                <a:ea typeface="+mn-ea"/>
              </a:rPr>
              <a:t>아파치 재단에서 제공하는 자바 기반의 </a:t>
            </a:r>
            <a:r>
              <a:rPr lang="en-US" altLang="ko-KR" sz="1050" dirty="0">
                <a:latin typeface="+mn-ea"/>
                <a:ea typeface="+mn-ea"/>
              </a:rPr>
              <a:t>JSP/</a:t>
            </a:r>
            <a:r>
              <a:rPr lang="ko-KR" altLang="en-US" sz="1050" dirty="0" err="1">
                <a:latin typeface="+mn-ea"/>
                <a:ea typeface="+mn-ea"/>
              </a:rPr>
              <a:t>서블릿</a:t>
            </a:r>
            <a:r>
              <a:rPr lang="ko-KR" altLang="en-US" sz="1050" dirty="0">
                <a:latin typeface="+mn-ea"/>
                <a:ea typeface="+mn-ea"/>
              </a:rPr>
              <a:t> 컨테이너 중 하나로 사용자에게 </a:t>
            </a:r>
            <a:r>
              <a:rPr lang="en-US" altLang="ko-KR" sz="1050" dirty="0">
                <a:latin typeface="+mn-ea"/>
                <a:ea typeface="+mn-ea"/>
              </a:rPr>
              <a:t>JSP </a:t>
            </a:r>
            <a:r>
              <a:rPr lang="ko-KR" altLang="en-US" sz="1050" dirty="0">
                <a:latin typeface="+mn-ea"/>
                <a:ea typeface="+mn-ea"/>
              </a:rPr>
              <a:t>요청을 받으면 </a:t>
            </a:r>
            <a:r>
              <a:rPr lang="ko-KR" altLang="en-US" sz="1050" dirty="0" err="1">
                <a:latin typeface="+mn-ea"/>
                <a:ea typeface="+mn-ea"/>
              </a:rPr>
              <a:t>서블릿으로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ko-KR" altLang="en-US" sz="1050" dirty="0" smtClean="0">
                <a:latin typeface="+mn-ea"/>
                <a:ea typeface="+mn-ea"/>
              </a:rPr>
              <a:t>바꾸어</a:t>
            </a:r>
            <a:r>
              <a:rPr lang="en-US" altLang="ko-KR" sz="1050" dirty="0" smtClean="0">
                <a:latin typeface="+mn-ea"/>
                <a:ea typeface="+mn-ea"/>
              </a:rPr>
              <a:t/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ko-KR" altLang="en-US" sz="1050" dirty="0" smtClean="0">
                <a:latin typeface="+mn-ea"/>
                <a:ea typeface="+mn-ea"/>
              </a:rPr>
              <a:t>이를 </a:t>
            </a:r>
            <a:r>
              <a:rPr lang="ko-KR" altLang="en-US" sz="1050" dirty="0">
                <a:latin typeface="+mn-ea"/>
                <a:ea typeface="+mn-ea"/>
              </a:rPr>
              <a:t>실행합니다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://tomcat.apache.org</a:t>
            </a:r>
          </a:p>
          <a:p>
            <a:pPr algn="just">
              <a:lnSpc>
                <a:spcPct val="150000"/>
              </a:lnSpc>
            </a:pPr>
            <a:endParaRPr lang="en-US" altLang="ko-KR" sz="1050" dirty="0"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300" b="1" dirty="0">
                <a:latin typeface="+mn-ea"/>
                <a:ea typeface="+mn-ea"/>
              </a:rPr>
              <a:t>❸ </a:t>
            </a:r>
            <a:r>
              <a:rPr lang="ko-KR" altLang="en-US" sz="1300" b="1" dirty="0">
                <a:latin typeface="+mn-ea"/>
                <a:ea typeface="+mn-ea"/>
              </a:rPr>
              <a:t>데이터 모델링 관련</a:t>
            </a:r>
            <a:r>
              <a:rPr lang="en-US" altLang="ko-KR" sz="1300" b="1" dirty="0">
                <a:latin typeface="+mn-ea"/>
                <a:ea typeface="+mn-ea"/>
              </a:rPr>
              <a:t>(6</a:t>
            </a:r>
            <a:r>
              <a:rPr lang="ko-KR" altLang="en-US" sz="1300" b="1" dirty="0">
                <a:latin typeface="+mn-ea"/>
                <a:ea typeface="+mn-ea"/>
              </a:rPr>
              <a:t>장</a:t>
            </a:r>
            <a:r>
              <a:rPr lang="en-US" altLang="ko-KR" sz="1300" b="1" dirty="0">
                <a:latin typeface="+mn-ea"/>
                <a:ea typeface="+mn-ea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+mn-ea"/>
                <a:ea typeface="+mn-ea"/>
              </a:rPr>
              <a:t>ERwin</a:t>
            </a:r>
            <a:r>
              <a:rPr lang="en-US" altLang="ko-KR" sz="1050" dirty="0">
                <a:latin typeface="+mn-ea"/>
                <a:ea typeface="+mn-ea"/>
              </a:rPr>
              <a:t> : </a:t>
            </a:r>
            <a:r>
              <a:rPr lang="ko-KR" altLang="en-US" sz="1050" dirty="0">
                <a:latin typeface="+mn-ea"/>
                <a:ea typeface="+mn-ea"/>
              </a:rPr>
              <a:t>데이터 모델링을 위한 </a:t>
            </a:r>
            <a:r>
              <a:rPr lang="en-US" altLang="ko-KR" sz="1050" dirty="0">
                <a:latin typeface="+mn-ea"/>
                <a:ea typeface="+mn-ea"/>
              </a:rPr>
              <a:t>Case Tool(</a:t>
            </a:r>
            <a:r>
              <a:rPr lang="ko-KR" altLang="en-US" sz="1050" dirty="0">
                <a:latin typeface="+mn-ea"/>
                <a:ea typeface="+mn-ea"/>
              </a:rPr>
              <a:t>프로그래밍 자동화 도구</a:t>
            </a:r>
            <a:r>
              <a:rPr lang="en-US" altLang="ko-KR" sz="1050" dirty="0">
                <a:latin typeface="+mn-ea"/>
                <a:ea typeface="+mn-ea"/>
              </a:rPr>
              <a:t>)</a:t>
            </a:r>
            <a:r>
              <a:rPr lang="ko-KR" altLang="en-US" sz="1050" dirty="0">
                <a:latin typeface="+mn-ea"/>
                <a:ea typeface="+mn-ea"/>
              </a:rPr>
              <a:t>로</a:t>
            </a:r>
            <a:r>
              <a:rPr lang="en-US" altLang="ko-KR" sz="1050" dirty="0">
                <a:latin typeface="+mn-ea"/>
                <a:ea typeface="+mn-ea"/>
              </a:rPr>
              <a:t>, </a:t>
            </a:r>
            <a:r>
              <a:rPr lang="ko-KR" altLang="en-US" sz="1050" dirty="0">
                <a:latin typeface="+mn-ea"/>
                <a:ea typeface="+mn-ea"/>
              </a:rPr>
              <a:t>이 책에서 사용하는 </a:t>
            </a:r>
            <a:r>
              <a:rPr lang="ko-KR" altLang="en-US" sz="1050" dirty="0" smtClean="0">
                <a:latin typeface="+mn-ea"/>
                <a:ea typeface="+mn-ea"/>
              </a:rPr>
              <a:t>커뮤니티</a:t>
            </a:r>
            <a:r>
              <a:rPr lang="en-US" altLang="ko-KR" sz="1050" dirty="0" smtClean="0">
                <a:latin typeface="+mn-ea"/>
                <a:ea typeface="+mn-ea"/>
              </a:rPr>
              <a:t>(community)</a:t>
            </a:r>
            <a:r>
              <a:rPr lang="ko-KR" altLang="en-US" sz="1050" dirty="0" smtClean="0">
                <a:latin typeface="+mn-ea"/>
                <a:ea typeface="+mn-ea"/>
              </a:rPr>
              <a:t> </a:t>
            </a:r>
            <a:r>
              <a:rPr lang="ko-KR" altLang="en-US" sz="1050" dirty="0" err="1">
                <a:latin typeface="+mn-ea"/>
                <a:ea typeface="+mn-ea"/>
              </a:rPr>
              <a:t>에디션은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en-US" altLang="ko-KR" sz="1050" dirty="0">
                <a:latin typeface="+mn-ea"/>
                <a:ea typeface="+mn-ea"/>
              </a:rPr>
              <a:t/>
            </a:r>
            <a:br>
              <a:rPr lang="en-US" altLang="ko-KR" sz="1050" dirty="0">
                <a:latin typeface="+mn-ea"/>
                <a:ea typeface="+mn-ea"/>
              </a:rPr>
            </a:br>
            <a:r>
              <a:rPr lang="en-US" altLang="ko-KR" sz="1050" dirty="0" smtClean="0">
                <a:latin typeface="+mn-ea"/>
                <a:ea typeface="+mn-ea"/>
              </a:rPr>
              <a:t>25</a:t>
            </a:r>
            <a:r>
              <a:rPr lang="ko-KR" altLang="en-US" sz="1050" dirty="0">
                <a:latin typeface="+mn-ea"/>
                <a:ea typeface="+mn-ea"/>
              </a:rPr>
              <a:t>개의 </a:t>
            </a:r>
            <a:r>
              <a:rPr lang="ko-KR" altLang="en-US" sz="1050" dirty="0" smtClean="0">
                <a:latin typeface="+mn-ea"/>
                <a:ea typeface="+mn-ea"/>
              </a:rPr>
              <a:t>개체만 작성할 </a:t>
            </a:r>
            <a:r>
              <a:rPr lang="ko-KR" altLang="en-US" sz="1050" dirty="0">
                <a:latin typeface="+mn-ea"/>
                <a:ea typeface="+mn-ea"/>
              </a:rPr>
              <a:t>수 있습니다</a:t>
            </a:r>
            <a:r>
              <a:rPr lang="en-US" altLang="ko-KR" sz="1050" dirty="0" smtClean="0">
                <a:latin typeface="+mn-ea"/>
                <a:ea typeface="+mn-ea"/>
              </a:rPr>
              <a:t>.</a:t>
            </a:r>
            <a:br>
              <a:rPr lang="en-US" altLang="ko-KR" sz="1050" dirty="0" smtClean="0">
                <a:latin typeface="+mn-ea"/>
                <a:ea typeface="+mn-ea"/>
              </a:rPr>
            </a:br>
            <a:r>
              <a:rPr lang="en-US" altLang="ko-K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http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://erwin.com/resources/software-trials</a:t>
            </a:r>
            <a:endParaRPr lang="ko-KR" altLang="en-US" sz="105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532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소스와 실습 프로그램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"/>
            </a:pPr>
            <a:r>
              <a:rPr lang="ko-KR" altLang="en-US" sz="1100" b="0" dirty="0"/>
              <a:t>실습에 필요한 예제소스는 다음 주소에서 </a:t>
            </a:r>
            <a:r>
              <a:rPr lang="ko-KR" altLang="en-US" sz="1100" b="0" dirty="0" smtClean="0"/>
              <a:t>내려 받을 </a:t>
            </a:r>
            <a:r>
              <a:rPr lang="ko-KR" altLang="en-US" sz="1100" b="0" dirty="0"/>
              <a:t>수 </a:t>
            </a:r>
            <a:r>
              <a:rPr lang="ko-KR" altLang="en-US" sz="1100" b="0" dirty="0" smtClean="0"/>
              <a:t>있습니다</a:t>
            </a:r>
            <a:r>
              <a:rPr lang="en-US" altLang="ko-KR" sz="1100" b="0" dirty="0" smtClean="0"/>
              <a:t>.</a:t>
            </a:r>
          </a:p>
          <a:p>
            <a:pPr marL="0" indent="0">
              <a:buNone/>
            </a:pPr>
            <a:r>
              <a:rPr lang="en-US" altLang="ko-KR" sz="1100" b="0" dirty="0" smtClean="0"/>
              <a:t>      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http://www.hanbit.co.kr/exam/4118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"/>
            </a:pPr>
            <a:r>
              <a:rPr lang="ko-KR" altLang="en-US" sz="1100" b="0" dirty="0" smtClean="0"/>
              <a:t>저자가 직접 운영하는 강의 관련 홈페이지입니다</a:t>
            </a:r>
            <a:r>
              <a:rPr lang="en-US" altLang="ko-KR" sz="1100" b="0" dirty="0" smtClean="0"/>
              <a:t>. </a:t>
            </a:r>
            <a:br>
              <a:rPr lang="en-US" altLang="ko-KR" sz="1100" b="0" dirty="0" smtClean="0"/>
            </a:br>
            <a:r>
              <a:rPr lang="ko-KR" altLang="en-US" sz="1100" b="0" dirty="0" smtClean="0"/>
              <a:t>실습에 필요한 파일과 프로그램을 한 군데에서 내려 받을 수 있습니다</a:t>
            </a:r>
            <a:r>
              <a:rPr lang="en-US" altLang="ko-KR" sz="1100" b="0" dirty="0" smtClean="0"/>
              <a:t>.     </a:t>
            </a:r>
            <a:br>
              <a:rPr lang="en-US" altLang="ko-KR" sz="1100" b="0" dirty="0" smtClean="0"/>
            </a:b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://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dblab.duksung.ac.kr/oracle</a:t>
            </a: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5836"/>
            <a:ext cx="4392488" cy="39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 데이터베이스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776864" cy="547260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000" b="0" dirty="0"/>
              <a:t>이 책은 데이터베이스의 이론과 실습을 병행하면서 공부할 수 있도록 구성되었습니다</a:t>
            </a:r>
            <a:r>
              <a:rPr lang="en-US" altLang="ko-KR" sz="1000" b="0" dirty="0"/>
              <a:t>. </a:t>
            </a:r>
            <a:r>
              <a:rPr lang="ko-KR" altLang="en-US" sz="1000" b="0" dirty="0" smtClean="0"/>
              <a:t>설명을 위해 ‘</a:t>
            </a:r>
            <a:r>
              <a:rPr lang="ko-KR" altLang="en-US" sz="1000" b="0" dirty="0"/>
              <a:t>마당서점’이라는 가상의 서점을 이용합니다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각 부별로 전개되는 내용은 아래와 같습니다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/>
          </a:p>
          <a:p>
            <a:pPr marL="0" indent="0"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마당서점 데이터베이스 구축 개요</a:t>
            </a:r>
            <a:r>
              <a:rPr lang="en-US" altLang="ko-KR" sz="1100" dirty="0">
                <a:solidFill>
                  <a:srgbClr val="0070C0"/>
                </a:solidFill>
              </a:rPr>
              <a:t>(1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0" dirty="0"/>
              <a:t>마당서점은 </a:t>
            </a:r>
            <a:r>
              <a:rPr lang="en-US" altLang="ko-KR" sz="1000" b="0" dirty="0"/>
              <a:t>1970</a:t>
            </a:r>
            <a:r>
              <a:rPr lang="ko-KR" altLang="en-US" sz="1000" b="0" dirty="0"/>
              <a:t>년대 초 개업했습니다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처음에는 도서가 많지 않아 종업원이 계산기로 업무를 </a:t>
            </a:r>
            <a:r>
              <a:rPr lang="ko-KR" altLang="en-US" sz="1000" b="0" dirty="0" smtClean="0"/>
              <a:t>보았습니다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그러나 다루는 도서가 늘고 손님이 많아지자 데이터베이스 시스템을 업무에 도입하게 </a:t>
            </a:r>
            <a:r>
              <a:rPr lang="ko-KR" altLang="en-US" sz="1000" b="0" dirty="0" smtClean="0"/>
              <a:t>됩니다</a:t>
            </a:r>
            <a:r>
              <a:rPr lang="en-US" altLang="ko-KR" sz="1000" b="0" dirty="0"/>
              <a:t>. ‘</a:t>
            </a:r>
            <a:r>
              <a:rPr lang="ko-KR" altLang="en-US" sz="1000" b="0" dirty="0"/>
              <a:t>마당 데이터베이스’는 관계 데이터 모델을 기반으로 고객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도서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주문 등의 정보를 </a:t>
            </a:r>
            <a:r>
              <a:rPr lang="ko-KR" altLang="en-US" sz="1000" b="0" dirty="0" smtClean="0"/>
              <a:t>저장합니다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 smtClean="0"/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0070C0"/>
                </a:solidFill>
              </a:rPr>
              <a:t>마당서점 </a:t>
            </a:r>
            <a:r>
              <a:rPr lang="ko-KR" altLang="en-US" sz="1100" dirty="0">
                <a:solidFill>
                  <a:srgbClr val="0070C0"/>
                </a:solidFill>
              </a:rPr>
              <a:t>데이터베이스에서 원하는 정보를 얻는 방법</a:t>
            </a:r>
            <a:r>
              <a:rPr lang="en-US" altLang="ko-KR" sz="1100" dirty="0">
                <a:solidFill>
                  <a:srgbClr val="0070C0"/>
                </a:solidFill>
              </a:rPr>
              <a:t>(2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0" dirty="0"/>
              <a:t>마당서점의 고객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운영자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경영자는 저마다 원하는 정보가 다릅니다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데이터베이스 </a:t>
            </a:r>
            <a:r>
              <a:rPr lang="ko-KR" altLang="en-US" sz="1000" b="0" dirty="0" smtClean="0"/>
              <a:t>프로그래머는 이들이 </a:t>
            </a:r>
            <a:r>
              <a:rPr lang="ko-KR" altLang="en-US" sz="1000" b="0" dirty="0"/>
              <a:t>원하는 정보를 얻기 위해 </a:t>
            </a:r>
            <a:r>
              <a:rPr lang="en-US" altLang="ko-KR" sz="1000" b="0" dirty="0"/>
              <a:t>SQL </a:t>
            </a:r>
            <a:r>
              <a:rPr lang="ko-KR" altLang="en-US" sz="1000" b="0" dirty="0"/>
              <a:t>문으로 질의를 작성합니다</a:t>
            </a:r>
            <a:r>
              <a:rPr lang="en-US" altLang="ko-KR" sz="1000" b="0" dirty="0"/>
              <a:t>. SQL</a:t>
            </a:r>
            <a:r>
              <a:rPr lang="ko-KR" altLang="en-US" sz="1000" b="0" dirty="0"/>
              <a:t>은 </a:t>
            </a:r>
            <a:r>
              <a:rPr lang="ko-KR" altLang="en-US" sz="1000" b="0" dirty="0" err="1"/>
              <a:t>관계형</a:t>
            </a:r>
            <a:r>
              <a:rPr lang="ko-KR" altLang="en-US" sz="1000" b="0" dirty="0"/>
              <a:t> 데이터베이스 </a:t>
            </a:r>
            <a:r>
              <a:rPr lang="ko-KR" altLang="en-US" sz="1000" b="0" dirty="0" smtClean="0"/>
              <a:t>언어로 </a:t>
            </a:r>
            <a:r>
              <a:rPr lang="en-US" altLang="ko-KR" sz="1000" b="0" dirty="0"/>
              <a:t>DBMS</a:t>
            </a:r>
            <a:r>
              <a:rPr lang="ko-KR" altLang="en-US" sz="1000" b="0" dirty="0"/>
              <a:t>에 직접 입력해 사용할 수 있고</a:t>
            </a:r>
            <a:r>
              <a:rPr lang="en-US" altLang="ko-KR" sz="1000" b="0" dirty="0"/>
              <a:t>, </a:t>
            </a:r>
            <a:r>
              <a:rPr lang="ko-KR" altLang="en-US" sz="1000" b="0" dirty="0"/>
              <a:t>자바나 </a:t>
            </a:r>
            <a:r>
              <a:rPr lang="en-US" altLang="ko-KR" sz="1000" b="0" dirty="0"/>
              <a:t>C</a:t>
            </a:r>
            <a:r>
              <a:rPr lang="ko-KR" altLang="en-US" sz="1000" b="0" dirty="0"/>
              <a:t>로 작성된 프로그램에 삽입하여 사용할 수 </a:t>
            </a:r>
            <a:r>
              <a:rPr lang="ko-KR" altLang="en-US" sz="1000" b="0" dirty="0" smtClean="0"/>
              <a:t>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마당서점에서 사용하는 </a:t>
            </a:r>
            <a:r>
              <a:rPr lang="en-US" altLang="ko-KR" sz="1000" b="0" dirty="0"/>
              <a:t>DBMS</a:t>
            </a:r>
            <a:r>
              <a:rPr lang="ko-KR" altLang="en-US" sz="1000" b="0" dirty="0"/>
              <a:t>는 </a:t>
            </a:r>
            <a:r>
              <a:rPr lang="ko-KR" altLang="en-US" sz="1000" b="0" dirty="0" err="1"/>
              <a:t>오라클입니다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/>
          </a:p>
          <a:p>
            <a:pPr marL="0" indent="0"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마당서점 데이터베이스 구축을 위한 모델링</a:t>
            </a:r>
            <a:r>
              <a:rPr lang="en-US" altLang="ko-KR" sz="1100" dirty="0">
                <a:solidFill>
                  <a:srgbClr val="0070C0"/>
                </a:solidFill>
              </a:rPr>
              <a:t>(3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ko-KR" altLang="en-US" sz="1000" b="0" dirty="0"/>
              <a:t>데이터베이스를 구축할 때 설계가 잘못되면 필요한 정보를 제공하기는커녕 혼란만 줍니다</a:t>
            </a:r>
            <a:r>
              <a:rPr lang="en-US" altLang="ko-KR" sz="1000" b="0" dirty="0"/>
              <a:t>. </a:t>
            </a:r>
            <a:r>
              <a:rPr lang="ko-KR" altLang="en-US" sz="1000" b="0" dirty="0" smtClean="0"/>
              <a:t>마당서점 </a:t>
            </a:r>
            <a:r>
              <a:rPr lang="ko-KR" altLang="en-US" sz="1000" b="0" dirty="0"/>
              <a:t>데이터베이스 역시 초기 설계 과정을 거쳐 구축되었습니다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설계에 사용된 프로그램은 </a:t>
            </a:r>
            <a:r>
              <a:rPr lang="en-US" altLang="ko-KR" sz="1000" b="0" dirty="0" err="1" smtClean="0"/>
              <a:t>ERwin</a:t>
            </a:r>
            <a:r>
              <a:rPr lang="ko-KR" altLang="en-US" sz="1000" b="0" dirty="0" smtClean="0"/>
              <a:t>입니다</a:t>
            </a:r>
            <a:r>
              <a:rPr lang="en-US" altLang="ko-KR" sz="1000" b="0" dirty="0" smtClean="0"/>
              <a:t>.</a:t>
            </a:r>
          </a:p>
          <a:p>
            <a:pPr marL="0" indent="0">
              <a:buNone/>
            </a:pPr>
            <a:endParaRPr lang="en-US" altLang="ko-KR" sz="1000" b="0" dirty="0"/>
          </a:p>
          <a:p>
            <a:pPr marL="0" indent="0"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마당서점 데이터베이스의 관리</a:t>
            </a:r>
            <a:r>
              <a:rPr lang="en-US" altLang="ko-KR" sz="1100" dirty="0">
                <a:solidFill>
                  <a:srgbClr val="0070C0"/>
                </a:solidFill>
              </a:rPr>
              <a:t>(4</a:t>
            </a:r>
            <a:r>
              <a:rPr lang="ko-KR" altLang="en-US" sz="1100" dirty="0">
                <a:solidFill>
                  <a:srgbClr val="0070C0"/>
                </a:solidFill>
              </a:rPr>
              <a:t>부</a:t>
            </a:r>
            <a:r>
              <a:rPr lang="en-US" altLang="ko-KR" sz="1100" dirty="0">
                <a:solidFill>
                  <a:srgbClr val="0070C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ko-KR" altLang="en-US" sz="1000" b="0" dirty="0"/>
              <a:t>데이터베이스를 잘 활용하는 것만큼 안전하게 관리하는 것도 중요합니다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이를 위해 마당서점 </a:t>
            </a:r>
            <a:r>
              <a:rPr lang="ko-KR" altLang="en-US" sz="1000" b="0" dirty="0" smtClean="0"/>
              <a:t>데이터베이스에는 </a:t>
            </a:r>
            <a:r>
              <a:rPr lang="ko-KR" altLang="en-US" sz="1000" b="0" dirty="0"/>
              <a:t>관리자가 있습니다</a:t>
            </a:r>
            <a:r>
              <a:rPr lang="en-US" altLang="ko-KR" sz="1000" b="0" dirty="0"/>
              <a:t>. </a:t>
            </a:r>
            <a:r>
              <a:rPr lang="ko-KR" altLang="en-US" sz="1000" b="0" dirty="0"/>
              <a:t>이 사람을 </a:t>
            </a:r>
            <a:r>
              <a:rPr lang="en-US" altLang="ko-KR" sz="1000" b="0" dirty="0"/>
              <a:t>DBA</a:t>
            </a:r>
            <a:r>
              <a:rPr lang="ko-KR" altLang="en-US" sz="1000" b="0" dirty="0"/>
              <a:t>라고 합니다</a:t>
            </a:r>
            <a:r>
              <a:rPr lang="en-US" altLang="ko-KR" sz="1000" b="0" dirty="0"/>
              <a:t>. DBA</a:t>
            </a:r>
            <a:r>
              <a:rPr lang="ko-KR" altLang="en-US" sz="1000" b="0" dirty="0"/>
              <a:t>는 데이터베이스 보안을 </a:t>
            </a:r>
            <a:r>
              <a:rPr lang="ko-KR" altLang="en-US" sz="1000" b="0" dirty="0" smtClean="0"/>
              <a:t>유지하며 </a:t>
            </a:r>
            <a:r>
              <a:rPr lang="ko-KR" altLang="en-US" sz="1000" b="0" dirty="0"/>
              <a:t>장애에 대비하여 데이터를 백업하고 복원합니다</a:t>
            </a:r>
            <a:r>
              <a:rPr lang="en-US" altLang="ko-KR" sz="1000" b="0" dirty="0"/>
              <a:t>.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509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5214</TotalTime>
  <Words>275</Words>
  <Application>Microsoft Office PowerPoint</Application>
  <PresentationFormat>화면 슬라이드 쇼(4:3)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굴림</vt:lpstr>
      <vt:lpstr>맑은 고딕</vt:lpstr>
      <vt:lpstr>Arial</vt:lpstr>
      <vt:lpstr>Tahoma</vt:lpstr>
      <vt:lpstr>Wingdings</vt:lpstr>
      <vt:lpstr>Office 테마</vt:lpstr>
      <vt:lpstr>PowerPoint 프레젠테이션</vt:lpstr>
      <vt:lpstr>실습안내</vt:lpstr>
      <vt:lpstr>실습 프로그램 안내</vt:lpstr>
      <vt:lpstr>예제 소스와 실습 프로그램 다운로드</vt:lpstr>
      <vt:lpstr>샘플 데이터베이스 소개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511</cp:revision>
  <dcterms:created xsi:type="dcterms:W3CDTF">2012-07-11T10:23:22Z</dcterms:created>
  <dcterms:modified xsi:type="dcterms:W3CDTF">2017-02-02T01:29:20Z</dcterms:modified>
</cp:coreProperties>
</file>