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72"/>
  </p:notesMasterIdLst>
  <p:sldIdLst>
    <p:sldId id="256" r:id="rId2"/>
    <p:sldId id="266" r:id="rId3"/>
    <p:sldId id="383" r:id="rId4"/>
    <p:sldId id="382" r:id="rId5"/>
    <p:sldId id="394" r:id="rId6"/>
    <p:sldId id="393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55" r:id="rId15"/>
    <p:sldId id="389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418" r:id="rId32"/>
    <p:sldId id="419" r:id="rId33"/>
    <p:sldId id="420" r:id="rId34"/>
    <p:sldId id="456" r:id="rId35"/>
    <p:sldId id="390" r:id="rId36"/>
    <p:sldId id="421" r:id="rId37"/>
    <p:sldId id="422" r:id="rId38"/>
    <p:sldId id="423" r:id="rId39"/>
    <p:sldId id="424" r:id="rId40"/>
    <p:sldId id="425" r:id="rId41"/>
    <p:sldId id="460" r:id="rId42"/>
    <p:sldId id="427" r:id="rId43"/>
    <p:sldId id="461" r:id="rId44"/>
    <p:sldId id="429" r:id="rId45"/>
    <p:sldId id="430" r:id="rId46"/>
    <p:sldId id="431" r:id="rId47"/>
    <p:sldId id="432" r:id="rId48"/>
    <p:sldId id="433" r:id="rId49"/>
    <p:sldId id="434" r:id="rId50"/>
    <p:sldId id="435" r:id="rId51"/>
    <p:sldId id="436" r:id="rId52"/>
    <p:sldId id="437" r:id="rId53"/>
    <p:sldId id="438" r:id="rId54"/>
    <p:sldId id="439" r:id="rId55"/>
    <p:sldId id="440" r:id="rId56"/>
    <p:sldId id="441" r:id="rId57"/>
    <p:sldId id="442" r:id="rId58"/>
    <p:sldId id="443" r:id="rId59"/>
    <p:sldId id="444" r:id="rId60"/>
    <p:sldId id="445" r:id="rId61"/>
    <p:sldId id="447" r:id="rId62"/>
    <p:sldId id="448" r:id="rId63"/>
    <p:sldId id="449" r:id="rId64"/>
    <p:sldId id="451" r:id="rId65"/>
    <p:sldId id="452" r:id="rId66"/>
    <p:sldId id="453" r:id="rId67"/>
    <p:sldId id="457" r:id="rId68"/>
    <p:sldId id="458" r:id="rId69"/>
    <p:sldId id="459" r:id="rId70"/>
    <p:sldId id="392" r:id="rId7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A4E6"/>
    <a:srgbClr val="0000CC"/>
    <a:srgbClr val="99CCFF"/>
    <a:srgbClr val="CDF1FF"/>
    <a:srgbClr val="97E1FF"/>
    <a:srgbClr val="5BD0FF"/>
    <a:srgbClr val="29C2FF"/>
    <a:srgbClr val="11BBFF"/>
    <a:srgbClr val="21C0FF"/>
    <a:srgbClr val="ABE7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8898" autoAdjust="0"/>
  </p:normalViewPr>
  <p:slideViewPr>
    <p:cSldViewPr>
      <p:cViewPr varScale="1">
        <p:scale>
          <a:sx n="90" d="100"/>
          <a:sy n="90" d="100"/>
        </p:scale>
        <p:origin x="-1566" y="-96"/>
      </p:cViewPr>
      <p:guideLst>
        <p:guide orient="horz" pos="119"/>
        <p:guide pos="3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2010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2017-08-10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1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4459288"/>
            <a:ext cx="9144000" cy="2398712"/>
          </a:xfrm>
          <a:prstGeom prst="rect">
            <a:avLst/>
          </a:prstGeom>
          <a:solidFill>
            <a:srgbClr val="4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TextBox 9"/>
          <p:cNvSpPr txBox="1"/>
          <p:nvPr userDrawn="1"/>
        </p:nvSpPr>
        <p:spPr>
          <a:xfrm>
            <a:off x="323850" y="6021388"/>
            <a:ext cx="51256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+mn-lt"/>
                <a:ea typeface="+mn-ea"/>
              </a:rPr>
              <a:t>SQL</a:t>
            </a:r>
            <a:r>
              <a:rPr kumimoji="0" lang="en-US" altLang="ko-KR" sz="1800" baseline="0" dirty="0" smtClean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 smtClean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24328" y="6516211"/>
            <a:ext cx="1558694" cy="230623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 userDrawn="1"/>
        </p:nvSpPr>
        <p:spPr bwMode="auto">
          <a:xfrm>
            <a:off x="156810" y="3573016"/>
            <a:ext cx="6143382" cy="190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i="1" dirty="0" smtClean="0">
                <a:solidFill>
                  <a:schemeClr val="bg1"/>
                </a:solidFill>
              </a:rPr>
              <a:t>Chapter 02</a:t>
            </a:r>
            <a:r>
              <a:rPr kumimoji="0" lang="en-US" altLang="ko-KR" dirty="0" smtClean="0">
                <a:solidFill>
                  <a:schemeClr val="bg1"/>
                </a:solidFill>
              </a:rPr>
              <a:t/>
            </a:r>
            <a:br>
              <a:rPr kumimoji="0" lang="en-US" altLang="ko-KR" dirty="0" smtClean="0">
                <a:solidFill>
                  <a:schemeClr val="bg1"/>
                </a:solidFill>
              </a:rPr>
            </a:br>
            <a:r>
              <a:rPr kumimoji="0" lang="ko-KR" altLang="en-US" b="1" dirty="0" smtClean="0">
                <a:solidFill>
                  <a:schemeClr val="bg1"/>
                </a:solidFill>
              </a:rPr>
              <a:t>관계 데이터 모델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sp>
        <p:nvSpPr>
          <p:cNvPr id="13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14646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2017-08-10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8206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오라클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로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배우는 </a:t>
            </a:r>
            <a:endParaRPr kumimoji="0" lang="en-US" altLang="ko-KR" sz="1800" baseline="0" dirty="0" smtClean="0"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데이터베이스 개론과 실습 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6860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72400" y="644629"/>
            <a:ext cx="720080" cy="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170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890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76672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13840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66A0-2AE7-4B19-A950-A0FD511D633B}" type="datetimeFigureOut">
              <a:rPr lang="ko-KR" altLang="en-US" smtClean="0"/>
              <a:pPr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EC33-216F-4668-8D23-4C3F17784E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836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2017-08-10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638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8" r:id="rId2"/>
    <p:sldLayoutId id="2147483700" r:id="rId3"/>
    <p:sldLayoutId id="2147483703" r:id="rId4"/>
    <p:sldLayoutId id="2147483711" r:id="rId5"/>
    <p:sldLayoutId id="2147483712" r:id="rId6"/>
    <p:sldLayoutId id="2147483713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1.2.2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요소</a:t>
            </a:r>
            <a:endParaRPr lang="en-US" altLang="ko-KR" dirty="0" smtClean="0"/>
          </a:p>
          <a:p>
            <a:endParaRPr lang="en-US" altLang="ko-KR" sz="800" dirty="0" smtClean="0"/>
          </a:p>
          <a:p>
            <a:pPr lvl="1"/>
            <a:r>
              <a:rPr lang="ko-KR" altLang="en-US" sz="1400" dirty="0" err="1" smtClean="0">
                <a:latin typeface="+mn-ea"/>
              </a:rPr>
              <a:t>투플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 err="1" smtClean="0">
                <a:latin typeface="+mn-ea"/>
              </a:rPr>
              <a:t>tuple</a:t>
            </a:r>
            <a:r>
              <a:rPr lang="en-US" altLang="ko-KR" sz="1400" dirty="0" smtClean="0">
                <a:latin typeface="+mn-ea"/>
              </a:rPr>
              <a:t>) : </a:t>
            </a:r>
            <a:r>
              <a:rPr lang="ko-KR" altLang="en-US" sz="1400" dirty="0" err="1" smtClean="0">
                <a:latin typeface="+mn-ea"/>
              </a:rPr>
              <a:t>릴레이션의</a:t>
            </a:r>
            <a:r>
              <a:rPr lang="ko-KR" altLang="en-US" sz="1400" dirty="0" smtClean="0">
                <a:latin typeface="+mn-ea"/>
              </a:rPr>
              <a:t> 행</a:t>
            </a:r>
            <a:endParaRPr lang="en-US" altLang="ko-KR" sz="1400" dirty="0" smtClean="0">
              <a:latin typeface="+mn-ea"/>
            </a:endParaRPr>
          </a:p>
          <a:p>
            <a:pPr lvl="1"/>
            <a:r>
              <a:rPr lang="ko-KR" altLang="en-US" sz="1400" dirty="0" err="1" smtClean="0">
                <a:latin typeface="+mn-ea"/>
              </a:rPr>
              <a:t>카디날리티</a:t>
            </a:r>
            <a:r>
              <a:rPr lang="en-US" altLang="ko-KR" sz="1400" dirty="0" smtClean="0">
                <a:latin typeface="+mn-ea"/>
              </a:rPr>
              <a:t>(cardinality) : </a:t>
            </a:r>
            <a:r>
              <a:rPr lang="ko-KR" altLang="en-US" sz="1400" dirty="0" err="1" smtClean="0">
                <a:latin typeface="+mn-ea"/>
              </a:rPr>
              <a:t>투플의</a:t>
            </a:r>
            <a:r>
              <a:rPr lang="ko-KR" altLang="en-US" sz="1400" dirty="0" smtClean="0">
                <a:latin typeface="+mn-ea"/>
              </a:rPr>
              <a:t> 수</a:t>
            </a:r>
            <a:endParaRPr lang="en-US" altLang="ko-KR" sz="1400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16827068"/>
              </p:ext>
            </p:extLst>
          </p:nvPr>
        </p:nvGraphicFramePr>
        <p:xfrm>
          <a:off x="821135" y="2852934"/>
          <a:ext cx="7416825" cy="295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/>
                <a:gridCol w="2472275"/>
                <a:gridCol w="2472275"/>
              </a:tblGrid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릴레이션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 용어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같은 의미로 통용되는 용어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파일 시스템 용어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(relation)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테이블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(table)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(file)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스키마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(schema)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내포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(intension)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헤더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(header)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인스턴스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(instance)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외연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(extension)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데이터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(data)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투플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tuple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행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(row)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레코드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(record)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속성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(attribute)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열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(column)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필드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(field)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1135" y="249289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구조와 관련된 용어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5851" y="1556792"/>
            <a:ext cx="5788149" cy="64807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lvl="2"/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→ </a:t>
            </a:r>
            <a:r>
              <a:rPr lang="ko-KR" alt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투플이</a:t>
            </a:r>
            <a:r>
              <a:rPr lang="en-US" altLang="ko-KR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가지는 속성의 개수는 </a:t>
            </a:r>
            <a:r>
              <a:rPr lang="ko-KR" alt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릴레이션</a:t>
            </a:r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스키마의 차수와 동일하고</a:t>
            </a:r>
            <a:r>
              <a:rPr lang="en-US" altLang="ko-KR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, </a:t>
            </a:r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릴레이션</a:t>
            </a:r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내의 </a:t>
            </a:r>
            <a:endParaRPr lang="en-US" altLang="ko-KR" sz="1100" dirty="0" smtClean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0" lvl="2"/>
            <a:r>
              <a:rPr lang="en-US" altLang="ko-KR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                                                   </a:t>
            </a:r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모든 </a:t>
            </a:r>
            <a:r>
              <a:rPr lang="ko-KR" alt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투플들은</a:t>
            </a:r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서로 중복되지 않아야 함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1196752"/>
            <a:ext cx="8064896" cy="5472608"/>
          </a:xfrm>
        </p:spPr>
        <p:txBody>
          <a:bodyPr/>
          <a:lstStyle/>
          <a:p>
            <a:r>
              <a:rPr lang="ko-KR" altLang="en-US" sz="1300" dirty="0" smtClean="0"/>
              <a:t>속성은 단일 값을 가진다</a:t>
            </a:r>
            <a:endParaRPr lang="en-US" altLang="ko-KR" sz="130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ko-KR" altLang="en-US" sz="1200" b="0" dirty="0" smtClean="0"/>
              <a:t>각 속성의 값은 도메인에 정의된 값만을 가지며 그 값은 모두 단일 </a:t>
            </a:r>
            <a:r>
              <a:rPr lang="ko-KR" altLang="en-US" sz="1200" b="0" dirty="0" err="1" smtClean="0"/>
              <a:t>값이여야</a:t>
            </a:r>
            <a:r>
              <a:rPr lang="ko-KR" altLang="en-US" sz="1200" b="0" dirty="0" smtClean="0"/>
              <a:t> 함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500" b="0" dirty="0" smtClean="0"/>
          </a:p>
          <a:p>
            <a:r>
              <a:rPr lang="ko-KR" altLang="en-US" sz="1300" dirty="0" smtClean="0"/>
              <a:t>속성은 서로 다른 이름을 가진다</a:t>
            </a:r>
            <a:endParaRPr lang="en-US" altLang="ko-KR" sz="130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ko-KR" altLang="en-US" sz="1200" b="0" dirty="0" smtClean="0"/>
              <a:t>속성은 한 </a:t>
            </a:r>
            <a:r>
              <a:rPr lang="ko-KR" altLang="en-US" sz="1200" b="0" dirty="0" err="1" smtClean="0"/>
              <a:t>릴레이션에서</a:t>
            </a:r>
            <a:r>
              <a:rPr lang="ko-KR" altLang="en-US" sz="1200" b="0" dirty="0" smtClean="0"/>
              <a:t> 서로 다른 이름을 가져야만 함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500" b="0" dirty="0" smtClean="0"/>
          </a:p>
          <a:p>
            <a:r>
              <a:rPr lang="ko-KR" altLang="en-US" sz="1300" dirty="0" smtClean="0"/>
              <a:t>한 속성의 값은 모두 같은 도메인 값을 가진다</a:t>
            </a:r>
            <a:endParaRPr lang="en-US" altLang="ko-KR" sz="130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ko-KR" altLang="en-US" sz="1200" b="0" dirty="0" smtClean="0"/>
              <a:t>한 속성에 속한 열은 모두 그 속성에서 정의한 도메인 값만 가질 수 있음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500" b="0" dirty="0" smtClean="0"/>
          </a:p>
          <a:p>
            <a:r>
              <a:rPr lang="ko-KR" altLang="en-US" sz="1300" dirty="0" smtClean="0"/>
              <a:t>속성의 순서는 상관없다</a:t>
            </a:r>
            <a:endParaRPr lang="en-US" altLang="ko-KR" sz="130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ko-KR" altLang="en-US" sz="1200" b="0" dirty="0" smtClean="0"/>
              <a:t>속성의 순서가 달라도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스키마는 같음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r>
              <a:rPr lang="en-US" altLang="ko-KR" sz="1200" b="0" dirty="0"/>
              <a:t> </a:t>
            </a:r>
            <a:r>
              <a:rPr lang="en-US" altLang="ko-KR" sz="1200" b="0" dirty="0" smtClean="0"/>
              <a:t>     </a:t>
            </a:r>
            <a:r>
              <a:rPr lang="ko-KR" altLang="en-US" sz="1200" b="0" dirty="0" smtClean="0"/>
              <a:t>예</a:t>
            </a:r>
            <a:r>
              <a:rPr lang="en-US" altLang="ko-KR" sz="1200" b="0" dirty="0" smtClean="0"/>
              <a:t>)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스키마에서 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주소</a:t>
            </a:r>
            <a:r>
              <a:rPr lang="en-US" altLang="ko-KR" sz="1200" b="0" dirty="0" smtClean="0"/>
              <a:t>) </a:t>
            </a:r>
            <a:r>
              <a:rPr lang="ko-KR" altLang="en-US" sz="1200" b="0" dirty="0" smtClean="0"/>
              <a:t>순으로 속성을 표시하거나 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주소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) </a:t>
            </a:r>
            <a:r>
              <a:rPr lang="ko-KR" altLang="en-US" sz="1200" b="0" dirty="0" smtClean="0"/>
              <a:t>순으로 표시하여도 상관없음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500" b="0" dirty="0" smtClean="0"/>
          </a:p>
          <a:p>
            <a:r>
              <a:rPr lang="ko-KR" altLang="en-US" sz="1300" dirty="0" err="1" smtClean="0"/>
              <a:t>릴레이션</a:t>
            </a:r>
            <a:r>
              <a:rPr lang="ko-KR" altLang="en-US" sz="1300" dirty="0" smtClean="0"/>
              <a:t> 내의 중복된 </a:t>
            </a:r>
            <a:r>
              <a:rPr lang="ko-KR" altLang="en-US" sz="1300" dirty="0" err="1" smtClean="0"/>
              <a:t>투플은</a:t>
            </a:r>
            <a:r>
              <a:rPr lang="ko-KR" altLang="en-US" sz="1300" dirty="0" smtClean="0"/>
              <a:t> 허용하지 않는다</a:t>
            </a:r>
            <a:endParaRPr lang="en-US" altLang="ko-KR" sz="130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ko-KR" altLang="en-US" sz="1200" b="0" dirty="0" smtClean="0"/>
              <a:t>하나의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인스턴스</a:t>
            </a:r>
            <a:r>
              <a:rPr lang="ko-KR" altLang="en-US" sz="1200" b="0" dirty="0" smtClean="0"/>
              <a:t> 내에서는 서로 중복된 값을 가질 수 없음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즉 모든 </a:t>
            </a:r>
            <a:r>
              <a:rPr lang="ko-KR" altLang="en-US" sz="1200" b="0" dirty="0" err="1" smtClean="0"/>
              <a:t>투플은</a:t>
            </a:r>
            <a:r>
              <a:rPr lang="ko-KR" altLang="en-US" sz="1200" b="0" dirty="0" smtClean="0"/>
              <a:t> 서로 값이 달라야 함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500" b="0" dirty="0" smtClean="0"/>
          </a:p>
          <a:p>
            <a:r>
              <a:rPr lang="ko-KR" altLang="en-US" sz="1300" dirty="0" err="1" smtClean="0"/>
              <a:t>투플의</a:t>
            </a:r>
            <a:r>
              <a:rPr lang="ko-KR" altLang="en-US" sz="1300" dirty="0" smtClean="0"/>
              <a:t> 순서는 상관없다</a:t>
            </a:r>
            <a:endParaRPr lang="en-US" altLang="ko-KR" sz="130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ko-KR" altLang="en-US" sz="1200" b="0" dirty="0" err="1" smtClean="0"/>
              <a:t>투플의</a:t>
            </a:r>
            <a:r>
              <a:rPr lang="ko-KR" altLang="en-US" sz="1200" b="0" dirty="0" smtClean="0"/>
              <a:t> 순서가 달라도 같은 </a:t>
            </a:r>
            <a:r>
              <a:rPr lang="ko-KR" altLang="en-US" sz="1200" b="0" dirty="0" err="1" smtClean="0"/>
              <a:t>릴레이션임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관계 데이터 모델의 </a:t>
            </a:r>
            <a:r>
              <a:rPr lang="ko-KR" altLang="en-US" sz="1200" b="0" dirty="0" err="1" smtClean="0"/>
              <a:t>투플은</a:t>
            </a:r>
            <a:r>
              <a:rPr lang="ko-KR" altLang="en-US" sz="1200" b="0" dirty="0" smtClean="0"/>
              <a:t> 실제적인 값을 가지고 있으며 이 값은 시간이 지남에 따라 데이터의 삭제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수정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삽입에 따라 순서가 바뀔 수 있음</a:t>
            </a:r>
            <a:r>
              <a:rPr lang="en-US" altLang="ko-KR" sz="1200" b="0" dirty="0" smtClean="0"/>
              <a:t>.</a:t>
            </a:r>
            <a:endParaRPr lang="ko-KR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51714137"/>
              </p:ext>
            </p:extLst>
          </p:nvPr>
        </p:nvGraphicFramePr>
        <p:xfrm>
          <a:off x="1136576" y="1484784"/>
          <a:ext cx="5112568" cy="2380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35"/>
                <a:gridCol w="1639881"/>
                <a:gridCol w="1350490"/>
                <a:gridCol w="1157562"/>
              </a:tblGrid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도서번호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도서이름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출판사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역사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7000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 아는 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13000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이해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22000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골프 바이블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35000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기초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136576" y="2977902"/>
            <a:ext cx="5112568" cy="595114"/>
          </a:xfrm>
          <a:prstGeom prst="rect">
            <a:avLst/>
          </a:prstGeom>
          <a:solidFill>
            <a:schemeClr val="accent3">
              <a:lumMod val="50000"/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91730" y="3573016"/>
            <a:ext cx="1656184" cy="288032"/>
          </a:xfrm>
          <a:prstGeom prst="rect">
            <a:avLst/>
          </a:prstGeom>
          <a:solidFill>
            <a:schemeClr val="tx2">
              <a:lumMod val="40000"/>
              <a:lumOff val="60000"/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6249144" y="3265934"/>
            <a:ext cx="28803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37176" y="3123426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동일한 </a:t>
            </a:r>
            <a:r>
              <a:rPr lang="ko-KR" alt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투</a:t>
            </a:r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플이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중복되면 안 됨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792760" y="4005064"/>
            <a:ext cx="28803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non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56656" y="4149080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속성의 값은 단일 값이어야 함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36576" y="450912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2-4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특징에 위배된 경우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 </a:t>
            </a:r>
            <a:r>
              <a:rPr lang="ko-KR" altLang="en-US" dirty="0" smtClean="0"/>
              <a:t>관계 데이터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136904" cy="5472608"/>
          </a:xfrm>
        </p:spPr>
        <p:txBody>
          <a:bodyPr/>
          <a:lstStyle/>
          <a:p>
            <a:r>
              <a:rPr lang="ko-KR" altLang="en-US" dirty="0" smtClean="0"/>
              <a:t>관계 데이터 모델은 데이터를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테이블 형태인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표현함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대한 제약조건</a:t>
            </a:r>
            <a:r>
              <a:rPr lang="en-US" altLang="ko-KR" dirty="0" smtClean="0"/>
              <a:t>(constraints)</a:t>
            </a:r>
            <a:r>
              <a:rPr lang="ko-KR" altLang="en-US" dirty="0" smtClean="0"/>
              <a:t>과 관계 연산을 위한 관계대수</a:t>
            </a:r>
            <a:r>
              <a:rPr lang="en-US" altLang="ko-KR" dirty="0" smtClean="0"/>
              <a:t>(relational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algebra)</a:t>
            </a:r>
            <a:r>
              <a:rPr lang="ko-KR" altLang="en-US" dirty="0" smtClean="0"/>
              <a:t>를 정의함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71600" y="2564904"/>
          <a:ext cx="7128791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382"/>
                <a:gridCol w="2192090"/>
                <a:gridCol w="2880319"/>
              </a:tblGrid>
              <a:tr h="1512168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관계 데이터 모델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릴레이션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제약조건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관계대수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관계 데이터베이스 시스템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(SQL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생성 및 관리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제약조건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(SQL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제약 선언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관계대수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(SQL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연산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3813892" y="3112393"/>
            <a:ext cx="648000" cy="17859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3848" y="332841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컴퓨터 시스템에 구현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414908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 데이터베이스 시스템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6625431" cy="548680"/>
          </a:xfrm>
          <a:noFill/>
        </p:spPr>
        <p:txBody>
          <a:bodyPr/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연습문제 풀이 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124744"/>
            <a:ext cx="8208912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dirty="0"/>
              <a:t>1. </a:t>
            </a:r>
            <a:r>
              <a:rPr lang="ko-KR" altLang="en-US" sz="1400" dirty="0"/>
              <a:t>다음 중 관계 데이터 모델의 </a:t>
            </a:r>
            <a:r>
              <a:rPr lang="ko-KR" altLang="en-US" sz="1400" dirty="0" err="1"/>
              <a:t>릴레이션에</a:t>
            </a:r>
            <a:r>
              <a:rPr lang="ko-KR" altLang="en-US" sz="1400" dirty="0"/>
              <a:t> 대한 설명 중 </a:t>
            </a:r>
            <a:r>
              <a:rPr lang="ko-KR" altLang="en-US" sz="1400" dirty="0" smtClean="0"/>
              <a:t>옳지 않은 </a:t>
            </a:r>
            <a:r>
              <a:rPr lang="ko-KR" altLang="en-US" sz="1400" dirty="0"/>
              <a:t>것은</a:t>
            </a:r>
            <a:r>
              <a:rPr lang="en-US" altLang="ko-KR" sz="1400" dirty="0"/>
              <a:t>?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 smtClean="0"/>
              <a:t>   ① </a:t>
            </a:r>
            <a:r>
              <a:rPr lang="ko-KR" altLang="en-US" sz="1400" dirty="0" err="1"/>
              <a:t>릴레이션은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릴레이션</a:t>
            </a:r>
            <a:r>
              <a:rPr lang="ko-KR" altLang="en-US" sz="1400" dirty="0"/>
              <a:t> 스키마와 </a:t>
            </a:r>
            <a:r>
              <a:rPr lang="ko-KR" altLang="en-US" sz="1400" dirty="0" err="1"/>
              <a:t>릴레이션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인스턴스로</a:t>
            </a:r>
            <a:r>
              <a:rPr lang="ko-KR" altLang="en-US" sz="1400" dirty="0"/>
              <a:t> 구성된다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 smtClean="0"/>
              <a:t>   ② </a:t>
            </a:r>
            <a:r>
              <a:rPr lang="ko-KR" altLang="en-US" sz="1400" dirty="0" err="1"/>
              <a:t>릴레이션</a:t>
            </a:r>
            <a:r>
              <a:rPr lang="ko-KR" altLang="en-US" sz="1400" dirty="0"/>
              <a:t> 스키마를 </a:t>
            </a:r>
            <a:r>
              <a:rPr lang="ko-KR" altLang="en-US" sz="1400" dirty="0" err="1"/>
              <a:t>릴레이션</a:t>
            </a:r>
            <a:r>
              <a:rPr lang="ko-KR" altLang="en-US" sz="1400" dirty="0"/>
              <a:t> 외연</a:t>
            </a:r>
            <a:r>
              <a:rPr lang="en-US" altLang="ko-KR" sz="1400" dirty="0"/>
              <a:t>(extension)</a:t>
            </a:r>
            <a:r>
              <a:rPr lang="ko-KR" altLang="en-US" sz="1400" dirty="0" smtClean="0"/>
              <a:t>이라고 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 smtClean="0"/>
              <a:t>   ③ </a:t>
            </a:r>
            <a:r>
              <a:rPr lang="ko-KR" altLang="en-US" sz="1400" dirty="0" err="1"/>
              <a:t>릴레이션의</a:t>
            </a:r>
            <a:r>
              <a:rPr lang="ko-KR" altLang="en-US" sz="1400" dirty="0"/>
              <a:t> 스키마는 </a:t>
            </a:r>
            <a:r>
              <a:rPr lang="ko-KR" altLang="en-US" sz="1400" dirty="0" smtClean="0"/>
              <a:t>정적인 성질을 가진다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smtClean="0"/>
              <a:t>   ④ </a:t>
            </a:r>
            <a:r>
              <a:rPr lang="ko-KR" altLang="en-US" sz="1400" dirty="0" err="1"/>
              <a:t>릴레이션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인스턴스는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동적인 </a:t>
            </a:r>
            <a:r>
              <a:rPr lang="ko-KR" altLang="en-US" sz="1400" dirty="0"/>
              <a:t>성질을 가진다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2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릴레이션의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특징으로 알맞은 </a:t>
            </a:r>
            <a:r>
              <a:rPr lang="ko-KR" altLang="en-US" sz="1400" dirty="0"/>
              <a:t>것은</a:t>
            </a:r>
            <a:r>
              <a:rPr lang="en-US" altLang="ko-KR" sz="1400" dirty="0"/>
              <a:t>?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 smtClean="0"/>
              <a:t>   ① </a:t>
            </a:r>
            <a:r>
              <a:rPr lang="ko-KR" altLang="en-US" sz="1400" dirty="0"/>
              <a:t>중복된 </a:t>
            </a:r>
            <a:r>
              <a:rPr lang="ko-KR" altLang="en-US" sz="1400" dirty="0" err="1"/>
              <a:t>투플이</a:t>
            </a:r>
            <a:r>
              <a:rPr lang="ko-KR" altLang="en-US" sz="1400" dirty="0"/>
              <a:t> 존재한다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 smtClean="0"/>
              <a:t>   ② </a:t>
            </a:r>
            <a:r>
              <a:rPr lang="ko-KR" altLang="en-US" sz="1400" dirty="0" err="1"/>
              <a:t>투플</a:t>
            </a:r>
            <a:r>
              <a:rPr lang="ko-KR" altLang="en-US" sz="1400" dirty="0"/>
              <a:t> 간의 순서가 </a:t>
            </a:r>
            <a:r>
              <a:rPr lang="ko-KR" altLang="en-US" sz="1400" dirty="0" smtClean="0"/>
              <a:t>정의된다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 smtClean="0"/>
              <a:t>   ③ </a:t>
            </a:r>
            <a:r>
              <a:rPr lang="ko-KR" altLang="en-US" sz="1400" dirty="0"/>
              <a:t>속성 간의 순서가 </a:t>
            </a:r>
            <a:r>
              <a:rPr lang="ko-KR" altLang="en-US" sz="1400" dirty="0" smtClean="0"/>
              <a:t>정의된다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 smtClean="0"/>
              <a:t>   ④ </a:t>
            </a:r>
            <a:r>
              <a:rPr lang="ko-KR" altLang="en-US" sz="1400" dirty="0"/>
              <a:t>모든 속성 값은 </a:t>
            </a:r>
            <a:r>
              <a:rPr lang="ko-KR" altLang="en-US" sz="1400" dirty="0" err="1"/>
              <a:t>원자값이다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3</a:t>
            </a:r>
            <a:r>
              <a:rPr lang="en-US" altLang="ko-KR" sz="1400" dirty="0"/>
              <a:t>. </a:t>
            </a:r>
            <a:r>
              <a:rPr lang="ko-KR" altLang="en-US" sz="1400" dirty="0"/>
              <a:t>하나의 속성이 가질 수 있는 값을 총칭하여 무엇이라 하는가</a:t>
            </a:r>
            <a:r>
              <a:rPr lang="en-US" altLang="ko-KR" sz="1400" dirty="0"/>
              <a:t>?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 smtClean="0"/>
              <a:t>   ① </a:t>
            </a:r>
            <a:r>
              <a:rPr lang="ko-KR" altLang="en-US" sz="1400" dirty="0" err="1"/>
              <a:t>투플</a:t>
            </a:r>
            <a:r>
              <a:rPr lang="ko-KR" altLang="en-US" sz="1400" dirty="0"/>
              <a:t>			</a:t>
            </a:r>
            <a:r>
              <a:rPr lang="ko-KR" altLang="en-US" sz="1400" dirty="0" smtClean="0"/>
              <a:t>② </a:t>
            </a:r>
            <a:r>
              <a:rPr lang="ko-KR" altLang="en-US" sz="1400" dirty="0" err="1"/>
              <a:t>릴레이션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 smtClean="0"/>
              <a:t>   ③ </a:t>
            </a:r>
            <a:r>
              <a:rPr lang="ko-KR" altLang="en-US" sz="1400" dirty="0"/>
              <a:t>도메인		</a:t>
            </a:r>
            <a:r>
              <a:rPr lang="ko-KR" altLang="en-US" sz="1400" dirty="0" smtClean="0"/>
              <a:t>④ </a:t>
            </a:r>
            <a:r>
              <a:rPr lang="ko-KR" altLang="en-US" sz="1400" dirty="0" err="1"/>
              <a:t>엔티티</a:t>
            </a:r>
            <a:endParaRPr lang="ko-KR" altLang="en-US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16090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196752"/>
            <a:ext cx="8064896" cy="5472608"/>
          </a:xfrm>
        </p:spPr>
        <p:txBody>
          <a:bodyPr/>
          <a:lstStyle/>
          <a:p>
            <a:r>
              <a:rPr lang="ko-KR" altLang="en-US" dirty="0" smtClean="0"/>
              <a:t>키</a:t>
            </a:r>
            <a:endParaRPr lang="en-US" altLang="ko-KR" dirty="0" smtClean="0"/>
          </a:p>
          <a:p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en-US" altLang="ko-KR" dirty="0" smtClean="0"/>
          </a:p>
          <a:p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제약조건의 수행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특정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식별할 때 사용하는 속성 혹은 속성의 집합임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 err="1" smtClean="0"/>
              <a:t>릴레이션은</a:t>
            </a:r>
            <a:r>
              <a:rPr lang="ko-KR" altLang="en-US" sz="1400" dirty="0" smtClean="0"/>
              <a:t> 중복된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허용하지 않기 때문에 각각의 </a:t>
            </a:r>
            <a:r>
              <a:rPr lang="ko-KR" altLang="en-US" sz="1400" dirty="0" err="1" smtClean="0"/>
              <a:t>투플에</a:t>
            </a:r>
            <a:r>
              <a:rPr lang="ko-KR" altLang="en-US" sz="1400" dirty="0" smtClean="0"/>
              <a:t> 포함된 속성들 중 어느 하나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혹은 하나 이상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는 값이 달라야 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즉 키가 되는 속성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혹은 속성의 집합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은 반드시 값이 달라서 투플들을 서로 구별할 수 있어야 함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 smtClean="0"/>
              <a:t>키는 </a:t>
            </a:r>
            <a:r>
              <a:rPr lang="ko-KR" altLang="en-US" sz="1400" dirty="0" err="1" smtClean="0"/>
              <a:t>릴레이션</a:t>
            </a:r>
            <a:r>
              <a:rPr lang="ko-KR" altLang="en-US" sz="1400" dirty="0" smtClean="0"/>
              <a:t> 간의 관계를 맺는 데도 사용됨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602128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자동차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1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대당 키는 단 하나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3510702"/>
            <a:ext cx="2658267" cy="2510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845119"/>
              </p:ext>
            </p:extLst>
          </p:nvPr>
        </p:nvGraphicFramePr>
        <p:xfrm>
          <a:off x="1177891" y="2648920"/>
          <a:ext cx="498223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66"/>
                <a:gridCol w="1647849"/>
                <a:gridCol w="1530146"/>
                <a:gridCol w="960969"/>
              </a:tblGrid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축구의 역사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굿스포츠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7000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축구아는</a:t>
                      </a:r>
                      <a:r>
                        <a:rPr lang="ko-KR" altLang="en-US" sz="1200" dirty="0" smtClean="0"/>
                        <a:t> 여자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나무수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13000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축구의 이해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대한미디어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22000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골프 바이블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대한미디어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35000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피겨 교본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굿스포츠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8000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75087653"/>
              </p:ext>
            </p:extLst>
          </p:nvPr>
        </p:nvGraphicFramePr>
        <p:xfrm>
          <a:off x="1177891" y="1052736"/>
          <a:ext cx="569836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853"/>
                <a:gridCol w="704697"/>
                <a:gridCol w="1419240"/>
                <a:gridCol w="1450493"/>
                <a:gridCol w="1295082"/>
              </a:tblGrid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박지성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810101-1111111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영국 </a:t>
                      </a:r>
                      <a:r>
                        <a:rPr lang="ko-KR" altLang="en-US" sz="1200" dirty="0" err="1" smtClean="0"/>
                        <a:t>맨체스타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000-5000-0001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김연아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900101-2222222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대한민국 서울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000-6000-0001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장미란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830101-2333333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대한민국 강원도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000-7000-0001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추신수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820101-1444444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미국 </a:t>
                      </a:r>
                      <a:r>
                        <a:rPr lang="ko-KR" altLang="en-US" sz="1200" dirty="0" err="1" smtClean="0"/>
                        <a:t>클리블랜드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000-8000-0001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10527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96007026"/>
              </p:ext>
            </p:extLst>
          </p:nvPr>
        </p:nvGraphicFramePr>
        <p:xfrm>
          <a:off x="1177891" y="4519424"/>
          <a:ext cx="496625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21"/>
                <a:gridCol w="1115221"/>
                <a:gridCol w="1115221"/>
                <a:gridCol w="1620590"/>
              </a:tblGrid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7000 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5181" y="26559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181" y="451864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56176" y="610099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마당서점 데이터베이스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2.1.1 </a:t>
            </a:r>
            <a:r>
              <a:rPr lang="ko-KR" altLang="en-US" dirty="0" err="1" smtClean="0"/>
              <a:t>슈퍼키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80920" cy="5472608"/>
          </a:xfrm>
        </p:spPr>
        <p:txBody>
          <a:bodyPr/>
          <a:lstStyle/>
          <a:p>
            <a:r>
              <a:rPr lang="ko-KR" altLang="en-US" dirty="0" err="1" smtClean="0"/>
              <a:t>투플을</a:t>
            </a:r>
            <a:r>
              <a:rPr lang="ko-KR" altLang="en-US" dirty="0" smtClean="0"/>
              <a:t> 유일하게 식별할 수 있는 하나의 속성 혹은 속성의 집합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b="0" dirty="0" smtClean="0"/>
              <a:t>    </a:t>
            </a:r>
            <a:r>
              <a:rPr lang="ko-KR" altLang="en-US" b="0" dirty="0" err="1" smtClean="0"/>
              <a:t>투플을</a:t>
            </a:r>
            <a:r>
              <a:rPr lang="ko-KR" altLang="en-US" b="0" dirty="0" smtClean="0"/>
              <a:t> 유일하게 식별할 수 있는 값이면 모두 </a:t>
            </a:r>
            <a:r>
              <a:rPr lang="ko-KR" altLang="en-US" b="0" dirty="0" err="1" smtClean="0"/>
              <a:t>슈퍼키가</a:t>
            </a:r>
            <a:r>
              <a:rPr lang="ko-KR" altLang="en-US" b="0" dirty="0" smtClean="0"/>
              <a:t> 될 수 있음</a:t>
            </a:r>
            <a:r>
              <a:rPr lang="en-US" altLang="ko-KR" b="0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(</a:t>
            </a:r>
            <a:r>
              <a:rPr lang="ko-KR" altLang="en-US" dirty="0" smtClean="0"/>
              <a:t>고객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예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>
                <a:latin typeface="+mn-ea"/>
              </a:rPr>
              <a:t>고객번호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고객별로 유일한 값이 부여되어 있기 때문에 </a:t>
            </a:r>
            <a:r>
              <a:rPr lang="ko-KR" altLang="en-US" dirty="0" err="1" smtClean="0">
                <a:latin typeface="+mn-ea"/>
              </a:rPr>
              <a:t>투플을</a:t>
            </a:r>
            <a:r>
              <a:rPr lang="ko-KR" altLang="en-US" dirty="0" smtClean="0">
                <a:latin typeface="+mn-ea"/>
              </a:rPr>
              <a:t> 식별할 수 있음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이름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동명이인이 있을 경우 </a:t>
            </a:r>
            <a:r>
              <a:rPr lang="ko-KR" altLang="en-US" dirty="0" err="1" smtClean="0">
                <a:latin typeface="+mn-ea"/>
              </a:rPr>
              <a:t>투플을</a:t>
            </a:r>
            <a:r>
              <a:rPr lang="ko-KR" altLang="en-US" dirty="0" smtClean="0">
                <a:latin typeface="+mn-ea"/>
              </a:rPr>
              <a:t> 유일하게 식별할 수 없음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주민번호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개인별로 유일한 값이 부여되어 있기 때문에 </a:t>
            </a:r>
            <a:r>
              <a:rPr lang="ko-KR" altLang="en-US" dirty="0" err="1" smtClean="0">
                <a:latin typeface="+mn-ea"/>
              </a:rPr>
              <a:t>투플을</a:t>
            </a:r>
            <a:r>
              <a:rPr lang="ko-KR" altLang="en-US" dirty="0" smtClean="0">
                <a:latin typeface="+mn-ea"/>
              </a:rPr>
              <a:t> 식별할 수 있음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주소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가족끼리는 같은 정보를 사용하므로 </a:t>
            </a:r>
            <a:r>
              <a:rPr lang="ko-KR" altLang="en-US" dirty="0" err="1" smtClean="0">
                <a:latin typeface="+mn-ea"/>
              </a:rPr>
              <a:t>투플을</a:t>
            </a:r>
            <a:r>
              <a:rPr lang="ko-KR" altLang="en-US" dirty="0" smtClean="0">
                <a:latin typeface="+mn-ea"/>
              </a:rPr>
              <a:t> 식별할 수 없음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핸드폰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한 사람이 여러 개의 핸드폰을 사용할 수 있고 반대로 핸드폰을 사용하지 </a:t>
            </a:r>
            <a:endParaRPr lang="en-US" altLang="ko-KR" dirty="0" smtClean="0">
              <a:latin typeface="+mn-ea"/>
            </a:endParaRPr>
          </a:p>
          <a:p>
            <a:pPr lvl="1">
              <a:buNone/>
            </a:pPr>
            <a:r>
              <a:rPr lang="en-US" altLang="ko-KR" dirty="0" smtClean="0">
                <a:latin typeface="+mn-ea"/>
              </a:rPr>
              <a:t>              </a:t>
            </a:r>
            <a:r>
              <a:rPr lang="ko-KR" altLang="en-US" dirty="0" smtClean="0">
                <a:latin typeface="+mn-ea"/>
              </a:rPr>
              <a:t>않는 사람이 있을 수 있기 때문에 </a:t>
            </a:r>
            <a:r>
              <a:rPr lang="ko-KR" altLang="en-US" dirty="0" err="1" smtClean="0">
                <a:latin typeface="+mn-ea"/>
              </a:rPr>
              <a:t>투플을</a:t>
            </a:r>
            <a:r>
              <a:rPr lang="ko-KR" altLang="en-US" dirty="0" smtClean="0">
                <a:latin typeface="+mn-ea"/>
              </a:rPr>
              <a:t> 식별할 수 없음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buNone/>
            </a:pPr>
            <a:endParaRPr lang="en-US" altLang="ko-KR" sz="1600" dirty="0" smtClean="0">
              <a:latin typeface="+mn-ea"/>
            </a:endParaRPr>
          </a:p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릴레이션은</a:t>
            </a:r>
            <a:r>
              <a:rPr lang="ko-KR" altLang="en-US" dirty="0" smtClean="0"/>
              <a:t> 고객번호와 주민번호를 포함한 모든 속성의 집합이 </a:t>
            </a:r>
            <a:r>
              <a:rPr lang="ko-KR" altLang="en-US" dirty="0" err="1" smtClean="0"/>
              <a:t>슈퍼키가</a:t>
            </a:r>
            <a:r>
              <a:rPr lang="ko-KR" altLang="en-US" dirty="0" smtClean="0"/>
              <a:t> 됨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200" b="0" dirty="0" smtClean="0"/>
              <a:t>EX) (</a:t>
            </a:r>
            <a:r>
              <a:rPr lang="ko-KR" altLang="en-US" sz="1200" b="0" dirty="0" smtClean="0"/>
              <a:t>주민번호</a:t>
            </a:r>
            <a:r>
              <a:rPr lang="en-US" altLang="ko-KR" sz="1200" b="0" dirty="0" smtClean="0"/>
              <a:t>), (</a:t>
            </a:r>
            <a:r>
              <a:rPr lang="ko-KR" altLang="en-US" sz="1200" b="0" dirty="0" smtClean="0"/>
              <a:t>주민번호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), (</a:t>
            </a:r>
            <a:r>
              <a:rPr lang="ko-KR" altLang="en-US" sz="1200" b="0" dirty="0" smtClean="0"/>
              <a:t>주민번호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주소</a:t>
            </a:r>
            <a:r>
              <a:rPr lang="en-US" altLang="ko-KR" sz="1200" b="0" dirty="0" smtClean="0"/>
              <a:t>), (</a:t>
            </a:r>
            <a:r>
              <a:rPr lang="ko-KR" altLang="en-US" sz="1200" b="0" dirty="0" smtClean="0"/>
              <a:t>주민번호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핸드폰</a:t>
            </a:r>
            <a:r>
              <a:rPr lang="en-US" altLang="ko-KR" sz="1200" b="0" dirty="0" smtClean="0"/>
              <a:t>),</a:t>
            </a:r>
          </a:p>
          <a:p>
            <a:pPr>
              <a:buNone/>
            </a:pPr>
            <a:r>
              <a:rPr lang="en-US" altLang="ko-KR" sz="1200" b="0" dirty="0" smtClean="0"/>
              <a:t>	      (</a:t>
            </a:r>
            <a:r>
              <a:rPr lang="ko-KR" altLang="en-US" sz="1200" b="0" dirty="0" smtClean="0"/>
              <a:t>고객번호</a:t>
            </a:r>
            <a:r>
              <a:rPr lang="en-US" altLang="ko-KR" sz="1200" b="0" dirty="0" smtClean="0"/>
              <a:t>), (</a:t>
            </a:r>
            <a:r>
              <a:rPr lang="ko-KR" altLang="en-US" sz="1200" b="0" dirty="0" smtClean="0"/>
              <a:t>고객번호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주소</a:t>
            </a:r>
            <a:r>
              <a:rPr lang="en-US" altLang="ko-KR" sz="1200" b="0" dirty="0" smtClean="0"/>
              <a:t>), (</a:t>
            </a:r>
            <a:r>
              <a:rPr lang="ko-KR" altLang="en-US" sz="1200" b="0" dirty="0" smtClean="0"/>
              <a:t>고객번호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주민번호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주소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핸드폰</a:t>
            </a:r>
            <a:r>
              <a:rPr lang="en-US" altLang="ko-KR" sz="1200" b="0" dirty="0" smtClean="0"/>
              <a:t>) </a:t>
            </a:r>
            <a:r>
              <a:rPr lang="ko-KR" altLang="en-US" sz="1200" b="0" dirty="0" smtClean="0"/>
              <a:t>등</a:t>
            </a:r>
            <a:endParaRPr lang="en-US" altLang="ko-KR" sz="1200" b="0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2.1.2 </a:t>
            </a:r>
            <a:r>
              <a:rPr lang="ko-KR" altLang="en-US" dirty="0" err="1" smtClean="0"/>
              <a:t>후보키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투플을</a:t>
            </a:r>
            <a:r>
              <a:rPr lang="ko-KR" altLang="en-US" dirty="0" smtClean="0"/>
              <a:t> 유일하게 식별할 수 있는 속성의 최소 집합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</a:t>
            </a:r>
            <a:r>
              <a:rPr lang="ko-KR" altLang="en-US" dirty="0" smtClean="0"/>
              <a:t>주문 </a:t>
            </a:r>
            <a:r>
              <a:rPr lang="ko-KR" altLang="en-US" dirty="0" err="1"/>
              <a:t>릴레이션</a:t>
            </a:r>
            <a:r>
              <a:rPr lang="ko-KR" altLang="en-US" dirty="0"/>
              <a:t> 예</a:t>
            </a:r>
            <a:r>
              <a:rPr lang="en-US" altLang="ko-KR" dirty="0"/>
              <a:t>) </a:t>
            </a:r>
          </a:p>
          <a:p>
            <a:pPr lvl="1" algn="just"/>
            <a:r>
              <a:rPr lang="ko-KR" altLang="en-US" dirty="0" smtClean="0">
                <a:latin typeface="+mn-ea"/>
              </a:rPr>
              <a:t>고객번호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한 명의 고객이 여러 권의 도서를 구입할 수 있으므로 </a:t>
            </a:r>
            <a:r>
              <a:rPr lang="ko-KR" altLang="en-US" dirty="0" err="1" smtClean="0">
                <a:latin typeface="+mn-ea"/>
              </a:rPr>
              <a:t>후보키가</a:t>
            </a:r>
            <a:r>
              <a:rPr lang="ko-KR" altLang="en-US" dirty="0" smtClean="0">
                <a:latin typeface="+mn-ea"/>
              </a:rPr>
              <a:t> 될 수 없음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고객번호가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인 박지</a:t>
            </a:r>
            <a:endParaRPr lang="en-US" altLang="ko-KR" dirty="0" smtClean="0">
              <a:latin typeface="+mn-ea"/>
            </a:endParaRPr>
          </a:p>
          <a:p>
            <a:pPr lvl="1" algn="just">
              <a:buNone/>
            </a:pPr>
            <a:r>
              <a:rPr lang="en-US" altLang="ko-KR" dirty="0" smtClean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성 고객은 세 번의 주문 기록이 있으므로 투플을 유일하게 식별할 수 없음</a:t>
            </a:r>
            <a:r>
              <a:rPr lang="en-US" altLang="ko-KR" dirty="0" smtClean="0">
                <a:latin typeface="+mn-ea"/>
              </a:rPr>
              <a:t>.  </a:t>
            </a:r>
          </a:p>
          <a:p>
            <a:pPr lvl="1" algn="just"/>
            <a:r>
              <a:rPr lang="ko-KR" altLang="en-US" dirty="0" smtClean="0">
                <a:latin typeface="+mn-ea"/>
              </a:rPr>
              <a:t>도서번호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도서번호가 </a:t>
            </a:r>
            <a:r>
              <a:rPr lang="en-US" altLang="ko-KR" dirty="0" smtClean="0">
                <a:latin typeface="+mn-ea"/>
              </a:rPr>
              <a:t>2</a:t>
            </a:r>
            <a:r>
              <a:rPr lang="ko-KR" altLang="en-US" dirty="0" smtClean="0">
                <a:latin typeface="+mn-ea"/>
              </a:rPr>
              <a:t>인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ko-KR" altLang="en-US" dirty="0" err="1" smtClean="0">
                <a:latin typeface="+mn-ea"/>
              </a:rPr>
              <a:t>축구아는</a:t>
            </a:r>
            <a:r>
              <a:rPr lang="ko-KR" altLang="en-US" dirty="0" smtClean="0">
                <a:latin typeface="+mn-ea"/>
              </a:rPr>
              <a:t> 여자</a:t>
            </a:r>
            <a:r>
              <a:rPr lang="en-US" altLang="ko-KR" dirty="0" smtClean="0">
                <a:latin typeface="+mn-ea"/>
              </a:rPr>
              <a:t>’</a:t>
            </a:r>
            <a:r>
              <a:rPr lang="ko-KR" altLang="en-US" dirty="0" smtClean="0">
                <a:latin typeface="+mn-ea"/>
              </a:rPr>
              <a:t>는 두 번의 주문 기록이 있으므로 투플을 유일하게 식별할 수 없음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주문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후보키는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속성을 합한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도서번호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참고로 이렇게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이상의 속성으로 이루어진 키를 </a:t>
            </a:r>
            <a:r>
              <a:rPr lang="ko-KR" altLang="en-US" dirty="0" err="1" smtClean="0"/>
              <a:t>복합키</a:t>
            </a:r>
            <a:r>
              <a:rPr lang="en-US" altLang="ko-KR" dirty="0" smtClean="0"/>
              <a:t>(composite key)</a:t>
            </a:r>
            <a:r>
              <a:rPr lang="ko-KR" altLang="en-US" dirty="0" smtClean="0"/>
              <a:t>라고 함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r>
              <a:rPr lang="ko-KR" altLang="en-US" dirty="0" smtClean="0"/>
              <a:t>관계 데이터 모델의 개념</a:t>
            </a:r>
            <a:endParaRPr lang="en-US" altLang="ko-KR" dirty="0" smtClean="0"/>
          </a:p>
          <a:p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en-US" altLang="ko-KR" dirty="0" smtClean="0"/>
          </a:p>
          <a:p>
            <a:r>
              <a:rPr lang="ko-KR" altLang="en-US" sz="2000" dirty="0" smtClean="0"/>
              <a:t>관계대수</a:t>
            </a:r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2.1.3 </a:t>
            </a:r>
            <a:r>
              <a:rPr lang="ko-KR" altLang="en-US" dirty="0" err="1" smtClean="0"/>
              <a:t>기본키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136904" cy="5472608"/>
          </a:xfrm>
        </p:spPr>
        <p:txBody>
          <a:bodyPr/>
          <a:lstStyle/>
          <a:p>
            <a:r>
              <a:rPr lang="ko-KR" altLang="en-US" dirty="0" smtClean="0"/>
              <a:t>여러 후보키 중 하나를 선정하여 대표로 삼는 키</a:t>
            </a:r>
            <a:endParaRPr lang="en-US" altLang="ko-KR" dirty="0" smtClean="0"/>
          </a:p>
          <a:p>
            <a:r>
              <a:rPr lang="ko-KR" altLang="en-US" dirty="0" err="1" smtClean="0"/>
              <a:t>후보키가</a:t>
            </a:r>
            <a:r>
              <a:rPr lang="ko-KR" altLang="en-US" dirty="0" smtClean="0"/>
              <a:t> 하나뿐이라면 그 </a:t>
            </a:r>
            <a:r>
              <a:rPr lang="ko-KR" altLang="en-US" dirty="0" err="1" smtClean="0"/>
              <a:t>후보키를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사용하면 되고 여러 개라면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특성을 반영하여 하나를 선택하면 됨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기본키</a:t>
            </a:r>
            <a:r>
              <a:rPr lang="ko-KR" altLang="en-US" dirty="0" smtClean="0"/>
              <a:t> 선정 시 고려사항</a:t>
            </a:r>
            <a:endParaRPr lang="en-US" altLang="ko-KR" dirty="0" smtClean="0"/>
          </a:p>
          <a:p>
            <a:endParaRPr lang="en-US" altLang="ko-KR" sz="800" dirty="0" smtClean="0"/>
          </a:p>
          <a:p>
            <a:pPr lvl="1"/>
            <a:r>
              <a:rPr lang="ko-KR" altLang="en-US" dirty="0" err="1" smtClean="0">
                <a:latin typeface="+mn-ea"/>
              </a:rPr>
              <a:t>릴레이션</a:t>
            </a:r>
            <a:r>
              <a:rPr lang="ko-KR" altLang="en-US" dirty="0" smtClean="0">
                <a:latin typeface="+mn-ea"/>
              </a:rPr>
              <a:t> 내 </a:t>
            </a:r>
            <a:r>
              <a:rPr lang="ko-KR" altLang="en-US" dirty="0" err="1" smtClean="0">
                <a:latin typeface="+mn-ea"/>
              </a:rPr>
              <a:t>투플을</a:t>
            </a:r>
            <a:r>
              <a:rPr lang="ko-KR" altLang="en-US" dirty="0" smtClean="0">
                <a:latin typeface="+mn-ea"/>
              </a:rPr>
              <a:t> 식별할 수 있는 고유한 값을 가져야 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smtClean="0">
                <a:latin typeface="+mn-ea"/>
              </a:rPr>
              <a:t>NULL </a:t>
            </a:r>
            <a:r>
              <a:rPr lang="ko-KR" altLang="en-US" dirty="0" smtClean="0">
                <a:latin typeface="+mn-ea"/>
              </a:rPr>
              <a:t>값은 허용하지 않음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키 값의 변동이 일어나지 않아야 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최대한 적은 수의 속성을 가진 것이라야 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향후 키를 사용하는 데 있어서 문제 발생 소지가 없어야 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스키마를 표현할 때 </a:t>
            </a:r>
            <a:r>
              <a:rPr lang="ko-KR" altLang="en-US" dirty="0" err="1" smtClean="0"/>
              <a:t>기본키는</a:t>
            </a:r>
            <a:r>
              <a:rPr lang="ko-KR" altLang="en-US" dirty="0" smtClean="0"/>
              <a:t> 밑줄을 그어 표시함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400" b="0" dirty="0" err="1" smtClean="0"/>
              <a:t>릴레이션</a:t>
            </a:r>
            <a:r>
              <a:rPr lang="ko-KR" altLang="en-US" sz="1400" b="0" dirty="0" smtClean="0"/>
              <a:t> 이름</a:t>
            </a:r>
            <a:r>
              <a:rPr lang="en-US" altLang="ko-KR" sz="1400" b="0" dirty="0" smtClean="0"/>
              <a:t>(</a:t>
            </a:r>
            <a:r>
              <a:rPr lang="ko-KR" altLang="en-US" sz="1400" b="0" u="sng" dirty="0" smtClean="0"/>
              <a:t>속성</a:t>
            </a:r>
            <a:r>
              <a:rPr lang="en-US" altLang="ko-KR" sz="1400" b="0" u="sng" dirty="0" smtClean="0"/>
              <a:t>1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속성</a:t>
            </a:r>
            <a:r>
              <a:rPr lang="en-US" altLang="ko-KR" sz="1400" b="0" dirty="0" smtClean="0"/>
              <a:t>2, …. </a:t>
            </a:r>
            <a:r>
              <a:rPr lang="ko-KR" altLang="en-US" sz="1400" b="0" dirty="0" smtClean="0"/>
              <a:t>속성</a:t>
            </a:r>
            <a:r>
              <a:rPr lang="en-US" altLang="ko-KR" sz="1400" b="0" dirty="0" smtClean="0"/>
              <a:t>N)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200" b="0" dirty="0" smtClean="0"/>
              <a:t>EX) </a:t>
            </a:r>
            <a:r>
              <a:rPr lang="ko-KR" altLang="en-US" sz="1200" b="0" dirty="0" smtClean="0"/>
              <a:t>고객</a:t>
            </a:r>
            <a:r>
              <a:rPr lang="en-US" altLang="ko-KR" sz="1200" b="0" dirty="0" smtClean="0"/>
              <a:t>(</a:t>
            </a:r>
            <a:r>
              <a:rPr lang="ko-KR" altLang="en-US" sz="1200" b="0" u="sng" dirty="0" smtClean="0"/>
              <a:t>고객번호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주민번호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주소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핸드폰</a:t>
            </a:r>
            <a:r>
              <a:rPr lang="en-US" altLang="ko-KR" sz="1200" b="0" dirty="0" smtClean="0"/>
              <a:t>)</a:t>
            </a:r>
          </a:p>
          <a:p>
            <a:pPr>
              <a:buNone/>
            </a:pPr>
            <a:r>
              <a:rPr lang="en-US" altLang="ko-KR" sz="1200" b="0" dirty="0" smtClean="0"/>
              <a:t>           </a:t>
            </a:r>
            <a:r>
              <a:rPr lang="ko-KR" altLang="en-US" sz="1200" b="0" dirty="0" smtClean="0"/>
              <a:t>도서</a:t>
            </a:r>
            <a:r>
              <a:rPr lang="en-US" altLang="ko-KR" sz="1200" b="0" dirty="0" smtClean="0"/>
              <a:t>(</a:t>
            </a:r>
            <a:r>
              <a:rPr lang="ko-KR" altLang="en-US" sz="1200" b="0" u="sng" dirty="0" smtClean="0"/>
              <a:t>도서번호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도서이름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출판사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가격</a:t>
            </a:r>
            <a:r>
              <a:rPr lang="en-US" altLang="ko-KR" sz="1200" b="0" dirty="0" smtClean="0"/>
              <a:t>)</a:t>
            </a:r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2.1.4 </a:t>
            </a:r>
            <a:r>
              <a:rPr lang="ko-KR" altLang="en-US" dirty="0" smtClean="0"/>
              <a:t>대리키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기본키가</a:t>
            </a:r>
            <a:r>
              <a:rPr lang="ko-KR" altLang="en-US" dirty="0" smtClean="0"/>
              <a:t> 보안을 요하거나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개의 속성으로 구성되어 복잡하거나</a:t>
            </a:r>
            <a:r>
              <a:rPr lang="en-US" altLang="ko-KR" smtClean="0"/>
              <a:t>, </a:t>
            </a:r>
            <a:r>
              <a:rPr lang="ko-KR" altLang="en-US" smtClean="0"/>
              <a:t>마땅한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없을 때는 일련번호 같은 가상의 속성을 만들어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삼는 경우가 있음</a:t>
            </a:r>
            <a:r>
              <a:rPr lang="en-US" altLang="ko-KR" smtClean="0"/>
              <a:t>. </a:t>
            </a:r>
            <a:r>
              <a:rPr lang="ko-KR" altLang="en-US" smtClean="0"/>
              <a:t>이러한 </a:t>
            </a:r>
            <a:r>
              <a:rPr lang="ko-KR" altLang="en-US" dirty="0" smtClean="0"/>
              <a:t>키를 대리키</a:t>
            </a:r>
            <a:r>
              <a:rPr lang="en-US" altLang="ko-KR" dirty="0" smtClean="0"/>
              <a:t>(surrogate key) </a:t>
            </a:r>
            <a:r>
              <a:rPr lang="ko-KR" altLang="en-US" dirty="0" smtClean="0"/>
              <a:t>혹은 </a:t>
            </a:r>
            <a:r>
              <a:rPr lang="ko-KR" altLang="en-US" dirty="0" err="1" smtClean="0"/>
              <a:t>인조키</a:t>
            </a:r>
            <a:r>
              <a:rPr lang="en-US" altLang="ko-KR" dirty="0" smtClean="0"/>
              <a:t>(artificial key)</a:t>
            </a:r>
            <a:r>
              <a:rPr lang="ko-KR" altLang="en-US" dirty="0" smtClean="0"/>
              <a:t>라고 함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대리키는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나 관련 소프트웨어에서 임의로 생성하는 값으로 사용자가 직관적으로 그 값의 의미를 알 수 없음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70204"/>
              </p:ext>
            </p:extLst>
          </p:nvPr>
        </p:nvGraphicFramePr>
        <p:xfrm>
          <a:off x="1043608" y="3645024"/>
          <a:ext cx="4840579" cy="236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46"/>
                <a:gridCol w="941105"/>
                <a:gridCol w="936104"/>
                <a:gridCol w="936104"/>
                <a:gridCol w="1080120"/>
              </a:tblGrid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331011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주문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602075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2-8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대리키를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사용하도록 변경된 주문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2.1.5 </a:t>
            </a:r>
            <a:r>
              <a:rPr lang="ko-KR" altLang="en-US" dirty="0" smtClean="0"/>
              <a:t>대체키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대체키</a:t>
            </a:r>
            <a:r>
              <a:rPr lang="en-US" altLang="ko-KR" dirty="0" smtClean="0"/>
              <a:t>(alternate key)</a:t>
            </a:r>
            <a:r>
              <a:rPr lang="ko-KR" altLang="en-US" dirty="0" smtClean="0"/>
              <a:t>는 기본키로 선정되지 않은 </a:t>
            </a:r>
            <a:r>
              <a:rPr lang="ko-KR" altLang="en-US" dirty="0" err="1" smtClean="0"/>
              <a:t>후보키를</a:t>
            </a:r>
            <a:r>
              <a:rPr lang="ko-KR" altLang="en-US" dirty="0" smtClean="0"/>
              <a:t> 말함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경우 고객번호와 주민번호 중 고객번호를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정하면 주민번호가 대체키가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2.1.6 </a:t>
            </a:r>
            <a:r>
              <a:rPr lang="ko-KR" altLang="en-US" dirty="0" err="1" smtClean="0"/>
              <a:t>외래키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다른 릴레이션의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참조하는 속성을 말함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참조하여 관계 데이터 모델의 특징인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간의 관계</a:t>
            </a:r>
            <a:r>
              <a:rPr lang="en-US" altLang="ko-KR" dirty="0" smtClean="0"/>
              <a:t>(relationship)</a:t>
            </a:r>
            <a:r>
              <a:rPr lang="ko-KR" altLang="en-US" dirty="0" smtClean="0"/>
              <a:t>를 표현함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외래키의</a:t>
            </a:r>
            <a:r>
              <a:rPr lang="ko-KR" altLang="en-US" dirty="0" smtClean="0"/>
              <a:t> 특징</a:t>
            </a:r>
            <a:endParaRPr lang="en-US" altLang="ko-KR" dirty="0" smtClean="0"/>
          </a:p>
          <a:p>
            <a:endParaRPr lang="en-US" altLang="ko-KR" sz="800" b="0" dirty="0" smtClean="0"/>
          </a:p>
          <a:p>
            <a:pPr lvl="1"/>
            <a:r>
              <a:rPr lang="ko-KR" altLang="en-US" dirty="0" smtClean="0">
                <a:latin typeface="+mn-ea"/>
              </a:rPr>
              <a:t>관계 데이터 모델의 </a:t>
            </a:r>
            <a:r>
              <a:rPr lang="ko-KR" altLang="en-US" dirty="0" err="1" smtClean="0">
                <a:latin typeface="+mn-ea"/>
              </a:rPr>
              <a:t>릴레이션</a:t>
            </a:r>
            <a:r>
              <a:rPr lang="ko-KR" altLang="en-US" dirty="0" smtClean="0">
                <a:latin typeface="+mn-ea"/>
              </a:rPr>
              <a:t> 간의 관계를 표현함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다른 </a:t>
            </a:r>
            <a:r>
              <a:rPr lang="ko-KR" altLang="en-US" dirty="0" err="1" smtClean="0">
                <a:latin typeface="+mn-ea"/>
              </a:rPr>
              <a:t>릴레이션의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기본키를</a:t>
            </a:r>
            <a:r>
              <a:rPr lang="ko-KR" altLang="en-US" dirty="0" smtClean="0">
                <a:latin typeface="+mn-ea"/>
              </a:rPr>
              <a:t> 참조하는 속성임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참조하고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외래키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참조되는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기본키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양쪽 </a:t>
            </a:r>
            <a:r>
              <a:rPr lang="ko-KR" altLang="en-US" dirty="0" err="1" smtClean="0">
                <a:latin typeface="+mn-ea"/>
              </a:rPr>
              <a:t>릴레이션의</a:t>
            </a:r>
            <a:r>
              <a:rPr lang="ko-KR" altLang="en-US" dirty="0" smtClean="0">
                <a:latin typeface="+mn-ea"/>
              </a:rPr>
              <a:t> 도메인은 서로 같아야 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참조되는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기본키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값이 변경되면 참조하는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외래키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값도 변경됨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smtClean="0">
                <a:latin typeface="+mn-ea"/>
              </a:rPr>
              <a:t>NULL </a:t>
            </a:r>
            <a:r>
              <a:rPr lang="ko-KR" altLang="en-US" dirty="0" smtClean="0">
                <a:latin typeface="+mn-ea"/>
              </a:rPr>
              <a:t>값과 중복 값 등이 허용됨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자기 자신의 </a:t>
            </a:r>
            <a:r>
              <a:rPr lang="ko-KR" altLang="en-US" dirty="0" err="1" smtClean="0">
                <a:latin typeface="+mn-ea"/>
              </a:rPr>
              <a:t>기본키를</a:t>
            </a:r>
            <a:r>
              <a:rPr lang="ko-KR" altLang="en-US" dirty="0" smtClean="0">
                <a:latin typeface="+mn-ea"/>
              </a:rPr>
              <a:t> 참조하는 </a:t>
            </a:r>
            <a:r>
              <a:rPr lang="ko-KR" altLang="en-US" dirty="0" err="1" smtClean="0">
                <a:latin typeface="+mn-ea"/>
              </a:rPr>
              <a:t>외래키도</a:t>
            </a:r>
            <a:r>
              <a:rPr lang="ko-KR" altLang="en-US" dirty="0" smtClean="0">
                <a:latin typeface="+mn-ea"/>
              </a:rPr>
              <a:t> 가능함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err="1" smtClean="0">
                <a:latin typeface="+mn-ea"/>
              </a:rPr>
              <a:t>외래키가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기본키의</a:t>
            </a:r>
            <a:r>
              <a:rPr lang="ko-KR" altLang="en-US" dirty="0" smtClean="0">
                <a:latin typeface="+mn-ea"/>
              </a:rPr>
              <a:t> 일부가 될 수 있음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2.1.6 </a:t>
            </a:r>
            <a:r>
              <a:rPr lang="ko-KR" altLang="en-US" dirty="0" err="1" smtClean="0"/>
              <a:t>외래키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069452319"/>
              </p:ext>
            </p:extLst>
          </p:nvPr>
        </p:nvGraphicFramePr>
        <p:xfrm>
          <a:off x="356989" y="1515655"/>
          <a:ext cx="4896345" cy="1433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228"/>
                <a:gridCol w="707179"/>
                <a:gridCol w="1187042"/>
                <a:gridCol w="1147768"/>
                <a:gridCol w="1152128"/>
              </a:tblGrid>
              <a:tr h="183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none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박지성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810101-1111111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영국 맨체스타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000-5000-0001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김연아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900101-2222222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대한민국 서울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000-6000-0001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장미란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830101-2333333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대한민국 강원도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000-7000-0001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추신수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820101-1444444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 </a:t>
                      </a:r>
                      <a:r>
                        <a:rPr lang="ko-KR" altLang="en-US" sz="1000" dirty="0" err="1" smtClean="0"/>
                        <a:t>클리블랜드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000-8000-0001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07052241"/>
              </p:ext>
            </p:extLst>
          </p:nvPr>
        </p:nvGraphicFramePr>
        <p:xfrm>
          <a:off x="5397549" y="1486287"/>
          <a:ext cx="342292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627"/>
                <a:gridCol w="1080120"/>
                <a:gridCol w="864096"/>
                <a:gridCol w="720080"/>
              </a:tblGrid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none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93770942"/>
              </p:ext>
            </p:extLst>
          </p:nvPr>
        </p:nvGraphicFramePr>
        <p:xfrm>
          <a:off x="3275856" y="3813423"/>
          <a:ext cx="4036764" cy="205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05"/>
                <a:gridCol w="792088"/>
                <a:gridCol w="792088"/>
                <a:gridCol w="792088"/>
                <a:gridCol w="864095"/>
              </a:tblGrid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Box 23"/>
          <p:cNvSpPr txBox="1"/>
          <p:nvPr/>
        </p:nvSpPr>
        <p:spPr>
          <a:xfrm>
            <a:off x="251520" y="1230660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/>
              <a:t>고객</a:t>
            </a:r>
            <a:endParaRPr lang="ko-KR" altLang="en-US" sz="1200" b="1" dirty="0"/>
          </a:p>
        </p:txBody>
      </p:sp>
      <p:sp>
        <p:nvSpPr>
          <p:cNvPr id="13" name="TextBox 23"/>
          <p:cNvSpPr txBox="1"/>
          <p:nvPr/>
        </p:nvSpPr>
        <p:spPr>
          <a:xfrm>
            <a:off x="5292080" y="1196752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/>
              <a:t>도서</a:t>
            </a:r>
            <a:endParaRPr lang="ko-KR" altLang="en-US" sz="1200" b="1" dirty="0"/>
          </a:p>
        </p:txBody>
      </p:sp>
      <p:sp>
        <p:nvSpPr>
          <p:cNvPr id="14" name="TextBox 23"/>
          <p:cNvSpPr txBox="1"/>
          <p:nvPr/>
        </p:nvSpPr>
        <p:spPr>
          <a:xfrm>
            <a:off x="3207433" y="3525391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/>
              <a:t>주문</a:t>
            </a:r>
            <a:endParaRPr lang="ko-KR" altLang="en-US" sz="1200" b="1" dirty="0"/>
          </a:p>
        </p:txBody>
      </p:sp>
      <p:sp>
        <p:nvSpPr>
          <p:cNvPr id="16" name="직사각형 15"/>
          <p:cNvSpPr/>
          <p:nvPr/>
        </p:nvSpPr>
        <p:spPr>
          <a:xfrm>
            <a:off x="342578" y="1509167"/>
            <a:ext cx="720080" cy="1440160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397996" y="1484784"/>
            <a:ext cx="758180" cy="1449685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75856" y="3803898"/>
            <a:ext cx="79208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067944" y="3803898"/>
            <a:ext cx="79208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860032" y="3803898"/>
            <a:ext cx="79208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3528" y="294932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기본키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4088" y="294932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기본키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47864" y="5901655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기본키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6" name="왼쪽 대괄호 25"/>
          <p:cNvSpPr/>
          <p:nvPr/>
        </p:nvSpPr>
        <p:spPr>
          <a:xfrm rot="5400000">
            <a:off x="4716016" y="3290317"/>
            <a:ext cx="144016" cy="864096"/>
          </a:xfrm>
          <a:prstGeom prst="leftBracke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TextBox 26"/>
          <p:cNvSpPr txBox="1"/>
          <p:nvPr/>
        </p:nvSpPr>
        <p:spPr>
          <a:xfrm>
            <a:off x="4461892" y="3381375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외래키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rot="5400000" flipH="1" flipV="1">
            <a:off x="5256076" y="3633403"/>
            <a:ext cx="3600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436096" y="3453383"/>
            <a:ext cx="50405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940152" y="3453383"/>
            <a:ext cx="72008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5400000" flipH="1" flipV="1">
            <a:off x="5760132" y="3201355"/>
            <a:ext cx="50405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477941" y="3468241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참조 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 rot="5400000">
            <a:off x="3887924" y="3561395"/>
            <a:ext cx="50405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10800000">
            <a:off x="971600" y="3309367"/>
            <a:ext cx="3168352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5400000" flipH="1" flipV="1">
            <a:off x="791580" y="3129347"/>
            <a:ext cx="3600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160240" y="330936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참조 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53344" y="624251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2-9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간의 참조 관계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2.1.6 </a:t>
            </a:r>
            <a:r>
              <a:rPr lang="ko-KR" altLang="en-US" dirty="0" err="1" smtClean="0"/>
              <a:t>외래키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외래키</a:t>
            </a:r>
            <a:r>
              <a:rPr lang="ko-KR" altLang="en-US" dirty="0" smtClean="0"/>
              <a:t> 사용 시 참조하는 </a:t>
            </a:r>
            <a:r>
              <a:rPr lang="ko-KR" altLang="en-US" dirty="0" err="1" smtClean="0"/>
              <a:t>릴레이션과</a:t>
            </a:r>
            <a:r>
              <a:rPr lang="ko-KR" altLang="en-US" dirty="0" smtClean="0"/>
              <a:t> 참조되는 </a:t>
            </a:r>
            <a:r>
              <a:rPr lang="ko-KR" altLang="en-US" dirty="0" err="1" smtClean="0"/>
              <a:t>릴레이션이</a:t>
            </a:r>
            <a:r>
              <a:rPr lang="ko-KR" altLang="en-US" dirty="0" smtClean="0"/>
              <a:t> 꼭 다른 </a:t>
            </a:r>
            <a:r>
              <a:rPr lang="ko-KR" altLang="en-US" dirty="0" err="1" smtClean="0"/>
              <a:t>릴레이션일</a:t>
            </a:r>
            <a:r>
              <a:rPr lang="ko-KR" altLang="en-US" dirty="0" smtClean="0"/>
              <a:t> 필요는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자기 자신의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참조할 수도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24358567"/>
              </p:ext>
            </p:extLst>
          </p:nvPr>
        </p:nvGraphicFramePr>
        <p:xfrm>
          <a:off x="1043608" y="2561456"/>
          <a:ext cx="394277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515"/>
                <a:gridCol w="747379"/>
                <a:gridCol w="1420020"/>
                <a:gridCol w="896856"/>
              </a:tblGrid>
              <a:tr h="242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dirty="0" smtClean="0">
                          <a:solidFill>
                            <a:schemeClr val="tx1"/>
                          </a:solidFill>
                        </a:rPr>
                        <a:t>선수번호</a:t>
                      </a:r>
                      <a:endParaRPr lang="ko-KR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멘토번호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2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박지성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영국 </a:t>
                      </a:r>
                      <a:r>
                        <a:rPr lang="ko-KR" altLang="en-US" sz="1200" dirty="0" err="1" smtClean="0"/>
                        <a:t>맨체스타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NULL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김연아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대한민국 서울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장미란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대한민국 강원도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추신수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미국 </a:t>
                      </a:r>
                      <a:r>
                        <a:rPr lang="ko-KR" altLang="en-US" sz="1200" dirty="0" err="1" smtClean="0"/>
                        <a:t>클리블랜드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NULL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43608" y="2273424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기본키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5976" y="2273424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외래키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8" name="왼쪽 대괄호 7"/>
          <p:cNvSpPr/>
          <p:nvPr/>
        </p:nvSpPr>
        <p:spPr>
          <a:xfrm rot="5400000">
            <a:off x="2915816" y="1265312"/>
            <a:ext cx="216024" cy="2376264"/>
          </a:xfrm>
          <a:prstGeom prst="leftBracke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2731418" y="2057400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참조 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400506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2-10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멘토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내용 요약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912744" y="1412776"/>
            <a:ext cx="5819301" cy="2150321"/>
          </a:xfrm>
          <a:prstGeom prst="roundRect">
            <a:avLst>
              <a:gd name="adj" fmla="val 4264"/>
            </a:avLst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                                 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슈퍼키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rgbClr val="0000CC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                                                    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릴레이션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내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투플을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식별할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                                                 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수 있는 속성의 집합 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95376" y="1584438"/>
            <a:ext cx="1285884" cy="1785950"/>
          </a:xfrm>
          <a:prstGeom prst="roundRect">
            <a:avLst>
              <a:gd name="adj" fmla="val 7778"/>
            </a:avLst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기본키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후보키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중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선정된 키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381260" y="1584438"/>
            <a:ext cx="1285884" cy="1785950"/>
          </a:xfrm>
          <a:prstGeom prst="roundRect">
            <a:avLst>
              <a:gd name="adj" fmla="val 7778"/>
            </a:avLst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대체키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기본키로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선정되지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않은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후보키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왼쪽 대괄호 6"/>
          <p:cNvSpPr/>
          <p:nvPr/>
        </p:nvSpPr>
        <p:spPr>
          <a:xfrm rot="5400000">
            <a:off x="2208888" y="2708920"/>
            <a:ext cx="432048" cy="1728192"/>
          </a:xfrm>
          <a:prstGeom prst="leftBracket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2345475" y="3897052"/>
            <a:ext cx="21602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3"/>
          <p:cNvSpPr txBox="1"/>
          <p:nvPr/>
        </p:nvSpPr>
        <p:spPr>
          <a:xfrm>
            <a:off x="2144656" y="4005064"/>
            <a:ext cx="3736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err="1" smtClean="0"/>
              <a:t>후보키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투플을</a:t>
            </a:r>
            <a:r>
              <a:rPr lang="ko-KR" altLang="en-US" sz="1200" dirty="0" smtClean="0"/>
              <a:t> 식별할 수 있는 속성의 최소 집합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782706" y="450912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키의 포함 관계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85503"/>
            <a:ext cx="8208912" cy="5472608"/>
          </a:xfrm>
        </p:spPr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무결성</a:t>
            </a:r>
            <a:r>
              <a:rPr lang="en-US" altLang="ko-KR" dirty="0" smtClean="0"/>
              <a:t>(integrity, </a:t>
            </a:r>
            <a:r>
              <a:rPr lang="ko-KR" altLang="en-US" dirty="0" err="1" smtClean="0"/>
              <a:t>無缺性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데이터베이스에 저장된 데이터의 일관성과 정확성을 지키는 것을 말함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도메인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smtClean="0"/>
              <a:t>도메인 제약</a:t>
            </a:r>
            <a:r>
              <a:rPr lang="en-US" altLang="ko-KR" sz="1200" b="0" dirty="0" smtClean="0"/>
              <a:t>(domain constraint)</a:t>
            </a:r>
            <a:r>
              <a:rPr lang="ko-KR" altLang="en-US" sz="1200" b="0" dirty="0" smtClean="0"/>
              <a:t>이라고도 하며</a:t>
            </a:r>
            <a:r>
              <a:rPr lang="en-US" altLang="ko-KR" sz="1200" b="0" dirty="0" smtClean="0"/>
              <a:t>,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내의 </a:t>
            </a:r>
            <a:r>
              <a:rPr lang="ko-KR" altLang="en-US" sz="1200" b="0" dirty="0" err="1" smtClean="0"/>
              <a:t>투플들이</a:t>
            </a:r>
            <a:r>
              <a:rPr lang="ko-KR" altLang="en-US" sz="1200" b="0" dirty="0" smtClean="0"/>
              <a:t> 각 속성의 도메인에 지정된 값만을 가져야 한다는 조건임</a:t>
            </a:r>
            <a:r>
              <a:rPr lang="en-US" altLang="ko-KR" sz="1200" b="0" dirty="0" smtClean="0"/>
              <a:t>. SQL </a:t>
            </a:r>
            <a:r>
              <a:rPr lang="ko-KR" altLang="en-US" sz="1200" b="0" dirty="0" smtClean="0"/>
              <a:t>문에서 데이터 형식</a:t>
            </a:r>
            <a:r>
              <a:rPr lang="en-US" altLang="ko-KR" sz="1200" b="0" dirty="0" smtClean="0"/>
              <a:t>(type), </a:t>
            </a:r>
            <a:r>
              <a:rPr lang="ko-KR" altLang="en-US" sz="1200" b="0" dirty="0" smtClean="0"/>
              <a:t>널</a:t>
            </a:r>
            <a:r>
              <a:rPr lang="en-US" altLang="ko-KR" sz="1200" b="0" dirty="0" smtClean="0"/>
              <a:t>(null/not null), </a:t>
            </a:r>
            <a:r>
              <a:rPr lang="ko-KR" altLang="en-US" sz="1200" b="0" dirty="0" smtClean="0"/>
              <a:t>기본 값</a:t>
            </a:r>
            <a:r>
              <a:rPr lang="en-US" altLang="ko-KR" sz="1200" b="0" dirty="0" smtClean="0"/>
              <a:t>(default), </a:t>
            </a:r>
            <a:r>
              <a:rPr lang="ko-KR" altLang="en-US" sz="1200" b="0" dirty="0" smtClean="0"/>
              <a:t>체크</a:t>
            </a:r>
            <a:r>
              <a:rPr lang="en-US" altLang="ko-KR" sz="1200" b="0" dirty="0" smtClean="0"/>
              <a:t>(check) </a:t>
            </a:r>
            <a:r>
              <a:rPr lang="ko-KR" altLang="en-US" sz="1200" b="0" dirty="0" smtClean="0"/>
              <a:t>등을 사용하여 지정할 수 있음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1200" b="0" dirty="0" smtClean="0"/>
          </a:p>
          <a:p>
            <a:r>
              <a:rPr lang="ko-KR" altLang="en-US" dirty="0" smtClean="0"/>
              <a:t>개체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err="1" smtClean="0"/>
              <a:t>기본키</a:t>
            </a:r>
            <a:r>
              <a:rPr lang="ko-KR" altLang="en-US" sz="1200" b="0" dirty="0" smtClean="0"/>
              <a:t> 제약</a:t>
            </a:r>
            <a:r>
              <a:rPr lang="en-US" altLang="ko-KR" sz="1200" b="0" dirty="0" smtClean="0"/>
              <a:t>(primary key constraint)</a:t>
            </a:r>
            <a:r>
              <a:rPr lang="ko-KR" altLang="en-US" sz="1200" b="0" dirty="0" smtClean="0"/>
              <a:t>이라고도 함</a:t>
            </a:r>
            <a:r>
              <a:rPr lang="en-US" altLang="ko-KR" sz="1200" b="0" dirty="0" smtClean="0"/>
              <a:t>. </a:t>
            </a:r>
            <a:r>
              <a:rPr lang="ko-KR" altLang="en-US" sz="1200" b="0" dirty="0" err="1" smtClean="0"/>
              <a:t>릴레이션은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기본키를</a:t>
            </a:r>
            <a:r>
              <a:rPr lang="ko-KR" altLang="en-US" sz="1200" b="0" dirty="0" smtClean="0"/>
              <a:t> 지정하고 그에 따른 </a:t>
            </a:r>
            <a:r>
              <a:rPr lang="ko-KR" altLang="en-US" sz="1200" b="0" dirty="0" err="1" smtClean="0"/>
              <a:t>무결성</a:t>
            </a:r>
            <a:r>
              <a:rPr lang="ko-KR" altLang="en-US" sz="1200" b="0" dirty="0" smtClean="0"/>
              <a:t> 원칙 즉</a:t>
            </a:r>
            <a:r>
              <a:rPr lang="en-US" altLang="ko-KR" sz="1200" b="0" dirty="0" smtClean="0"/>
              <a:t>, </a:t>
            </a:r>
            <a:r>
              <a:rPr lang="ko-KR" altLang="en-US" sz="1200" b="0" dirty="0" err="1" smtClean="0"/>
              <a:t>기본키는</a:t>
            </a:r>
            <a:r>
              <a:rPr lang="ko-KR" altLang="en-US" sz="1200" b="0" dirty="0" smtClean="0"/>
              <a:t> </a:t>
            </a:r>
            <a:r>
              <a:rPr lang="en-US" altLang="ko-KR" sz="1200" b="0" dirty="0" smtClean="0"/>
              <a:t>NULL </a:t>
            </a:r>
            <a:r>
              <a:rPr lang="ko-KR" altLang="en-US" sz="1200" b="0" dirty="0" smtClean="0"/>
              <a:t>값을 가져서는 안 되며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내에 오직 하나의 값만 존재해야 한다는 조건임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1200" b="0" dirty="0" smtClean="0"/>
          </a:p>
          <a:p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err="1" smtClean="0"/>
              <a:t>외래키</a:t>
            </a:r>
            <a:r>
              <a:rPr lang="ko-KR" altLang="en-US" sz="1200" b="0" dirty="0" smtClean="0"/>
              <a:t> 제약</a:t>
            </a:r>
            <a:r>
              <a:rPr lang="en-US" altLang="ko-KR" sz="1200" b="0" dirty="0" smtClean="0"/>
              <a:t>(foreign key constraint)</a:t>
            </a:r>
            <a:r>
              <a:rPr lang="ko-KR" altLang="en-US" sz="1200" b="0" dirty="0" smtClean="0"/>
              <a:t>이라고도 하며</a:t>
            </a:r>
            <a:r>
              <a:rPr lang="en-US" altLang="ko-KR" sz="1200" b="0" dirty="0" smtClean="0"/>
              <a:t>,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간의 참조 관계를 선언하는 제약조건임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자식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외래키는</a:t>
            </a:r>
            <a:r>
              <a:rPr lang="ko-KR" altLang="en-US" sz="1200" b="0" dirty="0" smtClean="0"/>
              <a:t> 부모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기본키와</a:t>
            </a:r>
            <a:r>
              <a:rPr lang="ko-KR" altLang="en-US" sz="1200" b="0" dirty="0" smtClean="0"/>
              <a:t> 도메인이 동일해야 하며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자식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값이 변경될 때 부모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제약을 받는다는 것임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63412449"/>
              </p:ext>
            </p:extLst>
          </p:nvPr>
        </p:nvGraphicFramePr>
        <p:xfrm>
          <a:off x="467544" y="1683378"/>
          <a:ext cx="8064897" cy="4464036"/>
        </p:xfrm>
        <a:graphic>
          <a:graphicData uri="http://schemas.openxmlformats.org/drawingml/2006/table">
            <a:tbl>
              <a:tblPr/>
              <a:tblGrid>
                <a:gridCol w="1728192"/>
                <a:gridCol w="1980220"/>
                <a:gridCol w="1980220"/>
                <a:gridCol w="2376265"/>
              </a:tblGrid>
              <a:tr h="33275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구분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도메인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27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도메인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무결성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제약조건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개체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무결성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제약조건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참조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무결성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제약조건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 대상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속성과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7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같은 용어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도메인 제약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Domain Constraint)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기본키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제약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Primary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Key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Constraint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외래키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제약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Foreign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Key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Constraint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해당되는 키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외래키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 허용 여부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허용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허용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내 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제약조건의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속성의 개수와 동일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0~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여러 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78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삽입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시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제약사항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 확인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삽입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시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제약사항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 확인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삽입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시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제약사항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 확인 </a:t>
                      </a:r>
                    </a:p>
                    <a:p>
                      <a:pPr marL="171450" marR="0" indent="-1714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수정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 시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제약사항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 확인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188" y="123735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제약조건의 정리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2.3.1 </a:t>
            </a:r>
            <a:r>
              <a:rPr lang="ko-KR" altLang="en-US" dirty="0" smtClean="0"/>
              <a:t>개체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b="0" dirty="0" smtClean="0"/>
              <a:t>삽입 </a:t>
            </a:r>
            <a:r>
              <a:rPr lang="en-US" altLang="ko-KR" sz="1400" b="0" dirty="0" smtClean="0"/>
              <a:t>: </a:t>
            </a:r>
            <a:r>
              <a:rPr lang="ko-KR" altLang="en-US" sz="1400" b="0" dirty="0" err="1" smtClean="0"/>
              <a:t>기본키</a:t>
            </a:r>
            <a:r>
              <a:rPr lang="ko-KR" altLang="en-US" sz="1400" b="0" dirty="0" smtClean="0"/>
              <a:t> 값이 같으면 삽입이 금지됨</a:t>
            </a:r>
            <a:r>
              <a:rPr lang="en-US" altLang="ko-KR" sz="1400" b="0" dirty="0" smtClean="0"/>
              <a:t>.</a:t>
            </a:r>
          </a:p>
          <a:p>
            <a:r>
              <a:rPr lang="ko-KR" altLang="en-US" sz="1400" b="0" dirty="0" smtClean="0"/>
              <a:t>수정 </a:t>
            </a:r>
            <a:r>
              <a:rPr lang="en-US" altLang="ko-KR" sz="1400" b="0" dirty="0" smtClean="0"/>
              <a:t>: </a:t>
            </a:r>
            <a:r>
              <a:rPr lang="ko-KR" altLang="en-US" sz="1400" b="0" dirty="0" err="1" smtClean="0"/>
              <a:t>기본키</a:t>
            </a:r>
            <a:r>
              <a:rPr lang="ko-KR" altLang="en-US" sz="1400" b="0" dirty="0" smtClean="0"/>
              <a:t> 값이 같거나 </a:t>
            </a:r>
            <a:r>
              <a:rPr lang="en-US" altLang="ko-KR" sz="1400" b="0" dirty="0" smtClean="0"/>
              <a:t>NULL</a:t>
            </a:r>
            <a:r>
              <a:rPr lang="ko-KR" altLang="en-US" sz="1400" b="0" dirty="0" smtClean="0"/>
              <a:t>로도 수정이 금지됨</a:t>
            </a:r>
            <a:r>
              <a:rPr lang="en-US" altLang="ko-KR" sz="1400" b="0" dirty="0" smtClean="0"/>
              <a:t>.</a:t>
            </a:r>
          </a:p>
          <a:p>
            <a:r>
              <a:rPr lang="ko-KR" altLang="en-US" sz="1400" b="0" dirty="0" smtClean="0"/>
              <a:t>삭제 </a:t>
            </a:r>
            <a:r>
              <a:rPr lang="en-US" altLang="ko-KR" sz="1400" b="0" dirty="0" smtClean="0"/>
              <a:t>: </a:t>
            </a:r>
            <a:r>
              <a:rPr lang="ko-KR" altLang="en-US" sz="1400" b="0" dirty="0" smtClean="0"/>
              <a:t>특별한 확인이 필요하지 않으며 즉시 수행함</a:t>
            </a:r>
            <a:r>
              <a:rPr lang="en-US" altLang="ko-KR" sz="1400" b="0" dirty="0" smtClean="0"/>
              <a:t>.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92834652"/>
              </p:ext>
            </p:extLst>
          </p:nvPr>
        </p:nvGraphicFramePr>
        <p:xfrm>
          <a:off x="827584" y="2492896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/>
                <a:gridCol w="956414"/>
                <a:gridCol w="956414"/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85843309"/>
              </p:ext>
            </p:extLst>
          </p:nvPr>
        </p:nvGraphicFramePr>
        <p:xfrm>
          <a:off x="827584" y="4869160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/>
                <a:gridCol w="956414"/>
                <a:gridCol w="956414"/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62198505"/>
              </p:ext>
            </p:extLst>
          </p:nvPr>
        </p:nvGraphicFramePr>
        <p:xfrm>
          <a:off x="4211960" y="4869160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/>
                <a:gridCol w="956414"/>
                <a:gridCol w="956414"/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5576" y="363016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1936279" y="4581128"/>
            <a:ext cx="288032" cy="172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60215" y="4221088"/>
            <a:ext cx="1572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(501, </a:t>
            </a:r>
            <a:r>
              <a:rPr lang="ko-KR" altLang="en-US" sz="1200" b="1" dirty="0" err="1" smtClean="0">
                <a:latin typeface="+mn-ea"/>
                <a:ea typeface="+mn-ea"/>
              </a:rPr>
              <a:t>남슬찬</a:t>
            </a:r>
            <a:r>
              <a:rPr lang="en-US" altLang="ko-KR" sz="1200" b="1" dirty="0" smtClean="0">
                <a:latin typeface="+mn-ea"/>
                <a:ea typeface="+mn-ea"/>
              </a:rPr>
              <a:t>, 1001)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5290938" y="4581128"/>
            <a:ext cx="288032" cy="172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4874" y="4221088"/>
            <a:ext cx="1696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(NULL, </a:t>
            </a:r>
            <a:r>
              <a:rPr lang="ko-KR" altLang="en-US" sz="1200" b="1" dirty="0" err="1" smtClean="0">
                <a:latin typeface="+mn-ea"/>
                <a:ea typeface="+mn-ea"/>
              </a:rPr>
              <a:t>남슬찬</a:t>
            </a:r>
            <a:r>
              <a:rPr lang="en-US" altLang="ko-KR" sz="1200" b="1" dirty="0" smtClean="0">
                <a:latin typeface="+mn-ea"/>
                <a:ea typeface="+mn-ea"/>
              </a:rPr>
              <a:t>, 1001)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95736" y="4509120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삽입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거부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7154" y="4509120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삽입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거부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576" y="616530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개체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무결성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제약조건의 수행 예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기본키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충돌 및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NULL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값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삽입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관계 데이터 모델의 개념을 이해한다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관계 데이터 모델의 제약조건을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관계 데이터 모델의 연산인 관계대수의 종류와 작성법을 알아본다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삽입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300" dirty="0" smtClean="0">
                <a:latin typeface="+mn-ea"/>
              </a:rPr>
              <a:t>학과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부모 </a:t>
            </a:r>
            <a:r>
              <a:rPr lang="ko-KR" altLang="en-US" sz="1300" dirty="0" err="1" smtClean="0">
                <a:latin typeface="+mn-ea"/>
              </a:rPr>
              <a:t>릴레이션</a:t>
            </a:r>
            <a:r>
              <a:rPr lang="en-US" altLang="ko-KR" sz="1300" dirty="0" smtClean="0">
                <a:latin typeface="+mn-ea"/>
              </a:rPr>
              <a:t>) : </a:t>
            </a:r>
            <a:r>
              <a:rPr lang="ko-KR" altLang="en-US" sz="1300" dirty="0" err="1" smtClean="0">
                <a:latin typeface="+mn-ea"/>
              </a:rPr>
              <a:t>투플</a:t>
            </a:r>
            <a:r>
              <a:rPr lang="ko-KR" altLang="en-US" sz="1300" dirty="0" smtClean="0">
                <a:latin typeface="+mn-ea"/>
              </a:rPr>
              <a:t> 삽입한 후 수행하면 정상적으로 진행된다</a:t>
            </a:r>
            <a:r>
              <a:rPr lang="en-US" altLang="ko-KR" sz="1300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300" dirty="0" smtClean="0">
                <a:latin typeface="+mn-ea"/>
              </a:rPr>
              <a:t>학생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자식 </a:t>
            </a:r>
            <a:r>
              <a:rPr lang="ko-KR" altLang="en-US" sz="1300" dirty="0" err="1" smtClean="0">
                <a:latin typeface="+mn-ea"/>
              </a:rPr>
              <a:t>릴레이션</a:t>
            </a:r>
            <a:r>
              <a:rPr lang="en-US" altLang="ko-KR" sz="1300" dirty="0" smtClean="0">
                <a:latin typeface="+mn-ea"/>
              </a:rPr>
              <a:t>) : </a:t>
            </a:r>
            <a:r>
              <a:rPr lang="ko-KR" altLang="en-US" sz="1300" dirty="0" err="1" smtClean="0">
                <a:latin typeface="+mn-ea"/>
              </a:rPr>
              <a:t>참조받는</a:t>
            </a:r>
            <a:r>
              <a:rPr lang="ko-KR" altLang="en-US" sz="1300" dirty="0" smtClean="0">
                <a:latin typeface="+mn-ea"/>
              </a:rPr>
              <a:t> 테이블에 </a:t>
            </a:r>
            <a:r>
              <a:rPr lang="ko-KR" altLang="en-US" sz="1300" dirty="0" err="1" smtClean="0">
                <a:latin typeface="+mn-ea"/>
              </a:rPr>
              <a:t>외래키</a:t>
            </a:r>
            <a:r>
              <a:rPr lang="ko-KR" altLang="en-US" sz="1300" dirty="0" smtClean="0">
                <a:latin typeface="+mn-ea"/>
              </a:rPr>
              <a:t> 값이 없으므로 삽입이 금지된다</a:t>
            </a:r>
            <a:r>
              <a:rPr lang="en-US" altLang="ko-KR" sz="1300" b="1" dirty="0" smtClean="0">
                <a:latin typeface="+mn-ea"/>
              </a:rPr>
              <a:t>. </a:t>
            </a:r>
            <a:endParaRPr lang="ko-KR" altLang="en-US" sz="1300" b="1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11989115"/>
              </p:ext>
            </p:extLst>
          </p:nvPr>
        </p:nvGraphicFramePr>
        <p:xfrm>
          <a:off x="971600" y="2852936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/>
                <a:gridCol w="956414"/>
                <a:gridCol w="956414"/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41949856"/>
              </p:ext>
            </p:extLst>
          </p:nvPr>
        </p:nvGraphicFramePr>
        <p:xfrm>
          <a:off x="4139952" y="2852936"/>
          <a:ext cx="2088232" cy="64750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4664"/>
                <a:gridCol w="1233568"/>
              </a:tblGrid>
              <a:tr h="2188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 smtClean="0">
                          <a:solidFill>
                            <a:schemeClr val="tx1"/>
                          </a:solidFill>
                        </a:rPr>
                        <a:t>학과명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/>
                        <a:t>1001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컴퓨터학과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/>
                        <a:t>2001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체육학과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9592" y="256490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학생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자식 </a:t>
            </a:r>
            <a:r>
              <a:rPr lang="ko-KR" altLang="en-US" sz="1200" b="1" dirty="0" err="1" smtClean="0">
                <a:latin typeface="+mn-ea"/>
                <a:ea typeface="+mn-ea"/>
              </a:rPr>
              <a:t>릴레이션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7944" y="256490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학과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부모 </a:t>
            </a:r>
            <a:r>
              <a:rPr lang="ko-KR" altLang="en-US" sz="1200" b="1" dirty="0" err="1" smtClean="0">
                <a:latin typeface="+mn-ea"/>
                <a:ea typeface="+mn-ea"/>
              </a:rPr>
              <a:t>릴레이션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5400000">
            <a:off x="3023828" y="4113076"/>
            <a:ext cx="216024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131840" y="4221088"/>
            <a:ext cx="144016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 flipH="1" flipV="1">
            <a:off x="4211960" y="3861048"/>
            <a:ext cx="72008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35896" y="4232121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참조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9592" y="45811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학생관리 데이터베이스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75408" y="2843411"/>
            <a:ext cx="960487" cy="1152128"/>
          </a:xfrm>
          <a:prstGeom prst="rect">
            <a:avLst/>
          </a:prstGeom>
          <a:solidFill>
            <a:schemeClr val="accent3">
              <a:lumMod val="50000"/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139952" y="2852936"/>
            <a:ext cx="864096" cy="648072"/>
          </a:xfrm>
          <a:prstGeom prst="rect">
            <a:avLst/>
          </a:prstGeom>
          <a:solidFill>
            <a:schemeClr val="accent3">
              <a:lumMod val="75000"/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08912" cy="5472608"/>
          </a:xfrm>
        </p:spPr>
        <p:txBody>
          <a:bodyPr/>
          <a:lstStyle/>
          <a:p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300" dirty="0" smtClean="0">
                <a:latin typeface="+mn-ea"/>
              </a:rPr>
              <a:t>학과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부모 </a:t>
            </a:r>
            <a:r>
              <a:rPr lang="ko-KR" altLang="en-US" sz="1300" dirty="0" err="1" smtClean="0">
                <a:latin typeface="+mn-ea"/>
              </a:rPr>
              <a:t>릴레이션</a:t>
            </a:r>
            <a:r>
              <a:rPr lang="en-US" altLang="ko-KR" sz="1300" dirty="0" smtClean="0">
                <a:latin typeface="+mn-ea"/>
              </a:rPr>
              <a:t>) : </a:t>
            </a:r>
            <a:r>
              <a:rPr lang="ko-KR" altLang="en-US" sz="1300" dirty="0" smtClean="0">
                <a:latin typeface="+mn-ea"/>
              </a:rPr>
              <a:t>참조하는 테이블을 같이 삭제할 수 있어서 금지하거나 다른 추가 작업이 필요함</a:t>
            </a:r>
            <a:r>
              <a:rPr lang="en-US" altLang="ko-KR" sz="1300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300" dirty="0" smtClean="0">
                <a:latin typeface="+mn-ea"/>
              </a:rPr>
              <a:t>학생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자식 </a:t>
            </a:r>
            <a:r>
              <a:rPr lang="ko-KR" altLang="en-US" sz="1300" dirty="0" err="1" smtClean="0">
                <a:latin typeface="+mn-ea"/>
              </a:rPr>
              <a:t>릴레이션</a:t>
            </a:r>
            <a:r>
              <a:rPr lang="en-US" altLang="ko-KR" sz="1300" dirty="0" smtClean="0">
                <a:latin typeface="+mn-ea"/>
              </a:rPr>
              <a:t>) : </a:t>
            </a:r>
            <a:r>
              <a:rPr lang="ko-KR" altLang="en-US" sz="1300" dirty="0" smtClean="0">
                <a:latin typeface="+mn-ea"/>
              </a:rPr>
              <a:t>바로 삭제 가능함</a:t>
            </a:r>
            <a:r>
              <a:rPr lang="en-US" altLang="ko-KR" sz="1300" dirty="0" smtClean="0">
                <a:latin typeface="+mn-ea"/>
              </a:rPr>
              <a:t>. </a:t>
            </a:r>
            <a:endParaRPr lang="en-US" altLang="ko-KR" sz="13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8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sz="1300" dirty="0" smtClean="0"/>
              <a:t>※ </a:t>
            </a:r>
            <a:r>
              <a:rPr lang="ko-KR" altLang="en-US" sz="1300" dirty="0" smtClean="0"/>
              <a:t>부모 </a:t>
            </a:r>
            <a:r>
              <a:rPr lang="ko-KR" altLang="en-US" sz="1300" dirty="0" err="1" smtClean="0"/>
              <a:t>릴레이션에서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투플을</a:t>
            </a:r>
            <a:r>
              <a:rPr lang="ko-KR" altLang="en-US" sz="1300" dirty="0" smtClean="0"/>
              <a:t> 삭제할 경우 참조 </a:t>
            </a:r>
            <a:r>
              <a:rPr lang="ko-KR" altLang="en-US" sz="1300" dirty="0" err="1" smtClean="0"/>
              <a:t>무결성</a:t>
            </a:r>
            <a:r>
              <a:rPr lang="ko-KR" altLang="en-US" sz="1300" dirty="0" smtClean="0"/>
              <a:t> 조건을 수행하기 위한 고려사항</a:t>
            </a:r>
            <a:endParaRPr lang="en-US" altLang="ko-KR" sz="1300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</a:t>
            </a:r>
            <a:r>
              <a:rPr lang="en-US" altLang="ko-KR" dirty="0" smtClean="0">
                <a:sym typeface="Wingdings"/>
              </a:rPr>
              <a:t> </a:t>
            </a:r>
            <a:r>
              <a:rPr lang="ko-KR" altLang="en-US" sz="1200" b="0" dirty="0" smtClean="0"/>
              <a:t>즉시 작업을 중지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en-US" altLang="ko-KR" sz="1200" b="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</a:t>
            </a:r>
            <a:r>
              <a:rPr lang="en-US" altLang="ko-KR" sz="1200" b="0" dirty="0" smtClean="0">
                <a:sym typeface="Wingdings"/>
              </a:rPr>
              <a:t> </a:t>
            </a:r>
            <a:r>
              <a:rPr lang="ko-KR" altLang="en-US" sz="1200" b="0" dirty="0" smtClean="0"/>
              <a:t>자식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관련 </a:t>
            </a:r>
            <a:r>
              <a:rPr lang="ko-KR" altLang="en-US" sz="1200" b="0" dirty="0" err="1" smtClean="0"/>
              <a:t>투플을</a:t>
            </a:r>
            <a:r>
              <a:rPr lang="ko-KR" altLang="en-US" sz="1200" b="0" dirty="0" smtClean="0"/>
              <a:t> 삭제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en-US" altLang="ko-KR" sz="1200" b="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</a:t>
            </a:r>
            <a:r>
              <a:rPr lang="en-US" altLang="ko-KR" sz="1200" b="0" dirty="0" smtClean="0">
                <a:sym typeface="Wingdings"/>
              </a:rPr>
              <a:t> </a:t>
            </a:r>
            <a:r>
              <a:rPr lang="ko-KR" altLang="en-US" sz="1200" b="0" dirty="0" smtClean="0"/>
              <a:t>초기에 설정된 다른 어떤 값으로 변경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en-US" altLang="ko-KR" sz="1200" b="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</a:t>
            </a:r>
            <a:r>
              <a:rPr lang="en-US" altLang="ko-KR" sz="1200" b="0" dirty="0" smtClean="0">
                <a:sym typeface="Wingdings"/>
              </a:rPr>
              <a:t> </a:t>
            </a:r>
            <a:r>
              <a:rPr lang="en-US" altLang="ko-KR" sz="1200" b="0" dirty="0" smtClean="0"/>
              <a:t>NULL </a:t>
            </a:r>
            <a:r>
              <a:rPr lang="ko-KR" altLang="en-US" sz="1200" b="0" dirty="0" smtClean="0"/>
              <a:t>값으로 설정</a:t>
            </a:r>
            <a:endParaRPr lang="en-US" altLang="ko-KR" sz="1200" b="0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300" b="0" dirty="0" smtClean="0">
                <a:latin typeface="+mn-ea"/>
              </a:rPr>
              <a:t>삭제와 삽입 명령이 연속해서 수행됨</a:t>
            </a:r>
            <a:r>
              <a:rPr lang="en-US" altLang="ko-KR" sz="1300" b="0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300" b="0" dirty="0" smtClean="0">
                <a:latin typeface="+mn-ea"/>
              </a:rPr>
              <a:t>부모 </a:t>
            </a:r>
            <a:r>
              <a:rPr lang="ko-KR" altLang="en-US" sz="1300" b="0" dirty="0" err="1" smtClean="0">
                <a:latin typeface="+mn-ea"/>
              </a:rPr>
              <a:t>릴레이션의</a:t>
            </a:r>
            <a:r>
              <a:rPr lang="ko-KR" altLang="en-US" sz="1300" b="0" dirty="0" smtClean="0">
                <a:latin typeface="+mn-ea"/>
              </a:rPr>
              <a:t> 수정이 일어날 경우 삭제 옵션에 따라 처리된 후 문제가 없으면 다시 삽입 제약조건에 따라 처리됨</a:t>
            </a:r>
            <a:r>
              <a:rPr lang="en-US" altLang="ko-KR" sz="1300" b="0" dirty="0" smtClean="0">
                <a:latin typeface="+mn-ea"/>
              </a:rPr>
              <a:t>.</a:t>
            </a:r>
            <a:endParaRPr lang="ko-KR" altLang="en-US" sz="1300" b="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08912" cy="5472608"/>
          </a:xfrm>
        </p:spPr>
        <p:txBody>
          <a:bodyPr/>
          <a:lstStyle/>
          <a:p>
            <a:pPr lvl="1"/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ko-KR" altLang="en-US" sz="1600" b="1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70579347"/>
              </p:ext>
            </p:extLst>
          </p:nvPr>
        </p:nvGraphicFramePr>
        <p:xfrm>
          <a:off x="539552" y="1944478"/>
          <a:ext cx="7943561" cy="2852674"/>
        </p:xfrm>
        <a:graphic>
          <a:graphicData uri="http://schemas.openxmlformats.org/drawingml/2006/table">
            <a:tbl>
              <a:tblPr/>
              <a:tblGrid>
                <a:gridCol w="1371107"/>
                <a:gridCol w="3167447"/>
                <a:gridCol w="3405007"/>
              </a:tblGrid>
              <a:tr h="198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41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RESTRICTED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릴레이션에서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참조하고 있을 경우 부모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삭제 작업을 거부함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삭제 거부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8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CASCADE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같이 삭제 처리함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삭제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DEFAULT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미리 설정해둔 값으로 변경함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학과가 다른 학과로 자동 배정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값으로 설정함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(NULL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값을 허가한 경우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학과가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값으로 변경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155679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참조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무결성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제약조건의 옵션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부모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릴레이션에서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투플을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삭제할 경우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84063588"/>
              </p:ext>
            </p:extLst>
          </p:nvPr>
        </p:nvGraphicFramePr>
        <p:xfrm>
          <a:off x="971600" y="2204864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/>
                <a:gridCol w="956414"/>
                <a:gridCol w="956414"/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88856055"/>
              </p:ext>
            </p:extLst>
          </p:nvPr>
        </p:nvGraphicFramePr>
        <p:xfrm>
          <a:off x="4139952" y="2204864"/>
          <a:ext cx="2088232" cy="64750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4664"/>
                <a:gridCol w="1233568"/>
              </a:tblGrid>
              <a:tr h="2188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 smtClean="0">
                          <a:solidFill>
                            <a:schemeClr val="tx1"/>
                          </a:solidFill>
                        </a:rPr>
                        <a:t>학과명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/>
                        <a:t>1001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컴퓨터학과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/>
                        <a:t>2001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체육학과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9592" y="19168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학생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7944" y="19168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학과</a:t>
            </a:r>
            <a:endParaRPr lang="ko-KR" alt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52120" y="1844824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①삭제 요청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9592" y="539021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참조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무결성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제약조건에서 부모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투플을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삭제할 경우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rot="5400000">
            <a:off x="2915816" y="1988840"/>
            <a:ext cx="43204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131840" y="1772816"/>
            <a:ext cx="144016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>
            <a:off x="4355976" y="1988840"/>
            <a:ext cx="43204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635896" y="2752353"/>
            <a:ext cx="21602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635896" y="2996952"/>
            <a:ext cx="21602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rot="5400000">
            <a:off x="3383868" y="3248980"/>
            <a:ext cx="93610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18268" y="1567825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(2001, </a:t>
            </a:r>
            <a:r>
              <a:rPr lang="ko-KR" altLang="en-US" sz="1200" b="1" dirty="0" smtClean="0">
                <a:latin typeface="+mn-ea"/>
                <a:ea typeface="+mn-ea"/>
              </a:rPr>
              <a:t>체육학과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5445621" y="1941215"/>
            <a:ext cx="288032" cy="172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55801" y="1484784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②참조 확인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07904" y="3717032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③옵션 선택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71600" y="4149080"/>
            <a:ext cx="563482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+mn-ea"/>
                <a:ea typeface="+mn-ea"/>
              </a:rPr>
              <a:t>RESTRICTED : </a:t>
            </a:r>
            <a:r>
              <a:rPr lang="ko-KR" altLang="en-US" sz="1200" dirty="0">
                <a:latin typeface="+mn-ea"/>
                <a:ea typeface="+mn-ea"/>
              </a:rPr>
              <a:t>요청한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삭제 작업중지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에러 처리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+mn-ea"/>
                <a:ea typeface="+mn-ea"/>
              </a:rPr>
              <a:t>CASCADE : </a:t>
            </a:r>
            <a:r>
              <a:rPr lang="ko-KR" altLang="en-US" sz="1200" dirty="0" smtClean="0">
                <a:latin typeface="+mn-ea"/>
                <a:ea typeface="+mn-ea"/>
              </a:rPr>
              <a:t>학생 </a:t>
            </a:r>
            <a:r>
              <a:rPr lang="ko-KR" altLang="en-US" sz="1200" dirty="0" err="1" smtClean="0">
                <a:latin typeface="+mn-ea"/>
                <a:ea typeface="+mn-ea"/>
              </a:rPr>
              <a:t>릴레이션의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해당 </a:t>
            </a:r>
            <a:r>
              <a:rPr lang="ko-KR" altLang="en-US" sz="1200" dirty="0" err="1" smtClean="0">
                <a:latin typeface="+mn-ea"/>
                <a:ea typeface="+mn-ea"/>
              </a:rPr>
              <a:t>투플을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같이 </a:t>
            </a:r>
            <a:r>
              <a:rPr lang="ko-KR" altLang="en-US" sz="1200" dirty="0" smtClean="0">
                <a:latin typeface="+mn-ea"/>
                <a:ea typeface="+mn-ea"/>
              </a:rPr>
              <a:t>연쇄적으로 삭제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en-US" altLang="ko-KR" sz="1200" dirty="0">
                <a:latin typeface="+mn-ea"/>
                <a:ea typeface="+mn-ea"/>
              </a:rPr>
              <a:t>CASCADE)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n-ea"/>
                <a:ea typeface="+mn-ea"/>
              </a:rPr>
              <a:t>기본값으로 </a:t>
            </a:r>
            <a:r>
              <a:rPr lang="ko-KR" altLang="en-US" sz="1200" dirty="0" smtClean="0">
                <a:latin typeface="+mn-ea"/>
                <a:ea typeface="+mn-ea"/>
              </a:rPr>
              <a:t>변경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미리 </a:t>
            </a:r>
            <a:r>
              <a:rPr lang="ko-KR" altLang="en-US" sz="1200" dirty="0" smtClean="0">
                <a:latin typeface="+mn-ea"/>
                <a:ea typeface="+mn-ea"/>
              </a:rPr>
              <a:t>설정한 </a:t>
            </a:r>
            <a:r>
              <a:rPr lang="ko-KR" altLang="en-US" sz="1200" dirty="0">
                <a:latin typeface="+mn-ea"/>
                <a:ea typeface="+mn-ea"/>
              </a:rPr>
              <a:t>값</a:t>
            </a:r>
            <a:r>
              <a:rPr lang="en-US" altLang="ko-KR" sz="1200" dirty="0">
                <a:latin typeface="+mn-ea"/>
                <a:ea typeface="+mn-ea"/>
              </a:rPr>
              <a:t>, DEFAULT)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+mn-ea"/>
                <a:ea typeface="+mn-ea"/>
              </a:rPr>
              <a:t>NULL </a:t>
            </a:r>
            <a:r>
              <a:rPr lang="ko-KR" altLang="en-US" sz="1200" dirty="0">
                <a:latin typeface="+mn-ea"/>
                <a:ea typeface="+mn-ea"/>
              </a:rPr>
              <a:t>값으로 </a:t>
            </a:r>
            <a:r>
              <a:rPr lang="ko-KR" altLang="en-US" sz="1200" dirty="0" smtClean="0">
                <a:latin typeface="+mn-ea"/>
                <a:ea typeface="+mn-ea"/>
              </a:rPr>
              <a:t>설정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160264"/>
            <a:ext cx="7920880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dirty="0" smtClean="0"/>
              <a:t>4. </a:t>
            </a:r>
            <a:r>
              <a:rPr lang="ko-KR" altLang="en-US" sz="1400" dirty="0" err="1" smtClean="0"/>
              <a:t>외래키</a:t>
            </a:r>
            <a:r>
              <a:rPr lang="en-US" altLang="ko-KR" sz="1400" dirty="0" smtClean="0"/>
              <a:t>(FK, Foreign Key)</a:t>
            </a:r>
            <a:r>
              <a:rPr lang="ko-KR" altLang="en-US" sz="1400" dirty="0" smtClean="0"/>
              <a:t>에 대한 설명으로 옳은 것은</a:t>
            </a:r>
            <a:r>
              <a:rPr lang="en-US" altLang="ko-KR" sz="1400" dirty="0" smtClean="0"/>
              <a:t>?</a:t>
            </a:r>
            <a:endParaRPr lang="ko-KR" altLang="en-US" sz="1400" dirty="0" smtClean="0"/>
          </a:p>
          <a:p>
            <a:pPr marL="104775" lvl="1" indent="0">
              <a:buNone/>
            </a:pPr>
            <a:r>
              <a:rPr lang="ko-KR" altLang="en-US" dirty="0" smtClean="0"/>
              <a:t>①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R1</a:t>
            </a:r>
            <a:r>
              <a:rPr lang="ko-KR" altLang="en-US" dirty="0" smtClean="0"/>
              <a:t>에 속한 속성 집합 </a:t>
            </a:r>
            <a:r>
              <a:rPr lang="en-US" altLang="ko-KR" dirty="0" smtClean="0"/>
              <a:t>FK</a:t>
            </a:r>
            <a:r>
              <a:rPr lang="ko-KR" altLang="en-US" dirty="0" smtClean="0"/>
              <a:t>가 다른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R2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기본키인</a:t>
            </a:r>
            <a:r>
              <a:rPr lang="ko-KR" altLang="en-US" dirty="0" smtClean="0"/>
              <a:t> 것을 말한다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104775" lvl="1" indent="0">
              <a:buNone/>
            </a:pPr>
            <a:r>
              <a:rPr lang="ko-KR" altLang="en-US" dirty="0" smtClean="0"/>
              <a:t>② </a:t>
            </a:r>
            <a:r>
              <a:rPr lang="ko-KR" altLang="en-US" dirty="0" err="1" smtClean="0"/>
              <a:t>외래키와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외래키가</a:t>
            </a:r>
            <a:r>
              <a:rPr lang="ko-KR" altLang="en-US" dirty="0" smtClean="0"/>
              <a:t> 참조하는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정의된 도메인은 다를 수도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104775" lvl="1" indent="0">
              <a:buNone/>
            </a:pPr>
            <a:r>
              <a:rPr lang="ko-KR" altLang="en-US" dirty="0" smtClean="0"/>
              <a:t>③ </a:t>
            </a:r>
            <a:r>
              <a:rPr lang="ko-KR" altLang="en-US" dirty="0" err="1" smtClean="0"/>
              <a:t>외래키는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값을 가질 수 없다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104775" lvl="1" indent="0">
              <a:buNone/>
            </a:pPr>
            <a:r>
              <a:rPr lang="ko-KR" altLang="en-US" dirty="0" smtClean="0"/>
              <a:t>④ 둘 이상의 </a:t>
            </a:r>
            <a:r>
              <a:rPr lang="ko-KR" altLang="en-US" dirty="0" err="1" smtClean="0"/>
              <a:t>후보키</a:t>
            </a:r>
            <a:r>
              <a:rPr lang="ko-KR" altLang="en-US" dirty="0" smtClean="0"/>
              <a:t> 중에서 하나를 선정하여 대표로 삼은 키를 말한다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sz="1400" dirty="0"/>
          </a:p>
          <a:p>
            <a:pPr marL="177800" indent="-177800">
              <a:buNone/>
            </a:pPr>
            <a:r>
              <a:rPr lang="en-US" altLang="ko-KR" sz="1400" dirty="0"/>
              <a:t>5. </a:t>
            </a:r>
            <a:r>
              <a:rPr lang="ko-KR" altLang="en-US" sz="1400" dirty="0"/>
              <a:t>한 </a:t>
            </a:r>
            <a:r>
              <a:rPr lang="ko-KR" altLang="en-US" sz="1400" dirty="0" err="1"/>
              <a:t>릴레이션의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기본키를</a:t>
            </a:r>
            <a:r>
              <a:rPr lang="ko-KR" altLang="en-US" sz="1400" dirty="0"/>
              <a:t> 구성하는 어떠한 속성 값도 </a:t>
            </a:r>
            <a:r>
              <a:rPr lang="en-US" altLang="ko-KR" sz="1400" dirty="0"/>
              <a:t>NULL </a:t>
            </a:r>
            <a:r>
              <a:rPr lang="ko-KR" altLang="en-US" sz="1400" dirty="0"/>
              <a:t>값이나 </a:t>
            </a:r>
            <a:r>
              <a:rPr lang="ko-KR" altLang="en-US" sz="1400" dirty="0" err="1"/>
              <a:t>중복값을</a:t>
            </a:r>
            <a:r>
              <a:rPr lang="ko-KR" altLang="en-US" sz="1400" dirty="0"/>
              <a:t> 가질 수 없다는 것을 의미하는 제약조건은</a:t>
            </a:r>
            <a:r>
              <a:rPr lang="en-US" altLang="ko-KR" sz="1400" dirty="0"/>
              <a:t>?</a:t>
            </a:r>
            <a:endParaRPr lang="ko-KR" altLang="en-US" sz="1400" dirty="0"/>
          </a:p>
          <a:p>
            <a:pPr marL="104775" lvl="1" indent="0">
              <a:buNone/>
            </a:pPr>
            <a:r>
              <a:rPr lang="ko-KR" altLang="en-US" dirty="0"/>
              <a:t>① 개체 </a:t>
            </a:r>
            <a:r>
              <a:rPr lang="ko-KR" altLang="en-US" dirty="0" err="1"/>
              <a:t>무결성</a:t>
            </a:r>
            <a:r>
              <a:rPr lang="ko-KR" altLang="en-US" dirty="0"/>
              <a:t> 제약조건 </a:t>
            </a:r>
            <a:r>
              <a:rPr lang="en-US" altLang="ko-KR" dirty="0" smtClean="0"/>
              <a:t>	</a:t>
            </a:r>
            <a:r>
              <a:rPr lang="ko-KR" altLang="en-US" dirty="0" smtClean="0"/>
              <a:t>② </a:t>
            </a:r>
            <a:r>
              <a:rPr lang="ko-KR" altLang="en-US" dirty="0"/>
              <a:t>참조 </a:t>
            </a:r>
            <a:r>
              <a:rPr lang="ko-KR" altLang="en-US" dirty="0" err="1"/>
              <a:t>무결성</a:t>
            </a:r>
            <a:r>
              <a:rPr lang="ko-KR" altLang="en-US" dirty="0"/>
              <a:t> 제약조건</a:t>
            </a:r>
          </a:p>
          <a:p>
            <a:pPr marL="104775" lvl="1" indent="0">
              <a:buNone/>
            </a:pPr>
            <a:r>
              <a:rPr lang="ko-KR" altLang="en-US" dirty="0"/>
              <a:t>③ 보안 </a:t>
            </a:r>
            <a:r>
              <a:rPr lang="ko-KR" altLang="en-US" dirty="0" err="1"/>
              <a:t>무결성</a:t>
            </a:r>
            <a:r>
              <a:rPr lang="ko-KR" altLang="en-US" dirty="0"/>
              <a:t> 제약조건 </a:t>
            </a:r>
            <a:r>
              <a:rPr lang="en-US" altLang="ko-KR" dirty="0" smtClean="0"/>
              <a:t>	</a:t>
            </a:r>
            <a:r>
              <a:rPr lang="ko-KR" altLang="en-US" dirty="0" smtClean="0"/>
              <a:t>④ </a:t>
            </a:r>
            <a:r>
              <a:rPr lang="ko-KR" altLang="en-US" dirty="0"/>
              <a:t>정보 </a:t>
            </a:r>
            <a:r>
              <a:rPr lang="ko-KR" altLang="en-US" dirty="0" err="1"/>
              <a:t>무결성</a:t>
            </a:r>
            <a:r>
              <a:rPr lang="ko-KR" altLang="en-US" dirty="0"/>
              <a:t> 제약조건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/>
              <a:t> </a:t>
            </a:r>
          </a:p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11. </a:t>
            </a:r>
            <a:r>
              <a:rPr kumimoji="1"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다음은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+mj-ea"/>
                <a:ea typeface="+mj-ea"/>
              </a:rPr>
              <a:t>릴레이션에서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+mj-ea"/>
                <a:ea typeface="+mj-ea"/>
              </a:rPr>
              <a:t>더는 </a:t>
            </a:r>
            <a:r>
              <a:rPr kumimoji="1"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삽입되는 데이터가 없다고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+mj-ea"/>
                <a:ea typeface="+mj-ea"/>
              </a:rPr>
              <a:t>가정한다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+mj-ea"/>
                <a:ea typeface="+mj-ea"/>
              </a:rPr>
              <a:t>다음 물음에 </a:t>
            </a:r>
            <a:r>
              <a:rPr kumimoji="1"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답하여라</a:t>
            </a:r>
            <a:r>
              <a:rPr kumimoji="1"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kumimoji="1" lang="en-US" altLang="ko-KR" sz="1400" dirty="0">
              <a:latin typeface="+mj-ea"/>
              <a:ea typeface="+mj-ea"/>
            </a:endParaRPr>
          </a:p>
          <a:p>
            <a:pPr marL="104775" lvl="1" indent="0" algn="just" latinLnBrk="0">
              <a:spcBef>
                <a:spcPct val="0"/>
              </a:spcBef>
              <a:buNone/>
            </a:pPr>
            <a:r>
              <a:rPr kumimoji="1"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kumimoji="1" lang="en-US" altLang="ko-KR" dirty="0">
                <a:solidFill>
                  <a:srgbClr val="000000"/>
                </a:solidFill>
                <a:latin typeface="+mj-ea"/>
                <a:ea typeface="+mj-ea"/>
              </a:rPr>
              <a:t>1) </a:t>
            </a:r>
            <a:r>
              <a:rPr kumimoji="1" lang="ko-KR" altLang="en-US" dirty="0" err="1">
                <a:solidFill>
                  <a:srgbClr val="000000"/>
                </a:solidFill>
                <a:latin typeface="+mj-ea"/>
                <a:ea typeface="+mj-ea"/>
              </a:rPr>
              <a:t>릴레이션</a:t>
            </a:r>
            <a:r>
              <a:rPr kumimoji="1" lang="ko-KR" altLang="en-US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+mj-ea"/>
                <a:ea typeface="+mj-ea"/>
              </a:rPr>
              <a:t>R</a:t>
            </a:r>
            <a:r>
              <a:rPr kumimoji="1" lang="ko-KR" altLang="en-US" dirty="0">
                <a:solidFill>
                  <a:srgbClr val="000000"/>
                </a:solidFill>
                <a:latin typeface="+mj-ea"/>
                <a:ea typeface="+mj-ea"/>
              </a:rPr>
              <a:t>과 </a:t>
            </a:r>
            <a:r>
              <a:rPr kumimoji="1" lang="en-US" altLang="ko-KR" dirty="0">
                <a:solidFill>
                  <a:srgbClr val="000000"/>
                </a:solidFill>
                <a:latin typeface="+mj-ea"/>
                <a:ea typeface="+mj-ea"/>
              </a:rPr>
              <a:t>S</a:t>
            </a:r>
            <a:r>
              <a:rPr kumimoji="1" lang="ko-KR" altLang="en-US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kumimoji="1" lang="ko-KR" altLang="en-US" dirty="0" err="1">
                <a:solidFill>
                  <a:srgbClr val="000000"/>
                </a:solidFill>
                <a:latin typeface="+mj-ea"/>
                <a:ea typeface="+mj-ea"/>
              </a:rPr>
              <a:t>후보키를</a:t>
            </a:r>
            <a:r>
              <a:rPr kumimoji="1" lang="ko-KR" altLang="en-US" dirty="0">
                <a:solidFill>
                  <a:srgbClr val="000000"/>
                </a:solidFill>
                <a:latin typeface="+mj-ea"/>
                <a:ea typeface="+mj-ea"/>
              </a:rPr>
              <a:t> 모두 </a:t>
            </a:r>
            <a:r>
              <a:rPr kumimoji="1" lang="ko-KR" altLang="en-US" dirty="0" smtClean="0">
                <a:solidFill>
                  <a:srgbClr val="000000"/>
                </a:solidFill>
                <a:latin typeface="+mj-ea"/>
                <a:ea typeface="+mj-ea"/>
              </a:rPr>
              <a:t>보이시오</a:t>
            </a:r>
            <a:r>
              <a:rPr kumimoji="1"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kumimoji="1" lang="en-US" altLang="ko-KR" dirty="0">
              <a:latin typeface="+mj-ea"/>
              <a:ea typeface="+mj-ea"/>
            </a:endParaRPr>
          </a:p>
          <a:p>
            <a:pPr marL="104775" lvl="1" indent="0" algn="just" latinLnBrk="0">
              <a:spcBef>
                <a:spcPct val="0"/>
              </a:spcBef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+mj-ea"/>
                <a:ea typeface="+mj-ea"/>
              </a:rPr>
              <a:t>(2) </a:t>
            </a:r>
            <a:r>
              <a:rPr kumimoji="1" lang="ko-KR" altLang="en-US" dirty="0" err="1" smtClean="0">
                <a:solidFill>
                  <a:srgbClr val="000000"/>
                </a:solidFill>
                <a:latin typeface="+mj-ea"/>
                <a:ea typeface="+mj-ea"/>
              </a:rPr>
              <a:t>릴레이션</a:t>
            </a:r>
            <a:r>
              <a:rPr kumimoji="1" lang="ko-KR" altLang="en-US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+mj-ea"/>
                <a:ea typeface="+mj-ea"/>
              </a:rPr>
              <a:t>R</a:t>
            </a:r>
            <a:r>
              <a:rPr kumimoji="1" lang="ko-KR" altLang="en-US" dirty="0">
                <a:solidFill>
                  <a:srgbClr val="000000"/>
                </a:solidFill>
                <a:latin typeface="+mj-ea"/>
                <a:ea typeface="+mj-ea"/>
              </a:rPr>
              <a:t>과 </a:t>
            </a:r>
            <a:r>
              <a:rPr kumimoji="1" lang="en-US" altLang="ko-KR" dirty="0">
                <a:solidFill>
                  <a:srgbClr val="000000"/>
                </a:solidFill>
                <a:latin typeface="+mj-ea"/>
                <a:ea typeface="+mj-ea"/>
              </a:rPr>
              <a:t>S</a:t>
            </a:r>
            <a:r>
              <a:rPr kumimoji="1" lang="ko-KR" altLang="en-US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kumimoji="1" lang="ko-KR" altLang="en-US" dirty="0" err="1">
                <a:solidFill>
                  <a:srgbClr val="000000"/>
                </a:solidFill>
                <a:latin typeface="+mj-ea"/>
                <a:ea typeface="+mj-ea"/>
              </a:rPr>
              <a:t>기본키는</a:t>
            </a:r>
            <a:r>
              <a:rPr kumimoji="1" lang="ko-KR" altLang="en-US" dirty="0">
                <a:solidFill>
                  <a:srgbClr val="000000"/>
                </a:solidFill>
                <a:latin typeface="+mj-ea"/>
                <a:ea typeface="+mj-ea"/>
              </a:rPr>
              <a:t> 어떤 것이 </a:t>
            </a:r>
            <a:r>
              <a:rPr kumimoji="1" lang="ko-KR" altLang="en-US" dirty="0" smtClean="0">
                <a:solidFill>
                  <a:srgbClr val="000000"/>
                </a:solidFill>
                <a:latin typeface="+mj-ea"/>
                <a:ea typeface="+mj-ea"/>
              </a:rPr>
              <a:t>좋을지 선택하시오</a:t>
            </a:r>
            <a:r>
              <a:rPr kumimoji="1"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 marL="0" lvl="0" indent="0" algn="just" latinLnBrk="0">
              <a:lnSpc>
                <a:spcPct val="100000"/>
              </a:lnSpc>
              <a:spcBef>
                <a:spcPct val="0"/>
              </a:spcBef>
              <a:buNone/>
            </a:pPr>
            <a:endParaRPr kumimoji="1" lang="en-US" altLang="ko-KR" sz="14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lvl="0" indent="0" algn="just" latinLnBrk="0">
              <a:spcBef>
                <a:spcPct val="0"/>
              </a:spcBef>
              <a:buNone/>
            </a:pPr>
            <a:r>
              <a:rPr kumimoji="1" lang="en-US" altLang="ko-KR" sz="140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+mj-ea"/>
              </a:rPr>
              <a:t>R                                           S</a:t>
            </a:r>
            <a:endParaRPr kumimoji="1" lang="en-US" altLang="ko-KR" sz="1400" dirty="0">
              <a:latin typeface="+mj-ea"/>
              <a:ea typeface="+mj-ea"/>
            </a:endParaRPr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624275600"/>
              </p:ext>
            </p:extLst>
          </p:nvPr>
        </p:nvGraphicFramePr>
        <p:xfrm>
          <a:off x="1907704" y="5373216"/>
          <a:ext cx="2051050" cy="1371600"/>
        </p:xfrm>
        <a:graphic>
          <a:graphicData uri="http://schemas.openxmlformats.org/drawingml/2006/table">
            <a:tbl>
              <a:tblPr/>
              <a:tblGrid>
                <a:gridCol w="688975"/>
                <a:gridCol w="682625"/>
                <a:gridCol w="679450"/>
              </a:tblGrid>
              <a:tr h="243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53911129"/>
              </p:ext>
            </p:extLst>
          </p:nvPr>
        </p:nvGraphicFramePr>
        <p:xfrm>
          <a:off x="4644008" y="5373216"/>
          <a:ext cx="2063750" cy="1371600"/>
        </p:xfrm>
        <a:graphic>
          <a:graphicData uri="http://schemas.openxmlformats.org/drawingml/2006/table">
            <a:tbl>
              <a:tblPr/>
              <a:tblGrid>
                <a:gridCol w="688975"/>
                <a:gridCol w="685800"/>
                <a:gridCol w="688975"/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6625431" cy="548680"/>
          </a:xfrm>
          <a:noFill/>
        </p:spPr>
        <p:txBody>
          <a:bodyPr/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연습문제 풀이 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028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관계대수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관계대수</a:t>
            </a:r>
            <a:endParaRPr lang="en-US" altLang="ko-KR" dirty="0" smtClean="0"/>
          </a:p>
          <a:p>
            <a:r>
              <a:rPr lang="ko-KR" altLang="en-US" dirty="0" err="1" smtClean="0"/>
              <a:t>셀렉션과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프로젝션</a:t>
            </a:r>
            <a:endParaRPr lang="en-US" altLang="ko-KR" dirty="0" smtClean="0"/>
          </a:p>
          <a:p>
            <a:r>
              <a:rPr lang="ko-KR" altLang="en-US" dirty="0" smtClean="0"/>
              <a:t>집합연산</a:t>
            </a:r>
            <a:endParaRPr lang="en-US" altLang="ko-KR" dirty="0" smtClean="0"/>
          </a:p>
          <a:p>
            <a:r>
              <a:rPr lang="ko-KR" altLang="en-US" dirty="0" smtClean="0"/>
              <a:t>조인</a:t>
            </a:r>
            <a:endParaRPr lang="en-US" altLang="ko-KR" dirty="0" smtClean="0"/>
          </a:p>
          <a:p>
            <a:r>
              <a:rPr lang="ko-KR" altLang="en-US" dirty="0" err="1" smtClean="0"/>
              <a:t>디비전</a:t>
            </a:r>
            <a:endParaRPr lang="en-US" altLang="ko-KR" dirty="0" smtClean="0"/>
          </a:p>
          <a:p>
            <a:r>
              <a:rPr lang="ko-KR" altLang="en-US" dirty="0" smtClean="0"/>
              <a:t>관계대수 예제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관계대수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관계대수</a:t>
            </a:r>
            <a:r>
              <a:rPr lang="en-US" altLang="ko-KR" dirty="0" smtClean="0"/>
              <a:t>(relational algebra, </a:t>
            </a:r>
            <a:r>
              <a:rPr lang="ko-KR" altLang="en-US" dirty="0" smtClean="0"/>
              <a:t>關係代數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1400" b="0" dirty="0" err="1" smtClean="0"/>
              <a:t>릴레이션에서</a:t>
            </a:r>
            <a:r>
              <a:rPr lang="ko-KR" altLang="en-US" sz="1400" b="0" dirty="0" smtClean="0"/>
              <a:t> 원하는 결과를 얻기 위해 수학의 대수와 같은 연산을 이용하여 질의하는 방법을 기술하는 언어</a:t>
            </a:r>
            <a:endParaRPr lang="en-US" altLang="ko-KR" sz="1400" b="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관계대수와 관계해석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400" b="1" dirty="0" smtClean="0"/>
              <a:t>관계대수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어떤 데이터를 어떻게 찾는지에 대한 처리 절차를 명시하는 절차적인 언어이며</a:t>
            </a:r>
            <a:r>
              <a:rPr lang="en-US" altLang="ko-KR" sz="1400" b="0" dirty="0" smtClean="0"/>
              <a:t>, DBMS </a:t>
            </a:r>
            <a:r>
              <a:rPr lang="ko-KR" altLang="en-US" sz="1400" b="0" dirty="0" smtClean="0"/>
              <a:t>내부의 처리 언어로 사용됨</a:t>
            </a:r>
            <a:endParaRPr lang="en-US" altLang="ko-KR" sz="1400" b="0" dirty="0" smtClean="0"/>
          </a:p>
          <a:p>
            <a:pPr lvl="1">
              <a:lnSpc>
                <a:spcPct val="150000"/>
              </a:lnSpc>
            </a:pPr>
            <a:r>
              <a:rPr lang="ko-KR" altLang="en-US" sz="1400" b="1" dirty="0" smtClean="0"/>
              <a:t>관계해석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어떤 데이터를 </a:t>
            </a:r>
            <a:r>
              <a:rPr lang="ko-KR" altLang="en-US" sz="1400" b="0" dirty="0" err="1" smtClean="0"/>
              <a:t>찾는지만</a:t>
            </a:r>
            <a:r>
              <a:rPr lang="ko-KR" altLang="en-US" sz="1400" b="0" dirty="0" smtClean="0"/>
              <a:t> 명시하는 선언적인 언어로 관계대수와 함께 관계 </a:t>
            </a:r>
            <a:r>
              <a:rPr lang="en-US" altLang="ko-KR" sz="1400" b="0" dirty="0" smtClean="0"/>
              <a:t>DBMS</a:t>
            </a:r>
            <a:r>
              <a:rPr lang="ko-KR" altLang="en-US" sz="1400" b="0" dirty="0" smtClean="0"/>
              <a:t>의 표준 언어인 </a:t>
            </a:r>
            <a:r>
              <a:rPr lang="en-US" altLang="ko-KR" sz="1400" b="0" dirty="0" smtClean="0"/>
              <a:t>SQL</a:t>
            </a:r>
            <a:r>
              <a:rPr lang="ko-KR" altLang="en-US" sz="1400" b="0" dirty="0" smtClean="0"/>
              <a:t>의 이론적인 기반을 제공함</a:t>
            </a:r>
            <a:r>
              <a:rPr lang="en-US" altLang="ko-KR" sz="1000" b="0" dirty="0" smtClean="0"/>
              <a:t/>
            </a:r>
            <a:br>
              <a:rPr lang="en-US" altLang="ko-KR" sz="1000" b="0" dirty="0" smtClean="0"/>
            </a:br>
            <a:endParaRPr lang="en-US" altLang="ko-KR" sz="1000" b="0" dirty="0" smtClean="0"/>
          </a:p>
          <a:p>
            <a:pPr marL="0" indent="0">
              <a:buNone/>
            </a:pPr>
            <a:r>
              <a:rPr lang="en-US" altLang="ko-KR" sz="1400" dirty="0" smtClean="0"/>
              <a:t>→ </a:t>
            </a:r>
            <a:r>
              <a:rPr lang="ko-KR" altLang="en-US" sz="1400" dirty="0" smtClean="0"/>
              <a:t>관계대수와 관계해석은 모두 관계 데이터 모델의 중요한 언어이며 실제 동일한 표현 능력을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</a:t>
            </a:r>
            <a:r>
              <a:rPr lang="ko-KR" altLang="en-US" sz="1400" dirty="0" smtClean="0"/>
              <a:t>가지고 있음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3.1.1 </a:t>
            </a:r>
            <a:r>
              <a:rPr lang="ko-KR" altLang="en-US" dirty="0" smtClean="0"/>
              <a:t>관계의 수학적 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85503"/>
            <a:ext cx="8280920" cy="5472608"/>
          </a:xfrm>
        </p:spPr>
        <p:txBody>
          <a:bodyPr/>
          <a:lstStyle/>
          <a:p>
            <a:r>
              <a:rPr lang="ko-KR" altLang="en-US" dirty="0" err="1" smtClean="0"/>
              <a:t>릴레이션</a:t>
            </a:r>
            <a:r>
              <a:rPr lang="en-US" altLang="ko-KR" dirty="0" smtClean="0"/>
              <a:t>(relation)</a:t>
            </a:r>
            <a:r>
              <a:rPr lang="ko-KR" altLang="en-US" dirty="0" smtClean="0"/>
              <a:t>의 수학적 개념</a:t>
            </a:r>
            <a:endParaRPr lang="en-US" altLang="ko-KR" dirty="0" smtClean="0"/>
          </a:p>
          <a:p>
            <a:pPr>
              <a:buNone/>
            </a:pPr>
            <a:r>
              <a:rPr lang="en-US" altLang="ko-KR" sz="1400" dirty="0" smtClean="0">
                <a:sym typeface="Symbol" pitchFamily="18" charset="2"/>
              </a:rPr>
              <a:t>	</a:t>
            </a:r>
            <a:r>
              <a:rPr lang="ko-KR" altLang="en-US" sz="1200" b="0" dirty="0" smtClean="0">
                <a:sym typeface="Symbol" pitchFamily="18" charset="2"/>
              </a:rPr>
              <a:t>예</a:t>
            </a:r>
            <a:r>
              <a:rPr lang="en-US" altLang="ko-KR" sz="1200" b="0" dirty="0" smtClean="0">
                <a:sym typeface="Symbol" pitchFamily="18" charset="2"/>
              </a:rPr>
              <a:t>) </a:t>
            </a:r>
            <a:r>
              <a:rPr lang="en-US" altLang="ko-KR" sz="1200" b="0" dirty="0" smtClean="0"/>
              <a:t>A </a:t>
            </a:r>
            <a:r>
              <a:rPr lang="en-US" altLang="ko-KR" sz="1200" b="0" dirty="0" smtClean="0">
                <a:sym typeface="Symbol" pitchFamily="18" charset="2"/>
              </a:rPr>
              <a:t> {2, 4}, B  {1, 3, 5} </a:t>
            </a:r>
            <a:r>
              <a:rPr lang="ko-KR" altLang="en-US" sz="1200" b="0" dirty="0" smtClean="0">
                <a:sym typeface="Symbol" pitchFamily="18" charset="2"/>
              </a:rPr>
              <a:t>일 때</a:t>
            </a: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 smtClean="0">
                <a:sym typeface="Symbol" pitchFamily="18" charset="2"/>
              </a:rPr>
              <a:t>	     </a:t>
            </a:r>
            <a:r>
              <a:rPr lang="en-US" altLang="ko-KR" sz="1200" b="0" dirty="0" smtClean="0"/>
              <a:t>A</a:t>
            </a:r>
            <a:r>
              <a:rPr lang="en-US" altLang="ko-KR" sz="1200" b="0" dirty="0" smtClean="0">
                <a:sym typeface="Symbol" pitchFamily="18" charset="2"/>
              </a:rPr>
              <a:t>B  {(2,1), (2,3), (2,5), (4,1), (4,3), (4,5)}</a:t>
            </a:r>
          </a:p>
          <a:p>
            <a:pPr>
              <a:buNone/>
            </a:pP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 smtClean="0">
                <a:sym typeface="Symbol" pitchFamily="18" charset="2"/>
              </a:rPr>
              <a:t>	</a:t>
            </a:r>
            <a:r>
              <a:rPr lang="ko-KR" altLang="en-US" sz="1200" b="0" dirty="0" smtClean="0">
                <a:sym typeface="Symbol" pitchFamily="18" charset="2"/>
              </a:rPr>
              <a:t>     </a:t>
            </a:r>
            <a:r>
              <a:rPr lang="ko-KR" altLang="en-US" sz="1200" b="0" dirty="0" err="1" smtClean="0">
                <a:sym typeface="Symbol" pitchFamily="18" charset="2"/>
              </a:rPr>
              <a:t>릴레이션</a:t>
            </a:r>
            <a:r>
              <a:rPr lang="ko-KR" altLang="en-US" sz="1200" b="0" dirty="0" smtClean="0">
                <a:sym typeface="Symbol" pitchFamily="18" charset="2"/>
              </a:rPr>
              <a:t> </a:t>
            </a:r>
            <a:r>
              <a:rPr lang="en-US" altLang="ko-KR" sz="1200" b="0" dirty="0" smtClean="0">
                <a:sym typeface="Symbol" pitchFamily="18" charset="2"/>
              </a:rPr>
              <a:t>R</a:t>
            </a:r>
            <a:r>
              <a:rPr lang="ko-KR" altLang="en-US" sz="1200" b="0" dirty="0" smtClean="0">
                <a:sym typeface="Symbol" pitchFamily="18" charset="2"/>
              </a:rPr>
              <a:t>은 카티전 </a:t>
            </a:r>
            <a:r>
              <a:rPr lang="ko-KR" altLang="en-US" sz="1200" b="0" dirty="0" err="1" smtClean="0">
                <a:sym typeface="Symbol" pitchFamily="18" charset="2"/>
              </a:rPr>
              <a:t>프로덕트의</a:t>
            </a:r>
            <a:r>
              <a:rPr lang="ko-KR" altLang="en-US" sz="1200" b="0" dirty="0" smtClean="0">
                <a:sym typeface="Symbol" pitchFamily="18" charset="2"/>
              </a:rPr>
              <a:t> 부분집합으로 정의</a:t>
            </a: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 smtClean="0">
                <a:sym typeface="Symbol" pitchFamily="18" charset="2"/>
              </a:rPr>
              <a:t>	     </a:t>
            </a:r>
            <a:r>
              <a:rPr lang="ko-KR" altLang="en-US" sz="1200" b="0" dirty="0" smtClean="0">
                <a:sym typeface="Symbol" pitchFamily="18" charset="2"/>
              </a:rPr>
              <a:t>예</a:t>
            </a:r>
            <a:r>
              <a:rPr lang="en-US" altLang="ko-KR" sz="1200" b="0" dirty="0" smtClean="0">
                <a:sym typeface="Symbol" pitchFamily="18" charset="2"/>
              </a:rPr>
              <a:t>) R1  {(2,1), (4,1)}, </a:t>
            </a:r>
            <a:r>
              <a:rPr lang="pt-BR" altLang="ko-KR" sz="1200" b="0" dirty="0" smtClean="0"/>
              <a:t>R2={(2, 1), (2, 3), (2, </a:t>
            </a:r>
            <a:r>
              <a:rPr lang="en-US" altLang="ko-KR" sz="1200" b="0" dirty="0" smtClean="0"/>
              <a:t>5)}, </a:t>
            </a:r>
            <a:r>
              <a:rPr lang="pt-BR" altLang="ko-KR" sz="1200" b="0" dirty="0" smtClean="0"/>
              <a:t>R3={(2, 3), (2, 5), (4, 3), (4, 5)}</a:t>
            </a:r>
          </a:p>
          <a:p>
            <a:pPr>
              <a:buNone/>
            </a:pPr>
            <a:endParaRPr lang="pt-BR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pt-BR" altLang="ko-KR" sz="1200" b="0" dirty="0" smtClean="0">
                <a:sym typeface="Symbol" pitchFamily="18" charset="2"/>
              </a:rPr>
              <a:t>	     </a:t>
            </a:r>
            <a:r>
              <a:rPr lang="ko-KR" altLang="en-US" sz="1200" b="0" dirty="0" smtClean="0"/>
              <a:t>원소 개수가 </a:t>
            </a:r>
            <a:r>
              <a:rPr lang="en-US" altLang="ko-KR" sz="1200" b="0" dirty="0" smtClean="0"/>
              <a:t>n</a:t>
            </a:r>
            <a:r>
              <a:rPr lang="ko-KR" altLang="en-US" sz="1200" b="0" dirty="0" smtClean="0"/>
              <a:t>인 집합 </a:t>
            </a:r>
            <a:r>
              <a:rPr lang="en-US" altLang="ko-KR" sz="1200" b="0" dirty="0" smtClean="0"/>
              <a:t>S</a:t>
            </a:r>
            <a:r>
              <a:rPr lang="ko-KR" altLang="en-US" sz="1200" b="0" dirty="0" smtClean="0"/>
              <a:t>의 부분집합의 개수는 </a:t>
            </a:r>
            <a:r>
              <a:rPr lang="en-US" altLang="ko-KR" sz="1200" b="0" dirty="0" smtClean="0"/>
              <a:t>2ⁿ</a:t>
            </a:r>
            <a:r>
              <a:rPr lang="ko-KR" altLang="en-US" sz="1200" b="0" dirty="0" smtClean="0"/>
              <a:t>이므로</a:t>
            </a:r>
            <a:r>
              <a:rPr lang="en-US" altLang="ko-KR" sz="1200" b="0" dirty="0" smtClean="0"/>
              <a:t>, </a:t>
            </a:r>
            <a:r>
              <a:rPr lang="ko-KR" altLang="en-US" sz="1200" b="0" dirty="0" err="1" smtClean="0"/>
              <a:t>카티전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프로덕트</a:t>
            </a:r>
            <a:r>
              <a:rPr lang="ko-KR" altLang="en-US" sz="1200" b="0" dirty="0" smtClean="0"/>
              <a:t> </a:t>
            </a:r>
            <a:r>
              <a:rPr lang="en-US" altLang="ko-KR" sz="1200" b="0" dirty="0" smtClean="0"/>
              <a:t>A×B</a:t>
            </a:r>
            <a:r>
              <a:rPr lang="ko-KR" altLang="en-US" sz="1200" b="0" dirty="0" smtClean="0"/>
              <a:t>의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 smtClean="0"/>
              <a:t>	     </a:t>
            </a:r>
            <a:r>
              <a:rPr lang="ko-KR" altLang="en-US" sz="1200" b="0" dirty="0" smtClean="0"/>
              <a:t>부분집합의 개수는            임</a:t>
            </a:r>
            <a:r>
              <a:rPr lang="en-US" altLang="ko-KR" sz="1200" b="0" dirty="0" smtClean="0"/>
              <a:t>.</a:t>
            </a:r>
            <a:r>
              <a:rPr lang="en-US" altLang="ko-KR" sz="1200" b="0" dirty="0" smtClean="0">
                <a:sym typeface="Symbol" pitchFamily="18" charset="2"/>
              </a:rPr>
              <a:t> </a:t>
            </a:r>
          </a:p>
          <a:p>
            <a:pPr>
              <a:buNone/>
            </a:pP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 smtClean="0">
                <a:sym typeface="Symbol" pitchFamily="18" charset="2"/>
              </a:rPr>
              <a:t>	     </a:t>
            </a:r>
            <a:r>
              <a:rPr lang="ko-KR" altLang="en-US" sz="1200" b="0" dirty="0" err="1" smtClean="0"/>
              <a:t>카티전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프로덕트의</a:t>
            </a:r>
            <a:r>
              <a:rPr lang="ko-KR" altLang="en-US" sz="1200" b="0" dirty="0" smtClean="0"/>
              <a:t> 기초 집합 </a:t>
            </a:r>
            <a:r>
              <a:rPr lang="en-US" altLang="ko-KR" sz="1200" b="0" dirty="0" smtClean="0"/>
              <a:t>A, B </a:t>
            </a:r>
            <a:r>
              <a:rPr lang="ko-KR" altLang="en-US" sz="1200" b="0" dirty="0" smtClean="0"/>
              <a:t>각각이 가질 수 있는 값의 범위를 도메인</a:t>
            </a:r>
            <a:r>
              <a:rPr lang="en-US" altLang="ko-KR" sz="1200" b="0" dirty="0" smtClean="0"/>
              <a:t>(domain)</a:t>
            </a:r>
            <a:r>
              <a:rPr lang="ko-KR" altLang="en-US" sz="1200" b="0" dirty="0" smtClean="0"/>
              <a:t>이라고 함</a:t>
            </a:r>
            <a:r>
              <a:rPr lang="en-US" altLang="ko-KR" sz="1200" b="0" dirty="0" smtClean="0"/>
              <a:t>. </a:t>
            </a:r>
            <a:br>
              <a:rPr lang="en-US" altLang="ko-KR" sz="1200" b="0" dirty="0" smtClean="0"/>
            </a:br>
            <a:r>
              <a:rPr lang="en-US" altLang="ko-KR" sz="1200" b="0" dirty="0" smtClean="0"/>
              <a:t>     </a:t>
            </a:r>
            <a:r>
              <a:rPr lang="ko-KR" altLang="en-US" sz="1200" b="0" dirty="0" smtClean="0"/>
              <a:t>즉 집합 </a:t>
            </a:r>
            <a:r>
              <a:rPr lang="en-US" altLang="ko-KR" sz="1200" b="0" dirty="0" smtClean="0"/>
              <a:t>A</a:t>
            </a:r>
            <a:r>
              <a:rPr lang="ko-KR" altLang="en-US" sz="1200" b="0" dirty="0" smtClean="0"/>
              <a:t>의 도메인은 </a:t>
            </a:r>
            <a:r>
              <a:rPr lang="en-US" altLang="ko-KR" sz="1200" b="0" dirty="0" smtClean="0"/>
              <a:t>{2, 4}</a:t>
            </a:r>
            <a:r>
              <a:rPr lang="ko-KR" altLang="en-US" sz="1200" b="0" dirty="0" smtClean="0"/>
              <a:t>임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 smtClean="0"/>
              <a:t>	    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역시 집합이므로 집합에서 집합에서 가능한 연산은 합집합</a:t>
            </a:r>
            <a:r>
              <a:rPr lang="en-US" altLang="ko-KR" sz="1200" b="0" dirty="0" smtClean="0"/>
              <a:t>(∪), </a:t>
            </a:r>
            <a:r>
              <a:rPr lang="ko-KR" altLang="en-US" sz="1200" b="0" dirty="0" smtClean="0"/>
              <a:t>교집합</a:t>
            </a:r>
            <a:r>
              <a:rPr lang="en-US" altLang="ko-KR" sz="1200" b="0" dirty="0" smtClean="0"/>
              <a:t>(∩), </a:t>
            </a:r>
            <a:r>
              <a:rPr lang="ko-KR" altLang="en-US" sz="1200" b="0" dirty="0" err="1" smtClean="0"/>
              <a:t>카티전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프로덕트</a:t>
            </a:r>
            <a:r>
              <a:rPr lang="en-US" altLang="ko-KR" sz="1200" b="0" dirty="0" smtClean="0"/>
              <a:t>(×) </a:t>
            </a:r>
            <a:br>
              <a:rPr lang="en-US" altLang="ko-KR" sz="1200" b="0" dirty="0" smtClean="0"/>
            </a:br>
            <a:r>
              <a:rPr lang="en-US" altLang="ko-KR" sz="1200" b="0" dirty="0" smtClean="0"/>
              <a:t>     </a:t>
            </a:r>
            <a:r>
              <a:rPr lang="ko-KR" altLang="en-US" sz="1200" b="0" dirty="0" smtClean="0"/>
              <a:t>등이 있음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r>
              <a:rPr lang="en-US" altLang="ko-KR" sz="1200" b="0" dirty="0" smtClean="0"/>
              <a:t>	     </a:t>
            </a:r>
            <a:r>
              <a:rPr lang="pt-BR" altLang="ko-KR" sz="1200" b="0" dirty="0" smtClean="0"/>
              <a:t>R1 ∪ R2 = {(2, 1), (4, 1), (2, 3), (2, 5)}</a:t>
            </a:r>
          </a:p>
          <a:p>
            <a:pPr>
              <a:buNone/>
            </a:pPr>
            <a:r>
              <a:rPr lang="pt-BR" altLang="ko-KR" sz="1200" b="0" dirty="0" smtClean="0"/>
              <a:t>	     </a:t>
            </a:r>
            <a:r>
              <a:rPr lang="en-US" altLang="ko-KR" sz="1200" b="0" dirty="0" smtClean="0"/>
              <a:t>R1 ∩ R2 = {(2, 1)}</a:t>
            </a:r>
            <a:endParaRPr lang="ko-KR" altLang="en-US" sz="1200" b="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501008"/>
            <a:ext cx="505950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3.1.1 </a:t>
            </a:r>
            <a:r>
              <a:rPr lang="ko-KR" altLang="en-US" dirty="0" smtClean="0"/>
              <a:t>관계의 수학적 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85503"/>
            <a:ext cx="8280920" cy="5472608"/>
          </a:xfrm>
        </p:spPr>
        <p:txBody>
          <a:bodyPr/>
          <a:lstStyle/>
          <a:p>
            <a:r>
              <a:rPr lang="ko-KR" altLang="en-US" dirty="0" err="1" smtClean="0"/>
              <a:t>릴레이션</a:t>
            </a:r>
            <a:r>
              <a:rPr lang="en-US" altLang="ko-KR" dirty="0" smtClean="0"/>
              <a:t>(relation)</a:t>
            </a:r>
            <a:r>
              <a:rPr lang="ko-KR" altLang="en-US" dirty="0" smtClean="0"/>
              <a:t>의 현실 세계 적용</a:t>
            </a:r>
            <a:endParaRPr lang="en-US" altLang="ko-KR" dirty="0" smtClean="0"/>
          </a:p>
          <a:p>
            <a:pPr>
              <a:buNone/>
            </a:pPr>
            <a:r>
              <a:rPr lang="en-US" altLang="ko-KR" sz="1400" dirty="0" smtClean="0">
                <a:sym typeface="Symbol" pitchFamily="18" charset="2"/>
              </a:rPr>
              <a:t>	</a:t>
            </a:r>
            <a:r>
              <a:rPr lang="ko-KR" altLang="en-US" sz="1200" b="0" dirty="0" smtClean="0">
                <a:sym typeface="Symbol" pitchFamily="18" charset="2"/>
              </a:rPr>
              <a:t>예</a:t>
            </a:r>
            <a:r>
              <a:rPr lang="en-US" altLang="ko-KR" sz="1200" b="0" dirty="0" smtClean="0">
                <a:sym typeface="Symbol" pitchFamily="18" charset="2"/>
              </a:rPr>
              <a:t>) </a:t>
            </a:r>
            <a:r>
              <a:rPr lang="ko-KR" altLang="en-US" sz="1200" b="0" dirty="0" smtClean="0"/>
              <a:t>학번</a:t>
            </a:r>
            <a:r>
              <a:rPr lang="en-US" altLang="ko-KR" sz="1200" b="0" dirty="0" smtClean="0"/>
              <a:t>={2, 4}, </a:t>
            </a:r>
            <a:r>
              <a:rPr lang="ko-KR" altLang="en-US" sz="1200" b="0" dirty="0" smtClean="0"/>
              <a:t>과목</a:t>
            </a:r>
            <a:r>
              <a:rPr lang="en-US" altLang="ko-KR" sz="1200" b="0" dirty="0" smtClean="0"/>
              <a:t>={</a:t>
            </a:r>
            <a:r>
              <a:rPr lang="ko-KR" altLang="en-US" sz="1200" b="0" dirty="0" smtClean="0"/>
              <a:t>데이터베이스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자료구조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프로그래밍</a:t>
            </a:r>
            <a:r>
              <a:rPr lang="en-US" altLang="ko-KR" sz="1200" b="0" dirty="0" smtClean="0"/>
              <a:t>}</a:t>
            </a:r>
            <a:r>
              <a:rPr lang="ko-KR" altLang="en-US" sz="1200" b="0" dirty="0" smtClean="0"/>
              <a:t>일 때</a:t>
            </a: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 smtClean="0"/>
              <a:t>	     </a:t>
            </a:r>
            <a:r>
              <a:rPr lang="ko-KR" altLang="en-US" sz="1200" b="0" dirty="0" smtClean="0"/>
              <a:t>두 집합의 </a:t>
            </a:r>
            <a:r>
              <a:rPr lang="ko-KR" altLang="en-US" sz="1200" b="0" dirty="0" err="1" smtClean="0"/>
              <a:t>카티전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프로덕트</a:t>
            </a:r>
            <a:r>
              <a:rPr lang="ko-KR" altLang="en-US" sz="1200" b="0" dirty="0" smtClean="0"/>
              <a:t> 학번</a:t>
            </a:r>
            <a:r>
              <a:rPr lang="en-US" altLang="ko-KR" sz="1200" b="0" dirty="0" smtClean="0"/>
              <a:t>×</a:t>
            </a:r>
            <a:r>
              <a:rPr lang="ko-KR" altLang="en-US" sz="1200" b="0" dirty="0" smtClean="0"/>
              <a:t>과목은 학번 원소와 과목 원소의 순서쌍의 집합임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r>
              <a:rPr lang="en-US" altLang="ko-KR" sz="1200" b="0" dirty="0" smtClean="0">
                <a:sym typeface="Symbol" pitchFamily="18" charset="2"/>
              </a:rPr>
              <a:t>	     </a:t>
            </a:r>
            <a:r>
              <a:rPr lang="ko-KR" altLang="en-US" sz="1200" b="0" dirty="0" smtClean="0">
                <a:sym typeface="Symbol" pitchFamily="18" charset="2"/>
              </a:rPr>
              <a:t>즉</a:t>
            </a:r>
            <a:r>
              <a:rPr lang="en-US" altLang="ko-KR" sz="1200" b="0" dirty="0" smtClean="0">
                <a:sym typeface="Symbol" pitchFamily="18" charset="2"/>
              </a:rPr>
              <a:t>, </a:t>
            </a:r>
            <a:r>
              <a:rPr lang="ko-KR" altLang="en-US" sz="1200" b="0" dirty="0" smtClean="0">
                <a:sym typeface="Symbol" pitchFamily="18" charset="2"/>
              </a:rPr>
              <a:t>학</a:t>
            </a:r>
            <a:r>
              <a:rPr lang="ko-KR" altLang="en-US" sz="1200" b="0" dirty="0" smtClean="0"/>
              <a:t>번</a:t>
            </a:r>
            <a:r>
              <a:rPr lang="en-US" altLang="ko-KR" sz="1200" b="0" dirty="0" smtClean="0"/>
              <a:t>×</a:t>
            </a:r>
            <a:r>
              <a:rPr lang="ko-KR" altLang="en-US" sz="1200" b="0" dirty="0" smtClean="0"/>
              <a:t>과목</a:t>
            </a:r>
            <a:r>
              <a:rPr lang="en-US" altLang="ko-KR" sz="1200" b="0" dirty="0" smtClean="0"/>
              <a:t>={(2, </a:t>
            </a:r>
            <a:r>
              <a:rPr lang="ko-KR" altLang="en-US" sz="1200" b="0" dirty="0" smtClean="0"/>
              <a:t>데이터베이스</a:t>
            </a:r>
            <a:r>
              <a:rPr lang="en-US" altLang="ko-KR" sz="1200" b="0" dirty="0" smtClean="0"/>
              <a:t>), (2, </a:t>
            </a:r>
            <a:r>
              <a:rPr lang="ko-KR" altLang="en-US" sz="1200" b="0" dirty="0" smtClean="0"/>
              <a:t>자료구조</a:t>
            </a:r>
            <a:r>
              <a:rPr lang="en-US" altLang="ko-KR" sz="1200" b="0" dirty="0" smtClean="0"/>
              <a:t>), (2, </a:t>
            </a:r>
            <a:r>
              <a:rPr lang="ko-KR" altLang="en-US" sz="1200" b="0" dirty="0" smtClean="0"/>
              <a:t>프로그래밍</a:t>
            </a:r>
            <a:r>
              <a:rPr lang="en-US" altLang="ko-KR" sz="1200" b="0" dirty="0" smtClean="0"/>
              <a:t>), (4, </a:t>
            </a:r>
            <a:r>
              <a:rPr lang="ko-KR" altLang="en-US" sz="1200" b="0" dirty="0" smtClean="0"/>
              <a:t>데이터베이스</a:t>
            </a:r>
            <a:r>
              <a:rPr lang="en-US" altLang="ko-KR" sz="1200" b="0" dirty="0" smtClean="0"/>
              <a:t>), (4, </a:t>
            </a:r>
            <a:r>
              <a:rPr lang="ko-KR" altLang="en-US" sz="1200" b="0" dirty="0" smtClean="0"/>
              <a:t>자료구조</a:t>
            </a:r>
            <a:r>
              <a:rPr lang="en-US" altLang="ko-KR" sz="1200" b="0" dirty="0" smtClean="0"/>
              <a:t>), </a:t>
            </a:r>
            <a:br>
              <a:rPr lang="en-US" altLang="ko-KR" sz="1200" b="0" dirty="0" smtClean="0"/>
            </a:br>
            <a:r>
              <a:rPr lang="en-US" altLang="ko-KR" sz="1200" b="0" dirty="0" smtClean="0"/>
              <a:t>     (4, </a:t>
            </a:r>
            <a:r>
              <a:rPr lang="ko-KR" altLang="en-US" sz="1200" b="0" dirty="0" smtClean="0"/>
              <a:t>프로그래밍</a:t>
            </a:r>
            <a:r>
              <a:rPr lang="en-US" altLang="ko-KR" sz="1200" b="0" dirty="0" smtClean="0"/>
              <a:t>)}</a:t>
            </a:r>
            <a:r>
              <a:rPr lang="ko-KR" altLang="en-US" sz="1200" b="0" dirty="0" smtClean="0"/>
              <a:t>을 말함</a:t>
            </a:r>
            <a:r>
              <a:rPr lang="en-US" altLang="ko-KR" sz="1200" b="0" dirty="0" smtClean="0"/>
              <a:t>.</a:t>
            </a: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 smtClean="0">
                <a:sym typeface="Symbol" pitchFamily="18" charset="2"/>
              </a:rPr>
              <a:t>	     </a:t>
            </a:r>
            <a:r>
              <a:rPr lang="ko-KR" altLang="en-US" sz="1200" b="0" dirty="0" smtClean="0"/>
              <a:t>학번</a:t>
            </a:r>
            <a:r>
              <a:rPr lang="en-US" altLang="ko-KR" sz="1200" b="0" dirty="0" smtClean="0"/>
              <a:t>×</a:t>
            </a:r>
            <a:r>
              <a:rPr lang="ko-KR" altLang="en-US" sz="1200" b="0" dirty="0" smtClean="0"/>
              <a:t>과목의 각 원소는 학생이 과목을 수강할 수 있는 모든 경우를 나열한 것임</a:t>
            </a:r>
            <a:r>
              <a:rPr lang="en-US" altLang="ko-KR" sz="1200" b="0" dirty="0" smtClean="0"/>
              <a:t>. </a:t>
            </a:r>
            <a:br>
              <a:rPr lang="en-US" altLang="ko-KR" sz="1200" b="0" dirty="0" smtClean="0"/>
            </a:br>
            <a:r>
              <a:rPr lang="en-US" altLang="ko-KR" sz="1200" b="0" dirty="0" smtClean="0"/>
              <a:t>     </a:t>
            </a:r>
            <a:r>
              <a:rPr lang="ko-KR" altLang="en-US" sz="1200" b="0" dirty="0" smtClean="0"/>
              <a:t>수강</a:t>
            </a:r>
            <a:r>
              <a:rPr lang="en-US" altLang="ko-KR" sz="1200" b="0" dirty="0" smtClean="0"/>
              <a:t>={(2, </a:t>
            </a:r>
            <a:r>
              <a:rPr lang="ko-KR" altLang="en-US" sz="1200" b="0" dirty="0" smtClean="0"/>
              <a:t>데이터베이스</a:t>
            </a:r>
            <a:r>
              <a:rPr lang="en-US" altLang="ko-KR" sz="1200" b="0" dirty="0" smtClean="0"/>
              <a:t>), (2, </a:t>
            </a:r>
            <a:r>
              <a:rPr lang="ko-KR" altLang="en-US" sz="1200" b="0" dirty="0" smtClean="0"/>
              <a:t>자료구조</a:t>
            </a:r>
            <a:r>
              <a:rPr lang="en-US" altLang="ko-KR" sz="1200" b="0" dirty="0" smtClean="0"/>
              <a:t>), (4, </a:t>
            </a:r>
            <a:r>
              <a:rPr lang="ko-KR" altLang="en-US" sz="1200" b="0" dirty="0" smtClean="0"/>
              <a:t>프로그래밍</a:t>
            </a:r>
            <a:r>
              <a:rPr lang="en-US" altLang="ko-KR" sz="1200" b="0" dirty="0" smtClean="0"/>
              <a:t>)}</a:t>
            </a:r>
            <a:r>
              <a:rPr lang="ko-KR" altLang="en-US" sz="1200" b="0" dirty="0" smtClean="0"/>
              <a:t>은 카티전 </a:t>
            </a:r>
            <a:r>
              <a:rPr lang="ko-KR" altLang="en-US" sz="1200" b="0" dirty="0" err="1" smtClean="0"/>
              <a:t>프로덕트</a:t>
            </a:r>
            <a:r>
              <a:rPr lang="ko-KR" altLang="en-US" sz="1200" b="0" dirty="0" smtClean="0"/>
              <a:t> 학번</a:t>
            </a:r>
            <a:r>
              <a:rPr lang="en-US" altLang="ko-KR" sz="1200" b="0" dirty="0" smtClean="0"/>
              <a:t>×</a:t>
            </a:r>
            <a:r>
              <a:rPr lang="ko-KR" altLang="en-US" sz="1200" b="0" dirty="0" smtClean="0"/>
              <a:t>과목의 부분집합으로 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 smtClean="0"/>
              <a:t>	     </a:t>
            </a:r>
            <a:r>
              <a:rPr lang="ko-KR" altLang="en-US" sz="1200" b="0" dirty="0" smtClean="0"/>
              <a:t>하나의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인스턴스임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수강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투플은</a:t>
            </a:r>
            <a:r>
              <a:rPr lang="ko-KR" altLang="en-US" sz="1200" b="0" dirty="0" smtClean="0"/>
              <a:t> 위에서 나열한 여섯 개 원소 중 하나로</a:t>
            </a:r>
            <a:r>
              <a:rPr lang="en-US" altLang="ko-KR" sz="1200" b="0" dirty="0" smtClean="0"/>
              <a:t>, </a:t>
            </a:r>
          </a:p>
          <a:p>
            <a:pPr>
              <a:buNone/>
            </a:pPr>
            <a:r>
              <a:rPr lang="en-US" altLang="ko-KR" sz="1200" b="0" dirty="0" smtClean="0"/>
              <a:t>	     </a:t>
            </a:r>
            <a:r>
              <a:rPr lang="ko-KR" altLang="en-US" sz="1200" b="0" dirty="0" smtClean="0"/>
              <a:t>아래 수강 테이블을 데이터베이스에서는 </a:t>
            </a:r>
            <a:r>
              <a:rPr lang="ko-KR" altLang="en-US" sz="1200" b="0" dirty="0" err="1" smtClean="0"/>
              <a:t>릴레이션</a:t>
            </a:r>
            <a:r>
              <a:rPr lang="en-US" altLang="ko-KR" sz="1200" b="0" dirty="0" smtClean="0"/>
              <a:t>(relation)</a:t>
            </a:r>
            <a:r>
              <a:rPr lang="ko-KR" altLang="en-US" sz="1200" b="0" dirty="0" smtClean="0"/>
              <a:t>이라고 함</a:t>
            </a:r>
            <a:r>
              <a:rPr lang="en-US" altLang="ko-KR" sz="1200" b="0" dirty="0" smtClean="0"/>
              <a:t>.</a:t>
            </a:r>
            <a:endParaRPr lang="pt-BR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pt-BR" altLang="ko-KR" sz="1400" dirty="0" smtClean="0">
                <a:sym typeface="Symbol" pitchFamily="18" charset="2"/>
              </a:rPr>
              <a:t>	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194310" y="42210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수강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59165633"/>
              </p:ext>
            </p:extLst>
          </p:nvPr>
        </p:nvGraphicFramePr>
        <p:xfrm>
          <a:off x="1285368" y="4509120"/>
          <a:ext cx="23042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/>
                <a:gridCol w="1536171"/>
              </a:tblGrid>
              <a:tr h="251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과목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1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데이터베이스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자료구조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프로그래밍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3360" y="5632673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수강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</a:t>
            </a:r>
            <a:r>
              <a:rPr lang="ko-KR" altLang="en-US" dirty="0" smtClean="0"/>
              <a:t>관계대수 연산자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64376369"/>
              </p:ext>
            </p:extLst>
          </p:nvPr>
        </p:nvGraphicFramePr>
        <p:xfrm>
          <a:off x="638432" y="1059713"/>
          <a:ext cx="7841121" cy="557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504056"/>
                <a:gridCol w="311297"/>
                <a:gridCol w="584927"/>
                <a:gridCol w="511811"/>
                <a:gridCol w="511811"/>
                <a:gridCol w="4697139"/>
              </a:tblGrid>
              <a:tr h="249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연산자 종류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대상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연산자 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9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셀렉션</a:t>
                      </a:r>
                      <a:endParaRPr lang="ko-KR" altLang="en-US" sz="1050" b="1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릴레이션에서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조건에 만족하는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선택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프로젝션</a:t>
                      </a:r>
                      <a:endParaRPr lang="ko-KR" altLang="en-US" sz="1050" b="1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속성을 선택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개명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릴레이션이나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속성의 이름을 변경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유도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디비전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부모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릴레이션에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포함된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투플의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값을 모두 갖고 있는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분자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릴레이션에서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추출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9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합집합</a:t>
                      </a:r>
                      <a:endParaRPr lang="ko-KR" altLang="en-US" sz="1050" b="1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합집합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9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차집합</a:t>
                      </a:r>
                      <a:endParaRPr lang="ko-KR" altLang="en-US" sz="1050" b="1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차집합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9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유도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교집합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9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카디전</a:t>
                      </a:r>
                      <a:r>
                        <a:rPr lang="ko-KR" altLang="en-US" sz="105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dirty="0" err="1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프로덕트</a:t>
                      </a:r>
                      <a:endParaRPr lang="ko-KR" altLang="en-US" sz="1050" b="1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릴레이션에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속한 모든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투플의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유도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세타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간의 비교 조건에 만족하는 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동등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간의 같은 값을 가진 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자연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동등 조인에서 중복 속성을 제거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left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자연 조인 후 오른쪽 속성을 제거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right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자연 조인 후 왼쪽 속성을 제거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외부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left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자연 조인 후 각각 왼쪽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(left), 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오른쪽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(right), 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양쪽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(full)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모든 값을 결과로 추출</a:t>
                      </a:r>
                      <a:endParaRPr lang="en-US" altLang="ko-KR" sz="105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조인이 실패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또는 값이 없을 경우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한 쪽의 값을 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 채움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right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full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40064" y="53106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관계대수 연산자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1626" y="1472045"/>
            <a:ext cx="195429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1626" y="1718864"/>
            <a:ext cx="185143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0676" y="1970944"/>
            <a:ext cx="157808" cy="21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46484" y="2336319"/>
            <a:ext cx="162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50676" y="2802275"/>
            <a:ext cx="169043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41151" y="3334906"/>
            <a:ext cx="1714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46484" y="3776479"/>
            <a:ext cx="1728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12576" y="4290060"/>
            <a:ext cx="216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50093" y="4909581"/>
            <a:ext cx="332939" cy="19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69143" y="5154156"/>
            <a:ext cx="328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359618" y="5413613"/>
            <a:ext cx="302273" cy="20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78668" y="5658212"/>
            <a:ext cx="283954" cy="20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378668" y="5908120"/>
            <a:ext cx="29376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359618" y="6162268"/>
            <a:ext cx="350001" cy="20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350093" y="6412200"/>
            <a:ext cx="332939" cy="20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356712" y="4645969"/>
            <a:ext cx="350976" cy="214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1268760"/>
            <a:ext cx="8064896" cy="5472608"/>
          </a:xfrm>
        </p:spPr>
        <p:txBody>
          <a:bodyPr/>
          <a:lstStyle/>
          <a:p>
            <a:r>
              <a:rPr lang="ko-KR" altLang="en-US" dirty="0" err="1" smtClean="0"/>
              <a:t>릴레이션</a:t>
            </a:r>
            <a:endParaRPr lang="en-US" altLang="ko-KR" dirty="0" smtClean="0"/>
          </a:p>
          <a:p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스키마와 </a:t>
            </a:r>
            <a:r>
              <a:rPr lang="ko-KR" altLang="en-US" dirty="0" err="1" smtClean="0"/>
              <a:t>인스턴스</a:t>
            </a:r>
            <a:endParaRPr lang="en-US" altLang="ko-KR" dirty="0" smtClean="0"/>
          </a:p>
          <a:p>
            <a:r>
              <a:rPr lang="ko-KR" altLang="en-US" dirty="0" err="1" smtClean="0"/>
              <a:t>릴레이션의</a:t>
            </a:r>
            <a:r>
              <a:rPr lang="ko-KR" altLang="en-US" dirty="0" smtClean="0"/>
              <a:t> 특징</a:t>
            </a:r>
            <a:endParaRPr lang="en-US" altLang="ko-KR" dirty="0" smtClean="0"/>
          </a:p>
          <a:p>
            <a:r>
              <a:rPr lang="ko-KR" altLang="en-US" dirty="0" smtClean="0"/>
              <a:t>관계 데이터 모델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3.1.3 </a:t>
            </a:r>
            <a:r>
              <a:rPr lang="ko-KR" altLang="en-US" dirty="0" err="1" smtClean="0"/>
              <a:t>관계대수식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관계대수식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sz="1400" b="0" dirty="0" smtClean="0"/>
              <a:t>관계대수는 </a:t>
            </a:r>
            <a:r>
              <a:rPr lang="ko-KR" altLang="en-US" sz="1400" b="0" dirty="0" err="1" smtClean="0"/>
              <a:t>릴레이션</a:t>
            </a:r>
            <a:r>
              <a:rPr lang="ko-KR" altLang="en-US" sz="1400" b="0" dirty="0" smtClean="0"/>
              <a:t> 간 연산을 통해 결과 </a:t>
            </a:r>
            <a:r>
              <a:rPr lang="ko-KR" altLang="en-US" sz="1400" b="0" dirty="0" err="1" smtClean="0"/>
              <a:t>릴레이션을</a:t>
            </a:r>
            <a:r>
              <a:rPr lang="ko-KR" altLang="en-US" sz="1400" b="0" dirty="0" smtClean="0"/>
              <a:t> 찾는 절차를 기술한 언어로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이 연산을 수행하기 위한 식을 관계대수식</a:t>
            </a:r>
            <a:r>
              <a:rPr lang="en-US" altLang="ko-KR" sz="1400" b="0" dirty="0" smtClean="0"/>
              <a:t>(relational algebra expression)</a:t>
            </a:r>
            <a:r>
              <a:rPr lang="ko-KR" altLang="en-US" sz="1400" b="0" dirty="0" smtClean="0"/>
              <a:t>이라고 함</a:t>
            </a:r>
            <a:r>
              <a:rPr lang="en-US" altLang="ko-KR" sz="1400" b="0" dirty="0" smtClean="0"/>
              <a:t>. </a:t>
            </a:r>
            <a:r>
              <a:rPr lang="ko-KR" altLang="en-US" sz="1400" b="0" dirty="0" err="1" smtClean="0"/>
              <a:t>관계대수식은</a:t>
            </a:r>
            <a:r>
              <a:rPr lang="ko-KR" altLang="en-US" sz="1400" b="0" dirty="0" smtClean="0"/>
              <a:t> 대상이 되는 </a:t>
            </a:r>
            <a:r>
              <a:rPr lang="ko-KR" altLang="en-US" sz="1400" b="0" dirty="0" err="1" smtClean="0"/>
              <a:t>릴레이션과</a:t>
            </a:r>
            <a:r>
              <a:rPr lang="ko-KR" altLang="en-US" sz="1400" b="0" dirty="0" smtClean="0"/>
              <a:t> 연산자로 구성되며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결과는 </a:t>
            </a:r>
            <a:r>
              <a:rPr lang="ko-KR" altLang="en-US" sz="1400" b="0" dirty="0" err="1" smtClean="0"/>
              <a:t>릴레이션으로</a:t>
            </a:r>
            <a:r>
              <a:rPr lang="ko-KR" altLang="en-US" sz="1400" b="0" dirty="0" smtClean="0"/>
              <a:t> 반환됨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반환된 </a:t>
            </a:r>
            <a:r>
              <a:rPr lang="ko-KR" altLang="en-US" sz="1400" b="0" dirty="0" err="1" smtClean="0"/>
              <a:t>릴레이션은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 smtClean="0"/>
              <a:t>릴레이션의</a:t>
            </a:r>
            <a:r>
              <a:rPr lang="ko-KR" altLang="en-US" sz="1400" b="0" dirty="0" smtClean="0"/>
              <a:t> 모든 특징을 따름</a:t>
            </a:r>
            <a:r>
              <a:rPr lang="en-US" altLang="ko-KR" sz="1400" b="0" dirty="0" smtClean="0"/>
              <a:t>. </a:t>
            </a:r>
          </a:p>
          <a:p>
            <a:pPr marL="0" indent="0">
              <a:buNone/>
            </a:pPr>
            <a:endParaRPr lang="en-US" altLang="ko-KR" sz="1400" b="0" dirty="0" smtClean="0"/>
          </a:p>
          <a:p>
            <a:pPr lvl="1"/>
            <a:r>
              <a:rPr lang="ko-KR" altLang="en-US" sz="1400" b="1" dirty="0" err="1" smtClean="0">
                <a:latin typeface="+mn-ea"/>
              </a:rPr>
              <a:t>단항</a:t>
            </a:r>
            <a:r>
              <a:rPr lang="ko-KR" altLang="en-US" sz="1400" b="1" dirty="0" smtClean="0">
                <a:latin typeface="+mn-ea"/>
              </a:rPr>
              <a:t> 연산자 </a:t>
            </a:r>
            <a:r>
              <a:rPr lang="en-US" altLang="ko-KR" sz="1400" b="1" dirty="0" smtClean="0">
                <a:latin typeface="+mn-ea"/>
              </a:rPr>
              <a:t>: </a:t>
            </a:r>
            <a:r>
              <a:rPr lang="ko-KR" altLang="en-US" sz="1400" b="1" dirty="0" smtClean="0">
                <a:latin typeface="+mn-ea"/>
              </a:rPr>
              <a:t>연산자</a:t>
            </a:r>
            <a:r>
              <a:rPr lang="en-US" altLang="ko-KR" sz="1400" b="1" baseline="-25000" dirty="0" smtClean="0">
                <a:latin typeface="+mn-ea"/>
              </a:rPr>
              <a:t>&lt;</a:t>
            </a:r>
            <a:r>
              <a:rPr lang="ko-KR" altLang="en-US" sz="1400" b="1" baseline="-25000" dirty="0" smtClean="0">
                <a:latin typeface="+mn-ea"/>
              </a:rPr>
              <a:t>조건</a:t>
            </a:r>
            <a:r>
              <a:rPr lang="en-US" altLang="ko-KR" sz="1400" b="1" baseline="-25000" dirty="0" smtClean="0">
                <a:latin typeface="+mn-ea"/>
              </a:rPr>
              <a:t>&gt;</a:t>
            </a:r>
            <a:r>
              <a:rPr lang="ko-KR" altLang="en-US" sz="1400" b="1" baseline="-25000" dirty="0" smtClean="0">
                <a:latin typeface="+mn-ea"/>
              </a:rPr>
              <a:t> </a:t>
            </a:r>
            <a:r>
              <a:rPr lang="ko-KR" altLang="en-US" sz="1400" b="1" dirty="0" err="1" smtClean="0">
                <a:latin typeface="+mn-ea"/>
              </a:rPr>
              <a:t>릴레이션</a:t>
            </a:r>
            <a:endParaRPr lang="en-US" altLang="ko-KR" sz="1400" b="1" dirty="0" smtClean="0">
              <a:latin typeface="+mn-ea"/>
            </a:endParaRPr>
          </a:p>
          <a:p>
            <a:pPr lvl="1"/>
            <a:r>
              <a:rPr lang="ko-KR" altLang="en-US" sz="1400" b="1" dirty="0" smtClean="0">
                <a:latin typeface="+mn-ea"/>
              </a:rPr>
              <a:t>이항 연산자 </a:t>
            </a:r>
            <a:r>
              <a:rPr lang="en-US" altLang="ko-KR" sz="1400" b="1" dirty="0" smtClean="0">
                <a:latin typeface="+mn-ea"/>
              </a:rPr>
              <a:t>: </a:t>
            </a:r>
            <a:r>
              <a:rPr lang="ko-KR" altLang="en-US" sz="1400" b="1" dirty="0" err="1" smtClean="0">
                <a:latin typeface="+mn-ea"/>
              </a:rPr>
              <a:t>릴레이션</a:t>
            </a:r>
            <a:r>
              <a:rPr lang="en-US" altLang="ko-KR" sz="1400" b="1" dirty="0" smtClean="0">
                <a:latin typeface="+mn-ea"/>
              </a:rPr>
              <a:t>1 </a:t>
            </a:r>
            <a:r>
              <a:rPr lang="ko-KR" altLang="en-US" sz="1400" b="1" dirty="0" smtClean="0">
                <a:latin typeface="+mn-ea"/>
              </a:rPr>
              <a:t>연산자</a:t>
            </a:r>
            <a:r>
              <a:rPr lang="en-US" altLang="ko-KR" sz="1400" b="1" baseline="-25000" dirty="0" smtClean="0">
                <a:latin typeface="+mn-ea"/>
              </a:rPr>
              <a:t>&lt;</a:t>
            </a:r>
            <a:r>
              <a:rPr lang="ko-KR" altLang="en-US" sz="1400" b="1" baseline="-25000" dirty="0" smtClean="0">
                <a:latin typeface="+mn-ea"/>
              </a:rPr>
              <a:t>조건</a:t>
            </a:r>
            <a:r>
              <a:rPr lang="en-US" altLang="ko-KR" sz="1400" b="1" baseline="-25000" dirty="0" smtClean="0">
                <a:latin typeface="+mn-ea"/>
              </a:rPr>
              <a:t>&gt;</a:t>
            </a:r>
            <a:r>
              <a:rPr lang="ko-KR" altLang="en-US" sz="1400" b="1" baseline="-25000" dirty="0" smtClean="0">
                <a:latin typeface="+mn-ea"/>
              </a:rPr>
              <a:t> </a:t>
            </a:r>
            <a:r>
              <a:rPr lang="ko-KR" altLang="en-US" sz="1400" b="1" dirty="0" err="1" smtClean="0">
                <a:latin typeface="+mn-ea"/>
              </a:rPr>
              <a:t>릴레이션</a:t>
            </a:r>
            <a:r>
              <a:rPr lang="en-US" altLang="ko-KR" sz="1400" b="1" dirty="0" smtClean="0">
                <a:latin typeface="+mn-ea"/>
              </a:rPr>
              <a:t>2</a:t>
            </a:r>
            <a:endParaRPr lang="ko-KR" altLang="en-US" sz="1400" b="1" dirty="0"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12824030"/>
              </p:ext>
            </p:extLst>
          </p:nvPr>
        </p:nvGraphicFramePr>
        <p:xfrm>
          <a:off x="1172200" y="4274422"/>
          <a:ext cx="1404927" cy="1162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09"/>
                <a:gridCol w="468309"/>
                <a:gridCol w="468309"/>
              </a:tblGrid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a2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b4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c2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96000" y="3996830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R1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69969186"/>
              </p:ext>
            </p:extLst>
          </p:nvPr>
        </p:nvGraphicFramePr>
        <p:xfrm>
          <a:off x="3007633" y="4274422"/>
          <a:ext cx="1404927" cy="1162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09"/>
                <a:gridCol w="468309"/>
                <a:gridCol w="468309"/>
              </a:tblGrid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a2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/>
                        <a:t>b3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31433" y="3996830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R2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9370" y="558306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2-17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관계대수식을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이해하기 위한 예제 데이터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218464301"/>
              </p:ext>
            </p:extLst>
          </p:nvPr>
        </p:nvGraphicFramePr>
        <p:xfrm>
          <a:off x="467544" y="1304850"/>
          <a:ext cx="8208714" cy="5436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347"/>
                <a:gridCol w="1392618"/>
                <a:gridCol w="3200445"/>
                <a:gridCol w="2736304"/>
              </a:tblGrid>
              <a:tr h="254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연산자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사용 예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셀렉션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l-GR" altLang="ko-KR" sz="1000" dirty="0" smtClean="0">
                          <a:latin typeface="+mn-ea"/>
                          <a:ea typeface="+mn-ea"/>
                        </a:rPr>
                        <a:t>σ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l-GR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σ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     (R1)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에서 조건에 맞는 투플을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추출함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프로젝션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l-GR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π)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l-GR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π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(R2)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에서 조건에 맞는 속성만을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추출함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합집합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(∪)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 ∪ R2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합집합을 구함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차집합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(-)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R1 - R2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0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차집합을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구함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조인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           R2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카티전 </a:t>
                      </a:r>
                      <a:r>
                        <a:rPr lang="ko-KR" altLang="en-US" sz="10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프로덕트를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구하여 조건에 맞는 </a:t>
                      </a:r>
                      <a:r>
                        <a:rPr lang="ko-KR" altLang="en-US" sz="10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추출함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3861545"/>
              </p:ext>
            </p:extLst>
          </p:nvPr>
        </p:nvGraphicFramePr>
        <p:xfrm>
          <a:off x="2872185" y="1622251"/>
          <a:ext cx="122413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45"/>
                <a:gridCol w="408045"/>
                <a:gridCol w="408045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32648236"/>
              </p:ext>
            </p:extLst>
          </p:nvPr>
        </p:nvGraphicFramePr>
        <p:xfrm>
          <a:off x="2872185" y="2505397"/>
          <a:ext cx="86409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</a:tblGrid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53398858"/>
              </p:ext>
            </p:extLst>
          </p:nvPr>
        </p:nvGraphicFramePr>
        <p:xfrm>
          <a:off x="2872185" y="5673749"/>
          <a:ext cx="295232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449"/>
                <a:gridCol w="513449"/>
                <a:gridCol w="496111"/>
                <a:gridCol w="476440"/>
                <a:gridCol w="476440"/>
                <a:gridCol w="476440"/>
              </a:tblGrid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R1.A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R1.B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R1.C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R2.A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R2.B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R2.C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21867119"/>
              </p:ext>
            </p:extLst>
          </p:nvPr>
        </p:nvGraphicFramePr>
        <p:xfrm>
          <a:off x="2872185" y="3628950"/>
          <a:ext cx="124448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828"/>
                <a:gridCol w="414828"/>
                <a:gridCol w="414828"/>
              </a:tblGrid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0786002"/>
              </p:ext>
            </p:extLst>
          </p:nvPr>
        </p:nvGraphicFramePr>
        <p:xfrm>
          <a:off x="2872185" y="5001294"/>
          <a:ext cx="100811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/>
                <a:gridCol w="336037"/>
                <a:gridCol w="336037"/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7189" y="1977305"/>
            <a:ext cx="504055" cy="108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1572" y="2989609"/>
            <a:ext cx="144016" cy="8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2630" y="6081761"/>
            <a:ext cx="595114" cy="147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20341" y="83160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관계대수 식의 사용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50948260"/>
              </p:ext>
            </p:extLst>
          </p:nvPr>
        </p:nvGraphicFramePr>
        <p:xfrm>
          <a:off x="5076056" y="206416"/>
          <a:ext cx="1404927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09"/>
                <a:gridCol w="468309"/>
                <a:gridCol w="468309"/>
              </a:tblGrid>
              <a:tr h="197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7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b1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c1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7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a2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b3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c3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2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b4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c2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708520" y="173664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R1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79370010"/>
              </p:ext>
            </p:extLst>
          </p:nvPr>
        </p:nvGraphicFramePr>
        <p:xfrm>
          <a:off x="7236296" y="188640"/>
          <a:ext cx="1404927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09"/>
                <a:gridCol w="468309"/>
                <a:gridCol w="468309"/>
              </a:tblGrid>
              <a:tr h="17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7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b1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c1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a2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b3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c3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9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/>
                        <a:t>b3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/>
                        <a:t>c1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876256" y="173664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R2</a:t>
            </a:r>
            <a:endParaRPr lang="ko-KR" altLang="en-US" sz="1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575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3.2.1 </a:t>
            </a:r>
            <a:r>
              <a:rPr lang="ko-KR" altLang="en-US" dirty="0" err="1" smtClean="0"/>
              <a:t>셀렉션</a:t>
            </a:r>
            <a:r>
              <a:rPr lang="en-US" altLang="ko-KR" dirty="0" smtClean="0"/>
              <a:t>(selection)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52736"/>
            <a:ext cx="8064896" cy="5472608"/>
          </a:xfrm>
        </p:spPr>
        <p:txBody>
          <a:bodyPr/>
          <a:lstStyle/>
          <a:p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추출하기 위한 연산임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하나의 </a:t>
            </a:r>
            <a:r>
              <a:rPr lang="ko-KR" altLang="en-US" sz="1400" dirty="0" err="1" smtClean="0"/>
              <a:t>릴레이션을</a:t>
            </a:r>
            <a:r>
              <a:rPr lang="ko-KR" altLang="en-US" sz="1400" dirty="0" smtClean="0"/>
              <a:t> 대상으로 하는 </a:t>
            </a:r>
            <a:r>
              <a:rPr lang="ko-KR" altLang="en-US" sz="1400" dirty="0" err="1" smtClean="0"/>
              <a:t>단항</a:t>
            </a:r>
            <a:r>
              <a:rPr lang="ko-KR" altLang="en-US" sz="1400" dirty="0" smtClean="0"/>
              <a:t> 연산자며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찾고자 하는 </a:t>
            </a:r>
            <a:r>
              <a:rPr lang="ko-KR" altLang="en-US" sz="1400" dirty="0" err="1" smtClean="0"/>
              <a:t>투플의</a:t>
            </a:r>
            <a:r>
              <a:rPr lang="ko-KR" altLang="en-US" sz="1400" dirty="0" smtClean="0"/>
              <a:t> 조건</a:t>
            </a:r>
            <a:r>
              <a:rPr lang="en-US" altLang="ko-KR" sz="1400" dirty="0" smtClean="0"/>
              <a:t>(predicate)</a:t>
            </a:r>
            <a:r>
              <a:rPr lang="ko-KR" altLang="en-US" sz="1400" dirty="0" smtClean="0"/>
              <a:t>을 명시하고 그 조건에 만족하는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반환함</a:t>
            </a:r>
            <a:r>
              <a:rPr lang="en-US" altLang="ko-KR" sz="1400" dirty="0" smtClean="0"/>
              <a:t>. </a:t>
            </a:r>
            <a:endParaRPr lang="en-US" altLang="ko-KR" sz="500" dirty="0" smtClean="0"/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</a:t>
            </a:r>
            <a:r>
              <a:rPr lang="en-US" altLang="ko-KR" sz="2000" b="0" dirty="0" smtClean="0"/>
              <a:t> </a:t>
            </a:r>
            <a:r>
              <a:rPr lang="el-GR" altLang="ko-KR" sz="2000" b="0" dirty="0" smtClean="0"/>
              <a:t>σ</a:t>
            </a:r>
            <a:r>
              <a:rPr lang="en-US" altLang="ko-KR" sz="1400" b="0" baseline="-25000" dirty="0" smtClean="0"/>
              <a:t>&lt;</a:t>
            </a:r>
            <a:r>
              <a:rPr lang="ko-KR" altLang="en-US" sz="1400" b="0" baseline="-25000" dirty="0" smtClean="0"/>
              <a:t>조건</a:t>
            </a:r>
            <a:r>
              <a:rPr lang="en-US" altLang="ko-KR" sz="1400" b="0" baseline="-25000" dirty="0" smtClean="0"/>
              <a:t>&gt; </a:t>
            </a:r>
            <a:r>
              <a:rPr lang="en-US" altLang="ko-KR" b="0" dirty="0" smtClean="0"/>
              <a:t>(R)   (R</a:t>
            </a:r>
            <a:r>
              <a:rPr lang="ko-KR" altLang="en-US" b="0" dirty="0" smtClean="0"/>
              <a:t>은 </a:t>
            </a:r>
            <a:r>
              <a:rPr lang="ko-KR" altLang="en-US" b="0" dirty="0" err="1" smtClean="0"/>
              <a:t>릴레이션</a:t>
            </a:r>
            <a:r>
              <a:rPr lang="en-US" altLang="ko-KR" b="0" smtClean="0"/>
              <a:t>, </a:t>
            </a:r>
            <a:r>
              <a:rPr lang="el-GR" altLang="ko-KR" sz="2000" b="0" smtClean="0"/>
              <a:t>σ</a:t>
            </a:r>
            <a:r>
              <a:rPr lang="ko-KR" altLang="en-US" b="0" smtClean="0"/>
              <a:t>는 </a:t>
            </a:r>
            <a:r>
              <a:rPr lang="ko-KR" altLang="en-US" b="0" dirty="0" smtClean="0"/>
              <a:t>그리스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문자이며 대문자는 </a:t>
            </a:r>
            <a:r>
              <a:rPr lang="el-GR" altLang="ko-KR" b="0" dirty="0" smtClean="0"/>
              <a:t>Σ</a:t>
            </a:r>
            <a:r>
              <a:rPr lang="en-US" altLang="ko-KR" b="0" dirty="0" smtClean="0"/>
              <a:t> 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98125353"/>
              </p:ext>
            </p:extLst>
          </p:nvPr>
        </p:nvGraphicFramePr>
        <p:xfrm>
          <a:off x="899592" y="2348880"/>
          <a:ext cx="7560840" cy="758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0"/>
              </a:tblGrid>
              <a:tr h="2666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마당서점에서 판매하는 도서 중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8,000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 이하인 도서를 검색하시오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53384">
                <a:tc>
                  <a:txBody>
                    <a:bodyPr/>
                    <a:lstStyle/>
                    <a:p>
                      <a:pPr latinLnBrk="1"/>
                      <a:r>
                        <a:rPr lang="el-GR" altLang="ko-KR" sz="2000" b="0" smtClean="0"/>
                        <a:t>σ</a:t>
                      </a:r>
                      <a:r>
                        <a:rPr lang="ko-KR" altLang="en-US" sz="1400" b="0" baseline="-25000" smtClean="0"/>
                        <a:t>가격</a:t>
                      </a:r>
                      <a:r>
                        <a:rPr lang="en-US" altLang="ko-KR" sz="1400" b="0" baseline="-25000" dirty="0" smtClean="0"/>
                        <a:t>&lt;=8000 </a:t>
                      </a:r>
                      <a:r>
                        <a:rPr lang="en-US" altLang="ko-KR" sz="1400" b="0" dirty="0" smtClean="0"/>
                        <a:t>(</a:t>
                      </a:r>
                      <a:r>
                        <a:rPr lang="ko-KR" altLang="en-US" sz="1400" b="0" dirty="0" smtClean="0"/>
                        <a:t>도서</a:t>
                      </a:r>
                      <a:r>
                        <a:rPr lang="en-US" altLang="ko-KR" sz="1400" b="0" dirty="0" smtClean="0"/>
                        <a:t>)</a:t>
                      </a:r>
                      <a:endParaRPr lang="ko-KR" altLang="en-US" sz="14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12215394"/>
              </p:ext>
            </p:extLst>
          </p:nvPr>
        </p:nvGraphicFramePr>
        <p:xfrm>
          <a:off x="977950" y="3552110"/>
          <a:ext cx="367240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468"/>
                <a:gridCol w="1138736"/>
                <a:gridCol w="1127872"/>
                <a:gridCol w="708332"/>
              </a:tblGrid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05942" y="326407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9" name="아래쪽 화살표 38"/>
          <p:cNvSpPr/>
          <p:nvPr/>
        </p:nvSpPr>
        <p:spPr>
          <a:xfrm>
            <a:off x="2707852" y="5090406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아래쪽 화살표 39"/>
          <p:cNvSpPr/>
          <p:nvPr/>
        </p:nvSpPr>
        <p:spPr>
          <a:xfrm>
            <a:off x="2707852" y="5591214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176609" y="5129105"/>
            <a:ext cx="1491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000" dirty="0" smtClean="0">
                <a:latin typeface="+mn-ea"/>
                <a:ea typeface="+mn-ea"/>
              </a:rPr>
              <a:t>σ</a:t>
            </a:r>
            <a:r>
              <a:rPr lang="ko-KR" altLang="en-US" sz="1400" baseline="-25000" dirty="0" smtClean="0">
                <a:latin typeface="+mn-ea"/>
                <a:ea typeface="+mn-ea"/>
              </a:rPr>
              <a:t>가격</a:t>
            </a:r>
            <a:r>
              <a:rPr lang="en-US" altLang="ko-KR" sz="1400" baseline="-25000" dirty="0" smtClean="0">
                <a:latin typeface="+mn-ea"/>
                <a:ea typeface="+mn-ea"/>
              </a:rPr>
              <a:t>&lt;=8000</a:t>
            </a:r>
            <a:r>
              <a:rPr lang="en-US" sz="1400" baseline="-25000" dirty="0" smtClean="0">
                <a:latin typeface="+mn-ea"/>
                <a:ea typeface="+mn-ea"/>
              </a:rPr>
              <a:t> </a:t>
            </a:r>
            <a:r>
              <a:rPr lang="en-US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smtClean="0">
                <a:latin typeface="+mn-ea"/>
                <a:ea typeface="+mn-ea"/>
              </a:rPr>
              <a:t>도서</a:t>
            </a:r>
            <a:r>
              <a:rPr lang="en-US" sz="1200" dirty="0" smtClean="0">
                <a:latin typeface="+mn-ea"/>
                <a:ea typeface="+mn-ea"/>
              </a:rPr>
              <a:t>)</a:t>
            </a:r>
            <a:endParaRPr lang="el-GR" sz="1200" dirty="0">
              <a:latin typeface="+mn-ea"/>
              <a:ea typeface="+mn-ea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80047558"/>
              </p:ext>
            </p:extLst>
          </p:nvPr>
        </p:nvGraphicFramePr>
        <p:xfrm>
          <a:off x="977950" y="5860196"/>
          <a:ext cx="36724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038"/>
                <a:gridCol w="1138166"/>
                <a:gridCol w="1127872"/>
                <a:gridCol w="708332"/>
              </a:tblGrid>
              <a:tr h="222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2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2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788024" y="630932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2-18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셀렉션의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52736"/>
            <a:ext cx="8064896" cy="5472608"/>
          </a:xfrm>
        </p:spPr>
        <p:txBody>
          <a:bodyPr/>
          <a:lstStyle/>
          <a:p>
            <a:r>
              <a:rPr lang="ko-KR" altLang="en-US" smtClean="0"/>
              <a:t>형식 </a:t>
            </a:r>
            <a:r>
              <a:rPr lang="en-US" altLang="ko-KR" dirty="0" smtClean="0"/>
              <a:t>: </a:t>
            </a:r>
            <a:r>
              <a:rPr lang="el-GR" altLang="ko-KR" sz="2000" b="0" dirty="0" smtClean="0"/>
              <a:t>σ</a:t>
            </a:r>
            <a:r>
              <a:rPr lang="en-US" altLang="ko-KR" sz="1400" baseline="-25000" dirty="0" smtClean="0"/>
              <a:t>&lt;</a:t>
            </a:r>
            <a:r>
              <a:rPr lang="ko-KR" altLang="en-US" sz="1400" baseline="-25000" dirty="0" smtClean="0"/>
              <a:t>복합조건</a:t>
            </a:r>
            <a:r>
              <a:rPr lang="en-US" altLang="ko-KR" sz="1400" baseline="-25000" dirty="0" smtClean="0"/>
              <a:t>&gt; </a:t>
            </a:r>
            <a:r>
              <a:rPr lang="en-US" altLang="ko-KR" b="0" dirty="0" smtClean="0"/>
              <a:t>(R</a:t>
            </a:r>
            <a:r>
              <a:rPr lang="en-US" altLang="ko-KR" b="0" smtClean="0"/>
              <a:t>) (</a:t>
            </a:r>
            <a:r>
              <a:rPr lang="en-US" altLang="ko-KR" b="0" dirty="0" smtClean="0"/>
              <a:t>R</a:t>
            </a:r>
            <a:r>
              <a:rPr lang="ko-KR" altLang="en-US" b="0" dirty="0" smtClean="0"/>
              <a:t>은 </a:t>
            </a:r>
            <a:r>
              <a:rPr lang="ko-KR" altLang="en-US" b="0" dirty="0" err="1" smtClean="0"/>
              <a:t>릴레이션</a:t>
            </a:r>
            <a:r>
              <a:rPr lang="en-US" altLang="ko-KR" b="0" smtClean="0"/>
              <a:t>, </a:t>
            </a:r>
            <a:r>
              <a:rPr lang="el-GR" altLang="ko-KR" b="0" smtClean="0"/>
              <a:t>σ</a:t>
            </a:r>
            <a:r>
              <a:rPr lang="ko-KR" altLang="en-US" b="0" smtClean="0"/>
              <a:t>는 </a:t>
            </a:r>
            <a:r>
              <a:rPr lang="ko-KR" altLang="en-US" b="0" dirty="0" smtClean="0"/>
              <a:t>그리스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문자이며 대문자는 </a:t>
            </a:r>
            <a:r>
              <a:rPr lang="el-GR" altLang="ko-KR" b="0" smtClean="0"/>
              <a:t>Σ</a:t>
            </a:r>
            <a:r>
              <a:rPr lang="en-US" altLang="ko-KR" b="0" smtClean="0"/>
              <a:t> )</a:t>
            </a:r>
            <a:br>
              <a:rPr lang="en-US" altLang="ko-KR" b="0" smtClean="0"/>
            </a:br>
            <a:endParaRPr lang="en-US" altLang="ko-KR" b="0" smtClean="0"/>
          </a:p>
          <a:p>
            <a:r>
              <a:rPr lang="ko-KR" altLang="en-US" b="0" smtClean="0"/>
              <a:t>여러 </a:t>
            </a:r>
            <a:r>
              <a:rPr lang="ko-KR" altLang="en-US" b="0" dirty="0" smtClean="0"/>
              <a:t>개의 조건을 ∧</a:t>
            </a:r>
            <a:r>
              <a:rPr lang="en-US" altLang="ko-KR" b="0" dirty="0" smtClean="0"/>
              <a:t>(and), </a:t>
            </a:r>
            <a:r>
              <a:rPr lang="ko-KR" altLang="en-US" b="0" dirty="0" smtClean="0"/>
              <a:t>∨ </a:t>
            </a:r>
            <a:r>
              <a:rPr lang="en-US" altLang="ko-KR" b="0" dirty="0" smtClean="0"/>
              <a:t>(or), </a:t>
            </a:r>
            <a:r>
              <a:rPr lang="ko-KR" altLang="en-US" b="0" dirty="0"/>
              <a:t>┑</a:t>
            </a:r>
            <a:r>
              <a:rPr lang="en-US" altLang="ko-KR" b="0" dirty="0" smtClean="0"/>
              <a:t>(not) </a:t>
            </a:r>
            <a:r>
              <a:rPr lang="ko-KR" altLang="en-US" b="0" dirty="0" smtClean="0"/>
              <a:t>기호를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이용하여 복합조건을 표시할 수 있다</a:t>
            </a:r>
            <a:r>
              <a:rPr lang="en-US" altLang="ko-KR" b="0" smtClean="0"/>
              <a:t>. </a:t>
            </a:r>
            <a:r>
              <a:rPr lang="ko-KR" altLang="en-US" b="0" smtClean="0"/>
              <a:t>예를 </a:t>
            </a:r>
            <a:r>
              <a:rPr lang="ko-KR" altLang="en-US" b="0" dirty="0" smtClean="0"/>
              <a:t>들어</a:t>
            </a:r>
            <a:r>
              <a:rPr lang="en-US" altLang="ko-KR" b="0" dirty="0" smtClean="0"/>
              <a:t>, “</a:t>
            </a:r>
            <a:r>
              <a:rPr lang="ko-KR" altLang="en-US" b="0" dirty="0" smtClean="0"/>
              <a:t>가격이 </a:t>
            </a:r>
            <a:r>
              <a:rPr lang="en-US" altLang="ko-KR" b="0" dirty="0" smtClean="0"/>
              <a:t>8,000</a:t>
            </a:r>
            <a:r>
              <a:rPr lang="ko-KR" altLang="en-US" b="0" dirty="0" smtClean="0"/>
              <a:t>원 이하이고</a:t>
            </a:r>
            <a:r>
              <a:rPr lang="en-US" altLang="ko-KR" b="0" dirty="0" smtClean="0"/>
              <a:t>,</a:t>
            </a:r>
            <a:r>
              <a:rPr lang="ko-KR" altLang="en-US" b="0" dirty="0" smtClean="0"/>
              <a:t> 도서번호가 </a:t>
            </a:r>
            <a:r>
              <a:rPr lang="en-US" altLang="ko-KR" b="0" dirty="0" smtClean="0"/>
              <a:t>3 </a:t>
            </a:r>
            <a:r>
              <a:rPr lang="ko-KR" altLang="en-US" b="0" dirty="0" smtClean="0"/>
              <a:t>이상인 책을 찾아라</a:t>
            </a:r>
            <a:r>
              <a:rPr lang="en-US" altLang="ko-KR" b="0" dirty="0" smtClean="0"/>
              <a:t>”</a:t>
            </a:r>
            <a:r>
              <a:rPr lang="ko-KR" altLang="en-US" b="0" smtClean="0"/>
              <a:t>는 질의는 다음과 같이 표현한다</a:t>
            </a:r>
            <a:r>
              <a:rPr lang="en-US" altLang="ko-KR" b="0" smtClean="0"/>
              <a:t>.</a:t>
            </a:r>
            <a:br>
              <a:rPr lang="en-US" altLang="ko-KR" b="0" smtClean="0"/>
            </a:br>
            <a:r>
              <a:rPr lang="el-GR" altLang="ko-KR" sz="2400" b="0" smtClean="0"/>
              <a:t>σ</a:t>
            </a:r>
            <a:r>
              <a:rPr lang="en-US" altLang="ko-KR" sz="1800" b="0" baseline="-25000" smtClean="0"/>
              <a:t>(</a:t>
            </a:r>
            <a:r>
              <a:rPr lang="ko-KR" altLang="en-US" sz="1800" b="0" baseline="-25000" dirty="0" smtClean="0"/>
              <a:t>가격</a:t>
            </a:r>
            <a:r>
              <a:rPr lang="en-US" altLang="ko-KR" sz="1800" b="0" baseline="-25000" dirty="0"/>
              <a:t>&lt;=</a:t>
            </a:r>
            <a:r>
              <a:rPr lang="en-US" altLang="ko-KR" sz="1800" b="0" baseline="-25000" dirty="0" smtClean="0"/>
              <a:t>8000 </a:t>
            </a:r>
            <a:r>
              <a:rPr lang="ko-KR" altLang="en-US" sz="1800" b="0" baseline="-25000" dirty="0"/>
              <a:t>∧ </a:t>
            </a:r>
            <a:r>
              <a:rPr lang="ko-KR" altLang="en-US" sz="1800" b="0" baseline="-25000" dirty="0" smtClean="0"/>
              <a:t>도서번호 </a:t>
            </a:r>
            <a:r>
              <a:rPr lang="en-US" altLang="ko-KR" sz="1800" b="0" baseline="-25000" dirty="0" smtClean="0"/>
              <a:t>&gt;=3) </a:t>
            </a:r>
            <a:r>
              <a:rPr lang="en-US" altLang="ko-KR" b="0" dirty="0"/>
              <a:t>(</a:t>
            </a:r>
            <a:r>
              <a:rPr lang="ko-KR" altLang="en-US" b="0" dirty="0"/>
              <a:t>도서</a:t>
            </a:r>
            <a:r>
              <a:rPr lang="en-US" altLang="ko-KR" b="0" dirty="0"/>
              <a:t>)</a:t>
            </a:r>
            <a:endParaRPr lang="ko-KR" altLang="en-US" b="0" dirty="0">
              <a:solidFill>
                <a:sysClr val="windowText" lastClr="000000"/>
              </a:solidFill>
            </a:endParaRPr>
          </a:p>
          <a:p>
            <a:pPr marL="355600" indent="0">
              <a:buNone/>
            </a:pPr>
            <a:r>
              <a:rPr lang="ko-KR" altLang="en-US" b="0" dirty="0" smtClean="0"/>
              <a:t>  </a:t>
            </a:r>
            <a:endParaRPr lang="en-US" altLang="ko-KR" b="0" dirty="0" smtClean="0"/>
          </a:p>
          <a:p>
            <a:pPr marL="0" indent="0">
              <a:buNone/>
            </a:pPr>
            <a:r>
              <a:rPr lang="en-US" altLang="ko-KR" b="0" dirty="0"/>
              <a:t/>
            </a:r>
            <a:br>
              <a:rPr lang="en-US" altLang="ko-KR" b="0" dirty="0"/>
            </a:br>
            <a:endParaRPr lang="en-US" altLang="ko-KR" b="0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3.2.1 </a:t>
            </a:r>
            <a:r>
              <a:rPr lang="ko-KR" altLang="en-US" dirty="0" err="1" smtClean="0"/>
              <a:t>셀렉션</a:t>
            </a:r>
            <a:r>
              <a:rPr lang="en-US" altLang="ko-KR" dirty="0" smtClean="0"/>
              <a:t>(</a:t>
            </a:r>
            <a:r>
              <a:rPr lang="en-US" altLang="ko-KR" smtClean="0"/>
              <a:t>selection)</a:t>
            </a:r>
            <a:r>
              <a:rPr lang="ko-KR" altLang="en-US" smtClean="0"/>
              <a:t>의 확장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2336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3.2.2 </a:t>
            </a:r>
            <a:r>
              <a:rPr lang="ko-KR" altLang="en-US" dirty="0" err="1" smtClean="0"/>
              <a:t>프로젝션</a:t>
            </a:r>
            <a:r>
              <a:rPr lang="en-US" altLang="ko-KR" dirty="0" smtClean="0"/>
              <a:t>(projection)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136904" cy="5472608"/>
          </a:xfrm>
        </p:spPr>
        <p:txBody>
          <a:bodyPr/>
          <a:lstStyle/>
          <a:p>
            <a:r>
              <a:rPr lang="ko-KR" altLang="en-US" dirty="0" err="1" smtClean="0"/>
              <a:t>릴레이션의</a:t>
            </a:r>
            <a:r>
              <a:rPr lang="ko-KR" altLang="en-US" dirty="0" smtClean="0"/>
              <a:t> 속성을 추출하기 위한 연산으로 </a:t>
            </a:r>
            <a:r>
              <a:rPr lang="ko-KR" altLang="en-US" dirty="0" err="1" smtClean="0"/>
              <a:t>단항</a:t>
            </a:r>
            <a:r>
              <a:rPr lang="ko-KR" altLang="en-US" dirty="0" smtClean="0"/>
              <a:t> 연산자임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</a:t>
            </a:r>
            <a:r>
              <a:rPr lang="el-GR" altLang="ko-KR" sz="2000" b="0" dirty="0" smtClean="0"/>
              <a:t>π</a:t>
            </a:r>
            <a:r>
              <a:rPr lang="el-GR" altLang="ko-KR" sz="1400" b="0" baseline="-25000" dirty="0" smtClean="0"/>
              <a:t>&lt;</a:t>
            </a:r>
            <a:r>
              <a:rPr lang="ko-KR" altLang="en-US" sz="1400" b="0" baseline="-25000" dirty="0" smtClean="0"/>
              <a:t>속성리스트</a:t>
            </a:r>
            <a:r>
              <a:rPr lang="en-US" altLang="ko-KR" sz="1400" b="0" baseline="-25000" dirty="0" smtClean="0"/>
              <a:t>&gt; </a:t>
            </a:r>
            <a:r>
              <a:rPr lang="en-US" altLang="ko-KR" b="0" dirty="0" smtClean="0"/>
              <a:t>(R</a:t>
            </a:r>
            <a:r>
              <a:rPr lang="en-US" altLang="ko-KR" b="0" dirty="0"/>
              <a:t>) </a:t>
            </a:r>
            <a:r>
              <a:rPr lang="en-US" altLang="ko-KR" b="0" dirty="0" smtClean="0"/>
              <a:t> (</a:t>
            </a:r>
            <a:r>
              <a:rPr lang="en-US" altLang="ko-KR" b="0" dirty="0"/>
              <a:t>R</a:t>
            </a:r>
            <a:r>
              <a:rPr lang="ko-KR" altLang="en-US" b="0" dirty="0"/>
              <a:t>은 </a:t>
            </a:r>
            <a:r>
              <a:rPr lang="ko-KR" altLang="en-US" b="0" dirty="0" err="1"/>
              <a:t>릴레이션</a:t>
            </a:r>
            <a:r>
              <a:rPr lang="en-US" altLang="ko-KR" b="0" dirty="0"/>
              <a:t>, </a:t>
            </a:r>
            <a:r>
              <a:rPr lang="el-GR" altLang="ko-KR" b="0" dirty="0" smtClean="0"/>
              <a:t>π </a:t>
            </a:r>
            <a:r>
              <a:rPr lang="ko-KR" altLang="en-US" b="0" dirty="0"/>
              <a:t>는 그리스</a:t>
            </a:r>
            <a:r>
              <a:rPr lang="en-US" altLang="ko-KR" b="0" dirty="0"/>
              <a:t> </a:t>
            </a:r>
            <a:r>
              <a:rPr lang="ko-KR" altLang="en-US" b="0" dirty="0"/>
              <a:t>문자이며 대문자는 </a:t>
            </a:r>
            <a:r>
              <a:rPr lang="el-GR" altLang="ko-KR" b="0" dirty="0" smtClean="0"/>
              <a:t>Π</a:t>
            </a:r>
            <a:r>
              <a:rPr lang="en-US" altLang="ko-KR" b="0" dirty="0" smtClean="0"/>
              <a:t> </a:t>
            </a:r>
            <a:r>
              <a:rPr lang="en-US" altLang="ko-KR" b="0" dirty="0"/>
              <a:t>)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17457918"/>
              </p:ext>
            </p:extLst>
          </p:nvPr>
        </p:nvGraphicFramePr>
        <p:xfrm>
          <a:off x="899592" y="2132856"/>
          <a:ext cx="7632848" cy="979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48"/>
              </a:tblGrid>
              <a:tr h="330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신간도서 안내를 위해 고객의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핸드폰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적힌 카탈로그 주소록을 만드시오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61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π</a:t>
                      </a:r>
                      <a:r>
                        <a:rPr lang="ko-KR" altLang="en-US" sz="1400" b="0" kern="1200" baseline="-250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0" kern="1200" baseline="-250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baseline="-250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400" b="0" kern="1200" baseline="-250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baseline="-250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핸드폰 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6441" y="308557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3087926" y="463681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3087926" y="5090775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23634" y="4714860"/>
            <a:ext cx="17572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dk1"/>
                </a:solidFill>
                <a:latin typeface="+mn-ea"/>
                <a:ea typeface="+mn-ea"/>
              </a:rPr>
              <a:t>π</a:t>
            </a:r>
            <a:r>
              <a:rPr lang="ko-KR" altLang="en-US" sz="1200" baseline="-25000">
                <a:solidFill>
                  <a:schemeClr val="dk1"/>
                </a:solidFill>
                <a:latin typeface="+mn-ea"/>
                <a:ea typeface="+mn-ea"/>
              </a:rPr>
              <a:t>이름</a:t>
            </a:r>
            <a:r>
              <a:rPr lang="en-US" altLang="ko-KR" sz="1200" baseline="-2500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1200" baseline="-25000">
                <a:solidFill>
                  <a:schemeClr val="dk1"/>
                </a:solidFill>
                <a:latin typeface="+mn-ea"/>
                <a:ea typeface="+mn-ea"/>
              </a:rPr>
              <a:t>주소</a:t>
            </a:r>
            <a:r>
              <a:rPr lang="en-US" altLang="ko-KR" sz="1200" baseline="-2500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1200" baseline="-25000">
                <a:solidFill>
                  <a:schemeClr val="dk1"/>
                </a:solidFill>
                <a:latin typeface="+mn-ea"/>
                <a:ea typeface="+mn-ea"/>
              </a:rPr>
              <a:t>핸드폰 </a:t>
            </a:r>
            <a:r>
              <a:rPr lang="en-US" altLang="ko-KR" sz="1400">
                <a:solidFill>
                  <a:schemeClr val="dk1"/>
                </a:solidFill>
                <a:latin typeface="+mn-ea"/>
                <a:ea typeface="+mn-ea"/>
              </a:rPr>
              <a:t>(</a:t>
            </a:r>
            <a:r>
              <a:rPr lang="ko-KR" altLang="en-US" sz="1400">
                <a:solidFill>
                  <a:schemeClr val="dk1"/>
                </a:solidFill>
                <a:latin typeface="+mn-ea"/>
                <a:ea typeface="+mn-ea"/>
              </a:rPr>
              <a:t>고객</a:t>
            </a:r>
            <a:r>
              <a:rPr lang="en-US" altLang="ko-KR" sz="1400">
                <a:solidFill>
                  <a:schemeClr val="dk1"/>
                </a:solidFill>
                <a:latin typeface="+mn-ea"/>
                <a:ea typeface="+mn-ea"/>
              </a:rPr>
              <a:t>)</a:t>
            </a:r>
            <a:endParaRPr lang="ko-KR" altLang="en-US" sz="140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6601" y="631236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2-19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프로젝션의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49160841"/>
              </p:ext>
            </p:extLst>
          </p:nvPr>
        </p:nvGraphicFramePr>
        <p:xfrm>
          <a:off x="937783" y="3372108"/>
          <a:ext cx="478634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196"/>
                <a:gridCol w="591910"/>
                <a:gridCol w="1192091"/>
                <a:gridCol w="1218343"/>
                <a:gridCol w="1087805"/>
              </a:tblGrid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박지성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810225-1111111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영국 </a:t>
                      </a:r>
                      <a:r>
                        <a:rPr lang="ko-KR" altLang="en-US" sz="1000" dirty="0" err="1" smtClean="0"/>
                        <a:t>맨체스타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000-5000-0001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김연아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900905-2222222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대한민국 서울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000-6000-0001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장미란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831009-2333333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대한민국 강원도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000-7000-0001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추신수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820713-1444444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미국 </a:t>
                      </a:r>
                      <a:r>
                        <a:rPr lang="ko-KR" altLang="en-US" sz="1000" dirty="0" err="1" smtClean="0"/>
                        <a:t>클리블랜드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000-8000-0001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69032186"/>
              </p:ext>
            </p:extLst>
          </p:nvPr>
        </p:nvGraphicFramePr>
        <p:xfrm>
          <a:off x="1801879" y="5378807"/>
          <a:ext cx="2898058" cy="1246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10"/>
                <a:gridCol w="1218343"/>
                <a:gridCol w="1087805"/>
              </a:tblGrid>
              <a:tr h="249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9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박지성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영국 </a:t>
                      </a:r>
                      <a:r>
                        <a:rPr lang="ko-KR" altLang="en-US" sz="1000" dirty="0" err="1" smtClean="0"/>
                        <a:t>맨체스타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000-5000-0001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김연아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대한민국 서울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000-6000-0001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장미란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대한민국 강원도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000-7000-0001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추신수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미국 </a:t>
                      </a:r>
                      <a:r>
                        <a:rPr lang="ko-KR" altLang="en-US" sz="1000" dirty="0" err="1" smtClean="0"/>
                        <a:t>클리블랜드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000-8000-0001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합집합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두 개의 </a:t>
            </a:r>
            <a:r>
              <a:rPr lang="ko-KR" altLang="en-US" sz="1400" dirty="0" err="1" smtClean="0"/>
              <a:t>릴레이션을</a:t>
            </a:r>
            <a:r>
              <a:rPr lang="ko-KR" altLang="en-US" sz="1400" dirty="0" smtClean="0"/>
              <a:t> 합하여 하나의 </a:t>
            </a:r>
            <a:r>
              <a:rPr lang="ko-KR" altLang="en-US" sz="1400" dirty="0" err="1" smtClean="0"/>
              <a:t>릴레이션을</a:t>
            </a:r>
            <a:r>
              <a:rPr lang="ko-KR" altLang="en-US" sz="1400" dirty="0" smtClean="0"/>
              <a:t> 반환함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 때 두 개의 릴레이션은 서로 같은 속성 순서와 도메인을 가져야 함</a:t>
            </a:r>
            <a:r>
              <a:rPr lang="en-US" altLang="ko-KR" sz="1400" dirty="0" smtClean="0"/>
              <a:t>.</a:t>
            </a:r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R ∪ S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08649858"/>
              </p:ext>
            </p:extLst>
          </p:nvPr>
        </p:nvGraphicFramePr>
        <p:xfrm>
          <a:off x="971600" y="2276872"/>
          <a:ext cx="734481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2-3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마당서점은 지점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지점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있다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두 지점의 도서는 각 지점에서 관리하며 릴  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이름은 각각 도서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도서를 하나의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릴레이션으로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도서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A </a:t>
                      </a:r>
                      <a:r>
                        <a:rPr lang="en-US" altLang="ko-KR" sz="1400" dirty="0" smtClean="0"/>
                        <a:t>∪ </a:t>
                      </a:r>
                      <a:r>
                        <a:rPr lang="ko-KR" altLang="en-US" sz="1400" dirty="0" smtClean="0"/>
                        <a:t>도서</a:t>
                      </a:r>
                      <a:r>
                        <a:rPr lang="en-US" altLang="ko-KR" sz="1400" dirty="0" smtClean="0"/>
                        <a:t>B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56546617"/>
              </p:ext>
            </p:extLst>
          </p:nvPr>
        </p:nvGraphicFramePr>
        <p:xfrm>
          <a:off x="907774" y="3827892"/>
          <a:ext cx="351072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09"/>
                <a:gridCol w="1133372"/>
                <a:gridCol w="902611"/>
                <a:gridCol w="746129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1574" y="3561576"/>
            <a:ext cx="6014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0963238"/>
              </p:ext>
            </p:extLst>
          </p:nvPr>
        </p:nvGraphicFramePr>
        <p:xfrm>
          <a:off x="907774" y="5394528"/>
          <a:ext cx="35242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/>
                <a:gridCol w="1134079"/>
                <a:gridCol w="897903"/>
                <a:gridCol w="792088"/>
              </a:tblGrid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1574" y="5113538"/>
            <a:ext cx="5902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B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84681782"/>
              </p:ext>
            </p:extLst>
          </p:nvPr>
        </p:nvGraphicFramePr>
        <p:xfrm>
          <a:off x="4792014" y="4353664"/>
          <a:ext cx="35244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/>
                <a:gridCol w="1134079"/>
                <a:gridCol w="970113"/>
                <a:gridCol w="720080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559766" y="495121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/>
              <a:t>∪</a:t>
            </a:r>
            <a:endParaRPr lang="ko-KR" altLang="en-US" sz="1600" b="1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501702" y="5001736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50226" y="615386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2-20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합집합의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교집합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err="1" smtClean="0"/>
              <a:t>합병가능한</a:t>
            </a:r>
            <a:r>
              <a:rPr lang="ko-KR" altLang="en-US" sz="1400" dirty="0" smtClean="0"/>
              <a:t> 두 </a:t>
            </a:r>
            <a:r>
              <a:rPr lang="ko-KR" altLang="en-US" sz="1400" dirty="0" err="1" smtClean="0"/>
              <a:t>릴레이션을</a:t>
            </a:r>
            <a:r>
              <a:rPr lang="ko-KR" altLang="en-US" sz="1400" dirty="0" smtClean="0"/>
              <a:t> 대상으로 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두 </a:t>
            </a:r>
            <a:r>
              <a:rPr lang="ko-KR" altLang="en-US" sz="1400" dirty="0" err="1" smtClean="0"/>
              <a:t>릴레이션이</a:t>
            </a:r>
            <a:r>
              <a:rPr lang="ko-KR" altLang="en-US" sz="1400" dirty="0" smtClean="0"/>
              <a:t> 공통으로 가지고 있는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반환함</a:t>
            </a:r>
            <a:r>
              <a:rPr lang="en-US" altLang="ko-KR" sz="1400" dirty="0" smtClean="0"/>
              <a:t>.</a:t>
            </a:r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R ∩ S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69362554"/>
              </p:ext>
            </p:extLst>
          </p:nvPr>
        </p:nvGraphicFramePr>
        <p:xfrm>
          <a:off x="971600" y="2464430"/>
          <a:ext cx="734481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2-4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두 지점에서 동일하게 보유하고 있는 도서 목록을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∩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도서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B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2862476"/>
              </p:ext>
            </p:extLst>
          </p:nvPr>
        </p:nvGraphicFramePr>
        <p:xfrm>
          <a:off x="907774" y="3762748"/>
          <a:ext cx="351072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09"/>
                <a:gridCol w="1133372"/>
                <a:gridCol w="902611"/>
                <a:gridCol w="746129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1574" y="3531350"/>
            <a:ext cx="601447" cy="3046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28475006"/>
              </p:ext>
            </p:extLst>
          </p:nvPr>
        </p:nvGraphicFramePr>
        <p:xfrm>
          <a:off x="907774" y="5329384"/>
          <a:ext cx="35242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/>
                <a:gridCol w="1134079"/>
                <a:gridCol w="897903"/>
                <a:gridCol w="792088"/>
              </a:tblGrid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1574" y="5083312"/>
            <a:ext cx="590226" cy="3046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B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68255346"/>
              </p:ext>
            </p:extLst>
          </p:nvPr>
        </p:nvGraphicFramePr>
        <p:xfrm>
          <a:off x="4792014" y="4816960"/>
          <a:ext cx="352440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/>
                <a:gridCol w="1134079"/>
                <a:gridCol w="970113"/>
                <a:gridCol w="720080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559766" y="4917911"/>
            <a:ext cx="389850" cy="3724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dk1"/>
                </a:solidFill>
                <a:latin typeface="+mn-ea"/>
                <a:ea typeface="+mn-ea"/>
              </a:rPr>
              <a:t>∩</a:t>
            </a:r>
            <a:endParaRPr lang="ko-KR" altLang="en-US" sz="1600" b="1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4501702" y="4974645"/>
            <a:ext cx="214314" cy="23574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16016" y="5949280"/>
            <a:ext cx="1872208" cy="31683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교집합의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3.3.3 </a:t>
            </a:r>
            <a:r>
              <a:rPr lang="ko-KR" altLang="en-US" dirty="0" err="1" smtClean="0"/>
              <a:t>차집합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첫 번째 </a:t>
            </a:r>
            <a:r>
              <a:rPr lang="ko-KR" altLang="en-US" sz="1400" dirty="0" err="1" smtClean="0"/>
              <a:t>릴레이션에는</a:t>
            </a:r>
            <a:r>
              <a:rPr lang="ko-KR" altLang="en-US" sz="1400" dirty="0" smtClean="0"/>
              <a:t> 속하고 두 번째 </a:t>
            </a:r>
            <a:r>
              <a:rPr lang="ko-KR" altLang="en-US" sz="1400" dirty="0" err="1" smtClean="0"/>
              <a:t>릴레이션에는</a:t>
            </a:r>
            <a:r>
              <a:rPr lang="ko-KR" altLang="en-US" sz="1400" dirty="0" smtClean="0"/>
              <a:t> 속하지 않는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반환함</a:t>
            </a:r>
            <a:r>
              <a:rPr lang="en-US" altLang="ko-KR" sz="1400" dirty="0" smtClean="0"/>
              <a:t>.</a:t>
            </a:r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R - S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24287597"/>
              </p:ext>
            </p:extLst>
          </p:nvPr>
        </p:nvGraphicFramePr>
        <p:xfrm>
          <a:off x="936451" y="2132856"/>
          <a:ext cx="734481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2-5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 두 지점 중 지점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에서만 보유하고 있는 도서 목록을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도서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 -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도서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3090324"/>
              </p:ext>
            </p:extLst>
          </p:nvPr>
        </p:nvGraphicFramePr>
        <p:xfrm>
          <a:off x="907774" y="3623308"/>
          <a:ext cx="351072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09"/>
                <a:gridCol w="1133372"/>
                <a:gridCol w="902611"/>
                <a:gridCol w="746129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1574" y="3356992"/>
            <a:ext cx="6014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4441955"/>
              </p:ext>
            </p:extLst>
          </p:nvPr>
        </p:nvGraphicFramePr>
        <p:xfrm>
          <a:off x="907774" y="5189944"/>
          <a:ext cx="35242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/>
                <a:gridCol w="1134079"/>
                <a:gridCol w="897903"/>
                <a:gridCol w="792088"/>
              </a:tblGrid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1574" y="4908954"/>
            <a:ext cx="5902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B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140" y="4746630"/>
            <a:ext cx="2696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dk1"/>
                </a:solidFill>
                <a:latin typeface="+mn-ea"/>
              </a:rPr>
              <a:t>-</a:t>
            </a:r>
            <a:endParaRPr lang="ko-KR" altLang="en-US" sz="1600" b="1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501702" y="4797152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23188" y="580526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2-22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차집합의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07327198"/>
              </p:ext>
            </p:extLst>
          </p:nvPr>
        </p:nvGraphicFramePr>
        <p:xfrm>
          <a:off x="4792014" y="4528170"/>
          <a:ext cx="352440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/>
                <a:gridCol w="1134079"/>
                <a:gridCol w="970113"/>
                <a:gridCol w="720080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3.3.4 </a:t>
            </a:r>
            <a:r>
              <a:rPr lang="ko-KR" altLang="en-US" dirty="0" err="1" smtClean="0"/>
              <a:t>카티전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프로덕트</a:t>
            </a:r>
            <a:r>
              <a:rPr lang="en-US" altLang="ko-KR" dirty="0"/>
              <a:t>(</a:t>
            </a:r>
            <a:r>
              <a:rPr lang="en-US" altLang="ko-KR" dirty="0" err="1"/>
              <a:t>cartesian</a:t>
            </a:r>
            <a:r>
              <a:rPr lang="en-US" altLang="ko-KR" dirty="0"/>
              <a:t> product)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두 </a:t>
            </a:r>
            <a:r>
              <a:rPr lang="ko-KR" altLang="en-US" sz="1400" dirty="0" err="1" smtClean="0"/>
              <a:t>릴레이션을</a:t>
            </a:r>
            <a:r>
              <a:rPr lang="ko-KR" altLang="en-US" sz="1400" dirty="0" smtClean="0"/>
              <a:t> 연결시켜 하나로 합칠 때 사용함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결과 </a:t>
            </a:r>
            <a:r>
              <a:rPr lang="ko-KR" altLang="en-US" sz="1400" dirty="0" err="1" smtClean="0"/>
              <a:t>릴레이션은</a:t>
            </a:r>
            <a:r>
              <a:rPr lang="ko-KR" altLang="en-US" sz="1400" dirty="0" smtClean="0"/>
              <a:t> 첫 번째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오른쪽에 두 번째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모든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순서대로 배열하여 반환함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결과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차수는 두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차수의 합이며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카디날리티는</a:t>
            </a:r>
            <a:r>
              <a:rPr lang="ko-KR" altLang="en-US" sz="1400" dirty="0" smtClean="0"/>
              <a:t> 두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카디날리티의</a:t>
            </a:r>
            <a:r>
              <a:rPr lang="ko-KR" altLang="en-US" sz="1400" dirty="0" smtClean="0"/>
              <a:t> 곱임</a:t>
            </a:r>
            <a:r>
              <a:rPr lang="en-US" altLang="ko-KR" sz="140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R × 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64736446"/>
              </p:ext>
            </p:extLst>
          </p:nvPr>
        </p:nvGraphicFramePr>
        <p:xfrm>
          <a:off x="899592" y="3284984"/>
          <a:ext cx="734481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2-6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릴레이션과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주문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카티전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프로덕트를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구하시오</a:t>
                      </a:r>
                      <a:endParaRPr lang="en-US" altLang="ko-KR" sz="1400" b="1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ts val="2100"/>
                        </a:lnSpc>
                      </a:pP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(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결과가 많으므로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일부 삭제한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릴레이션을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사용함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×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3.3.4 </a:t>
            </a:r>
            <a:r>
              <a:rPr lang="ko-KR" altLang="en-US" dirty="0" err="1" smtClean="0"/>
              <a:t>카티전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프로덕트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cartesian</a:t>
            </a:r>
            <a:r>
              <a:rPr lang="en-US" altLang="ko-KR" dirty="0" smtClean="0"/>
              <a:t> product)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3036409"/>
              </p:ext>
            </p:extLst>
          </p:nvPr>
        </p:nvGraphicFramePr>
        <p:xfrm>
          <a:off x="395536" y="1484784"/>
          <a:ext cx="3832381" cy="975360"/>
        </p:xfrm>
        <a:graphic>
          <a:graphicData uri="http://schemas.openxmlformats.org/drawingml/2006/table">
            <a:tbl>
              <a:tblPr/>
              <a:tblGrid>
                <a:gridCol w="780365"/>
                <a:gridCol w="780365"/>
                <a:gridCol w="1214547"/>
                <a:gridCol w="1057104"/>
              </a:tblGrid>
              <a:tr h="19802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0007892"/>
              </p:ext>
            </p:extLst>
          </p:nvPr>
        </p:nvGraphicFramePr>
        <p:xfrm>
          <a:off x="4572000" y="1484784"/>
          <a:ext cx="4177058" cy="1219200"/>
        </p:xfrm>
        <a:graphic>
          <a:graphicData uri="http://schemas.openxmlformats.org/drawingml/2006/table">
            <a:tbl>
              <a:tblPr/>
              <a:tblGrid>
                <a:gridCol w="792207"/>
                <a:gridCol w="792207"/>
                <a:gridCol w="792207"/>
                <a:gridCol w="792207"/>
                <a:gridCol w="1008230"/>
              </a:tblGrid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78684561"/>
              </p:ext>
            </p:extLst>
          </p:nvPr>
        </p:nvGraphicFramePr>
        <p:xfrm>
          <a:off x="520502" y="3068960"/>
          <a:ext cx="8064896" cy="3169920"/>
        </p:xfrm>
        <a:graphic>
          <a:graphicData uri="http://schemas.openxmlformats.org/drawingml/2006/table">
            <a:tbl>
              <a:tblPr/>
              <a:tblGrid>
                <a:gridCol w="792088"/>
                <a:gridCol w="792088"/>
                <a:gridCol w="1224136"/>
                <a:gridCol w="1080120"/>
                <a:gridCol w="792088"/>
                <a:gridCol w="792088"/>
                <a:gridCol w="792088"/>
                <a:gridCol w="792088"/>
                <a:gridCol w="1008112"/>
              </a:tblGrid>
              <a:tr h="2271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장미란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장미란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장미란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장미란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528" y="1196752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73505" y="1196752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21485" y="1844824"/>
            <a:ext cx="356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/>
              <a:t>×</a:t>
            </a:r>
            <a:endParaRPr lang="ko-KR" altLang="en-US" sz="1600" b="1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4323778" y="2791594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7544" y="636815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2-23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카티전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프로덕트의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1904" y="1052736"/>
            <a:ext cx="8064896" cy="5472608"/>
          </a:xfrm>
        </p:spPr>
        <p:txBody>
          <a:bodyPr/>
          <a:lstStyle/>
          <a:p>
            <a:r>
              <a:rPr lang="ko-KR" altLang="en-US" dirty="0" err="1" smtClean="0"/>
              <a:t>릴레이션</a:t>
            </a:r>
            <a:r>
              <a:rPr lang="en-US" altLang="ko-KR" dirty="0" smtClean="0"/>
              <a:t>(relation) : </a:t>
            </a:r>
            <a:r>
              <a:rPr lang="ko-KR" altLang="en-US" dirty="0" smtClean="0"/>
              <a:t>행과 열로 구성된 테이블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99072343"/>
              </p:ext>
            </p:extLst>
          </p:nvPr>
        </p:nvGraphicFramePr>
        <p:xfrm>
          <a:off x="1010464" y="2060846"/>
          <a:ext cx="7416825" cy="25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/>
                <a:gridCol w="2472275"/>
                <a:gridCol w="2472275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용어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한글 용어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relation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테이블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관계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”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라고 하지 않음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relational data model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관계 데이터 모델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relational database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관계 데이터베이스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relational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algebra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관계대수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relationship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관계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10464" y="170080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 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릴레이션과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관련된 한글 용어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조인</a:t>
            </a:r>
            <a:r>
              <a:rPr lang="en-US" altLang="ko-KR" dirty="0" smtClean="0"/>
              <a:t>(join)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릴레이션의 공통 속성을 기준으로 속성 값이 같은 </a:t>
            </a:r>
            <a:r>
              <a:rPr lang="ko-KR" altLang="en-US" dirty="0" err="1" smtClean="0"/>
              <a:t>투플을</a:t>
            </a:r>
            <a:r>
              <a:rPr lang="ko-KR" altLang="en-US" dirty="0" smtClean="0"/>
              <a:t> 수평으로 결합하는 연산임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조인을 수행하기 위해서는 두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조인에 참여하는 속성이 서로 동일한 도메인으로 구성되어야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조인 연산의 결과는 공통 속성의 속성 값이 동일한 </a:t>
            </a:r>
            <a:r>
              <a:rPr lang="ko-KR" altLang="en-US" dirty="0" err="1" smtClean="0"/>
              <a:t>투플만을</a:t>
            </a:r>
            <a:r>
              <a:rPr lang="ko-KR" altLang="en-US" dirty="0" smtClean="0"/>
              <a:t> </a:t>
            </a:r>
            <a:r>
              <a:rPr lang="ko-KR" altLang="en-US" smtClean="0"/>
              <a:t>반환함</a:t>
            </a:r>
            <a:r>
              <a:rPr lang="en-US" altLang="ko-KR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</a:t>
            </a:r>
            <a:r>
              <a:rPr lang="pt-BR" altLang="ko-KR" b="0" dirty="0" smtClean="0"/>
              <a:t>R    </a:t>
            </a:r>
            <a:r>
              <a:rPr lang="pt-BR" altLang="ko-KR" sz="800" b="0" smtClean="0"/>
              <a:t>C</a:t>
            </a:r>
            <a:r>
              <a:rPr lang="pt-BR" altLang="ko-KR" b="0" smtClean="0"/>
              <a:t> S </a:t>
            </a:r>
            <a:r>
              <a:rPr lang="pt-BR" altLang="ko-KR" b="0" dirty="0" smtClean="0"/>
              <a:t>= </a:t>
            </a:r>
            <a:r>
              <a:rPr lang="el-GR" altLang="ko-KR" sz="2000" b="0" smtClean="0"/>
              <a:t>σ</a:t>
            </a:r>
            <a:r>
              <a:rPr lang="pt-BR" altLang="ko-KR" b="0" baseline="-25000" smtClean="0"/>
              <a:t>c </a:t>
            </a:r>
            <a:r>
              <a:rPr lang="pt-BR" altLang="ko-KR" b="0" smtClean="0"/>
              <a:t>(R×S</a:t>
            </a:r>
            <a:r>
              <a:rPr lang="pt-BR" altLang="ko-KR" b="0" dirty="0" smtClean="0"/>
              <a:t>)   (R</a:t>
            </a:r>
            <a:r>
              <a:rPr lang="ko-KR" altLang="en-US" b="0" dirty="0" smtClean="0"/>
              <a:t>과 </a:t>
            </a:r>
            <a:r>
              <a:rPr lang="en-US" altLang="ko-KR" b="0" dirty="0" smtClean="0"/>
              <a:t>S</a:t>
            </a:r>
            <a:r>
              <a:rPr lang="ko-KR" altLang="en-US" b="0" dirty="0" smtClean="0"/>
              <a:t>는 릴레이션</a:t>
            </a:r>
            <a:r>
              <a:rPr lang="en-US" altLang="ko-KR" b="0" dirty="0" smtClean="0"/>
              <a:t>, c </a:t>
            </a:r>
            <a:r>
              <a:rPr lang="ko-KR" altLang="en-US" b="0" dirty="0" smtClean="0"/>
              <a:t>는 조인조</a:t>
            </a:r>
            <a:r>
              <a:rPr lang="ko-KR" altLang="en-US" b="0" dirty="0"/>
              <a:t>건</a:t>
            </a:r>
            <a:r>
              <a:rPr lang="en-US" altLang="ko-KR" b="0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조인 연산의 구분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+mn-ea"/>
              </a:rPr>
              <a:t>기본연산 </a:t>
            </a:r>
            <a:r>
              <a:rPr lang="en-US" altLang="ko-KR" sz="1600" b="1" dirty="0" smtClean="0">
                <a:latin typeface="+mn-ea"/>
              </a:rPr>
              <a:t>: </a:t>
            </a:r>
            <a:r>
              <a:rPr lang="ko-KR" altLang="en-US" sz="1600" b="1" dirty="0" err="1" smtClean="0">
                <a:latin typeface="+mn-ea"/>
              </a:rPr>
              <a:t>세타조인</a:t>
            </a:r>
            <a:r>
              <a:rPr lang="en-US" altLang="ko-KR" sz="1600" b="1" dirty="0" smtClean="0">
                <a:latin typeface="+mn-ea"/>
              </a:rPr>
              <a:t>(      ), </a:t>
            </a:r>
            <a:r>
              <a:rPr lang="ko-KR" altLang="en-US" sz="1600" b="1" dirty="0" smtClean="0">
                <a:latin typeface="+mn-ea"/>
              </a:rPr>
              <a:t>동등조인</a:t>
            </a:r>
            <a:r>
              <a:rPr lang="en-US" altLang="ko-KR" sz="1600" b="1" dirty="0" smtClean="0">
                <a:latin typeface="+mn-ea"/>
              </a:rPr>
              <a:t>(     ), </a:t>
            </a:r>
            <a:r>
              <a:rPr lang="ko-KR" altLang="en-US" sz="1600" b="1" dirty="0" smtClean="0">
                <a:latin typeface="+mn-ea"/>
              </a:rPr>
              <a:t>자연조인</a:t>
            </a:r>
            <a:r>
              <a:rPr lang="en-US" altLang="ko-KR" sz="1600" b="1" dirty="0" smtClean="0">
                <a:latin typeface="+mn-ea"/>
              </a:rPr>
              <a:t>(      )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+mn-ea"/>
              </a:rPr>
              <a:t>확장된 조인 연산 </a:t>
            </a:r>
            <a:r>
              <a:rPr lang="en-US" altLang="ko-KR" sz="1600" b="1" dirty="0" smtClean="0">
                <a:latin typeface="+mn-ea"/>
              </a:rPr>
              <a:t>: </a:t>
            </a:r>
            <a:r>
              <a:rPr lang="ko-KR" altLang="en-US" sz="1600" b="1" dirty="0" err="1" smtClean="0">
                <a:latin typeface="+mn-ea"/>
              </a:rPr>
              <a:t>세미조인</a:t>
            </a:r>
            <a:r>
              <a:rPr lang="en-US" altLang="ko-KR" sz="1600" b="1" dirty="0" smtClean="0">
                <a:latin typeface="+mn-ea"/>
              </a:rPr>
              <a:t>(          ), </a:t>
            </a:r>
            <a:r>
              <a:rPr lang="ko-KR" altLang="en-US" sz="1600" b="1" dirty="0" smtClean="0">
                <a:latin typeface="+mn-ea"/>
              </a:rPr>
              <a:t>외부조인</a:t>
            </a:r>
            <a:r>
              <a:rPr lang="en-US" altLang="ko-KR" sz="1600" b="1" dirty="0" smtClean="0">
                <a:latin typeface="+mn-ea"/>
              </a:rPr>
              <a:t>(                 )  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149435"/>
            <a:ext cx="219155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6700" y="4328793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88314" y="4332699"/>
            <a:ext cx="360040" cy="19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50239" y="4767479"/>
            <a:ext cx="655499" cy="22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28274" y="4809850"/>
            <a:ext cx="1080120" cy="18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17420" y="4316887"/>
            <a:ext cx="350976" cy="214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3.4.1 </a:t>
            </a:r>
            <a:r>
              <a:rPr lang="ko-KR" altLang="en-US" dirty="0" err="1" smtClean="0"/>
              <a:t>세타조인과</a:t>
            </a:r>
            <a:r>
              <a:rPr lang="ko-KR" altLang="en-US" dirty="0" smtClean="0"/>
              <a:t> 동등조인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세타조인</a:t>
            </a:r>
            <a:r>
              <a:rPr lang="en-US" altLang="ko-KR" dirty="0" smtClean="0"/>
              <a:t>(theta join, θ)</a:t>
            </a:r>
          </a:p>
          <a:p>
            <a:pPr lvl="1"/>
            <a:r>
              <a:rPr lang="ko-KR" altLang="en-US" sz="1400" dirty="0" smtClean="0"/>
              <a:t>조인에 참여하는 두 릴레이션의 속성 값을 비교하여 조건을 만족하는 </a:t>
            </a:r>
            <a:r>
              <a:rPr lang="ko-KR" altLang="en-US" sz="1400" dirty="0" err="1" smtClean="0"/>
              <a:t>투플만</a:t>
            </a:r>
            <a:r>
              <a:rPr lang="ko-KR" altLang="en-US" sz="1400" dirty="0" smtClean="0"/>
              <a:t> 반환함</a:t>
            </a:r>
            <a:r>
              <a:rPr lang="en-US" altLang="ko-KR" sz="1400" dirty="0" smtClean="0"/>
              <a:t>. </a:t>
            </a:r>
          </a:p>
          <a:p>
            <a:pPr lvl="1"/>
            <a:r>
              <a:rPr lang="ko-KR" altLang="en-US" sz="1400" dirty="0" err="1" smtClean="0"/>
              <a:t>세타조인의</a:t>
            </a:r>
            <a:r>
              <a:rPr lang="ko-KR" altLang="en-US" sz="1400" dirty="0" smtClean="0"/>
              <a:t> 조건은 </a:t>
            </a:r>
            <a:r>
              <a:rPr lang="en-US" altLang="ko-KR" sz="1400" dirty="0" smtClean="0"/>
              <a:t>{=, ≠, ≤, ≥, </a:t>
            </a:r>
            <a:r>
              <a:rPr lang="ko-KR" altLang="en-US" sz="1400" dirty="0" smtClean="0"/>
              <a:t>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＞</a:t>
            </a:r>
            <a:r>
              <a:rPr lang="en-US" altLang="ko-KR" sz="1400" dirty="0" smtClean="0"/>
              <a:t>} </a:t>
            </a:r>
            <a:r>
              <a:rPr lang="ko-KR" altLang="en-US" sz="1400" dirty="0" smtClean="0"/>
              <a:t>중 하나가 됨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형식 </a:t>
            </a:r>
            <a:r>
              <a:rPr lang="en-US" altLang="ko-KR" sz="1400" dirty="0" smtClean="0"/>
              <a:t>: R      </a:t>
            </a:r>
            <a:r>
              <a:rPr lang="en-US" altLang="ko-KR" sz="1400" baseline="-25000" dirty="0" smtClean="0"/>
              <a:t>(r </a:t>
            </a:r>
            <a:r>
              <a:rPr lang="ko-KR" altLang="en-US" sz="1400" baseline="-25000" dirty="0" smtClean="0"/>
              <a:t>조건 </a:t>
            </a:r>
            <a:r>
              <a:rPr lang="en-US" altLang="ko-KR" sz="1400" baseline="-25000" dirty="0" smtClean="0"/>
              <a:t>s) </a:t>
            </a:r>
            <a:r>
              <a:rPr lang="en-US" altLang="ko-KR" sz="1400" dirty="0" smtClean="0"/>
              <a:t>S (R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S</a:t>
            </a:r>
            <a:r>
              <a:rPr lang="ko-KR" altLang="en-US" sz="1400" dirty="0" smtClean="0"/>
              <a:t>는 릴레이션이며 </a:t>
            </a:r>
            <a:r>
              <a:rPr lang="en-US" altLang="ko-KR" sz="1400" dirty="0" smtClean="0"/>
              <a:t>r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R</a:t>
            </a:r>
            <a:r>
              <a:rPr lang="ko-KR" altLang="en-US" sz="1400" dirty="0" smtClean="0"/>
              <a:t>의 속성</a:t>
            </a:r>
            <a:r>
              <a:rPr lang="en-US" altLang="ko-KR" sz="1400" dirty="0" smtClean="0"/>
              <a:t>, s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S</a:t>
            </a:r>
            <a:r>
              <a:rPr lang="ko-KR" altLang="en-US" sz="1400" dirty="0" smtClean="0"/>
              <a:t>의 속성</a:t>
            </a:r>
            <a:r>
              <a:rPr lang="en-US" altLang="ko-KR" sz="1400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동등조인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equi</a:t>
            </a:r>
            <a:r>
              <a:rPr lang="en-US" altLang="ko-KR" dirty="0" smtClean="0"/>
              <a:t> join)</a:t>
            </a:r>
          </a:p>
          <a:p>
            <a:pPr lvl="1"/>
            <a:r>
              <a:rPr lang="ko-KR" altLang="en-US" sz="1400" dirty="0" err="1" smtClean="0"/>
              <a:t>세타조인에서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연산자를 사용한 조인을 말함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보통 조인 연산이라고 하면 동등조인을 지칭함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형식 </a:t>
            </a:r>
            <a:r>
              <a:rPr lang="en-US" altLang="ko-KR" sz="1400" dirty="0" smtClean="0"/>
              <a:t>: R      </a:t>
            </a:r>
            <a:r>
              <a:rPr lang="en-US" altLang="ko-KR" sz="1400" baseline="-25000" dirty="0" smtClean="0"/>
              <a:t>(r = s)</a:t>
            </a:r>
            <a:r>
              <a:rPr lang="en-US" altLang="ko-KR" sz="1400" dirty="0" smtClean="0"/>
              <a:t> S</a:t>
            </a:r>
            <a:endParaRPr lang="ko-KR" altLang="en-US" sz="1400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0722" y="2177962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588" y="3722080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46277662"/>
              </p:ext>
            </p:extLst>
          </p:nvPr>
        </p:nvGraphicFramePr>
        <p:xfrm>
          <a:off x="827584" y="4270856"/>
          <a:ext cx="770485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2-7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고객과 고객의 주문 사항을 모두 보이시오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3065" y="4922118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3.4.1 </a:t>
            </a:r>
            <a:r>
              <a:rPr lang="ko-KR" altLang="en-US" dirty="0" err="1" smtClean="0"/>
              <a:t>세타조인과</a:t>
            </a:r>
            <a:r>
              <a:rPr lang="ko-KR" altLang="en-US" dirty="0" smtClean="0"/>
              <a:t> 동등조인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69730581"/>
              </p:ext>
            </p:extLst>
          </p:nvPr>
        </p:nvGraphicFramePr>
        <p:xfrm>
          <a:off x="323528" y="1412776"/>
          <a:ext cx="3999413" cy="1219200"/>
        </p:xfrm>
        <a:graphic>
          <a:graphicData uri="http://schemas.openxmlformats.org/drawingml/2006/table">
            <a:tbl>
              <a:tblPr/>
              <a:tblGrid>
                <a:gridCol w="780365"/>
                <a:gridCol w="780365"/>
                <a:gridCol w="1214547"/>
                <a:gridCol w="1224136"/>
              </a:tblGrid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72516158"/>
              </p:ext>
            </p:extLst>
          </p:nvPr>
        </p:nvGraphicFramePr>
        <p:xfrm>
          <a:off x="4571406" y="1412776"/>
          <a:ext cx="4177058" cy="1955053"/>
        </p:xfrm>
        <a:graphic>
          <a:graphicData uri="http://schemas.openxmlformats.org/drawingml/2006/table">
            <a:tbl>
              <a:tblPr/>
              <a:tblGrid>
                <a:gridCol w="792207"/>
                <a:gridCol w="792207"/>
                <a:gridCol w="792207"/>
                <a:gridCol w="792207"/>
                <a:gridCol w="1008230"/>
              </a:tblGrid>
              <a:tr h="23300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8997538"/>
              </p:ext>
            </p:extLst>
          </p:nvPr>
        </p:nvGraphicFramePr>
        <p:xfrm>
          <a:off x="323528" y="4149256"/>
          <a:ext cx="8424938" cy="2072508"/>
        </p:xfrm>
        <a:graphic>
          <a:graphicData uri="http://schemas.openxmlformats.org/drawingml/2006/table">
            <a:tbl>
              <a:tblPr/>
              <a:tblGrid>
                <a:gridCol w="820127"/>
                <a:gridCol w="820127"/>
                <a:gridCol w="1192911"/>
                <a:gridCol w="1267468"/>
                <a:gridCol w="820127"/>
                <a:gridCol w="820127"/>
                <a:gridCol w="820127"/>
                <a:gridCol w="820127"/>
                <a:gridCol w="1043797"/>
              </a:tblGrid>
              <a:tr h="187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1520" y="1124744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11605" y="1124744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4323778" y="386104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4338636" y="342900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03848" y="3573016"/>
            <a:ext cx="25234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latin typeface="+mn-ea"/>
                <a:ea typeface="+mn-ea"/>
              </a:rPr>
              <a:t>고객      </a:t>
            </a:r>
            <a:r>
              <a:rPr lang="ko-KR" altLang="en-US" sz="800" b="1" dirty="0" smtClean="0">
                <a:latin typeface="+mn-ea"/>
                <a:ea typeface="+mn-ea"/>
              </a:rPr>
              <a:t>고객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</a:t>
            </a:r>
            <a:r>
              <a:rPr lang="en-US" altLang="ko-KR" sz="800" b="1" dirty="0" smtClean="0">
                <a:latin typeface="+mn-ea"/>
                <a:ea typeface="+mn-ea"/>
              </a:rPr>
              <a:t>=</a:t>
            </a:r>
            <a:r>
              <a:rPr lang="ko-KR" altLang="en-US" sz="800" b="1" dirty="0" smtClean="0">
                <a:latin typeface="+mn-ea"/>
                <a:ea typeface="+mn-ea"/>
              </a:rPr>
              <a:t>주문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 </a:t>
            </a:r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el-GR" sz="1200" b="1" dirty="0">
              <a:latin typeface="+mn-ea"/>
              <a:ea typeface="+mn-ea"/>
            </a:endParaRPr>
          </a:p>
        </p:txBody>
      </p:sp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9318" y="3610306"/>
            <a:ext cx="284610" cy="169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333053" y="4149080"/>
            <a:ext cx="81113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220072" y="4149080"/>
            <a:ext cx="854571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03796" y="640357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동등조인의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3.4.2 </a:t>
            </a:r>
            <a:r>
              <a:rPr lang="ko-KR" altLang="en-US" dirty="0" smtClean="0"/>
              <a:t>자연조인</a:t>
            </a:r>
            <a:r>
              <a:rPr lang="en-US" altLang="ko-KR" dirty="0" smtClean="0"/>
              <a:t>(</a:t>
            </a:r>
            <a:r>
              <a:rPr lang="en-US" altLang="ko-KR" dirty="0"/>
              <a:t>natural join)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동등조인에서 조인에 참여한 속성이 두 번 나오지 않도록 두 번째 속성을 제거한 결과를 반환함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</a:t>
            </a:r>
            <a:r>
              <a:rPr lang="en-US" altLang="ko-KR" b="0" dirty="0" smtClean="0"/>
              <a:t>R     </a:t>
            </a:r>
            <a:r>
              <a:rPr lang="en-US" altLang="ko-KR" sz="800" b="0" dirty="0" smtClean="0"/>
              <a:t>N(r, s) </a:t>
            </a:r>
            <a:r>
              <a:rPr lang="en-US" altLang="ko-KR" b="0" dirty="0" smtClean="0"/>
              <a:t>S</a:t>
            </a:r>
            <a:endParaRPr lang="ko-KR" altLang="en-US" b="0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1205" y="1979315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43238198"/>
              </p:ext>
            </p:extLst>
          </p:nvPr>
        </p:nvGraphicFramePr>
        <p:xfrm>
          <a:off x="827584" y="2564904"/>
          <a:ext cx="770485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2-8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고객과 고객의 주문 사항을 모두 보여주되 같은 속성은 한 번만 표시하시오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N(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7249" y="3206787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3.4.2 </a:t>
            </a:r>
            <a:r>
              <a:rPr lang="ko-KR" altLang="en-US" dirty="0" smtClean="0"/>
              <a:t>자연조인</a:t>
            </a:r>
            <a:r>
              <a:rPr lang="en-US" altLang="ko-KR" dirty="0"/>
              <a:t>(natural join)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34974103"/>
              </p:ext>
            </p:extLst>
          </p:nvPr>
        </p:nvGraphicFramePr>
        <p:xfrm>
          <a:off x="323528" y="1412776"/>
          <a:ext cx="3999413" cy="1219200"/>
        </p:xfrm>
        <a:graphic>
          <a:graphicData uri="http://schemas.openxmlformats.org/drawingml/2006/table">
            <a:tbl>
              <a:tblPr/>
              <a:tblGrid>
                <a:gridCol w="780365"/>
                <a:gridCol w="780365"/>
                <a:gridCol w="1214547"/>
                <a:gridCol w="1224136"/>
              </a:tblGrid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92539003"/>
              </p:ext>
            </p:extLst>
          </p:nvPr>
        </p:nvGraphicFramePr>
        <p:xfrm>
          <a:off x="4571406" y="1412776"/>
          <a:ext cx="4177058" cy="1955053"/>
        </p:xfrm>
        <a:graphic>
          <a:graphicData uri="http://schemas.openxmlformats.org/drawingml/2006/table">
            <a:tbl>
              <a:tblPr/>
              <a:tblGrid>
                <a:gridCol w="792207"/>
                <a:gridCol w="792207"/>
                <a:gridCol w="792207"/>
                <a:gridCol w="792207"/>
                <a:gridCol w="1008230"/>
              </a:tblGrid>
              <a:tr h="23300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22443649"/>
              </p:ext>
            </p:extLst>
          </p:nvPr>
        </p:nvGraphicFramePr>
        <p:xfrm>
          <a:off x="711605" y="4149256"/>
          <a:ext cx="7604811" cy="2072508"/>
        </p:xfrm>
        <a:graphic>
          <a:graphicData uri="http://schemas.openxmlformats.org/drawingml/2006/table">
            <a:tbl>
              <a:tblPr/>
              <a:tblGrid>
                <a:gridCol w="820127"/>
                <a:gridCol w="820127"/>
                <a:gridCol w="1192911"/>
                <a:gridCol w="1267468"/>
                <a:gridCol w="820127"/>
                <a:gridCol w="820127"/>
                <a:gridCol w="820127"/>
                <a:gridCol w="1043797"/>
              </a:tblGrid>
              <a:tr h="187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1520" y="1124744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11605" y="1124744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4323778" y="386104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4338636" y="342900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03848" y="3573016"/>
            <a:ext cx="26244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     </a:t>
            </a:r>
            <a:r>
              <a:rPr lang="en-US" altLang="ko-KR" sz="800" b="1" dirty="0" smtClean="0">
                <a:latin typeface="+mn-ea"/>
                <a:ea typeface="+mn-ea"/>
              </a:rPr>
              <a:t>N(</a:t>
            </a:r>
            <a:r>
              <a:rPr lang="ko-KR" altLang="en-US" sz="800" b="1" dirty="0" smtClean="0">
                <a:latin typeface="+mn-ea"/>
                <a:ea typeface="+mn-ea"/>
              </a:rPr>
              <a:t>고객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</a:t>
            </a:r>
            <a:r>
              <a:rPr lang="en-US" altLang="ko-KR" sz="800" b="1" dirty="0" smtClean="0">
                <a:latin typeface="+mn-ea"/>
                <a:ea typeface="+mn-ea"/>
              </a:rPr>
              <a:t>=</a:t>
            </a:r>
            <a:r>
              <a:rPr lang="ko-KR" altLang="en-US" sz="800" b="1" dirty="0" smtClean="0">
                <a:latin typeface="+mn-ea"/>
                <a:ea typeface="+mn-ea"/>
              </a:rPr>
              <a:t>주문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</a:t>
            </a:r>
            <a:r>
              <a:rPr lang="en-US" altLang="ko-KR" sz="800" b="1" dirty="0" smtClean="0">
                <a:latin typeface="+mn-ea"/>
                <a:ea typeface="+mn-ea"/>
              </a:rPr>
              <a:t>)</a:t>
            </a:r>
            <a:r>
              <a:rPr lang="ko-KR" altLang="en-US" sz="8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el-GR" sz="1200" b="1" dirty="0">
              <a:latin typeface="+mn-ea"/>
              <a:ea typeface="+mn-ea"/>
            </a:endParaRPr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9289" y="3597525"/>
            <a:ext cx="288032" cy="171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721130" y="4149080"/>
            <a:ext cx="81113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1130" y="637728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자연조인의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3.4.3 </a:t>
            </a:r>
            <a:r>
              <a:rPr lang="ko-KR" altLang="en-US" dirty="0" smtClean="0"/>
              <a:t>외부조인과 </a:t>
            </a:r>
            <a:r>
              <a:rPr lang="ko-KR" altLang="en-US" dirty="0" err="1" smtClean="0"/>
              <a:t>세미조인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7982"/>
            <a:ext cx="8064896" cy="5472608"/>
          </a:xfrm>
        </p:spPr>
        <p:txBody>
          <a:bodyPr/>
          <a:lstStyle/>
          <a:p>
            <a:r>
              <a:rPr lang="ko-KR" altLang="en-US" dirty="0" smtClean="0"/>
              <a:t>외부조인</a:t>
            </a:r>
            <a:r>
              <a:rPr lang="en-US" altLang="ko-KR" dirty="0" smtClean="0"/>
              <a:t>(outer join)</a:t>
            </a:r>
          </a:p>
          <a:p>
            <a:pPr lvl="1">
              <a:lnSpc>
                <a:spcPct val="150000"/>
              </a:lnSpc>
            </a:pPr>
            <a:r>
              <a:rPr lang="ko-KR" altLang="en-US" sz="1300" dirty="0" smtClean="0"/>
              <a:t>자연조인 시 조인에 실패한 </a:t>
            </a:r>
            <a:r>
              <a:rPr lang="ko-KR" altLang="en-US" sz="1300" dirty="0" err="1" smtClean="0"/>
              <a:t>투플을</a:t>
            </a:r>
            <a:r>
              <a:rPr lang="ko-KR" altLang="en-US" sz="1300" dirty="0" smtClean="0"/>
              <a:t> 모두 보여주되 값이 없는 대응 속성에는 </a:t>
            </a:r>
            <a:r>
              <a:rPr lang="en-US" altLang="ko-KR" sz="1300" dirty="0" smtClean="0"/>
              <a:t>NULL </a:t>
            </a:r>
            <a:r>
              <a:rPr lang="ko-KR" altLang="en-US" sz="1300" dirty="0" smtClean="0"/>
              <a:t>값을 채워서 반환</a:t>
            </a:r>
            <a:endParaRPr lang="en-US" altLang="ko-KR" sz="1300" dirty="0" smtClean="0"/>
          </a:p>
          <a:p>
            <a:pPr lvl="1">
              <a:lnSpc>
                <a:spcPct val="150000"/>
              </a:lnSpc>
            </a:pPr>
            <a:r>
              <a:rPr lang="ko-KR" altLang="en-US" sz="1300" dirty="0" smtClean="0"/>
              <a:t>모든 속성을 보여주는 기준 </a:t>
            </a:r>
            <a:r>
              <a:rPr lang="ko-KR" altLang="en-US" sz="1300" dirty="0" err="1" smtClean="0"/>
              <a:t>릴레이션</a:t>
            </a:r>
            <a:r>
              <a:rPr lang="ko-KR" altLang="en-US" sz="1300" dirty="0" smtClean="0"/>
              <a:t> 위치에 따라 왼쪽</a:t>
            </a:r>
            <a:r>
              <a:rPr lang="en-US" altLang="ko-KR" sz="1300" dirty="0" smtClean="0"/>
              <a:t>(left) </a:t>
            </a:r>
            <a:r>
              <a:rPr lang="ko-KR" altLang="en-US" sz="1300" dirty="0" smtClean="0"/>
              <a:t>외부조인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오른쪽</a:t>
            </a:r>
            <a:r>
              <a:rPr lang="en-US" altLang="ko-KR" sz="1300" dirty="0" smtClean="0"/>
              <a:t>(right) </a:t>
            </a:r>
            <a:r>
              <a:rPr lang="ko-KR" altLang="en-US" sz="1300" dirty="0" smtClean="0"/>
              <a:t>외부조인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완전</a:t>
            </a:r>
            <a:r>
              <a:rPr lang="en-US" altLang="ko-KR" sz="1300" dirty="0" smtClean="0"/>
              <a:t>(full) </a:t>
            </a:r>
            <a:r>
              <a:rPr lang="ko-KR" altLang="en-US" sz="1300" dirty="0" smtClean="0"/>
              <a:t>외부조인으로 나뉨</a:t>
            </a:r>
            <a:r>
              <a:rPr lang="en-US" altLang="ko-KR" sz="13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300" dirty="0" smtClean="0"/>
              <a:t>형식 </a:t>
            </a:r>
            <a:r>
              <a:rPr lang="en-US" altLang="ko-KR" sz="1300" dirty="0" smtClean="0"/>
              <a:t>: </a:t>
            </a:r>
            <a:r>
              <a:rPr lang="ko-KR" altLang="en-US" sz="1300" dirty="0" smtClean="0"/>
              <a:t>왼쪽</a:t>
            </a:r>
            <a:r>
              <a:rPr lang="en-US" altLang="ko-KR" sz="1300" dirty="0" smtClean="0"/>
              <a:t>(left) </a:t>
            </a:r>
            <a:r>
              <a:rPr lang="ko-KR" altLang="en-US" sz="1300" dirty="0" smtClean="0"/>
              <a:t>외부조인 </a:t>
            </a:r>
            <a:r>
              <a:rPr lang="en-US" altLang="ko-KR" sz="1300" dirty="0" smtClean="0"/>
              <a:t>– R      </a:t>
            </a:r>
            <a:r>
              <a:rPr lang="en-US" altLang="ko-KR" sz="1300" baseline="-25000" dirty="0" smtClean="0"/>
              <a:t>(r, s) </a:t>
            </a:r>
            <a:r>
              <a:rPr lang="en-US" altLang="ko-KR" sz="1300" dirty="0" smtClean="0"/>
              <a:t>S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sz="1300" dirty="0" smtClean="0"/>
              <a:t>		 </a:t>
            </a:r>
            <a:r>
              <a:rPr lang="ko-KR" altLang="en-US" sz="1300" dirty="0" smtClean="0"/>
              <a:t>완전</a:t>
            </a:r>
            <a:r>
              <a:rPr lang="en-US" altLang="ko-KR" sz="1300" dirty="0" smtClean="0"/>
              <a:t>(full) </a:t>
            </a:r>
            <a:r>
              <a:rPr lang="ko-KR" altLang="en-US" sz="1300" dirty="0" smtClean="0"/>
              <a:t>외부조인 </a:t>
            </a:r>
            <a:r>
              <a:rPr lang="en-US" altLang="ko-KR" sz="1300" dirty="0" smtClean="0"/>
              <a:t>– R      </a:t>
            </a:r>
            <a:r>
              <a:rPr lang="en-US" altLang="ko-KR" sz="1300" baseline="-25000" dirty="0" smtClean="0"/>
              <a:t>(r, s) </a:t>
            </a:r>
            <a:r>
              <a:rPr lang="en-US" altLang="ko-KR" sz="1300" dirty="0" smtClean="0"/>
              <a:t>S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sz="1300" dirty="0" smtClean="0"/>
              <a:t>	        </a:t>
            </a:r>
            <a:r>
              <a:rPr lang="ko-KR" altLang="en-US" sz="1300" dirty="0" smtClean="0"/>
              <a:t> 오른쪽</a:t>
            </a:r>
            <a:r>
              <a:rPr lang="en-US" altLang="ko-KR" sz="1300" dirty="0" smtClean="0"/>
              <a:t>(right) </a:t>
            </a:r>
            <a:r>
              <a:rPr lang="ko-KR" altLang="en-US" sz="1300" dirty="0" smtClean="0"/>
              <a:t>외부조인 </a:t>
            </a:r>
            <a:r>
              <a:rPr lang="en-US" altLang="ko-KR" sz="1300" dirty="0" smtClean="0"/>
              <a:t>- R      </a:t>
            </a:r>
            <a:r>
              <a:rPr lang="en-US" altLang="ko-KR" sz="1300" baseline="-25000" dirty="0" smtClean="0"/>
              <a:t>(r, s)</a:t>
            </a:r>
            <a:r>
              <a:rPr lang="en-US" altLang="ko-KR" sz="1300" dirty="0" smtClean="0"/>
              <a:t> 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1607" y="2636912"/>
            <a:ext cx="286319" cy="18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0854" y="3068960"/>
            <a:ext cx="291083" cy="17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7926" y="3501008"/>
            <a:ext cx="286320" cy="159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47370426"/>
              </p:ext>
            </p:extLst>
          </p:nvPr>
        </p:nvGraphicFramePr>
        <p:xfrm>
          <a:off x="851000" y="4369567"/>
          <a:ext cx="1371600" cy="8572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5800"/>
                <a:gridCol w="685800"/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aa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cc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cc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41905625"/>
              </p:ext>
            </p:extLst>
          </p:nvPr>
        </p:nvGraphicFramePr>
        <p:xfrm>
          <a:off x="2723208" y="4362721"/>
          <a:ext cx="1371600" cy="8572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5800"/>
                <a:gridCol w="685800"/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dd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ee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ff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89744743"/>
              </p:ext>
            </p:extLst>
          </p:nvPr>
        </p:nvGraphicFramePr>
        <p:xfrm>
          <a:off x="1499072" y="5894908"/>
          <a:ext cx="2057400" cy="8477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5800"/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aa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dd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cc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cc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ee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480022" y="6317431"/>
            <a:ext cx="2088232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84325" y="4081535"/>
            <a:ext cx="3754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R1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51200" y="4093739"/>
            <a:ext cx="3754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R2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2330970" y="5652019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2345828" y="5219971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706340" y="5363987"/>
            <a:ext cx="1507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R1      </a:t>
            </a:r>
            <a:r>
              <a:rPr lang="en-US" altLang="ko-KR" sz="800" b="1" dirty="0" smtClean="0"/>
              <a:t>(R1.B, R2.B) </a:t>
            </a:r>
            <a:r>
              <a:rPr lang="en-US" altLang="ko-KR" sz="1200" b="1" dirty="0" smtClean="0"/>
              <a:t>R2</a:t>
            </a:r>
            <a:endParaRPr lang="el-GR" sz="1200" b="1" dirty="0">
              <a:latin typeface="+mn-ea"/>
              <a:ea typeface="+mn-ea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0601" y="5397765"/>
            <a:ext cx="324995" cy="20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4067944" y="617341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왼쪽 외부조인의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3.4.3 </a:t>
            </a:r>
            <a:r>
              <a:rPr lang="ko-KR" altLang="en-US" dirty="0" smtClean="0"/>
              <a:t>외부조인과 </a:t>
            </a:r>
            <a:r>
              <a:rPr lang="ko-KR" altLang="en-US" dirty="0" err="1" smtClean="0"/>
              <a:t>세미조인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81576389"/>
              </p:ext>
            </p:extLst>
          </p:nvPr>
        </p:nvGraphicFramePr>
        <p:xfrm>
          <a:off x="683568" y="1340768"/>
          <a:ext cx="7848872" cy="258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2-9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고객과 고객의 주문 내역을 보이시오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 기준으로 주문내역이 없는 고객도 모두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주문내역이 없는 고객과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릴레이션에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고객번호가 없는 주문을 모두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주문내역 기준으로 고객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릴레이션에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고객번호가 없는 주문도 모두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3962" y="2939795"/>
            <a:ext cx="286319" cy="18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9198" y="3271416"/>
            <a:ext cx="291083" cy="17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8726" y="3604572"/>
            <a:ext cx="286320" cy="159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3.4.3 </a:t>
            </a:r>
            <a:r>
              <a:rPr lang="ko-KR" altLang="en-US" dirty="0" smtClean="0"/>
              <a:t>외부조인과 </a:t>
            </a:r>
            <a:r>
              <a:rPr lang="ko-KR" altLang="en-US" dirty="0" err="1" smtClean="0"/>
              <a:t>세미조인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628119"/>
              </p:ext>
            </p:extLst>
          </p:nvPr>
        </p:nvGraphicFramePr>
        <p:xfrm>
          <a:off x="3024335" y="1460401"/>
          <a:ext cx="1368152" cy="1066800"/>
        </p:xfrm>
        <a:graphic>
          <a:graphicData uri="http://schemas.openxmlformats.org/drawingml/2006/table">
            <a:tbl>
              <a:tblPr/>
              <a:tblGrid>
                <a:gridCol w="720080"/>
                <a:gridCol w="648072"/>
              </a:tblGrid>
              <a:tr h="187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고객번호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54124492"/>
              </p:ext>
            </p:extLst>
          </p:nvPr>
        </p:nvGraphicFramePr>
        <p:xfrm>
          <a:off x="4752527" y="1446684"/>
          <a:ext cx="2267745" cy="1728192"/>
        </p:xfrm>
        <a:graphic>
          <a:graphicData uri="http://schemas.openxmlformats.org/drawingml/2006/table">
            <a:tbl>
              <a:tblPr/>
              <a:tblGrid>
                <a:gridCol w="781981"/>
                <a:gridCol w="730187"/>
                <a:gridCol w="755577"/>
              </a:tblGrid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주문번호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고객번호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판매가격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68921010"/>
              </p:ext>
            </p:extLst>
          </p:nvPr>
        </p:nvGraphicFramePr>
        <p:xfrm>
          <a:off x="244624" y="3861048"/>
          <a:ext cx="2743200" cy="171831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25984636"/>
              </p:ext>
            </p:extLst>
          </p:nvPr>
        </p:nvGraphicFramePr>
        <p:xfrm>
          <a:off x="6084168" y="3861048"/>
          <a:ext cx="2743200" cy="171831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76527501"/>
              </p:ext>
            </p:extLst>
          </p:nvPr>
        </p:nvGraphicFramePr>
        <p:xfrm>
          <a:off x="3168438" y="3861048"/>
          <a:ext cx="2743200" cy="193167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43229" y="1196752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고객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0519" y="1196752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432176" y="307067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02807" y="3296017"/>
            <a:ext cx="22541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고객</a:t>
            </a:r>
            <a:r>
              <a:rPr lang="ko-KR" altLang="en-US" sz="1200" b="1" dirty="0" smtClean="0">
                <a:latin typeface="+mn-ea"/>
                <a:ea typeface="+mn-ea"/>
              </a:rPr>
              <a:t>     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고객</a:t>
            </a:r>
            <a:r>
              <a:rPr lang="en-US" altLang="ko-KR" sz="1100" b="1" baseline="-25000" dirty="0" smtClean="0">
                <a:latin typeface="+mn-ea"/>
                <a:ea typeface="+mn-ea"/>
              </a:rPr>
              <a:t>.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고객번호</a:t>
            </a:r>
            <a:r>
              <a:rPr lang="en-US" altLang="ko-KR" sz="1100" b="1" baseline="-25000" dirty="0" smtClean="0">
                <a:latin typeface="+mn-ea"/>
                <a:ea typeface="+mn-ea"/>
              </a:rPr>
              <a:t>=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주문</a:t>
            </a:r>
            <a:r>
              <a:rPr lang="en-US" altLang="ko-KR" sz="1100" b="1" baseline="-25000" dirty="0" smtClean="0">
                <a:latin typeface="+mn-ea"/>
                <a:ea typeface="+mn-ea"/>
              </a:rPr>
              <a:t>.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고객번호 </a:t>
            </a:r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endParaRPr lang="el-GR" sz="1000" b="1" dirty="0">
              <a:latin typeface="+mn-ea"/>
              <a:ea typeface="+mn-ea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4432176" y="3611885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1511274" y="3635499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7346404" y="3635499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51520" y="4941168"/>
            <a:ext cx="2736304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69940" y="4941168"/>
            <a:ext cx="2736304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175273" y="5589240"/>
            <a:ext cx="2736304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093693" y="5157192"/>
            <a:ext cx="2736304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33636" y="3296017"/>
            <a:ext cx="23663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고객</a:t>
            </a:r>
            <a:r>
              <a:rPr lang="ko-KR" altLang="en-US" sz="1200" b="1" dirty="0" smtClean="0">
                <a:latin typeface="+mn-ea"/>
                <a:ea typeface="+mn-ea"/>
              </a:rPr>
              <a:t>     </a:t>
            </a:r>
            <a:r>
              <a:rPr lang="ko-KR" altLang="en-US" sz="1200" b="1" baseline="-25000" dirty="0" smtClean="0">
                <a:latin typeface="+mn-ea"/>
                <a:ea typeface="+mn-ea"/>
              </a:rPr>
              <a:t>고객</a:t>
            </a:r>
            <a:r>
              <a:rPr lang="en-US" altLang="ko-KR" sz="1200" b="1" baseline="-25000" dirty="0" smtClean="0">
                <a:latin typeface="+mn-ea"/>
                <a:ea typeface="+mn-ea"/>
              </a:rPr>
              <a:t>.</a:t>
            </a:r>
            <a:r>
              <a:rPr lang="ko-KR" altLang="en-US" sz="1200" b="1" baseline="-25000" dirty="0" smtClean="0">
                <a:latin typeface="+mn-ea"/>
                <a:ea typeface="+mn-ea"/>
              </a:rPr>
              <a:t>고객번호</a:t>
            </a:r>
            <a:r>
              <a:rPr lang="en-US" altLang="ko-KR" sz="1200" b="1" baseline="-25000" dirty="0" smtClean="0">
                <a:latin typeface="+mn-ea"/>
                <a:ea typeface="+mn-ea"/>
              </a:rPr>
              <a:t>=</a:t>
            </a:r>
            <a:r>
              <a:rPr lang="ko-KR" altLang="en-US" sz="1200" b="1" baseline="-25000" dirty="0" smtClean="0">
                <a:latin typeface="+mn-ea"/>
                <a:ea typeface="+mn-ea"/>
              </a:rPr>
              <a:t>주문</a:t>
            </a:r>
            <a:r>
              <a:rPr lang="en-US" altLang="ko-KR" sz="1200" b="1" baseline="-25000" dirty="0" smtClean="0">
                <a:latin typeface="+mn-ea"/>
                <a:ea typeface="+mn-ea"/>
              </a:rPr>
              <a:t>.</a:t>
            </a:r>
            <a:r>
              <a:rPr lang="ko-KR" altLang="en-US" sz="1200" b="1" baseline="-25000" dirty="0" smtClean="0">
                <a:latin typeface="+mn-ea"/>
                <a:ea typeface="+mn-ea"/>
              </a:rPr>
              <a:t>고객번호 </a:t>
            </a:r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endParaRPr lang="el-GR" sz="1000" b="1" dirty="0">
              <a:latin typeface="+mn-ea"/>
              <a:ea typeface="+mn-ea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676" y="3381375"/>
            <a:ext cx="238253" cy="153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2372" y="3390900"/>
            <a:ext cx="2190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6213326" y="3296017"/>
            <a:ext cx="22541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고객</a:t>
            </a:r>
            <a:r>
              <a:rPr lang="ko-KR" altLang="en-US" sz="1200" b="1" dirty="0" smtClean="0">
                <a:latin typeface="+mn-ea"/>
                <a:ea typeface="+mn-ea"/>
              </a:rPr>
              <a:t>     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고객</a:t>
            </a:r>
            <a:r>
              <a:rPr lang="en-US" altLang="ko-KR" sz="1100" b="1" baseline="-25000" dirty="0" smtClean="0">
                <a:latin typeface="+mn-ea"/>
                <a:ea typeface="+mn-ea"/>
              </a:rPr>
              <a:t>.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고객번호</a:t>
            </a:r>
            <a:r>
              <a:rPr lang="en-US" altLang="ko-KR" sz="1100" b="1" baseline="-25000" dirty="0" smtClean="0">
                <a:latin typeface="+mn-ea"/>
                <a:ea typeface="+mn-ea"/>
              </a:rPr>
              <a:t>=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주문</a:t>
            </a:r>
            <a:r>
              <a:rPr lang="en-US" altLang="ko-KR" sz="1100" b="1" baseline="-25000" dirty="0" smtClean="0">
                <a:latin typeface="+mn-ea"/>
                <a:ea typeface="+mn-ea"/>
              </a:rPr>
              <a:t>.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고객번호 </a:t>
            </a:r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endParaRPr lang="el-GR" sz="1000" b="1" dirty="0">
              <a:latin typeface="+mn-ea"/>
              <a:ea typeface="+mn-ea"/>
            </a:endParaRPr>
          </a:p>
        </p:txBody>
      </p: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9936" y="3400425"/>
            <a:ext cx="214312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1043608" y="5974230"/>
            <a:ext cx="117211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① 왼쪽 외부조인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62028" y="5974230"/>
            <a:ext cx="117211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② 완전 외부조인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04248" y="5974230"/>
            <a:ext cx="130035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③ 오른쪽 외부조인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3664" y="639726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외부조인의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3.4.3 </a:t>
            </a:r>
            <a:r>
              <a:rPr lang="ko-KR" altLang="en-US" dirty="0" smtClean="0"/>
              <a:t>외부조인과 </a:t>
            </a:r>
            <a:r>
              <a:rPr lang="ko-KR" altLang="en-US" dirty="0" err="1" smtClean="0"/>
              <a:t>세미조인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세미조인</a:t>
            </a:r>
            <a:r>
              <a:rPr lang="en-US" altLang="ko-KR" dirty="0" smtClean="0"/>
              <a:t>(semi join)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자연조인을 한 후 두 릴레이션 중 한쪽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결과만 반환하며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기호에서 닫힌 쪽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투플만</a:t>
            </a:r>
            <a:r>
              <a:rPr lang="ko-KR" altLang="en-US" sz="1400" dirty="0" smtClean="0"/>
              <a:t> 반환함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형식  </a:t>
            </a:r>
            <a:r>
              <a:rPr lang="en-US" altLang="ko-KR" sz="1600" dirty="0" smtClean="0"/>
              <a:t>: R     </a:t>
            </a:r>
            <a:r>
              <a:rPr lang="en-US" altLang="ko-KR" sz="1600" baseline="-25000" dirty="0" smtClean="0"/>
              <a:t>(r, s) </a:t>
            </a:r>
            <a:r>
              <a:rPr lang="en-US" altLang="ko-KR" sz="1600" dirty="0" smtClean="0"/>
              <a:t>S	</a:t>
            </a:r>
          </a:p>
          <a:p>
            <a:pPr lvl="1"/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3603" y="2380809"/>
            <a:ext cx="310513" cy="18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2403637"/>
              </p:ext>
            </p:extLst>
          </p:nvPr>
        </p:nvGraphicFramePr>
        <p:xfrm>
          <a:off x="827584" y="3090106"/>
          <a:ext cx="770485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2-10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고객 중 주문 내역이 있는 고객의 고객 정보를 보이시오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736082"/>
            <a:ext cx="310513" cy="18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3.4.3 </a:t>
            </a:r>
            <a:r>
              <a:rPr lang="ko-KR" altLang="en-US" dirty="0" smtClean="0"/>
              <a:t>외부조인과 </a:t>
            </a:r>
            <a:r>
              <a:rPr lang="ko-KR" altLang="en-US" dirty="0" err="1" smtClean="0"/>
              <a:t>세미조인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48043533"/>
              </p:ext>
            </p:extLst>
          </p:nvPr>
        </p:nvGraphicFramePr>
        <p:xfrm>
          <a:off x="355387" y="1627446"/>
          <a:ext cx="3930229" cy="1226594"/>
        </p:xfrm>
        <a:graphic>
          <a:graphicData uri="http://schemas.openxmlformats.org/drawingml/2006/table">
            <a:tbl>
              <a:tblPr/>
              <a:tblGrid>
                <a:gridCol w="810047"/>
                <a:gridCol w="810047"/>
                <a:gridCol w="1170068"/>
                <a:gridCol w="1140067"/>
              </a:tblGrid>
              <a:tr h="25123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846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46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46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46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53482460"/>
              </p:ext>
            </p:extLst>
          </p:nvPr>
        </p:nvGraphicFramePr>
        <p:xfrm>
          <a:off x="2584351" y="4317479"/>
          <a:ext cx="3972327" cy="1080120"/>
        </p:xfrm>
        <a:graphic>
          <a:graphicData uri="http://schemas.openxmlformats.org/drawingml/2006/table">
            <a:tbl>
              <a:tblPr/>
              <a:tblGrid>
                <a:gridCol w="818724"/>
                <a:gridCol w="818724"/>
                <a:gridCol w="1182601"/>
                <a:gridCol w="1152278"/>
              </a:tblGrid>
              <a:tr h="27003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25746428"/>
              </p:ext>
            </p:extLst>
          </p:nvPr>
        </p:nvGraphicFramePr>
        <p:xfrm>
          <a:off x="4471444" y="1622296"/>
          <a:ext cx="4205012" cy="1950720"/>
        </p:xfrm>
        <a:graphic>
          <a:graphicData uri="http://schemas.openxmlformats.org/drawingml/2006/table">
            <a:tbl>
              <a:tblPr/>
              <a:tblGrid>
                <a:gridCol w="706376"/>
                <a:gridCol w="747384"/>
                <a:gridCol w="815328"/>
                <a:gridCol w="815328"/>
                <a:gridCol w="1120596"/>
              </a:tblGrid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3528" y="1340768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39597" y="1340768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4357686" y="3718742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03848" y="3987522"/>
            <a:ext cx="2505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     </a:t>
            </a:r>
            <a:r>
              <a:rPr lang="en-US" altLang="ko-KR" sz="800" b="1" dirty="0" smtClean="0">
                <a:latin typeface="+mn-ea"/>
                <a:ea typeface="+mn-ea"/>
              </a:rPr>
              <a:t>(</a:t>
            </a:r>
            <a:r>
              <a:rPr lang="ko-KR" altLang="en-US" sz="800" b="1" dirty="0" smtClean="0">
                <a:latin typeface="+mn-ea"/>
                <a:ea typeface="+mn-ea"/>
              </a:rPr>
              <a:t>고객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</a:t>
            </a:r>
            <a:r>
              <a:rPr lang="en-US" altLang="ko-KR" sz="800" b="1" dirty="0" smtClean="0">
                <a:latin typeface="+mn-ea"/>
                <a:ea typeface="+mn-ea"/>
              </a:rPr>
              <a:t>,</a:t>
            </a:r>
            <a:r>
              <a:rPr lang="ko-KR" altLang="en-US" sz="800" b="1" dirty="0" smtClean="0">
                <a:latin typeface="+mn-ea"/>
                <a:ea typeface="+mn-ea"/>
              </a:rPr>
              <a:t>주문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</a:t>
            </a:r>
            <a:r>
              <a:rPr lang="en-US" altLang="ko-KR" sz="800" b="1" dirty="0" smtClean="0">
                <a:latin typeface="+mn-ea"/>
                <a:ea typeface="+mn-ea"/>
              </a:rPr>
              <a:t>)</a:t>
            </a:r>
            <a:r>
              <a:rPr lang="ko-KR" altLang="en-US" sz="8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el-GR" sz="1200" b="1" dirty="0">
              <a:latin typeface="+mn-ea"/>
              <a:ea typeface="+mn-ea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7796" y="4067547"/>
            <a:ext cx="240026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2555776" y="4327004"/>
            <a:ext cx="864096" cy="1080120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606440" y="595381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2-28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세미조인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왼쪽이 닫힌 경우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136904" cy="5472608"/>
          </a:xfrm>
        </p:spPr>
        <p:txBody>
          <a:bodyPr/>
          <a:lstStyle/>
          <a:p>
            <a:r>
              <a:rPr lang="ko-KR" altLang="en-US" dirty="0" err="1" smtClean="0"/>
              <a:t>릴레이션이란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/>
              <a:t> </a:t>
            </a:r>
            <a:r>
              <a:rPr lang="en-US" altLang="ko-KR" sz="1200" b="0" dirty="0" smtClean="0"/>
              <a:t>    </a:t>
            </a:r>
            <a:r>
              <a:rPr lang="ko-KR" altLang="en-US" sz="1200" dirty="0" smtClean="0"/>
              <a:t>도서번호 </a:t>
            </a:r>
            <a:r>
              <a:rPr lang="en-US" altLang="ko-KR" sz="1200" dirty="0" smtClean="0"/>
              <a:t>	= {1,2,3,4,5}</a:t>
            </a:r>
          </a:p>
          <a:p>
            <a:pPr marL="266700" indent="-266700">
              <a:buNone/>
            </a:pPr>
            <a:r>
              <a:rPr lang="en-US" altLang="ko-KR" sz="1200" dirty="0" smtClean="0"/>
              <a:t>     </a:t>
            </a:r>
            <a:r>
              <a:rPr lang="ko-KR" altLang="en-US" sz="1200" dirty="0" smtClean="0"/>
              <a:t>도서이름 </a:t>
            </a:r>
            <a:r>
              <a:rPr lang="en-US" altLang="ko-KR" sz="1200" dirty="0" smtClean="0"/>
              <a:t>	= {</a:t>
            </a:r>
            <a:r>
              <a:rPr lang="ko-KR" altLang="en-US" sz="1200" dirty="0" smtClean="0"/>
              <a:t>축구의 역사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축구아는</a:t>
            </a:r>
            <a:r>
              <a:rPr lang="ko-KR" altLang="en-US" sz="1200" dirty="0" smtClean="0"/>
              <a:t> 여자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축구의 이해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골프 바이블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피겨 교본</a:t>
            </a:r>
            <a:r>
              <a:rPr lang="en-US" altLang="ko-KR" sz="1200" dirty="0" smtClean="0"/>
              <a:t>}</a:t>
            </a:r>
          </a:p>
          <a:p>
            <a:pPr marL="266700" indent="-266700">
              <a:buNone/>
            </a:pPr>
            <a:r>
              <a:rPr lang="en-US" altLang="ko-KR" sz="1200" dirty="0" smtClean="0"/>
              <a:t>     </a:t>
            </a:r>
            <a:r>
              <a:rPr lang="ko-KR" altLang="en-US" sz="1200" dirty="0" smtClean="0"/>
              <a:t>출판사 </a:t>
            </a:r>
            <a:r>
              <a:rPr lang="en-US" altLang="ko-KR" sz="1200" dirty="0" smtClean="0"/>
              <a:t>		= {</a:t>
            </a:r>
            <a:r>
              <a:rPr lang="ko-KR" altLang="en-US" sz="1200" dirty="0" err="1" smtClean="0"/>
              <a:t>굿스포츠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나무수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대한미디어</a:t>
            </a:r>
            <a:r>
              <a:rPr lang="en-US" altLang="ko-KR" sz="1200" dirty="0" smtClean="0"/>
              <a:t>}</a:t>
            </a:r>
          </a:p>
          <a:p>
            <a:pPr marL="266700" indent="-266700">
              <a:buNone/>
            </a:pPr>
            <a:r>
              <a:rPr lang="en-US" altLang="ko-KR" sz="1200" dirty="0" smtClean="0"/>
              <a:t>     </a:t>
            </a:r>
            <a:r>
              <a:rPr lang="ko-KR" altLang="en-US" sz="1200" dirty="0" smtClean="0"/>
              <a:t>가격 </a:t>
            </a:r>
            <a:r>
              <a:rPr lang="en-US" altLang="ko-KR" sz="1200" dirty="0" smtClean="0"/>
              <a:t>		= {7000, 13000, 22000, 35000, 8000}</a:t>
            </a:r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r>
              <a:rPr lang="ko-KR" altLang="en-US" sz="1200" b="0" dirty="0" smtClean="0"/>
              <a:t>     → 첫 번째 행</a:t>
            </a:r>
            <a:r>
              <a:rPr lang="en-US" altLang="ko-KR" sz="1200" b="0" dirty="0" smtClean="0"/>
              <a:t>(1, </a:t>
            </a:r>
            <a:r>
              <a:rPr lang="ko-KR" altLang="en-US" sz="1200" b="0" dirty="0" smtClean="0"/>
              <a:t>축구의 역사</a:t>
            </a:r>
            <a:r>
              <a:rPr lang="en-US" altLang="ko-KR" sz="1200" b="0" dirty="0" smtClean="0"/>
              <a:t>, </a:t>
            </a:r>
            <a:r>
              <a:rPr lang="ko-KR" altLang="en-US" sz="1200" b="0" dirty="0" err="1" smtClean="0"/>
              <a:t>굿스포츠</a:t>
            </a:r>
            <a:r>
              <a:rPr lang="en-US" altLang="ko-KR" sz="1200" b="0" dirty="0" smtClean="0"/>
              <a:t>, 7000)</a:t>
            </a:r>
            <a:r>
              <a:rPr lang="ko-KR" altLang="en-US" sz="1200" b="0" dirty="0" smtClean="0"/>
              <a:t>의 경우 네 개의 집합에서 각각 원소 한 개씩 선택하여 만들어진       </a:t>
            </a:r>
            <a:r>
              <a:rPr lang="en-US" altLang="ko-KR" sz="1200" b="0" dirty="0" smtClean="0"/>
              <a:t>    </a:t>
            </a:r>
          </a:p>
          <a:p>
            <a:pPr>
              <a:buNone/>
            </a:pPr>
            <a:r>
              <a:rPr lang="ko-KR" altLang="en-US" sz="1200" b="0" dirty="0" smtClean="0"/>
              <a:t>         것으로 이 원소들이 관계</a:t>
            </a:r>
            <a:r>
              <a:rPr lang="en-US" altLang="ko-KR" sz="1200" b="0" dirty="0" smtClean="0"/>
              <a:t>(relationship)</a:t>
            </a:r>
            <a:r>
              <a:rPr lang="ko-KR" altLang="en-US" sz="1200" b="0" dirty="0" smtClean="0"/>
              <a:t>를</a:t>
            </a:r>
            <a:r>
              <a:rPr lang="en-US" altLang="ko-KR" sz="1200" b="0" dirty="0" smtClean="0"/>
              <a:t> </a:t>
            </a:r>
            <a:r>
              <a:rPr lang="ko-KR" altLang="en-US" sz="1200" b="0" dirty="0" smtClean="0"/>
              <a:t>맺고 있다</a:t>
            </a:r>
            <a:r>
              <a:rPr lang="en-US" altLang="ko-KR" sz="1200" b="0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2574" y="2360636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5400000"/>
            </a:camera>
            <a:lightRig rig="threePt" dir="t"/>
          </a:scene3d>
        </p:spPr>
      </p:pic>
      <p:sp>
        <p:nvSpPr>
          <p:cNvPr id="10" name="TextBox 9"/>
          <p:cNvSpPr txBox="1"/>
          <p:nvPr/>
        </p:nvSpPr>
        <p:spPr>
          <a:xfrm>
            <a:off x="539552" y="350100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데이터와 테이블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02282870"/>
              </p:ext>
            </p:extLst>
          </p:nvPr>
        </p:nvGraphicFramePr>
        <p:xfrm>
          <a:off x="4139953" y="1700808"/>
          <a:ext cx="4464495" cy="165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357"/>
                <a:gridCol w="1432008"/>
                <a:gridCol w="1179301"/>
                <a:gridCol w="1010829"/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도서번호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도서이름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출판사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역사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7000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축구아는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13000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이해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22000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골프 바이블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35000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572382" y="1844825"/>
            <a:ext cx="3135522" cy="1368152"/>
            <a:chOff x="296152" y="1844824"/>
            <a:chExt cx="3135522" cy="136815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296152" y="2996952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 도서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5, 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피겨 교본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,  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굿스포츠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,   8000 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296152" y="2708920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 도서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4, 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골프 바이블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대한미디어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, 35000 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96152" y="2420888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 도서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3, 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축구의 이해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대한미디어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, 22000 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96152" y="2132856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 도서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2, 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축구아는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 여자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나무수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, 13000 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96152" y="1844824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 도서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1, 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축구의 역사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굿스포츠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, 7000 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 </a:t>
            </a:r>
            <a:r>
              <a:rPr lang="ko-KR" altLang="en-US" dirty="0" err="1" smtClean="0"/>
              <a:t>디비전</a:t>
            </a:r>
            <a:r>
              <a:rPr lang="en-US" altLang="ko-KR" dirty="0" smtClean="0"/>
              <a:t>(</a:t>
            </a:r>
            <a:r>
              <a:rPr lang="en-US" altLang="ko-KR" dirty="0"/>
              <a:t>division)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속성 값의 집합으로 연산을 수행함</a:t>
            </a:r>
            <a:r>
              <a:rPr lang="en-US" altLang="ko-KR" sz="1400" dirty="0" smtClean="0"/>
              <a:t>.</a:t>
            </a:r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R ÷ 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00664961"/>
              </p:ext>
            </p:extLst>
          </p:nvPr>
        </p:nvGraphicFramePr>
        <p:xfrm>
          <a:off x="971600" y="2060848"/>
          <a:ext cx="4680520" cy="3841194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342900"/>
                <a:gridCol w="558676"/>
                <a:gridCol w="504056"/>
                <a:gridCol w="679152"/>
                <a:gridCol w="544984"/>
                <a:gridCol w="679152"/>
              </a:tblGrid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R÷S1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R÷S2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S3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R÷S3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7884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538">
                <a:tc rowSpan="2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 flipV="1">
            <a:off x="1444576" y="2564904"/>
            <a:ext cx="2263328" cy="70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4576" y="3499892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444576" y="4147964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444576" y="4796036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2452688" y="2492896"/>
            <a:ext cx="1327224" cy="10069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2452688" y="2635796"/>
            <a:ext cx="1224136" cy="15121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 flipH="1" flipV="1">
            <a:off x="1964730" y="3052862"/>
            <a:ext cx="2231132" cy="12552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아래쪽 화살표 15"/>
          <p:cNvSpPr/>
          <p:nvPr/>
        </p:nvSpPr>
        <p:spPr>
          <a:xfrm>
            <a:off x="4600575" y="2396505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4607618" y="391819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4605908" y="5216052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99592" y="609329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2-29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디비전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연산의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3.6.1 </a:t>
            </a:r>
            <a:r>
              <a:rPr lang="ko-KR" altLang="en-US" dirty="0" err="1" smtClean="0"/>
              <a:t>셀렉션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프로젝션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집합연산의 복합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마당서점의 지점이 하나인 경우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2000" b="0" dirty="0" smtClean="0"/>
              <a:t> π</a:t>
            </a:r>
            <a:r>
              <a:rPr lang="ko-KR" altLang="en-US" sz="800" dirty="0" smtClean="0"/>
              <a:t>도서이름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출판사 </a:t>
            </a:r>
            <a:r>
              <a:rPr lang="en-US" altLang="ko-KR" dirty="0" smtClean="0"/>
              <a:t>(</a:t>
            </a:r>
            <a:r>
              <a:rPr lang="en-US" altLang="ko-KR" sz="2000" b="0" dirty="0" smtClean="0"/>
              <a:t>σ</a:t>
            </a:r>
            <a:r>
              <a:rPr lang="ko-KR" altLang="en-US" sz="800" dirty="0" smtClean="0"/>
              <a:t>가격＜</a:t>
            </a:r>
            <a:r>
              <a:rPr lang="en-US" altLang="ko-KR" sz="800" dirty="0" smtClean="0"/>
              <a:t>=8000 </a:t>
            </a:r>
            <a:r>
              <a:rPr lang="ko-KR" altLang="en-US" dirty="0" smtClean="0"/>
              <a:t>도서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23055507"/>
              </p:ext>
            </p:extLst>
          </p:nvPr>
        </p:nvGraphicFramePr>
        <p:xfrm>
          <a:off x="611560" y="1268760"/>
          <a:ext cx="77768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2-11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도서 중 가격이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8,000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이하인 도서이름과 출판사를 보이시오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90318092"/>
              </p:ext>
            </p:extLst>
          </p:nvPr>
        </p:nvGraphicFramePr>
        <p:xfrm>
          <a:off x="827584" y="5217760"/>
          <a:ext cx="36724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152128"/>
                <a:gridCol w="1080120"/>
                <a:gridCol w="720080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70549766"/>
              </p:ext>
            </p:extLst>
          </p:nvPr>
        </p:nvGraphicFramePr>
        <p:xfrm>
          <a:off x="5868144" y="5217760"/>
          <a:ext cx="233995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312"/>
                <a:gridCol w="1126647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84699952"/>
              </p:ext>
            </p:extLst>
          </p:nvPr>
        </p:nvGraphicFramePr>
        <p:xfrm>
          <a:off x="827584" y="2996952"/>
          <a:ext cx="366841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114129"/>
                <a:gridCol w="1126647"/>
                <a:gridCol w="707562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>
            <a:off x="2565301" y="4609703"/>
            <a:ext cx="206499" cy="48919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3472" y="2708920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71800" y="4725144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σ</a:t>
            </a:r>
            <a:r>
              <a:rPr lang="ko-KR" altLang="en-US" sz="800" b="1" dirty="0" smtClean="0">
                <a:latin typeface="+mn-ea"/>
                <a:ea typeface="+mn-ea"/>
              </a:rPr>
              <a:t>가격＜</a:t>
            </a:r>
            <a:r>
              <a:rPr lang="en-US" altLang="ko-KR" sz="800" b="1" dirty="0" smtClean="0">
                <a:latin typeface="+mn-ea"/>
                <a:ea typeface="+mn-ea"/>
              </a:rPr>
              <a:t>=8000 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  <a:endParaRPr lang="el-GR" sz="1200" b="1" dirty="0">
              <a:latin typeface="+mn-ea"/>
              <a:ea typeface="+mn-ea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5104631" y="5085184"/>
            <a:ext cx="216024" cy="100811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51398" y="5695156"/>
            <a:ext cx="1144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π</a:t>
            </a:r>
            <a:r>
              <a:rPr lang="ko-KR" altLang="en-US" sz="800" b="1" dirty="0" smtClean="0">
                <a:latin typeface="+mn-ea"/>
                <a:ea typeface="+mn-ea"/>
              </a:rPr>
              <a:t>도서이름</a:t>
            </a:r>
            <a:r>
              <a:rPr lang="en-US" altLang="ko-KR" sz="800" b="1" dirty="0" smtClean="0">
                <a:latin typeface="+mn-ea"/>
                <a:ea typeface="+mn-ea"/>
              </a:rPr>
              <a:t>, </a:t>
            </a:r>
            <a:r>
              <a:rPr lang="ko-KR" altLang="en-US" sz="800" b="1" dirty="0" smtClean="0">
                <a:latin typeface="+mn-ea"/>
                <a:ea typeface="+mn-ea"/>
              </a:rPr>
              <a:t>출판사</a:t>
            </a:r>
            <a:endParaRPr lang="el-GR" sz="8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576" y="6208208"/>
            <a:ext cx="1872208" cy="23804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2-30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단일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릴레이션에서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셀렉션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프로젝션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연산의 복합 사용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3.6.1 </a:t>
            </a:r>
            <a:r>
              <a:rPr lang="ko-KR" altLang="en-US" dirty="0" err="1" smtClean="0"/>
              <a:t>셀렉션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프로젝션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집합연산의 복합 사용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마당서점의 지점이 둘 이상인 경우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 </a:t>
            </a:r>
            <a:r>
              <a:rPr lang="en-US" altLang="ko-KR" sz="2000" b="0" dirty="0" smtClean="0"/>
              <a:t>π</a:t>
            </a:r>
            <a:r>
              <a:rPr lang="ko-KR" altLang="en-US" sz="800" dirty="0" smtClean="0"/>
              <a:t>도서이름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출판사 </a:t>
            </a:r>
            <a:r>
              <a:rPr lang="en-US" altLang="ko-KR" dirty="0" smtClean="0"/>
              <a:t>((</a:t>
            </a:r>
            <a:r>
              <a:rPr lang="en-US" altLang="ko-KR" sz="2000" b="0" dirty="0" smtClean="0"/>
              <a:t>σ</a:t>
            </a:r>
            <a:r>
              <a:rPr lang="ko-KR" altLang="en-US" sz="800" dirty="0" smtClean="0"/>
              <a:t>가격＜</a:t>
            </a:r>
            <a:r>
              <a:rPr lang="en-US" altLang="ko-KR" sz="800" dirty="0" smtClean="0"/>
              <a:t>=8000 </a:t>
            </a:r>
            <a:r>
              <a:rPr lang="ko-KR" altLang="en-US" b="0" dirty="0" smtClean="0"/>
              <a:t>도서</a:t>
            </a:r>
            <a:r>
              <a:rPr lang="en-US" altLang="ko-KR" b="0" dirty="0" smtClean="0"/>
              <a:t>A</a:t>
            </a:r>
            <a:r>
              <a:rPr lang="en-US" altLang="ko-KR" dirty="0" smtClean="0"/>
              <a:t>) ∪ (</a:t>
            </a:r>
            <a:r>
              <a:rPr lang="en-US" altLang="ko-KR" sz="2000" b="0" dirty="0" smtClean="0"/>
              <a:t>σ</a:t>
            </a:r>
            <a:r>
              <a:rPr lang="ko-KR" altLang="en-US" sz="800" dirty="0" smtClean="0"/>
              <a:t>가격＜</a:t>
            </a:r>
            <a:r>
              <a:rPr lang="en-US" altLang="ko-KR" sz="800" dirty="0" smtClean="0"/>
              <a:t>=8000 </a:t>
            </a:r>
            <a:r>
              <a:rPr lang="ko-KR" altLang="en-US" b="0" dirty="0" smtClean="0"/>
              <a:t>도서</a:t>
            </a:r>
            <a:r>
              <a:rPr lang="en-US" altLang="ko-KR" b="0" dirty="0" smtClean="0"/>
              <a:t>B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37365874"/>
              </p:ext>
            </p:extLst>
          </p:nvPr>
        </p:nvGraphicFramePr>
        <p:xfrm>
          <a:off x="688733" y="3595484"/>
          <a:ext cx="366841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61"/>
                <a:gridCol w="1126548"/>
                <a:gridCol w="1126647"/>
                <a:gridCol w="707562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79444479"/>
              </p:ext>
            </p:extLst>
          </p:nvPr>
        </p:nvGraphicFramePr>
        <p:xfrm>
          <a:off x="4716016" y="3595484"/>
          <a:ext cx="366841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61"/>
                <a:gridCol w="1126548"/>
                <a:gridCol w="1126647"/>
                <a:gridCol w="707562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38307596"/>
              </p:ext>
            </p:extLst>
          </p:nvPr>
        </p:nvGraphicFramePr>
        <p:xfrm>
          <a:off x="2703782" y="4615036"/>
          <a:ext cx="366841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255"/>
                <a:gridCol w="1091954"/>
                <a:gridCol w="1126647"/>
                <a:gridCol w="707562"/>
              </a:tblGrid>
              <a:tr h="189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14887913"/>
              </p:ext>
            </p:extLst>
          </p:nvPr>
        </p:nvGraphicFramePr>
        <p:xfrm>
          <a:off x="3347864" y="5683716"/>
          <a:ext cx="233995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312"/>
                <a:gridCol w="1126647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19294256"/>
              </p:ext>
            </p:extLst>
          </p:nvPr>
        </p:nvGraphicFramePr>
        <p:xfrm>
          <a:off x="683568" y="2271524"/>
          <a:ext cx="366841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32"/>
                <a:gridCol w="1119077"/>
                <a:gridCol w="1126647"/>
                <a:gridCol w="707562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01657397"/>
              </p:ext>
            </p:extLst>
          </p:nvPr>
        </p:nvGraphicFramePr>
        <p:xfrm>
          <a:off x="4716016" y="2271524"/>
          <a:ext cx="366841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250"/>
                <a:gridCol w="1089959"/>
                <a:gridCol w="1126647"/>
                <a:gridCol w="707562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11560" y="1988840"/>
            <a:ext cx="6014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18625" y="1994173"/>
            <a:ext cx="5902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B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8318" y="3233167"/>
            <a:ext cx="15167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σ</a:t>
            </a:r>
            <a:r>
              <a:rPr lang="ko-KR" altLang="en-US" sz="800" b="1" dirty="0" smtClean="0">
                <a:latin typeface="+mn-ea"/>
                <a:ea typeface="+mn-ea"/>
              </a:rPr>
              <a:t>가격＜</a:t>
            </a:r>
            <a:r>
              <a:rPr lang="en-US" altLang="ko-KR" sz="800" b="1" dirty="0" smtClean="0">
                <a:latin typeface="+mn-ea"/>
                <a:ea typeface="+mn-ea"/>
              </a:rPr>
              <a:t>=8000 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A)</a:t>
            </a:r>
            <a:endParaRPr lang="el-GR" sz="1200" b="1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05908" y="3252217"/>
            <a:ext cx="15135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σ</a:t>
            </a:r>
            <a:r>
              <a:rPr lang="ko-KR" altLang="en-US" sz="800" b="1" dirty="0" smtClean="0">
                <a:latin typeface="+mn-ea"/>
                <a:ea typeface="+mn-ea"/>
              </a:rPr>
              <a:t>가격＜</a:t>
            </a:r>
            <a:r>
              <a:rPr lang="en-US" altLang="ko-KR" sz="800" b="1" dirty="0" smtClean="0">
                <a:latin typeface="+mn-ea"/>
                <a:ea typeface="+mn-ea"/>
              </a:rPr>
              <a:t>=8000 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B)</a:t>
            </a:r>
            <a:endParaRPr lang="el-GR" sz="1200" b="1" dirty="0">
              <a:latin typeface="+mn-ea"/>
              <a:ea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55976" y="379986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/>
              <a:t>∪</a:t>
            </a:r>
            <a:endParaRPr lang="ko-KR" altLang="en-US" sz="1600" b="1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4439219" y="4371006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>
            <a:off x="4447034" y="5427884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649341" y="5373216"/>
            <a:ext cx="11095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π</a:t>
            </a:r>
            <a:r>
              <a:rPr lang="ko-KR" altLang="en-US" sz="800" b="1" dirty="0" smtClean="0">
                <a:latin typeface="+mn-ea"/>
                <a:ea typeface="+mn-ea"/>
              </a:rPr>
              <a:t>도서이름</a:t>
            </a:r>
            <a:r>
              <a:rPr lang="en-US" altLang="ko-KR" sz="800" b="1" dirty="0" smtClean="0">
                <a:latin typeface="+mn-ea"/>
                <a:ea typeface="+mn-ea"/>
              </a:rPr>
              <a:t>, </a:t>
            </a:r>
            <a:r>
              <a:rPr lang="ko-KR" altLang="en-US" sz="800" b="1" dirty="0" smtClean="0">
                <a:latin typeface="+mn-ea"/>
                <a:ea typeface="+mn-ea"/>
              </a:rPr>
              <a:t>출판사</a:t>
            </a:r>
            <a:endParaRPr lang="el-GR" sz="800" b="1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9552" y="645333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두 개 이상의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릴레이션에서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셀렉션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프로젝션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합집합 연산의 복합 사용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3.6.2 </a:t>
            </a:r>
            <a:r>
              <a:rPr lang="ko-KR" altLang="en-US" sz="2000" dirty="0" err="1" smtClean="0"/>
              <a:t>카티전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프로덕트를</a:t>
            </a:r>
            <a:r>
              <a:rPr lang="ko-KR" altLang="en-US" sz="2000" dirty="0" smtClean="0"/>
              <a:t> 사용한 연산과 조인을 사용한 연산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카티전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프로덕트를</a:t>
            </a:r>
            <a:r>
              <a:rPr lang="ko-KR" altLang="en-US" dirty="0" smtClean="0"/>
              <a:t> 사용한 연산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 </a:t>
            </a:r>
            <a:r>
              <a:rPr lang="en-US" altLang="ko-KR" sz="2000" b="0" dirty="0" smtClean="0"/>
              <a:t>π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주문번호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고객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판매가격 </a:t>
            </a:r>
            <a:r>
              <a:rPr lang="en-US" altLang="ko-KR" dirty="0" smtClean="0"/>
              <a:t>(</a:t>
            </a:r>
            <a:r>
              <a:rPr lang="en-US" altLang="ko-KR" sz="2000" b="0" dirty="0" smtClean="0"/>
              <a:t>σ</a:t>
            </a:r>
            <a:r>
              <a:rPr lang="ko-KR" altLang="en-US" sz="800" dirty="0" smtClean="0"/>
              <a:t>고객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고객번호</a:t>
            </a:r>
            <a:r>
              <a:rPr lang="en-US" altLang="ko-KR" sz="800" dirty="0" smtClean="0"/>
              <a:t>=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고객번호 </a:t>
            </a:r>
            <a:r>
              <a:rPr lang="en-US" altLang="ko-KR" sz="800" dirty="0" smtClean="0"/>
              <a:t>AND </a:t>
            </a:r>
            <a:r>
              <a:rPr lang="ko-KR" altLang="en-US" sz="800" dirty="0" smtClean="0"/>
              <a:t>고객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=‘</a:t>
            </a:r>
            <a:r>
              <a:rPr lang="ko-KR" altLang="en-US" sz="800" dirty="0" smtClean="0"/>
              <a:t>박지성’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</a:t>
            </a:r>
            <a:r>
              <a:rPr lang="en-US" altLang="ko-KR" dirty="0" smtClean="0"/>
              <a:t>×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35405856"/>
              </p:ext>
            </p:extLst>
          </p:nvPr>
        </p:nvGraphicFramePr>
        <p:xfrm>
          <a:off x="611560" y="1401976"/>
          <a:ext cx="77768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2-12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박지성 고객의 거래 내역 중 주문번호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가격을 보이시오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13318402"/>
              </p:ext>
            </p:extLst>
          </p:nvPr>
        </p:nvGraphicFramePr>
        <p:xfrm>
          <a:off x="4885230" y="309143"/>
          <a:ext cx="379122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25"/>
                <a:gridCol w="757484"/>
                <a:gridCol w="733829"/>
                <a:gridCol w="755583"/>
                <a:gridCol w="947807"/>
              </a:tblGrid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95647" y="61426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endParaRPr lang="ko-KR" altLang="en-US" sz="10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73216385"/>
              </p:ext>
            </p:extLst>
          </p:nvPr>
        </p:nvGraphicFramePr>
        <p:xfrm>
          <a:off x="331357" y="309143"/>
          <a:ext cx="435771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50"/>
                <a:gridCol w="538903"/>
                <a:gridCol w="1085337"/>
                <a:gridCol w="1109238"/>
                <a:gridCol w="990390"/>
              </a:tblGrid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박지성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810225-1111111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영국 </a:t>
                      </a:r>
                      <a:r>
                        <a:rPr lang="ko-KR" altLang="en-US" sz="600" dirty="0" err="1" smtClean="0"/>
                        <a:t>맨체스타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000-5000-0001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2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김연아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900905-2222222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대한민국 서울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000-6000-0001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3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장미란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831009-2333333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대한민국 강원도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000-7000-0001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4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/>
                        <a:t>추신수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820713-1444444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미국 </a:t>
                      </a:r>
                      <a:r>
                        <a:rPr lang="ko-KR" altLang="en-US" sz="600" dirty="0" err="1" smtClean="0"/>
                        <a:t>클리블랜드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000-8000-0001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6581" y="54977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고객</a:t>
            </a:r>
            <a:endParaRPr lang="ko-KR" altLang="en-US" sz="10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31800578"/>
              </p:ext>
            </p:extLst>
          </p:nvPr>
        </p:nvGraphicFramePr>
        <p:xfrm>
          <a:off x="323528" y="1916832"/>
          <a:ext cx="8352930" cy="2432760"/>
        </p:xfrm>
        <a:graphic>
          <a:graphicData uri="http://schemas.openxmlformats.org/drawingml/2006/table">
            <a:tbl>
              <a:tblPr/>
              <a:tblGrid>
                <a:gridCol w="667246"/>
                <a:gridCol w="667246"/>
                <a:gridCol w="1309777"/>
                <a:gridCol w="932625"/>
                <a:gridCol w="913065"/>
                <a:gridCol w="702358"/>
                <a:gridCol w="702358"/>
                <a:gridCol w="763465"/>
                <a:gridCol w="641250"/>
                <a:gridCol w="1053540"/>
              </a:tblGrid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주민번호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sng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900905-2222222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820713-1444444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820713-1444444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820713-1444444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12004968"/>
              </p:ext>
            </p:extLst>
          </p:nvPr>
        </p:nvGraphicFramePr>
        <p:xfrm>
          <a:off x="323525" y="4740273"/>
          <a:ext cx="8358264" cy="762000"/>
        </p:xfrm>
        <a:graphic>
          <a:graphicData uri="http://schemas.openxmlformats.org/drawingml/2006/table">
            <a:tbl>
              <a:tblPr/>
              <a:tblGrid>
                <a:gridCol w="667672"/>
                <a:gridCol w="667672"/>
                <a:gridCol w="1310614"/>
                <a:gridCol w="1224066"/>
                <a:gridCol w="1149880"/>
                <a:gridCol w="667672"/>
                <a:gridCol w="667672"/>
                <a:gridCol w="667672"/>
                <a:gridCol w="667672"/>
                <a:gridCol w="667672"/>
              </a:tblGrid>
              <a:tr h="200443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주민번호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sng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57939715"/>
              </p:ext>
            </p:extLst>
          </p:nvPr>
        </p:nvGraphicFramePr>
        <p:xfrm>
          <a:off x="4103162" y="5887098"/>
          <a:ext cx="2473839" cy="806384"/>
        </p:xfrm>
        <a:graphic>
          <a:graphicData uri="http://schemas.openxmlformats.org/drawingml/2006/table">
            <a:tbl>
              <a:tblPr/>
              <a:tblGrid>
                <a:gridCol w="824613"/>
                <a:gridCol w="824613"/>
                <a:gridCol w="824613"/>
              </a:tblGrid>
              <a:tr h="20507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72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29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6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694837" y="1620015"/>
            <a:ext cx="877163" cy="2462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고객</a:t>
            </a:r>
            <a:r>
              <a:rPr lang="en-US" altLang="ko-KR" sz="1000" b="1" dirty="0" smtClean="0">
                <a:latin typeface="+mn-ea"/>
              </a:rPr>
              <a:t> × </a:t>
            </a:r>
            <a:r>
              <a:rPr lang="ko-KR" altLang="en-US" sz="1000" b="1" dirty="0" smtClean="0">
                <a:latin typeface="+mn-ea"/>
              </a:rPr>
              <a:t>주문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16746" y="4398281"/>
            <a:ext cx="2396810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l-GR" sz="1400" dirty="0" smtClean="0"/>
              <a:t>σ</a:t>
            </a:r>
            <a:r>
              <a:rPr lang="ko-KR" altLang="en-US" sz="1000" b="1" baseline="-25000" dirty="0" smtClean="0"/>
              <a:t>고객</a:t>
            </a:r>
            <a:r>
              <a:rPr lang="en-US" altLang="ko-KR" sz="1000" b="1" baseline="-25000" dirty="0" smtClean="0"/>
              <a:t>.</a:t>
            </a:r>
            <a:r>
              <a:rPr lang="ko-KR" altLang="en-US" sz="1000" b="1" baseline="-25000" dirty="0" smtClean="0"/>
              <a:t>고객번호</a:t>
            </a:r>
            <a:r>
              <a:rPr lang="en-US" altLang="ko-KR" sz="1000" b="1" baseline="-25000" dirty="0" smtClean="0"/>
              <a:t>=</a:t>
            </a:r>
            <a:r>
              <a:rPr lang="ko-KR" altLang="en-US" sz="1000" b="1" baseline="-25000" dirty="0" smtClean="0"/>
              <a:t>주문</a:t>
            </a:r>
            <a:r>
              <a:rPr lang="en-US" altLang="ko-KR" sz="1000" b="1" baseline="-25000" dirty="0" smtClean="0"/>
              <a:t>.</a:t>
            </a:r>
            <a:r>
              <a:rPr lang="ko-KR" altLang="en-US" sz="1000" b="1" baseline="-25000" dirty="0" smtClean="0"/>
              <a:t>고객번호 </a:t>
            </a:r>
            <a:r>
              <a:rPr lang="en-US" altLang="ko-KR" sz="1000" b="1" baseline="-25000" dirty="0" smtClean="0"/>
              <a:t>AND </a:t>
            </a:r>
            <a:r>
              <a:rPr lang="ko-KR" altLang="en-US" sz="1000" b="1" baseline="-25000" dirty="0" smtClean="0"/>
              <a:t>고객</a:t>
            </a:r>
            <a:r>
              <a:rPr lang="en-US" altLang="ko-KR" sz="1000" b="1" baseline="-25000" dirty="0" smtClean="0"/>
              <a:t>.</a:t>
            </a:r>
            <a:r>
              <a:rPr lang="ko-KR" altLang="en-US" sz="1000" b="1" baseline="-25000" dirty="0" smtClean="0"/>
              <a:t>이름</a:t>
            </a:r>
            <a:r>
              <a:rPr lang="en-US" altLang="ko-KR" sz="1000" b="1" baseline="-25000" dirty="0" smtClean="0"/>
              <a:t>=‘</a:t>
            </a:r>
            <a:r>
              <a:rPr lang="ko-KR" altLang="en-US" sz="1000" b="1" baseline="-25000" dirty="0" smtClean="0"/>
              <a:t>박지성</a:t>
            </a:r>
            <a:r>
              <a:rPr lang="en-US" altLang="ko-KR" sz="1000" b="1" baseline="-25000" dirty="0" smtClean="0"/>
              <a:t>’</a:t>
            </a:r>
            <a:endParaRPr lang="ko-KR" altLang="en-US" sz="1000" baseline="-25000" dirty="0"/>
          </a:p>
        </p:txBody>
      </p:sp>
      <p:sp>
        <p:nvSpPr>
          <p:cNvPr id="13" name="직사각형 12"/>
          <p:cNvSpPr/>
          <p:nvPr/>
        </p:nvSpPr>
        <p:spPr>
          <a:xfrm>
            <a:off x="4777713" y="5536419"/>
            <a:ext cx="1909497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en-US" altLang="ko-KR" sz="1400" dirty="0" smtClean="0"/>
              <a:t>π</a:t>
            </a:r>
            <a:r>
              <a:rPr lang="ko-KR" altLang="en-US" sz="1000" b="1" baseline="-25000" dirty="0" smtClean="0">
                <a:latin typeface="+mn-ea"/>
              </a:rPr>
              <a:t>주문</a:t>
            </a:r>
            <a:r>
              <a:rPr lang="en-US" altLang="ko-KR" sz="1000" b="1" baseline="-25000" dirty="0" smtClean="0">
                <a:latin typeface="+mn-ea"/>
              </a:rPr>
              <a:t>.</a:t>
            </a:r>
            <a:r>
              <a:rPr lang="ko-KR" altLang="en-US" sz="1000" b="1" baseline="-25000" dirty="0" smtClean="0">
                <a:latin typeface="+mn-ea"/>
              </a:rPr>
              <a:t>주문번호</a:t>
            </a:r>
            <a:r>
              <a:rPr lang="en-US" altLang="ko-KR" sz="1000" b="1" baseline="-25000" dirty="0" smtClean="0">
                <a:latin typeface="+mn-ea"/>
              </a:rPr>
              <a:t>,</a:t>
            </a:r>
            <a:r>
              <a:rPr lang="ko-KR" altLang="en-US" sz="1000" b="1" baseline="-25000" dirty="0" smtClean="0">
                <a:latin typeface="+mn-ea"/>
              </a:rPr>
              <a:t>고객</a:t>
            </a:r>
            <a:r>
              <a:rPr lang="en-US" altLang="ko-KR" sz="1000" b="1" baseline="-25000" dirty="0" smtClean="0">
                <a:latin typeface="+mn-ea"/>
              </a:rPr>
              <a:t>.</a:t>
            </a:r>
            <a:r>
              <a:rPr lang="ko-KR" altLang="en-US" sz="1000" b="1" baseline="-25000" dirty="0" smtClean="0">
                <a:latin typeface="+mn-ea"/>
              </a:rPr>
              <a:t>이름</a:t>
            </a:r>
            <a:r>
              <a:rPr lang="en-US" altLang="ko-KR" sz="1000" b="1" baseline="-25000" dirty="0" smtClean="0">
                <a:latin typeface="+mn-ea"/>
              </a:rPr>
              <a:t>,</a:t>
            </a:r>
            <a:r>
              <a:rPr lang="ko-KR" altLang="en-US" sz="1000" b="1" baseline="-25000" dirty="0" smtClean="0">
                <a:latin typeface="+mn-ea"/>
              </a:rPr>
              <a:t>주문</a:t>
            </a:r>
            <a:r>
              <a:rPr lang="en-US" altLang="ko-KR" sz="1000" b="1" baseline="-25000" dirty="0" smtClean="0">
                <a:latin typeface="+mn-ea"/>
              </a:rPr>
              <a:t>.</a:t>
            </a:r>
            <a:r>
              <a:rPr lang="ko-KR" altLang="en-US" sz="1000" b="1" baseline="-25000" dirty="0" smtClean="0">
                <a:latin typeface="+mn-ea"/>
              </a:rPr>
              <a:t>판매가격 </a:t>
            </a:r>
            <a:endParaRPr lang="ko-KR" altLang="en-US" sz="1000" b="1" baseline="-25000" dirty="0">
              <a:latin typeface="+mn-ea"/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4573710" y="162880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형 설명선 17"/>
          <p:cNvSpPr/>
          <p:nvPr/>
        </p:nvSpPr>
        <p:spPr>
          <a:xfrm>
            <a:off x="8037358" y="2852936"/>
            <a:ext cx="944165" cy="623034"/>
          </a:xfrm>
          <a:prstGeom prst="wedgeEllipseCallout">
            <a:avLst>
              <a:gd name="adj1" fmla="val -19554"/>
              <a:gd name="adj2" fmla="val 7469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rgbClr val="0000CC"/>
                </a:solidFill>
                <a:latin typeface="HY엽서L" pitchFamily="18" charset="-127"/>
                <a:ea typeface="HY엽서L" pitchFamily="18" charset="-127"/>
              </a:rPr>
              <a:t>결과</a:t>
            </a:r>
            <a:endParaRPr lang="en-US" altLang="ko-KR" sz="1200" b="1" smtClean="0">
              <a:solidFill>
                <a:srgbClr val="0000CC"/>
              </a:solidFill>
              <a:latin typeface="HY엽서L" pitchFamily="18" charset="-127"/>
              <a:ea typeface="HY엽서L" pitchFamily="18" charset="-127"/>
            </a:endParaRPr>
          </a:p>
          <a:p>
            <a:pPr algn="ctr"/>
            <a:r>
              <a:rPr lang="ko-KR" altLang="en-US" sz="1200" b="1" smtClean="0">
                <a:solidFill>
                  <a:srgbClr val="0000CC"/>
                </a:solidFill>
                <a:latin typeface="HY엽서L" pitchFamily="18" charset="-127"/>
                <a:ea typeface="HY엽서L" pitchFamily="18" charset="-127"/>
              </a:rPr>
              <a:t>생략</a:t>
            </a:r>
            <a:endParaRPr lang="ko-KR" altLang="en-US" sz="1200" b="1" dirty="0">
              <a:solidFill>
                <a:srgbClr val="0000CC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4573710" y="444236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4572000" y="559448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24372" y="614627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2-32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카티전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프로덕트를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사용한 연산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3.6.2 </a:t>
            </a:r>
            <a:r>
              <a:rPr lang="ko-KR" altLang="en-US" sz="2000" dirty="0" err="1" smtClean="0"/>
              <a:t>카티전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프로덕트를</a:t>
            </a:r>
            <a:r>
              <a:rPr lang="ko-KR" altLang="en-US" sz="2000" dirty="0" smtClean="0"/>
              <a:t> 사용한 연산과 조인을 사용한 연산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조인을 사용한 연산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 </a:t>
            </a:r>
            <a:r>
              <a:rPr lang="en-US" altLang="ko-KR" sz="2000" b="0" dirty="0" smtClean="0"/>
              <a:t>π</a:t>
            </a:r>
            <a:r>
              <a:rPr lang="ko-KR" altLang="en-US" sz="800" dirty="0" smtClean="0"/>
              <a:t>주문번호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판매가격 </a:t>
            </a:r>
            <a:r>
              <a:rPr lang="en-US" altLang="ko-KR" dirty="0" smtClean="0"/>
              <a:t>(</a:t>
            </a:r>
            <a:r>
              <a:rPr lang="en-US" altLang="ko-KR" sz="2000" b="0" dirty="0" smtClean="0"/>
              <a:t>σ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=‘</a:t>
            </a:r>
            <a:r>
              <a:rPr lang="ko-KR" altLang="en-US" sz="800" dirty="0" smtClean="0"/>
              <a:t>박지성’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      </a:t>
            </a:r>
            <a:r>
              <a:rPr lang="ko-KR" altLang="en-US" sz="800" dirty="0" smtClean="0"/>
              <a:t>고객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고객번호</a:t>
            </a:r>
            <a:r>
              <a:rPr lang="en-US" altLang="ko-KR" sz="800" dirty="0" smtClean="0"/>
              <a:t>=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고객번호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))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pPr>
              <a:buNone/>
            </a:pPr>
            <a:r>
              <a:rPr lang="en-US" altLang="ko-KR" sz="800" dirty="0" smtClean="0"/>
              <a:t>  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9437" y="1673399"/>
            <a:ext cx="362921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412776"/>
            <a:ext cx="806489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altLang="ko-KR" dirty="0" smtClean="0"/>
          </a:p>
          <a:p>
            <a:endParaRPr kumimoji="0" lang="en-US" altLang="ko-KR" dirty="0" smtClean="0"/>
          </a:p>
          <a:p>
            <a:pPr>
              <a:buClr>
                <a:schemeClr val="accent1"/>
              </a:buClr>
            </a:pPr>
            <a:r>
              <a:rPr kumimoji="0" lang="ko-KR" altLang="en-US" dirty="0" err="1" smtClean="0"/>
              <a:t>카티전</a:t>
            </a:r>
            <a:r>
              <a:rPr kumimoji="0" lang="ko-KR" altLang="en-US" dirty="0" smtClean="0"/>
              <a:t> </a:t>
            </a:r>
            <a:r>
              <a:rPr kumimoji="0" lang="ko-KR" altLang="en-US" dirty="0" err="1" smtClean="0"/>
              <a:t>프로덕트를</a:t>
            </a:r>
            <a:r>
              <a:rPr kumimoji="0" lang="ko-KR" altLang="en-US" dirty="0" smtClean="0"/>
              <a:t> 사용한 연산 </a:t>
            </a:r>
            <a:r>
              <a:rPr kumimoji="0" lang="en-US" altLang="ko-KR" dirty="0" smtClean="0"/>
              <a:t>(</a:t>
            </a:r>
            <a:r>
              <a:rPr kumimoji="0" lang="ko-KR" altLang="en-US" b="0" dirty="0" smtClean="0"/>
              <a:t>위 </a:t>
            </a:r>
            <a:r>
              <a:rPr kumimoji="0" lang="ko-KR" altLang="en-US" b="0" dirty="0" err="1" smtClean="0"/>
              <a:t>연산식과</a:t>
            </a:r>
            <a:r>
              <a:rPr kumimoji="0" lang="ko-KR" altLang="en-US" b="0" dirty="0" smtClean="0"/>
              <a:t> 동일함</a:t>
            </a:r>
            <a:r>
              <a:rPr kumimoji="0" lang="en-US" altLang="ko-KR" dirty="0" smtClean="0"/>
              <a:t>)</a:t>
            </a:r>
          </a:p>
          <a:p>
            <a:pPr>
              <a:buFont typeface="Wingdings" pitchFamily="2" charset="2"/>
              <a:buNone/>
            </a:pPr>
            <a:r>
              <a:rPr kumimoji="0" lang="en-US" altLang="ko-KR" dirty="0" smtClean="0"/>
              <a:t>	 </a:t>
            </a:r>
            <a:r>
              <a:rPr kumimoji="0" lang="en-US" altLang="ko-KR" sz="2000" b="0" dirty="0" smtClean="0"/>
              <a:t>π</a:t>
            </a:r>
            <a:r>
              <a:rPr kumimoji="0" lang="ko-KR" altLang="en-US" sz="800" dirty="0" smtClean="0"/>
              <a:t>주문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주문번호</a:t>
            </a:r>
            <a:r>
              <a:rPr kumimoji="0" lang="en-US" altLang="ko-KR" sz="800" dirty="0" smtClean="0"/>
              <a:t>, </a:t>
            </a:r>
            <a:r>
              <a:rPr kumimoji="0" lang="ko-KR" altLang="en-US" sz="800" dirty="0" smtClean="0"/>
              <a:t>고객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이름</a:t>
            </a:r>
            <a:r>
              <a:rPr kumimoji="0" lang="en-US" altLang="ko-KR" sz="800" dirty="0" smtClean="0"/>
              <a:t>, </a:t>
            </a:r>
            <a:r>
              <a:rPr kumimoji="0" lang="ko-KR" altLang="en-US" sz="800" dirty="0" smtClean="0"/>
              <a:t>주문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판매가격 </a:t>
            </a:r>
            <a:r>
              <a:rPr kumimoji="0" lang="en-US" altLang="ko-KR" dirty="0" smtClean="0"/>
              <a:t>(</a:t>
            </a:r>
            <a:r>
              <a:rPr kumimoji="0" lang="en-US" altLang="ko-KR" sz="2000" b="0" dirty="0" smtClean="0"/>
              <a:t>σ</a:t>
            </a:r>
            <a:r>
              <a:rPr kumimoji="0" lang="ko-KR" altLang="en-US" sz="800" dirty="0" smtClean="0"/>
              <a:t>고객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고객번호</a:t>
            </a:r>
            <a:r>
              <a:rPr kumimoji="0" lang="en-US" altLang="ko-KR" sz="800" dirty="0" smtClean="0"/>
              <a:t>=</a:t>
            </a:r>
            <a:r>
              <a:rPr kumimoji="0" lang="ko-KR" altLang="en-US" sz="800" dirty="0" smtClean="0"/>
              <a:t>주문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고객번호 </a:t>
            </a:r>
            <a:r>
              <a:rPr kumimoji="0" lang="en-US" altLang="ko-KR" sz="800" dirty="0" smtClean="0"/>
              <a:t>AND </a:t>
            </a:r>
            <a:r>
              <a:rPr kumimoji="0" lang="ko-KR" altLang="en-US" sz="800" dirty="0" smtClean="0"/>
              <a:t>고객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이름</a:t>
            </a:r>
            <a:r>
              <a:rPr kumimoji="0" lang="en-US" altLang="ko-KR" sz="800" dirty="0" smtClean="0"/>
              <a:t>=‘</a:t>
            </a:r>
            <a:r>
              <a:rPr kumimoji="0" lang="ko-KR" altLang="en-US" sz="800" dirty="0" smtClean="0"/>
              <a:t>박지성’ </a:t>
            </a:r>
            <a:r>
              <a:rPr kumimoji="0" lang="en-US" altLang="ko-KR" dirty="0" smtClean="0"/>
              <a:t>(</a:t>
            </a:r>
            <a:r>
              <a:rPr kumimoji="0" lang="ko-KR" altLang="en-US" dirty="0" smtClean="0"/>
              <a:t>고객</a:t>
            </a:r>
            <a:r>
              <a:rPr kumimoji="0" lang="en-US" altLang="ko-KR" dirty="0" smtClean="0"/>
              <a:t>×</a:t>
            </a:r>
            <a:r>
              <a:rPr kumimoji="0" lang="ko-KR" altLang="en-US" dirty="0" smtClean="0"/>
              <a:t>주문</a:t>
            </a:r>
            <a:r>
              <a:rPr kumimoji="0" lang="en-US" altLang="ko-KR" dirty="0" smtClean="0"/>
              <a:t>))</a:t>
            </a:r>
            <a:endParaRPr kumimoji="0"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19519675"/>
              </p:ext>
            </p:extLst>
          </p:nvPr>
        </p:nvGraphicFramePr>
        <p:xfrm>
          <a:off x="4885230" y="597175"/>
          <a:ext cx="379122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25"/>
                <a:gridCol w="757484"/>
                <a:gridCol w="733829"/>
                <a:gridCol w="755583"/>
                <a:gridCol w="947807"/>
              </a:tblGrid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95647" y="349458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endParaRPr lang="ko-KR" altLang="en-US" sz="10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21748047"/>
              </p:ext>
            </p:extLst>
          </p:nvPr>
        </p:nvGraphicFramePr>
        <p:xfrm>
          <a:off x="331357" y="597175"/>
          <a:ext cx="435771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50"/>
                <a:gridCol w="538903"/>
                <a:gridCol w="1085337"/>
                <a:gridCol w="1109238"/>
                <a:gridCol w="990390"/>
              </a:tblGrid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박지성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810225-1111111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영국 </a:t>
                      </a:r>
                      <a:r>
                        <a:rPr lang="ko-KR" altLang="en-US" sz="600" dirty="0" err="1" smtClean="0"/>
                        <a:t>맨체스타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000-5000-0001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2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김연아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900905-2222222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대한민국 서울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000-6000-0001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3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장미란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831009-2333333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대한민국 강원도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000-7000-0001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4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/>
                        <a:t>추신수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820713-1444444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미국 </a:t>
                      </a:r>
                      <a:r>
                        <a:rPr lang="ko-KR" altLang="en-US" sz="600" dirty="0" err="1" smtClean="0"/>
                        <a:t>클리블랜드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000-8000-0001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6581" y="343009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고객</a:t>
            </a:r>
            <a:endParaRPr lang="ko-KR" altLang="en-US" sz="10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98920566"/>
              </p:ext>
            </p:extLst>
          </p:nvPr>
        </p:nvGraphicFramePr>
        <p:xfrm>
          <a:off x="323525" y="4275048"/>
          <a:ext cx="8358264" cy="762000"/>
        </p:xfrm>
        <a:graphic>
          <a:graphicData uri="http://schemas.openxmlformats.org/drawingml/2006/table">
            <a:tbl>
              <a:tblPr/>
              <a:tblGrid>
                <a:gridCol w="667672"/>
                <a:gridCol w="667672"/>
                <a:gridCol w="1310614"/>
                <a:gridCol w="1224066"/>
                <a:gridCol w="1149880"/>
                <a:gridCol w="667672"/>
                <a:gridCol w="667672"/>
                <a:gridCol w="667672"/>
                <a:gridCol w="667672"/>
                <a:gridCol w="667672"/>
              </a:tblGrid>
              <a:tr h="200443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주민번호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sng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39005291"/>
              </p:ext>
            </p:extLst>
          </p:nvPr>
        </p:nvGraphicFramePr>
        <p:xfrm>
          <a:off x="3453952" y="5401289"/>
          <a:ext cx="2473839" cy="806384"/>
        </p:xfrm>
        <a:graphic>
          <a:graphicData uri="http://schemas.openxmlformats.org/drawingml/2006/table">
            <a:tbl>
              <a:tblPr/>
              <a:tblGrid>
                <a:gridCol w="824613"/>
                <a:gridCol w="824613"/>
                <a:gridCol w="824613"/>
              </a:tblGrid>
              <a:tr h="20507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72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29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6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835696" y="1908047"/>
            <a:ext cx="2137124" cy="2462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 dirty="0" smtClean="0"/>
              <a:t>고객     </a:t>
            </a:r>
            <a:r>
              <a:rPr lang="ko-KR" altLang="en-US" sz="1000" b="1" baseline="-25000" dirty="0" smtClean="0"/>
              <a:t>고객</a:t>
            </a:r>
            <a:r>
              <a:rPr lang="en-US" altLang="ko-KR" sz="1000" b="1" baseline="-25000" dirty="0" smtClean="0"/>
              <a:t>.</a:t>
            </a:r>
            <a:r>
              <a:rPr lang="ko-KR" altLang="en-US" sz="1000" b="1" baseline="-25000" dirty="0" smtClean="0"/>
              <a:t>고객번호</a:t>
            </a:r>
            <a:r>
              <a:rPr lang="en-US" altLang="ko-KR" sz="1000" b="1" baseline="-25000" dirty="0" smtClean="0"/>
              <a:t>=</a:t>
            </a:r>
            <a:r>
              <a:rPr lang="ko-KR" altLang="en-US" sz="1000" b="1" baseline="-25000" dirty="0" smtClean="0"/>
              <a:t>주문</a:t>
            </a:r>
            <a:r>
              <a:rPr lang="en-US" altLang="ko-KR" sz="1000" b="1" baseline="-25000" dirty="0" smtClean="0"/>
              <a:t>.</a:t>
            </a:r>
            <a:r>
              <a:rPr lang="ko-KR" altLang="en-US" sz="1000" b="1" baseline="-25000" dirty="0" smtClean="0"/>
              <a:t>고객번호</a:t>
            </a:r>
            <a:r>
              <a:rPr lang="ko-KR" altLang="en-US" sz="1000" b="1" dirty="0" smtClean="0"/>
              <a:t> 주문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16746" y="3933056"/>
            <a:ext cx="824265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l-GR" sz="1400" dirty="0" smtClean="0"/>
              <a:t>σ</a:t>
            </a:r>
            <a:r>
              <a:rPr lang="ko-KR" altLang="en-US" sz="1000" b="1" baseline="-25000" dirty="0" smtClean="0"/>
              <a:t>이름</a:t>
            </a:r>
            <a:r>
              <a:rPr lang="en-US" altLang="ko-KR" sz="1000" b="1" baseline="-25000" dirty="0" smtClean="0"/>
              <a:t>=‘</a:t>
            </a:r>
            <a:r>
              <a:rPr lang="ko-KR" altLang="en-US" sz="1000" b="1" baseline="-25000" dirty="0" smtClean="0"/>
              <a:t>박지성</a:t>
            </a:r>
            <a:r>
              <a:rPr lang="en-US" altLang="ko-KR" sz="1000" b="1" baseline="-25000" dirty="0" smtClean="0"/>
              <a:t>’</a:t>
            </a:r>
            <a:endParaRPr lang="ko-KR" altLang="en-US" sz="1000" baseline="-25000" dirty="0"/>
          </a:p>
        </p:txBody>
      </p:sp>
      <p:sp>
        <p:nvSpPr>
          <p:cNvPr id="13" name="직사각형 12"/>
          <p:cNvSpPr/>
          <p:nvPr/>
        </p:nvSpPr>
        <p:spPr>
          <a:xfrm>
            <a:off x="4777713" y="5071194"/>
            <a:ext cx="1269899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en-US" altLang="ko-KR" sz="1400" dirty="0" smtClean="0"/>
              <a:t>π</a:t>
            </a:r>
            <a:r>
              <a:rPr lang="ko-KR" altLang="en-US" sz="1000" b="1" baseline="-25000" dirty="0" smtClean="0">
                <a:latin typeface="+mn-ea"/>
              </a:rPr>
              <a:t>주문번호</a:t>
            </a:r>
            <a:r>
              <a:rPr lang="en-US" altLang="ko-KR" sz="1000" b="1" baseline="-25000" dirty="0" smtClean="0">
                <a:latin typeface="+mn-ea"/>
              </a:rPr>
              <a:t>,</a:t>
            </a:r>
            <a:r>
              <a:rPr lang="ko-KR" altLang="en-US" sz="1000" b="1" baseline="-25000" dirty="0" smtClean="0">
                <a:latin typeface="+mn-ea"/>
              </a:rPr>
              <a:t>이름</a:t>
            </a:r>
            <a:r>
              <a:rPr lang="en-US" altLang="ko-KR" sz="1000" b="1" baseline="-25000" dirty="0" smtClean="0">
                <a:latin typeface="+mn-ea"/>
              </a:rPr>
              <a:t>,</a:t>
            </a:r>
            <a:r>
              <a:rPr lang="ko-KR" altLang="en-US" sz="1000" b="1" baseline="-25000" dirty="0" smtClean="0">
                <a:latin typeface="+mn-ea"/>
              </a:rPr>
              <a:t>판매가격 </a:t>
            </a:r>
            <a:endParaRPr lang="ko-KR" altLang="en-US" sz="1000" b="1" baseline="-25000" dirty="0">
              <a:latin typeface="+mn-ea"/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4573710" y="1916832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4573710" y="3977135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4572000" y="5129263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37609" y="600475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조인을 사용한 연산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1096846"/>
              </p:ext>
            </p:extLst>
          </p:nvPr>
        </p:nvGraphicFramePr>
        <p:xfrm>
          <a:off x="323528" y="2204864"/>
          <a:ext cx="8352928" cy="1706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10176"/>
                <a:gridCol w="645229"/>
                <a:gridCol w="1106108"/>
                <a:gridCol w="1149989"/>
                <a:gridCol w="1062226"/>
                <a:gridCol w="693524"/>
                <a:gridCol w="596935"/>
                <a:gridCol w="737405"/>
                <a:gridCol w="737405"/>
                <a:gridCol w="1013931"/>
              </a:tblGrid>
              <a:tr h="162679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고객번호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이름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주민번호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주소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핸드폰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sng" strike="noStrike" dirty="0">
                          <a:solidFill>
                            <a:schemeClr val="tx1"/>
                          </a:solidFill>
                          <a:effectLst/>
                        </a:rPr>
                        <a:t>주문번호 </a:t>
                      </a:r>
                      <a:endParaRPr lang="ko-KR" altLang="en-US" sz="800" b="1" i="0" u="sng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고객번호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도서번호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판매가격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주문일자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박지성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810225-1111111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영국 맨체스타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000-5000-0001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7000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박지성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>
                          <a:effectLst/>
                        </a:rPr>
                        <a:t>810225-1111111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영국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맨체스타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000-5000-0001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13000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박지성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810225-1111111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영국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맨체스타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000-5000-0001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22000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김연아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900905-2222222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대한민국 서울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000-6000-0001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8000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장미란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831009-2333333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대한민국 강원도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000-7000-0001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 dirty="0">
                          <a:effectLst/>
                        </a:rPr>
                        <a:t>13000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추신수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820713-1444444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미국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클리블랜드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000-8000-0001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 dirty="0">
                          <a:effectLst/>
                        </a:rPr>
                        <a:t>35000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추신수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>
                          <a:effectLst/>
                        </a:rPr>
                        <a:t>820713-1444444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미국 클리블랜드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000-8000-0001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22000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17" y="1973982"/>
            <a:ext cx="201943" cy="120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연습문제 풀이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1400" b="1" dirty="0" smtClean="0"/>
          </a:p>
          <a:p>
            <a:pPr marL="177800" indent="-177800">
              <a:buNone/>
            </a:pPr>
            <a:r>
              <a:rPr lang="en-US" altLang="ko-KR" sz="1400" b="1" dirty="0" smtClean="0"/>
              <a:t>6</a:t>
            </a:r>
            <a:r>
              <a:rPr lang="en-US" altLang="ko-KR" sz="1400" b="1" dirty="0"/>
              <a:t>. </a:t>
            </a:r>
            <a:r>
              <a:rPr lang="ko-KR" altLang="en-US" sz="1400" b="1" dirty="0" err="1"/>
              <a:t>릴레이션에서</a:t>
            </a:r>
            <a:r>
              <a:rPr lang="ko-KR" altLang="en-US" sz="1400" b="1" dirty="0"/>
              <a:t> 특정 속성에 해당하는 열을 선택하는 데 사용하며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릴레이션의</a:t>
            </a:r>
            <a:r>
              <a:rPr lang="ko-KR" altLang="en-US" sz="1400" b="1" dirty="0"/>
              <a:t> 수직적 부분 집합을 반환하는 관계대수 연산자는</a:t>
            </a:r>
            <a:r>
              <a:rPr lang="en-US" altLang="ko-KR" sz="1400" b="1" dirty="0"/>
              <a:t>?</a:t>
            </a:r>
            <a:endParaRPr lang="ko-KR" altLang="en-US" sz="1400" b="1" dirty="0"/>
          </a:p>
          <a:p>
            <a:pPr marL="0" indent="0">
              <a:buNone/>
            </a:pPr>
            <a:r>
              <a:rPr lang="ko-KR" altLang="en-US" sz="1400" b="1" dirty="0" smtClean="0"/>
              <a:t>   ① </a:t>
            </a:r>
            <a:r>
              <a:rPr lang="en-US" altLang="ko-KR" sz="1400" b="1" dirty="0"/>
              <a:t>projection </a:t>
            </a:r>
            <a:r>
              <a:rPr lang="en-US" altLang="ko-KR" sz="1400" b="1" dirty="0" smtClean="0"/>
              <a:t>		</a:t>
            </a:r>
            <a:r>
              <a:rPr lang="ko-KR" altLang="en-US" sz="1400" b="1" dirty="0" smtClean="0"/>
              <a:t>② </a:t>
            </a:r>
            <a:r>
              <a:rPr lang="en-US" altLang="ko-KR" sz="1400" b="1" dirty="0"/>
              <a:t>join</a:t>
            </a:r>
            <a:endParaRPr lang="ko-KR" altLang="en-US" sz="1400" b="1" dirty="0"/>
          </a:p>
          <a:p>
            <a:pPr marL="0" indent="0">
              <a:buNone/>
            </a:pPr>
            <a:r>
              <a:rPr lang="ko-KR" altLang="en-US" sz="1400" b="1" dirty="0" smtClean="0"/>
              <a:t>   ③ </a:t>
            </a:r>
            <a:r>
              <a:rPr lang="en-US" altLang="ko-KR" sz="1400" b="1" dirty="0"/>
              <a:t>division </a:t>
            </a:r>
            <a:r>
              <a:rPr lang="en-US" altLang="ko-KR" sz="1400" b="1" dirty="0" smtClean="0"/>
              <a:t>   		</a:t>
            </a:r>
            <a:r>
              <a:rPr lang="ko-KR" altLang="en-US" sz="1400" b="1" dirty="0" smtClean="0"/>
              <a:t>④ </a:t>
            </a:r>
            <a:r>
              <a:rPr lang="en-US" altLang="ko-KR" sz="1400" b="1" dirty="0"/>
              <a:t>selection</a:t>
            </a:r>
            <a:endParaRPr lang="ko-KR" altLang="en-US" sz="1400" b="1" dirty="0"/>
          </a:p>
          <a:p>
            <a:endParaRPr lang="en-US" altLang="ko-KR" sz="1400" b="1" dirty="0" smtClean="0"/>
          </a:p>
          <a:p>
            <a:pPr marL="177800" indent="-177800">
              <a:buNone/>
            </a:pPr>
            <a:r>
              <a:rPr lang="en-US" altLang="ko-KR" sz="1400" b="1" dirty="0" smtClean="0"/>
              <a:t>7. </a:t>
            </a:r>
            <a:r>
              <a:rPr lang="ko-KR" altLang="en-US" sz="1400" b="1" dirty="0" err="1"/>
              <a:t>릴레이션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</a:t>
            </a:r>
            <a:r>
              <a:rPr lang="ko-KR" altLang="en-US" sz="1400" b="1" dirty="0"/>
              <a:t>가 </a:t>
            </a:r>
            <a:r>
              <a:rPr lang="ko-KR" altLang="en-US" sz="1400" b="1" dirty="0" err="1"/>
              <a:t>릴레이션</a:t>
            </a:r>
            <a:r>
              <a:rPr lang="ko-KR" altLang="en-US" sz="1400" b="1" dirty="0"/>
              <a:t> </a:t>
            </a:r>
            <a:r>
              <a:rPr lang="en-US" altLang="ko-KR" sz="1400" b="1" dirty="0" smtClean="0"/>
              <a:t>A(X, Y)</a:t>
            </a:r>
            <a:r>
              <a:rPr lang="ko-KR" altLang="en-US" sz="1400" b="1" dirty="0" smtClean="0"/>
              <a:t>와 </a:t>
            </a:r>
            <a:r>
              <a:rPr lang="en-US" altLang="ko-KR" sz="1400" b="1" dirty="0" smtClean="0"/>
              <a:t>B(Y, Z)</a:t>
            </a:r>
            <a:r>
              <a:rPr lang="ko-KR" altLang="en-US" sz="1400" b="1" dirty="0" smtClean="0"/>
              <a:t>를 </a:t>
            </a:r>
            <a:r>
              <a:rPr lang="ko-KR" altLang="en-US" sz="1400" b="1" dirty="0" err="1"/>
              <a:t>자연조인한</a:t>
            </a:r>
            <a:r>
              <a:rPr lang="ko-KR" altLang="en-US" sz="1400" b="1" dirty="0"/>
              <a:t> 결과일 때 다음 중 맞는 설명을 모두 </a:t>
            </a:r>
            <a:r>
              <a:rPr lang="ko-KR" altLang="en-US" sz="1400" b="1" dirty="0" smtClean="0"/>
              <a:t>고르시오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  <a:p>
            <a:pPr marL="177800" indent="-177800">
              <a:buNone/>
            </a:pPr>
            <a:r>
              <a:rPr lang="ko-KR" altLang="en-US" sz="1400" b="1" dirty="0" smtClean="0"/>
              <a:t>   ① </a:t>
            </a:r>
            <a:r>
              <a:rPr lang="en-US" altLang="ko-KR" sz="1400" b="1" dirty="0"/>
              <a:t>C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카디날리티는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카디날리티보다</a:t>
            </a:r>
            <a:r>
              <a:rPr lang="ko-KR" altLang="en-US" sz="1400" b="1" dirty="0"/>
              <a:t> 많다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  <a:p>
            <a:pPr marL="177800" indent="-177800">
              <a:buNone/>
            </a:pPr>
            <a:r>
              <a:rPr lang="ko-KR" altLang="en-US" sz="1400" b="1" dirty="0" smtClean="0"/>
              <a:t>   ② </a:t>
            </a:r>
            <a:r>
              <a:rPr lang="en-US" altLang="ko-KR" sz="1400" b="1" dirty="0"/>
              <a:t>C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카디날리티는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카디날리티보다</a:t>
            </a:r>
            <a:r>
              <a:rPr lang="ko-KR" altLang="en-US" sz="1400" b="1" dirty="0"/>
              <a:t> 적다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  <a:p>
            <a:pPr marL="177800" indent="-177800">
              <a:buNone/>
            </a:pPr>
            <a:r>
              <a:rPr lang="ko-KR" altLang="en-US" sz="1400" b="1" dirty="0" smtClean="0"/>
              <a:t>   ③ </a:t>
            </a:r>
            <a:r>
              <a:rPr lang="en-US" altLang="ko-KR" sz="1400" b="1" dirty="0"/>
              <a:t>C</a:t>
            </a:r>
            <a:r>
              <a:rPr lang="ko-KR" altLang="en-US" sz="1400" b="1" dirty="0"/>
              <a:t>의 차수는 </a:t>
            </a:r>
            <a:r>
              <a:rPr lang="en-US" altLang="ko-KR" sz="1400" b="1" dirty="0"/>
              <a:t>A</a:t>
            </a:r>
            <a:r>
              <a:rPr lang="ko-KR" altLang="en-US" sz="1400" b="1" dirty="0"/>
              <a:t>의 차수보다 많다</a:t>
            </a:r>
            <a:r>
              <a:rPr lang="en-US" altLang="ko-KR" sz="1400" b="1" dirty="0"/>
              <a:t>.</a:t>
            </a:r>
            <a:endParaRPr lang="ko-KR" altLang="en-US" sz="1400" b="1" dirty="0"/>
          </a:p>
          <a:p>
            <a:pPr marL="177800" indent="-177800">
              <a:buNone/>
            </a:pPr>
            <a:r>
              <a:rPr lang="ko-KR" altLang="en-US" sz="1400" b="1" dirty="0" smtClean="0"/>
              <a:t>   ④ </a:t>
            </a:r>
            <a:r>
              <a:rPr lang="en-US" altLang="ko-KR" sz="1400" b="1" dirty="0"/>
              <a:t>C</a:t>
            </a:r>
            <a:r>
              <a:rPr lang="ko-KR" altLang="en-US" sz="1400" b="1" dirty="0"/>
              <a:t>의 차수는 </a:t>
            </a:r>
            <a:r>
              <a:rPr lang="en-US" altLang="ko-KR" sz="1400" b="1" dirty="0"/>
              <a:t>A</a:t>
            </a:r>
            <a:r>
              <a:rPr lang="ko-KR" altLang="en-US" sz="1400" b="1" dirty="0"/>
              <a:t>의 차수보다 적다</a:t>
            </a:r>
            <a:r>
              <a:rPr lang="en-US" altLang="ko-KR" sz="1400" b="1" dirty="0"/>
              <a:t>.</a:t>
            </a:r>
            <a:endParaRPr lang="ko-KR" altLang="en-US" sz="1400" b="1" dirty="0"/>
          </a:p>
          <a:p>
            <a:pPr marL="177800" indent="-177800">
              <a:buNone/>
            </a:pPr>
            <a:r>
              <a:rPr lang="ko-KR" altLang="en-US" sz="1400" b="1" dirty="0" smtClean="0"/>
              <a:t>   ⑤ </a:t>
            </a:r>
            <a:r>
              <a:rPr lang="ko-KR" altLang="en-US" sz="1400" b="1" dirty="0"/>
              <a:t>모두 틀리다</a:t>
            </a:r>
            <a:r>
              <a:rPr lang="en-US" altLang="ko-KR" sz="1400" b="1" dirty="0"/>
              <a:t>.</a:t>
            </a:r>
            <a:endParaRPr lang="ko-KR" altLang="en-US" sz="1400" b="1" dirty="0"/>
          </a:p>
          <a:p>
            <a:endParaRPr lang="ko-KR" altLang="en-US" sz="1400" b="1" dirty="0"/>
          </a:p>
          <a:p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xmlns="" val="280580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연습문제 풀이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9552" y="980728"/>
            <a:ext cx="7500698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400" b="1" dirty="0" smtClean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  <a:ea typeface="+mj-ea"/>
              </a:rPr>
              <a:t>12</a:t>
            </a:r>
            <a:r>
              <a:rPr lang="en-US" altLang="ko-KR" sz="1400" b="1" dirty="0">
                <a:latin typeface="+mj-ea"/>
                <a:ea typeface="+mj-ea"/>
              </a:rPr>
              <a:t>. </a:t>
            </a:r>
            <a:r>
              <a:rPr lang="ko-KR" altLang="en-US" sz="1400" b="1" dirty="0" smtClean="0">
                <a:latin typeface="+mj-ea"/>
                <a:ea typeface="+mj-ea"/>
              </a:rPr>
              <a:t>다음 </a:t>
            </a:r>
            <a:r>
              <a:rPr lang="ko-KR" altLang="en-US" sz="1400" b="1" dirty="0" err="1" smtClean="0">
                <a:latin typeface="+mj-ea"/>
                <a:ea typeface="+mj-ea"/>
              </a:rPr>
              <a:t>릴레이션에서</a:t>
            </a:r>
            <a:r>
              <a:rPr lang="ko-KR" altLang="en-US" sz="1400" b="1" dirty="0" smtClean="0">
                <a:latin typeface="+mj-ea"/>
                <a:ea typeface="+mj-ea"/>
              </a:rPr>
              <a:t> 관계대수 식의 </a:t>
            </a:r>
            <a:r>
              <a:rPr lang="ko-KR" altLang="en-US" sz="1400" b="1" dirty="0">
                <a:latin typeface="+mj-ea"/>
                <a:ea typeface="+mj-ea"/>
              </a:rPr>
              <a:t>결과를 </a:t>
            </a:r>
            <a:r>
              <a:rPr lang="ko-KR" altLang="en-US" sz="1400" b="1" smtClean="0">
                <a:latin typeface="+mj-ea"/>
                <a:ea typeface="+mj-ea"/>
              </a:rPr>
              <a:t>작성하시오</a:t>
            </a:r>
            <a:r>
              <a:rPr lang="en-US" altLang="ko-KR" sz="1400" b="1" smtClean="0">
                <a:latin typeface="+mj-ea"/>
                <a:ea typeface="+mj-ea"/>
              </a:rPr>
              <a:t>.</a:t>
            </a:r>
            <a:endParaRPr lang="ko-KR" altLang="en-US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pt-BR" altLang="ko-KR" sz="1400" dirty="0" smtClean="0">
                <a:latin typeface="+mj-ea"/>
                <a:ea typeface="+mj-ea"/>
              </a:rPr>
              <a:t>  (</a:t>
            </a:r>
            <a:r>
              <a:rPr lang="pt-BR" altLang="ko-KR" sz="1400" dirty="0">
                <a:latin typeface="+mj-ea"/>
                <a:ea typeface="+mj-ea"/>
              </a:rPr>
              <a:t>1) </a:t>
            </a:r>
            <a:r>
              <a:rPr lang="pt-BR" altLang="ko-KR" sz="2000" dirty="0">
                <a:latin typeface="+mj-ea"/>
                <a:ea typeface="+mj-ea"/>
              </a:rPr>
              <a:t>σ</a:t>
            </a:r>
            <a:r>
              <a:rPr lang="pt-BR" altLang="ko-KR" sz="1400" baseline="-25000" dirty="0">
                <a:latin typeface="+mj-ea"/>
                <a:ea typeface="+mj-ea"/>
              </a:rPr>
              <a:t>A=a2 </a:t>
            </a:r>
            <a:r>
              <a:rPr lang="pt-BR" altLang="ko-KR" sz="1400" dirty="0">
                <a:latin typeface="+mj-ea"/>
                <a:ea typeface="+mj-ea"/>
              </a:rPr>
              <a:t>(R)</a:t>
            </a:r>
          </a:p>
          <a:p>
            <a:pPr>
              <a:lnSpc>
                <a:spcPct val="150000"/>
              </a:lnSpc>
            </a:pPr>
            <a:r>
              <a:rPr lang="pt-BR" altLang="ko-KR" sz="1400" dirty="0" smtClean="0">
                <a:latin typeface="+mj-ea"/>
                <a:ea typeface="+mj-ea"/>
              </a:rPr>
              <a:t>  (</a:t>
            </a:r>
            <a:r>
              <a:rPr lang="pt-BR" altLang="ko-KR" sz="1400" dirty="0">
                <a:latin typeface="+mj-ea"/>
                <a:ea typeface="+mj-ea"/>
              </a:rPr>
              <a:t>2</a:t>
            </a:r>
            <a:r>
              <a:rPr lang="pt-BR" altLang="ko-KR" sz="1400">
                <a:latin typeface="+mj-ea"/>
                <a:ea typeface="+mj-ea"/>
              </a:rPr>
              <a:t>) </a:t>
            </a:r>
            <a:r>
              <a:rPr lang="pt-BR" altLang="ko-KR" sz="2000" smtClean="0">
                <a:latin typeface="+mj-ea"/>
                <a:ea typeface="+mj-ea"/>
              </a:rPr>
              <a:t>π</a:t>
            </a:r>
            <a:r>
              <a:rPr lang="pt-BR" altLang="ko-KR" sz="1400" baseline="-25000" smtClean="0">
                <a:latin typeface="+mj-ea"/>
                <a:ea typeface="+mj-ea"/>
              </a:rPr>
              <a:t>A,B </a:t>
            </a:r>
            <a:r>
              <a:rPr lang="pt-BR" altLang="ko-KR" sz="1400" dirty="0">
                <a:latin typeface="+mj-ea"/>
                <a:ea typeface="+mj-ea"/>
              </a:rPr>
              <a:t>(R)</a:t>
            </a:r>
          </a:p>
          <a:p>
            <a:pPr>
              <a:lnSpc>
                <a:spcPct val="150000"/>
              </a:lnSpc>
            </a:pPr>
            <a:r>
              <a:rPr lang="pt-BR" altLang="ko-KR" sz="1400" dirty="0" smtClean="0">
                <a:latin typeface="+mj-ea"/>
                <a:ea typeface="+mj-ea"/>
              </a:rPr>
              <a:t>  (</a:t>
            </a:r>
            <a:r>
              <a:rPr lang="pt-BR" altLang="ko-KR" sz="1400" dirty="0">
                <a:latin typeface="+mj-ea"/>
                <a:ea typeface="+mj-ea"/>
              </a:rPr>
              <a:t>3</a:t>
            </a:r>
            <a:r>
              <a:rPr lang="pt-BR" altLang="ko-KR" sz="1400">
                <a:latin typeface="+mj-ea"/>
                <a:ea typeface="+mj-ea"/>
              </a:rPr>
              <a:t>) </a:t>
            </a:r>
            <a:r>
              <a:rPr lang="pt-BR" altLang="ko-KR" sz="1400" smtClean="0">
                <a:latin typeface="+mj-ea"/>
                <a:ea typeface="+mj-ea"/>
              </a:rPr>
              <a:t>R     </a:t>
            </a:r>
            <a:r>
              <a:rPr lang="pt-BR" altLang="ko-KR" sz="1400" baseline="-25000" smtClean="0">
                <a:latin typeface="+mj-ea"/>
                <a:ea typeface="+mj-ea"/>
              </a:rPr>
              <a:t>R.c=S.c</a:t>
            </a:r>
            <a:r>
              <a:rPr lang="pt-BR" altLang="ko-KR" sz="1400" smtClean="0">
                <a:latin typeface="+mj-ea"/>
                <a:ea typeface="+mj-ea"/>
              </a:rPr>
              <a:t> S </a:t>
            </a:r>
            <a:endParaRPr lang="pt-BR" altLang="ko-KR" sz="1400" dirty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  <a:ea typeface="+mj-ea"/>
              </a:rPr>
              <a:t>       R                                           S</a:t>
            </a:r>
          </a:p>
          <a:p>
            <a:endParaRPr lang="en-US" altLang="ko-KR" sz="1400" b="1" dirty="0" smtClean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endParaRPr lang="en-US" altLang="ko-KR" sz="1400" b="1" dirty="0" smtClean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endParaRPr lang="en-US" altLang="ko-KR" sz="1400" b="1" dirty="0" smtClean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endParaRPr lang="en-US" altLang="ko-KR" sz="1400" b="1" dirty="0" smtClean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  <a:ea typeface="+mj-ea"/>
              </a:rPr>
              <a:t>13</a:t>
            </a:r>
            <a:r>
              <a:rPr lang="en-US" altLang="ko-KR" sz="1400" b="1" dirty="0">
                <a:latin typeface="+mj-ea"/>
                <a:ea typeface="+mj-ea"/>
              </a:rPr>
              <a:t>. </a:t>
            </a:r>
            <a:r>
              <a:rPr lang="ko-KR" altLang="en-US" sz="1400" b="1" dirty="0">
                <a:latin typeface="+mj-ea"/>
                <a:ea typeface="+mj-ea"/>
              </a:rPr>
              <a:t>다음 수강신청 관련 </a:t>
            </a:r>
            <a:r>
              <a:rPr lang="ko-KR" altLang="en-US" sz="1400" b="1" dirty="0" err="1">
                <a:latin typeface="+mj-ea"/>
                <a:ea typeface="+mj-ea"/>
              </a:rPr>
              <a:t>릴레이션에</a:t>
            </a:r>
            <a:r>
              <a:rPr lang="ko-KR" altLang="en-US" sz="1400" b="1" dirty="0">
                <a:latin typeface="+mj-ea"/>
                <a:ea typeface="+mj-ea"/>
              </a:rPr>
              <a:t> 대한 </a:t>
            </a:r>
            <a:r>
              <a:rPr lang="ko-KR" altLang="en-US" sz="1400" b="1" dirty="0" err="1">
                <a:latin typeface="+mj-ea"/>
                <a:ea typeface="+mj-ea"/>
              </a:rPr>
              <a:t>질의문을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ko-KR" altLang="en-US" sz="1400" b="1" dirty="0" err="1">
                <a:latin typeface="+mj-ea"/>
                <a:ea typeface="+mj-ea"/>
              </a:rPr>
              <a:t>관계대수식으로</a:t>
            </a:r>
            <a:r>
              <a:rPr lang="ko-KR" altLang="en-US" sz="1400" b="1" dirty="0">
                <a:latin typeface="+mj-ea"/>
                <a:ea typeface="+mj-ea"/>
              </a:rPr>
              <a:t> 표현하시오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endParaRPr lang="ko-KR" altLang="en-US" sz="1400" b="1" dirty="0"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	학생</a:t>
            </a:r>
            <a:r>
              <a:rPr lang="en-US" altLang="ko-KR" sz="1400" b="1" dirty="0">
                <a:latin typeface="+mj-ea"/>
                <a:ea typeface="+mj-ea"/>
              </a:rPr>
              <a:t>(</a:t>
            </a:r>
            <a:r>
              <a:rPr lang="ko-KR" altLang="en-US" sz="1400" b="1" dirty="0">
                <a:latin typeface="+mj-ea"/>
                <a:ea typeface="+mj-ea"/>
              </a:rPr>
              <a:t>학번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이름，전공，학년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  <a:endParaRPr lang="ko-KR" altLang="en-US" sz="1400" b="1" dirty="0"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	수강</a:t>
            </a:r>
            <a:r>
              <a:rPr lang="en-US" altLang="ko-KR" sz="1400" b="1" dirty="0">
                <a:latin typeface="+mj-ea"/>
                <a:ea typeface="+mj-ea"/>
              </a:rPr>
              <a:t>(</a:t>
            </a:r>
            <a:r>
              <a:rPr lang="ko-KR" altLang="en-US" sz="1400" b="1" dirty="0">
                <a:latin typeface="+mj-ea"/>
                <a:ea typeface="+mj-ea"/>
              </a:rPr>
              <a:t>과목코드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학번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수강학기，성적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  <a:endParaRPr lang="ko-KR" altLang="en-US" sz="1400" b="1" dirty="0"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	과목</a:t>
            </a:r>
            <a:r>
              <a:rPr lang="en-US" altLang="ko-KR" sz="1400" b="1" dirty="0">
                <a:latin typeface="+mj-ea"/>
                <a:ea typeface="+mj-ea"/>
              </a:rPr>
              <a:t>(</a:t>
            </a:r>
            <a:r>
              <a:rPr lang="ko-KR" altLang="en-US" sz="1400" b="1" dirty="0">
                <a:latin typeface="+mj-ea"/>
                <a:ea typeface="+mj-ea"/>
              </a:rPr>
              <a:t>과목코드，과목이름，강의실，요일，담당교수</a:t>
            </a:r>
            <a:r>
              <a:rPr lang="en-US" altLang="ko-KR" sz="1400" b="1" dirty="0" smtClean="0">
                <a:latin typeface="+mj-ea"/>
                <a:ea typeface="+mj-ea"/>
              </a:rPr>
              <a:t>)</a:t>
            </a:r>
          </a:p>
          <a:p>
            <a:endParaRPr lang="ko-KR" altLang="en-US" sz="1400" b="1" dirty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n-ea"/>
                <a:ea typeface="+mn-ea"/>
              </a:rPr>
              <a:t>  (</a:t>
            </a:r>
            <a:r>
              <a:rPr lang="en-US" altLang="ko-KR" sz="1400" b="1" dirty="0">
                <a:latin typeface="+mn-ea"/>
                <a:ea typeface="+mn-ea"/>
              </a:rPr>
              <a:t>1) </a:t>
            </a:r>
            <a:r>
              <a:rPr lang="ko-KR" altLang="en-US" sz="1400" b="1" dirty="0">
                <a:latin typeface="+mn-ea"/>
                <a:ea typeface="+mn-ea"/>
              </a:rPr>
              <a:t>과목코드가 </a:t>
            </a:r>
            <a:r>
              <a:rPr lang="en-US" altLang="ko-KR" sz="1400" b="1" dirty="0">
                <a:latin typeface="+mn-ea"/>
                <a:ea typeface="+mn-ea"/>
              </a:rPr>
              <a:t>1234</a:t>
            </a:r>
            <a:r>
              <a:rPr lang="ko-KR" altLang="en-US" sz="1400" b="1" dirty="0">
                <a:latin typeface="+mn-ea"/>
                <a:ea typeface="+mn-ea"/>
              </a:rPr>
              <a:t>이고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성적이 </a:t>
            </a:r>
            <a:r>
              <a:rPr lang="en-US" altLang="ko-KR" sz="1400" b="1" dirty="0">
                <a:latin typeface="+mn-ea"/>
                <a:ea typeface="+mn-ea"/>
              </a:rPr>
              <a:t>A</a:t>
            </a:r>
            <a:r>
              <a:rPr lang="ko-KR" altLang="en-US" sz="1400" b="1" dirty="0">
                <a:latin typeface="+mn-ea"/>
                <a:ea typeface="+mn-ea"/>
              </a:rPr>
              <a:t>인 모든 학생의 학번을 </a:t>
            </a:r>
            <a:r>
              <a:rPr lang="ko-KR" altLang="en-US" sz="1400" b="1" dirty="0" smtClean="0">
                <a:latin typeface="+mn-ea"/>
                <a:ea typeface="+mn-ea"/>
              </a:rPr>
              <a:t>보이시오</a:t>
            </a:r>
            <a:r>
              <a:rPr lang="en-US" altLang="ko-KR" sz="1400" b="1" dirty="0" smtClean="0">
                <a:latin typeface="+mn-ea"/>
                <a:ea typeface="+mn-ea"/>
              </a:rPr>
              <a:t>.</a:t>
            </a:r>
            <a:endParaRPr lang="ko-KR" altLang="en-US" sz="1400" b="1" dirty="0">
              <a:latin typeface="+mn-ea"/>
              <a:ea typeface="+mn-ea"/>
            </a:endParaRPr>
          </a:p>
          <a:p>
            <a:r>
              <a:rPr lang="en-US" altLang="ko-KR" sz="1400" b="1" dirty="0" smtClean="0">
                <a:latin typeface="+mn-ea"/>
                <a:ea typeface="+mn-ea"/>
              </a:rPr>
              <a:t>  (</a:t>
            </a:r>
            <a:r>
              <a:rPr lang="en-US" altLang="ko-KR" sz="1400" b="1" dirty="0">
                <a:latin typeface="+mn-ea"/>
                <a:ea typeface="+mn-ea"/>
              </a:rPr>
              <a:t>2) </a:t>
            </a:r>
            <a:r>
              <a:rPr lang="ko-KR" altLang="en-US" sz="1400" b="1" dirty="0">
                <a:latin typeface="+mn-ea"/>
                <a:ea typeface="+mn-ea"/>
              </a:rPr>
              <a:t>과목코드가 </a:t>
            </a:r>
            <a:r>
              <a:rPr lang="en-US" altLang="ko-KR" sz="1400" b="1" dirty="0">
                <a:latin typeface="+mn-ea"/>
                <a:ea typeface="+mn-ea"/>
              </a:rPr>
              <a:t>1234</a:t>
            </a:r>
            <a:r>
              <a:rPr lang="ko-KR" altLang="en-US" sz="1400" b="1" dirty="0">
                <a:latin typeface="+mn-ea"/>
                <a:ea typeface="+mn-ea"/>
              </a:rPr>
              <a:t>인 과목을 등록한 학생의 이름과 전공을 </a:t>
            </a:r>
            <a:r>
              <a:rPr lang="ko-KR" altLang="en-US" sz="1400" b="1" dirty="0" smtClean="0">
                <a:latin typeface="+mn-ea"/>
                <a:ea typeface="+mn-ea"/>
              </a:rPr>
              <a:t>보이시오</a:t>
            </a:r>
            <a:r>
              <a:rPr lang="en-US" altLang="ko-KR" sz="1400" b="1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400" b="1" dirty="0" smtClean="0">
                <a:latin typeface="+mn-ea"/>
                <a:ea typeface="+mn-ea"/>
              </a:rPr>
              <a:t>  (3) </a:t>
            </a:r>
            <a:r>
              <a:rPr lang="ko-KR" altLang="en-US" sz="1400" b="1" dirty="0">
                <a:latin typeface="+mn-ea"/>
                <a:ea typeface="+mn-ea"/>
              </a:rPr>
              <a:t>과목 </a:t>
            </a:r>
            <a:r>
              <a:rPr lang="en-US" altLang="ko-KR" sz="1400" b="1" dirty="0">
                <a:latin typeface="+mn-ea"/>
                <a:ea typeface="+mn-ea"/>
              </a:rPr>
              <a:t>1234</a:t>
            </a:r>
            <a:r>
              <a:rPr lang="ko-KR" altLang="en-US" sz="1400" b="1" dirty="0">
                <a:latin typeface="+mn-ea"/>
                <a:ea typeface="+mn-ea"/>
              </a:rPr>
              <a:t>에 등록하지 않은 학생의 이름을 보이시오</a:t>
            </a:r>
            <a:r>
              <a:rPr lang="en-US" altLang="ko-KR" sz="1400" b="1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400" b="1" dirty="0" smtClean="0">
                <a:latin typeface="+mn-ea"/>
                <a:ea typeface="+mn-ea"/>
              </a:rPr>
              <a:t>  (4) </a:t>
            </a:r>
            <a:r>
              <a:rPr lang="ko-KR" altLang="en-US" sz="1400" b="1" dirty="0" smtClean="0">
                <a:latin typeface="+mn-ea"/>
                <a:ea typeface="+mn-ea"/>
              </a:rPr>
              <a:t>모든 </a:t>
            </a:r>
            <a:r>
              <a:rPr lang="ko-KR" altLang="en-US" sz="1400" b="1" dirty="0">
                <a:latin typeface="+mn-ea"/>
                <a:ea typeface="+mn-ea"/>
              </a:rPr>
              <a:t>과목에 등록한 학생의 이름을 보이시오</a:t>
            </a:r>
            <a:r>
              <a:rPr lang="en-US" altLang="ko-KR" sz="1400" b="1" dirty="0">
                <a:latin typeface="+mn-ea"/>
                <a:ea typeface="+mn-ea"/>
              </a:rPr>
              <a:t>.</a:t>
            </a:r>
          </a:p>
          <a:p>
            <a:endParaRPr lang="en-US" altLang="ko-KR" sz="1400" b="1" dirty="0" smtClean="0">
              <a:latin typeface="+mj-ea"/>
              <a:ea typeface="+mj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5478384"/>
              </p:ext>
            </p:extLst>
          </p:nvPr>
        </p:nvGraphicFramePr>
        <p:xfrm>
          <a:off x="1331640" y="3027272"/>
          <a:ext cx="2051050" cy="1371600"/>
        </p:xfrm>
        <a:graphic>
          <a:graphicData uri="http://schemas.openxmlformats.org/drawingml/2006/table">
            <a:tbl>
              <a:tblPr/>
              <a:tblGrid>
                <a:gridCol w="688975"/>
                <a:gridCol w="682625"/>
                <a:gridCol w="679450"/>
              </a:tblGrid>
              <a:tr h="1926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a2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8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3193512"/>
              </p:ext>
            </p:extLst>
          </p:nvPr>
        </p:nvGraphicFramePr>
        <p:xfrm>
          <a:off x="4067944" y="3027272"/>
          <a:ext cx="2063750" cy="1371600"/>
        </p:xfrm>
        <a:graphic>
          <a:graphicData uri="http://schemas.openxmlformats.org/drawingml/2006/table">
            <a:tbl>
              <a:tblPr/>
              <a:tblGrid>
                <a:gridCol w="688975"/>
                <a:gridCol w="685800"/>
                <a:gridCol w="688975"/>
              </a:tblGrid>
              <a:tr h="1958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1836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e2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c2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e3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8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c3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8492" y="2471690"/>
            <a:ext cx="255156" cy="151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5596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560840" cy="54868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연습문제 풀이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15 [</a:t>
            </a:r>
            <a:r>
              <a:rPr lang="ko-KR" altLang="en-US" sz="1400" b="1" dirty="0">
                <a:latin typeface="+mj-ea"/>
                <a:ea typeface="+mj-ea"/>
              </a:rPr>
              <a:t>판매원 데이터베이스</a:t>
            </a:r>
            <a:r>
              <a:rPr lang="en-US" altLang="ko-KR" sz="1400" b="1" dirty="0">
                <a:latin typeface="+mj-ea"/>
                <a:ea typeface="+mj-ea"/>
              </a:rPr>
              <a:t>] </a:t>
            </a:r>
            <a:r>
              <a:rPr lang="ko-KR" altLang="en-US" sz="1400" b="1" dirty="0">
                <a:latin typeface="+mj-ea"/>
                <a:ea typeface="+mj-ea"/>
              </a:rPr>
              <a:t>다음 </a:t>
            </a:r>
            <a:r>
              <a:rPr lang="ko-KR" altLang="en-US" sz="1400" b="1" dirty="0" err="1">
                <a:latin typeface="+mj-ea"/>
                <a:ea typeface="+mj-ea"/>
              </a:rPr>
              <a:t>릴레이션을</a:t>
            </a:r>
            <a:r>
              <a:rPr lang="ko-KR" altLang="en-US" sz="1400" b="1" dirty="0">
                <a:latin typeface="+mj-ea"/>
                <a:ea typeface="+mj-ea"/>
              </a:rPr>
              <a:t> 보고 물음에 답하시오</a:t>
            </a:r>
            <a:r>
              <a:rPr lang="en-US" altLang="ko-KR" sz="1400" b="1" dirty="0">
                <a:latin typeface="+mj-ea"/>
                <a:ea typeface="+mj-ea"/>
              </a:rPr>
              <a:t>. Salesperson</a:t>
            </a:r>
            <a:r>
              <a:rPr lang="ko-KR" altLang="en-US" sz="1400" b="1" dirty="0">
                <a:latin typeface="+mj-ea"/>
                <a:ea typeface="+mj-ea"/>
              </a:rPr>
              <a:t>은 판매원</a:t>
            </a:r>
            <a:r>
              <a:rPr lang="en-US" altLang="ko-KR" sz="1400" b="1" dirty="0">
                <a:latin typeface="+mj-ea"/>
                <a:ea typeface="+mj-ea"/>
              </a:rPr>
              <a:t>,</a:t>
            </a:r>
          </a:p>
          <a:p>
            <a:pPr marL="0" indent="0">
              <a:buNone/>
            </a:pPr>
            <a:r>
              <a:rPr lang="en-US" altLang="ko-KR" sz="1400" b="1" dirty="0" smtClean="0">
                <a:latin typeface="+mj-ea"/>
                <a:ea typeface="+mj-ea"/>
              </a:rPr>
              <a:t>    Order</a:t>
            </a:r>
            <a:r>
              <a:rPr lang="ko-KR" altLang="en-US" sz="1400" b="1" dirty="0">
                <a:latin typeface="+mj-ea"/>
                <a:ea typeface="+mj-ea"/>
              </a:rPr>
              <a:t>는 주문</a:t>
            </a:r>
            <a:r>
              <a:rPr lang="en-US" altLang="ko-KR" sz="1400" b="1" dirty="0">
                <a:latin typeface="+mj-ea"/>
                <a:ea typeface="+mj-ea"/>
              </a:rPr>
              <a:t>, Customer</a:t>
            </a:r>
            <a:r>
              <a:rPr lang="ko-KR" altLang="en-US" sz="1400" b="1" dirty="0">
                <a:latin typeface="+mj-ea"/>
                <a:ea typeface="+mj-ea"/>
              </a:rPr>
              <a:t>는 고객을 나타낸다</a:t>
            </a:r>
            <a:r>
              <a:rPr lang="en-US" altLang="ko-KR" sz="1400" b="1" dirty="0">
                <a:latin typeface="+mj-ea"/>
                <a:ea typeface="+mj-ea"/>
              </a:rPr>
              <a:t>. </a:t>
            </a:r>
            <a:r>
              <a:rPr lang="ko-KR" altLang="en-US" sz="1400" b="1" dirty="0">
                <a:latin typeface="+mj-ea"/>
                <a:ea typeface="+mj-ea"/>
              </a:rPr>
              <a:t>밑줄 친 속성은 </a:t>
            </a:r>
            <a:r>
              <a:rPr lang="ko-KR" altLang="en-US" sz="1400" b="1" dirty="0" err="1" smtClean="0">
                <a:latin typeface="+mj-ea"/>
                <a:ea typeface="+mj-ea"/>
              </a:rPr>
              <a:t>기본키고</a:t>
            </a:r>
            <a:r>
              <a:rPr lang="ko-KR" altLang="en-US" sz="1400" b="1" dirty="0" smtClean="0">
                <a:latin typeface="+mj-ea"/>
                <a:ea typeface="+mj-ea"/>
              </a:rPr>
              <a:t> </a:t>
            </a:r>
            <a:r>
              <a:rPr lang="en-US" altLang="ko-KR" sz="1400" b="1" dirty="0" err="1">
                <a:latin typeface="+mj-ea"/>
                <a:ea typeface="+mj-ea"/>
              </a:rPr>
              <a:t>custname</a:t>
            </a:r>
            <a:r>
              <a:rPr lang="ko-KR" altLang="en-US" sz="1400" b="1" dirty="0">
                <a:latin typeface="+mj-ea"/>
                <a:ea typeface="+mj-ea"/>
              </a:rPr>
              <a:t>과</a:t>
            </a:r>
          </a:p>
          <a:p>
            <a:pPr marL="0" indent="0">
              <a:buNone/>
            </a:pPr>
            <a:r>
              <a:rPr lang="en-US" altLang="ko-KR" sz="1400" b="1" dirty="0" smtClean="0">
                <a:latin typeface="+mj-ea"/>
                <a:ea typeface="+mj-ea"/>
              </a:rPr>
              <a:t>    salesperson</a:t>
            </a:r>
            <a:r>
              <a:rPr lang="ko-KR" altLang="en-US" sz="1400" b="1" dirty="0">
                <a:latin typeface="+mj-ea"/>
                <a:ea typeface="+mj-ea"/>
              </a:rPr>
              <a:t>은 각각 </a:t>
            </a:r>
            <a:r>
              <a:rPr lang="en-US" altLang="ko-KR" sz="1400" b="1" dirty="0">
                <a:latin typeface="+mj-ea"/>
                <a:ea typeface="+mj-ea"/>
              </a:rPr>
              <a:t>Customer.name</a:t>
            </a:r>
            <a:r>
              <a:rPr lang="ko-KR" altLang="en-US" sz="1400" b="1" dirty="0">
                <a:latin typeface="+mj-ea"/>
                <a:ea typeface="+mj-ea"/>
              </a:rPr>
              <a:t>과 </a:t>
            </a:r>
            <a:r>
              <a:rPr lang="en-US" altLang="ko-KR" sz="1400" b="1" dirty="0">
                <a:latin typeface="+mj-ea"/>
                <a:ea typeface="+mj-ea"/>
              </a:rPr>
              <a:t>Salesperson.name</a:t>
            </a:r>
            <a:r>
              <a:rPr lang="ko-KR" altLang="en-US" sz="1400" b="1" dirty="0">
                <a:latin typeface="+mj-ea"/>
                <a:ea typeface="+mj-ea"/>
              </a:rPr>
              <a:t>을 참조하는 </a:t>
            </a:r>
            <a:r>
              <a:rPr lang="ko-KR" altLang="en-US" sz="1400" b="1" dirty="0" err="1" smtClean="0">
                <a:latin typeface="+mj-ea"/>
                <a:ea typeface="+mj-ea"/>
              </a:rPr>
              <a:t>외래키다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endParaRPr lang="en-US" altLang="ko-KR" sz="1400" b="1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 smtClean="0">
                <a:latin typeface="+mj-ea"/>
                <a:ea typeface="+mj-ea"/>
              </a:rPr>
              <a:t>	Salesperson(</a:t>
            </a:r>
            <a:r>
              <a:rPr lang="en-US" altLang="ko-KR" sz="1400" b="1" u="sng" dirty="0" smtClean="0">
                <a:latin typeface="+mj-ea"/>
                <a:ea typeface="+mj-ea"/>
              </a:rPr>
              <a:t>name</a:t>
            </a:r>
            <a:r>
              <a:rPr lang="en-US" altLang="ko-KR" sz="1400" b="1" dirty="0">
                <a:latin typeface="+mj-ea"/>
                <a:ea typeface="+mj-ea"/>
              </a:rPr>
              <a:t>, age, salary)</a:t>
            </a:r>
          </a:p>
          <a:p>
            <a:pPr marL="0" indent="0">
              <a:buNone/>
            </a:pPr>
            <a:r>
              <a:rPr lang="en-US" altLang="ko-KR" sz="1400" b="1" dirty="0" smtClean="0">
                <a:latin typeface="+mj-ea"/>
                <a:ea typeface="+mj-ea"/>
              </a:rPr>
              <a:t>	Order(</a:t>
            </a:r>
            <a:r>
              <a:rPr lang="en-US" altLang="ko-KR" sz="1400" b="1" u="sng" dirty="0" smtClean="0">
                <a:latin typeface="+mj-ea"/>
                <a:ea typeface="+mj-ea"/>
              </a:rPr>
              <a:t>number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en-US" altLang="ko-KR" sz="1400" b="1" dirty="0" err="1">
                <a:latin typeface="+mj-ea"/>
                <a:ea typeface="+mj-ea"/>
              </a:rPr>
              <a:t>custname</a:t>
            </a:r>
            <a:r>
              <a:rPr lang="en-US" altLang="ko-KR" sz="1400" b="1" dirty="0">
                <a:latin typeface="+mj-ea"/>
                <a:ea typeface="+mj-ea"/>
              </a:rPr>
              <a:t>, salesperson, amount)</a:t>
            </a:r>
          </a:p>
          <a:p>
            <a:pPr marL="0" indent="0">
              <a:buNone/>
            </a:pPr>
            <a:r>
              <a:rPr lang="en-US" altLang="ko-KR" sz="1400" b="1" dirty="0" smtClean="0">
                <a:latin typeface="+mj-ea"/>
                <a:ea typeface="+mj-ea"/>
              </a:rPr>
              <a:t>	Customer(</a:t>
            </a:r>
            <a:r>
              <a:rPr lang="en-US" altLang="ko-KR" sz="1400" b="1" u="sng" dirty="0" smtClean="0">
                <a:latin typeface="+mj-ea"/>
                <a:ea typeface="+mj-ea"/>
              </a:rPr>
              <a:t>name</a:t>
            </a:r>
            <a:r>
              <a:rPr lang="en-US" altLang="ko-KR" sz="1400" b="1" dirty="0">
                <a:latin typeface="+mj-ea"/>
                <a:ea typeface="+mj-ea"/>
              </a:rPr>
              <a:t>, city, </a:t>
            </a:r>
            <a:r>
              <a:rPr lang="en-US" altLang="ko-KR" sz="1400" b="1" dirty="0" err="1">
                <a:latin typeface="+mj-ea"/>
                <a:ea typeface="+mj-ea"/>
              </a:rPr>
              <a:t>industrytype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endParaRPr lang="en-US" altLang="ko-KR" sz="1400" b="1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 smtClean="0">
                <a:latin typeface="+mj-ea"/>
                <a:ea typeface="+mj-ea"/>
              </a:rPr>
              <a:t>(</a:t>
            </a:r>
            <a:r>
              <a:rPr lang="en-US" altLang="ko-KR" sz="1400" b="1" dirty="0">
                <a:latin typeface="+mj-ea"/>
                <a:ea typeface="+mj-ea"/>
              </a:rPr>
              <a:t>1) </a:t>
            </a:r>
            <a:r>
              <a:rPr lang="ko-KR" altLang="en-US" sz="1400" b="1" dirty="0">
                <a:latin typeface="+mj-ea"/>
                <a:ea typeface="+mj-ea"/>
              </a:rPr>
              <a:t>모든 판매원</a:t>
            </a:r>
            <a:r>
              <a:rPr lang="en-US" altLang="ko-KR" sz="1400" b="1" dirty="0">
                <a:latin typeface="+mj-ea"/>
                <a:ea typeface="+mj-ea"/>
              </a:rPr>
              <a:t>(Salesperson)</a:t>
            </a:r>
            <a:r>
              <a:rPr lang="ko-KR" altLang="en-US" sz="1400" b="1" dirty="0">
                <a:latin typeface="+mj-ea"/>
                <a:ea typeface="+mj-ea"/>
              </a:rPr>
              <a:t>의 이름을 보이시오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(2) </a:t>
            </a:r>
            <a:r>
              <a:rPr lang="ko-KR" altLang="en-US" sz="1400" b="1" dirty="0">
                <a:latin typeface="+mj-ea"/>
                <a:ea typeface="+mj-ea"/>
              </a:rPr>
              <a:t>고객 ‘홍길동’의 주문을 수주한 판매원의 이름을 보이시오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(3) </a:t>
            </a:r>
            <a:r>
              <a:rPr lang="ko-KR" altLang="en-US" sz="1400" b="1" dirty="0">
                <a:latin typeface="+mj-ea"/>
                <a:ea typeface="+mj-ea"/>
              </a:rPr>
              <a:t>주문이 있는 판매원의 이름을 보이시오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(4) </a:t>
            </a:r>
            <a:r>
              <a:rPr lang="ko-KR" altLang="en-US" sz="1400" b="1" dirty="0">
                <a:latin typeface="+mj-ea"/>
                <a:ea typeface="+mj-ea"/>
              </a:rPr>
              <a:t>주문이 없는 판매원의 이름을 보이시오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(5) </a:t>
            </a:r>
            <a:r>
              <a:rPr lang="ko-KR" altLang="en-US" sz="1400" b="1" dirty="0">
                <a:latin typeface="+mj-ea"/>
                <a:ea typeface="+mj-ea"/>
              </a:rPr>
              <a:t>고객 ‘홍길동’의 주문을 수주한 판매원의 나이를 보이시오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(6) </a:t>
            </a:r>
            <a:r>
              <a:rPr lang="ko-KR" altLang="en-US" sz="1400" b="1" dirty="0">
                <a:latin typeface="+mj-ea"/>
                <a:ea typeface="+mj-ea"/>
              </a:rPr>
              <a:t>나이가 </a:t>
            </a:r>
            <a:r>
              <a:rPr lang="en-US" altLang="ko-KR" sz="1400" b="1" dirty="0">
                <a:latin typeface="+mj-ea"/>
                <a:ea typeface="+mj-ea"/>
              </a:rPr>
              <a:t>25</a:t>
            </a:r>
            <a:r>
              <a:rPr lang="ko-KR" altLang="en-US" sz="1400" b="1" dirty="0">
                <a:latin typeface="+mj-ea"/>
                <a:ea typeface="+mj-ea"/>
              </a:rPr>
              <a:t>살인 판매원에게 주문한 고객의 </a:t>
            </a:r>
            <a:r>
              <a:rPr lang="en-US" altLang="ko-KR" sz="1400" b="1" dirty="0">
                <a:latin typeface="+mj-ea"/>
                <a:ea typeface="+mj-ea"/>
              </a:rPr>
              <a:t>city </a:t>
            </a:r>
            <a:r>
              <a:rPr lang="ko-KR" altLang="en-US" sz="1400" b="1" dirty="0">
                <a:latin typeface="+mj-ea"/>
                <a:ea typeface="+mj-ea"/>
              </a:rPr>
              <a:t>값을 보이시오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(7) </a:t>
            </a:r>
            <a:r>
              <a:rPr lang="ko-KR" altLang="en-US" sz="1400" b="1" dirty="0">
                <a:latin typeface="+mj-ea"/>
                <a:ea typeface="+mj-ea"/>
              </a:rPr>
              <a:t>판매원의 이름과 그 판매원에게 주문을 한 고객의 이름을 보이시오</a:t>
            </a:r>
            <a:r>
              <a:rPr lang="en-US" altLang="ko-KR" sz="1400" b="1" dirty="0">
                <a:latin typeface="+mj-ea"/>
                <a:ea typeface="+mj-ea"/>
              </a:rPr>
              <a:t>. </a:t>
            </a:r>
            <a:r>
              <a:rPr lang="ko-KR" altLang="en-US" sz="1400" b="1" dirty="0">
                <a:latin typeface="+mj-ea"/>
                <a:ea typeface="+mj-ea"/>
              </a:rPr>
              <a:t>단 주문이 없는 판매원</a:t>
            </a:r>
          </a:p>
          <a:p>
            <a:pPr marL="0" indent="0">
              <a:buNone/>
            </a:pPr>
            <a:r>
              <a:rPr lang="ko-KR" altLang="en-US" sz="1400" b="1" dirty="0" smtClean="0">
                <a:latin typeface="+mj-ea"/>
                <a:ea typeface="+mj-ea"/>
              </a:rPr>
              <a:t>    도 </a:t>
            </a:r>
            <a:r>
              <a:rPr lang="ko-KR" altLang="en-US" sz="1400" b="1" dirty="0">
                <a:latin typeface="+mj-ea"/>
                <a:ea typeface="+mj-ea"/>
              </a:rPr>
              <a:t>포함하여 구한다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858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관계</a:t>
            </a:r>
            <a:r>
              <a:rPr lang="en-US" altLang="ko-KR" dirty="0" smtClean="0"/>
              <a:t>(relationship)</a:t>
            </a:r>
          </a:p>
          <a:p>
            <a:pPr>
              <a:buNone/>
            </a:pPr>
            <a:r>
              <a:rPr lang="en-US" altLang="ko-KR" dirty="0" smtClean="0"/>
              <a:t>     </a:t>
            </a:r>
            <a:r>
              <a:rPr lang="en-US" altLang="ko-KR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/>
              </a:rPr>
              <a:t></a:t>
            </a:r>
            <a:r>
              <a:rPr lang="en-US" altLang="ko-KR" dirty="0" smtClean="0">
                <a:sym typeface="Wingdings"/>
              </a:rPr>
              <a:t> </a:t>
            </a:r>
            <a:r>
              <a:rPr lang="ko-KR" altLang="en-US" sz="1400" b="0" dirty="0" err="1" smtClean="0"/>
              <a:t>릴레이션</a:t>
            </a:r>
            <a:r>
              <a:rPr lang="ko-KR" altLang="en-US" sz="1400" b="0" dirty="0" smtClean="0"/>
              <a:t> 내에서 생성되는 관계 </a:t>
            </a:r>
            <a:r>
              <a:rPr lang="en-US" altLang="ko-KR" sz="1400" b="0" dirty="0" smtClean="0"/>
              <a:t>: </a:t>
            </a:r>
            <a:r>
              <a:rPr lang="ko-KR" altLang="en-US" sz="1400" b="0" dirty="0" err="1" smtClean="0"/>
              <a:t>릴레이션</a:t>
            </a:r>
            <a:r>
              <a:rPr lang="ko-KR" altLang="en-US" sz="1400" b="0" dirty="0" smtClean="0"/>
              <a:t> 내 데이터들의 관계</a:t>
            </a:r>
            <a:endParaRPr lang="en-US" altLang="ko-KR" sz="1400" b="0" dirty="0" smtClean="0"/>
          </a:p>
          <a:p>
            <a:pPr>
              <a:buNone/>
            </a:pPr>
            <a:r>
              <a:rPr lang="en-US" altLang="ko-KR" sz="1400" dirty="0" smtClean="0"/>
              <a:t>      </a:t>
            </a:r>
            <a:r>
              <a:rPr lang="en-US" altLang="ko-KR" sz="14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/>
              </a:rPr>
              <a:t></a:t>
            </a:r>
            <a:r>
              <a:rPr lang="en-US" altLang="ko-KR" sz="1400" dirty="0" smtClean="0">
                <a:sym typeface="Wingdings"/>
              </a:rPr>
              <a:t> </a:t>
            </a:r>
            <a:r>
              <a:rPr lang="ko-KR" altLang="en-US" sz="1400" b="0" dirty="0" err="1" smtClean="0"/>
              <a:t>릴레이션</a:t>
            </a:r>
            <a:r>
              <a:rPr lang="ko-KR" altLang="en-US" sz="1400" b="0" dirty="0" smtClean="0"/>
              <a:t> 간에 생성되는 관계 </a:t>
            </a:r>
            <a:r>
              <a:rPr lang="en-US" altLang="ko-KR" sz="1400" b="0" dirty="0" smtClean="0"/>
              <a:t>: </a:t>
            </a:r>
            <a:r>
              <a:rPr lang="ko-KR" altLang="en-US" sz="1400" b="0" dirty="0" err="1" smtClean="0"/>
              <a:t>릴레이션</a:t>
            </a:r>
            <a:r>
              <a:rPr lang="ko-KR" altLang="en-US" sz="1400" b="0" dirty="0" smtClean="0"/>
              <a:t> 간의 관계</a:t>
            </a:r>
            <a:r>
              <a:rPr lang="en-US" altLang="ko-KR" sz="1400" b="0" dirty="0" smtClean="0"/>
              <a:t> </a:t>
            </a:r>
            <a:endParaRPr lang="ko-KR" altLang="en-US" sz="1400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899592" y="461713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간의 관계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9984" y="3392996"/>
            <a:ext cx="395205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주문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도서번호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고객번호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판매가격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주문일자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)</a:t>
            </a:r>
            <a:endParaRPr lang="ko-KR" altLang="en-US" sz="1400" dirty="0" smtClea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79984" y="2672916"/>
            <a:ext cx="395205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도서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도서번호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도서이름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출판사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가격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)</a:t>
            </a:r>
            <a:endParaRPr lang="ko-KR" altLang="en-US" sz="1400" dirty="0" smtClea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79984" y="4113076"/>
            <a:ext cx="395205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고객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고객번호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이름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주민번호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주소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핸드폰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)</a:t>
            </a:r>
            <a:endParaRPr lang="ko-KR" altLang="en-US" sz="1400" dirty="0" smtClean="0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rot="5400000">
            <a:off x="1591258" y="3212976"/>
            <a:ext cx="50485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1844080" y="3681028"/>
            <a:ext cx="792088" cy="504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err="1" smtClean="0"/>
              <a:t>릴레이션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관계 데이터베이스 시스템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키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제약조건의 옵션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관계대수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셀렉션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프로젝션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집합연산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조인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디비전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스키마와 </a:t>
            </a:r>
            <a:r>
              <a:rPr lang="ko-KR" altLang="en-US" dirty="0" err="1" smtClean="0"/>
              <a:t>인스턴스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35896" y="162880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속성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애트리뷰트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), </a:t>
            </a:r>
          </a:p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열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(column)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이라고도 함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차수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=4)</a:t>
            </a:r>
            <a:endParaRPr lang="ko-KR" alt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8" name="왼쪽 대괄호 7"/>
          <p:cNvSpPr/>
          <p:nvPr/>
        </p:nvSpPr>
        <p:spPr>
          <a:xfrm rot="5400000">
            <a:off x="4548536" y="642411"/>
            <a:ext cx="190944" cy="345638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10696" y="3139226"/>
            <a:ext cx="189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투플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(tuple), </a:t>
            </a:r>
          </a:p>
          <a:p>
            <a:pPr algn="r"/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행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(row)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이라고도 함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pPr algn="r"/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카디널리티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=5)</a:t>
            </a:r>
          </a:p>
        </p:txBody>
      </p:sp>
      <p:sp>
        <p:nvSpPr>
          <p:cNvPr id="12" name="오른쪽 대괄호 11"/>
          <p:cNvSpPr/>
          <p:nvPr/>
        </p:nvSpPr>
        <p:spPr>
          <a:xfrm>
            <a:off x="7058372" y="2869267"/>
            <a:ext cx="144016" cy="12600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오른쪽 대괄호 6"/>
          <p:cNvSpPr/>
          <p:nvPr/>
        </p:nvSpPr>
        <p:spPr>
          <a:xfrm rot="10800000">
            <a:off x="1995887" y="2913678"/>
            <a:ext cx="144016" cy="12600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3" name="직선 연결선 12"/>
          <p:cNvCxnSpPr/>
          <p:nvPr/>
        </p:nvCxnSpPr>
        <p:spPr>
          <a:xfrm>
            <a:off x="1995887" y="3231191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995887" y="3548705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995887" y="386621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21604219"/>
              </p:ext>
            </p:extLst>
          </p:nvPr>
        </p:nvGraphicFramePr>
        <p:xfrm>
          <a:off x="2267744" y="2506013"/>
          <a:ext cx="4752528" cy="1785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703"/>
                <a:gridCol w="1524396"/>
                <a:gridCol w="1255385"/>
                <a:gridCol w="1076044"/>
              </a:tblGrid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도서번호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도서이름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출판사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역사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7000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축구아는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13000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이해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22000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골프 바이블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35000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3" name="직선 연결선 32"/>
          <p:cNvCxnSpPr/>
          <p:nvPr/>
        </p:nvCxnSpPr>
        <p:spPr>
          <a:xfrm>
            <a:off x="7048847" y="2663746"/>
            <a:ext cx="648072" cy="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40352" y="2419147"/>
            <a:ext cx="125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스키마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내포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)</a:t>
            </a:r>
          </a:p>
          <a:p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Schema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7226771" y="3571275"/>
            <a:ext cx="288032" cy="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558236" y="3355251"/>
            <a:ext cx="125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인스턴스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외연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)</a:t>
            </a:r>
          </a:p>
          <a:p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Instance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00834" y="45811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도서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95736" y="217209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도서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1.2.1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스키마의 요소</a:t>
            </a:r>
            <a:endParaRPr lang="en-US" altLang="ko-KR" dirty="0" smtClean="0"/>
          </a:p>
          <a:p>
            <a:pPr lvl="1"/>
            <a:r>
              <a:rPr lang="ko-KR" altLang="en-US" sz="1400" dirty="0" smtClean="0">
                <a:latin typeface="+mn-ea"/>
              </a:rPr>
              <a:t>속성</a:t>
            </a:r>
            <a:r>
              <a:rPr lang="en-US" altLang="ko-KR" sz="1400" dirty="0" smtClean="0">
                <a:latin typeface="+mn-ea"/>
              </a:rPr>
              <a:t>(attribute) : </a:t>
            </a:r>
            <a:r>
              <a:rPr lang="ko-KR" altLang="en-US" sz="1400" dirty="0" err="1" smtClean="0">
                <a:latin typeface="+mn-ea"/>
              </a:rPr>
              <a:t>릴레이션</a:t>
            </a:r>
            <a:r>
              <a:rPr lang="ko-KR" altLang="en-US" sz="1400" dirty="0" smtClean="0">
                <a:latin typeface="+mn-ea"/>
              </a:rPr>
              <a:t> 스키마의 열</a:t>
            </a:r>
            <a:endParaRPr lang="en-US" altLang="ko-KR" sz="1400" dirty="0" smtClean="0">
              <a:latin typeface="+mn-ea"/>
            </a:endParaRPr>
          </a:p>
          <a:p>
            <a:pPr lvl="1"/>
            <a:r>
              <a:rPr lang="ko-KR" altLang="en-US" sz="1400" dirty="0" smtClean="0">
                <a:latin typeface="+mn-ea"/>
              </a:rPr>
              <a:t>도메인</a:t>
            </a:r>
            <a:r>
              <a:rPr lang="en-US" altLang="ko-KR" sz="1400" dirty="0" smtClean="0">
                <a:latin typeface="+mn-ea"/>
              </a:rPr>
              <a:t>(domain) : </a:t>
            </a:r>
            <a:r>
              <a:rPr lang="ko-KR" altLang="en-US" sz="1400" dirty="0" smtClean="0">
                <a:latin typeface="+mn-ea"/>
              </a:rPr>
              <a:t>속성이 가질 수 있는 값의 집합</a:t>
            </a:r>
            <a:endParaRPr lang="en-US" altLang="ko-KR" sz="1400" dirty="0" smtClean="0">
              <a:latin typeface="+mn-ea"/>
            </a:endParaRPr>
          </a:p>
          <a:p>
            <a:pPr lvl="1"/>
            <a:r>
              <a:rPr lang="ko-KR" altLang="en-US" sz="1400" dirty="0" smtClean="0">
                <a:latin typeface="+mn-ea"/>
              </a:rPr>
              <a:t>차수</a:t>
            </a:r>
            <a:r>
              <a:rPr lang="en-US" altLang="ko-KR" sz="1400" dirty="0" smtClean="0">
                <a:latin typeface="+mn-ea"/>
              </a:rPr>
              <a:t>(degree) : </a:t>
            </a:r>
            <a:r>
              <a:rPr lang="ko-KR" altLang="en-US" sz="1400" dirty="0" smtClean="0">
                <a:latin typeface="+mn-ea"/>
              </a:rPr>
              <a:t>속성의 개수</a:t>
            </a:r>
            <a:endParaRPr lang="en-US" altLang="ko-KR" sz="1400" dirty="0" smtClean="0">
              <a:latin typeface="+mn-ea"/>
            </a:endParaRPr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스키마의 표현</a:t>
            </a:r>
            <a:endParaRPr lang="en-US" altLang="ko-KR" dirty="0" smtClean="0"/>
          </a:p>
          <a:p>
            <a:pPr lvl="1"/>
            <a:r>
              <a:rPr lang="ko-KR" altLang="en-US" sz="1400" dirty="0" err="1" smtClean="0">
                <a:latin typeface="+mn-ea"/>
              </a:rPr>
              <a:t>릴레이션</a:t>
            </a:r>
            <a:r>
              <a:rPr lang="ko-KR" altLang="en-US" sz="1400" dirty="0" smtClean="0">
                <a:latin typeface="+mn-ea"/>
              </a:rPr>
              <a:t> 이름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속성</a:t>
            </a:r>
            <a:r>
              <a:rPr lang="en-US" altLang="ko-KR" sz="1400" dirty="0" smtClean="0">
                <a:latin typeface="+mn-ea"/>
              </a:rPr>
              <a:t>1 : </a:t>
            </a:r>
            <a:r>
              <a:rPr lang="ko-KR" altLang="en-US" sz="1400" dirty="0" smtClean="0">
                <a:latin typeface="+mn-ea"/>
              </a:rPr>
              <a:t>도메인</a:t>
            </a:r>
            <a:r>
              <a:rPr lang="en-US" altLang="ko-KR" sz="1400" dirty="0" smtClean="0">
                <a:latin typeface="+mn-ea"/>
              </a:rPr>
              <a:t>1, </a:t>
            </a:r>
            <a:r>
              <a:rPr lang="ko-KR" altLang="en-US" sz="1400" dirty="0" smtClean="0">
                <a:latin typeface="+mn-ea"/>
              </a:rPr>
              <a:t>속성</a:t>
            </a:r>
            <a:r>
              <a:rPr lang="en-US" altLang="ko-KR" sz="1400" dirty="0" smtClean="0">
                <a:latin typeface="+mn-ea"/>
              </a:rPr>
              <a:t>2 : </a:t>
            </a:r>
            <a:r>
              <a:rPr lang="ko-KR" altLang="en-US" sz="1400" dirty="0" smtClean="0">
                <a:latin typeface="+mn-ea"/>
              </a:rPr>
              <a:t>도메인</a:t>
            </a:r>
            <a:r>
              <a:rPr lang="en-US" altLang="ko-KR" sz="1400" dirty="0" smtClean="0">
                <a:latin typeface="+mn-ea"/>
              </a:rPr>
              <a:t>2, </a:t>
            </a:r>
            <a:r>
              <a:rPr lang="ko-KR" altLang="en-US" sz="1400" dirty="0" smtClean="0">
                <a:latin typeface="+mn-ea"/>
              </a:rPr>
              <a:t>속성</a:t>
            </a:r>
            <a:r>
              <a:rPr lang="en-US" altLang="ko-KR" sz="1400" dirty="0" smtClean="0">
                <a:latin typeface="+mn-ea"/>
              </a:rPr>
              <a:t>3 : </a:t>
            </a:r>
            <a:r>
              <a:rPr lang="ko-KR" altLang="en-US" sz="1400" dirty="0" smtClean="0">
                <a:latin typeface="+mn-ea"/>
              </a:rPr>
              <a:t>도메인</a:t>
            </a:r>
            <a:r>
              <a:rPr lang="en-US" altLang="ko-KR" sz="1400" dirty="0" smtClean="0">
                <a:latin typeface="+mn-ea"/>
              </a:rPr>
              <a:t>3 …)</a:t>
            </a:r>
          </a:p>
          <a:p>
            <a:pPr lvl="1">
              <a:buNone/>
            </a:pPr>
            <a:r>
              <a:rPr lang="en-US" altLang="ko-KR" sz="1400" dirty="0" smtClean="0">
                <a:latin typeface="+mn-ea"/>
              </a:rPr>
              <a:t>	EX) </a:t>
            </a:r>
            <a:r>
              <a:rPr lang="ko-KR" altLang="en-US" sz="1400" dirty="0" smtClean="0">
                <a:latin typeface="+mn-ea"/>
              </a:rPr>
              <a:t>도서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도서번호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도서이름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출판사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가격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 </a:t>
            </a:r>
            <a:endParaRPr lang="en-US" altLang="ko-KR" sz="1400" dirty="0" smtClean="0">
              <a:latin typeface="+mn-ea"/>
            </a:endParaRPr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5483</TotalTime>
  <Words>5701</Words>
  <Application>Microsoft Office PowerPoint</Application>
  <PresentationFormat>화면 슬라이드 쇼(4:3)</PresentationFormat>
  <Paragraphs>2848</Paragraphs>
  <Slides>70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1" baseType="lpstr">
      <vt:lpstr>2_Office 테마</vt:lpstr>
      <vt:lpstr>슬라이드 1</vt:lpstr>
      <vt:lpstr>슬라이드 2</vt:lpstr>
      <vt:lpstr>슬라이드 3</vt:lpstr>
      <vt:lpstr>01. 관계 데이터 모델의 개념</vt:lpstr>
      <vt:lpstr>1.1 릴레이션</vt:lpstr>
      <vt:lpstr>1.1 릴레이션</vt:lpstr>
      <vt:lpstr>1.1 릴레이션</vt:lpstr>
      <vt:lpstr>1.2 릴레이션 스키마와 인스턴스</vt:lpstr>
      <vt:lpstr>1.2.1 릴레이션 스키마</vt:lpstr>
      <vt:lpstr>1.2.2 릴레이션 인스턴스</vt:lpstr>
      <vt:lpstr>1.3 릴레이션의 특징</vt:lpstr>
      <vt:lpstr>1.3 릴레이션의 특징</vt:lpstr>
      <vt:lpstr>1.4 관계 데이터 모델</vt:lpstr>
      <vt:lpstr>연습문제 풀이 </vt:lpstr>
      <vt:lpstr>02. 무결성 제약조건</vt:lpstr>
      <vt:lpstr>2.1 키</vt:lpstr>
      <vt:lpstr>2.1 키</vt:lpstr>
      <vt:lpstr>2.1.1 슈퍼키</vt:lpstr>
      <vt:lpstr>2.1.2 후보키</vt:lpstr>
      <vt:lpstr>2.1.3 기본키</vt:lpstr>
      <vt:lpstr>2.1.4 대리키</vt:lpstr>
      <vt:lpstr>2.1.5 대체키</vt:lpstr>
      <vt:lpstr>2.1.6 외래키</vt:lpstr>
      <vt:lpstr>2.1.6 외래키</vt:lpstr>
      <vt:lpstr>2.1.6 외래키</vt:lpstr>
      <vt:lpstr>2.1 키 – 내용 요약</vt:lpstr>
      <vt:lpstr>2.2 무결성 제약조건</vt:lpstr>
      <vt:lpstr>2.2 무결성 제약조건</vt:lpstr>
      <vt:lpstr>2.3.1 개체 무결성 제약조건</vt:lpstr>
      <vt:lpstr>2.3.2 참조 무결성 제약조건</vt:lpstr>
      <vt:lpstr>2.3.2 참조 무결성 제약조건</vt:lpstr>
      <vt:lpstr>2.3.2 참조 무결성 제약조건</vt:lpstr>
      <vt:lpstr>2.3.2 참조 무결성 제약조건</vt:lpstr>
      <vt:lpstr>연습문제 풀이 </vt:lpstr>
      <vt:lpstr>03. 관계대수</vt:lpstr>
      <vt:lpstr>3.1 관계대수</vt:lpstr>
      <vt:lpstr>3.1.1 관계의 수학적 의미</vt:lpstr>
      <vt:lpstr>3.1.1 관계의 수학적 의미</vt:lpstr>
      <vt:lpstr>3.1.2 관계대수 연산자</vt:lpstr>
      <vt:lpstr>3.1.3 관계대수식</vt:lpstr>
      <vt:lpstr>슬라이드 41</vt:lpstr>
      <vt:lpstr>3.2.1 셀렉션(selection)</vt:lpstr>
      <vt:lpstr>3.2.1 셀렉션(selection)의 확장</vt:lpstr>
      <vt:lpstr>3.2.2 프로젝션(projection)</vt:lpstr>
      <vt:lpstr>3.3.1 합집합</vt:lpstr>
      <vt:lpstr>3.3.2 교집합</vt:lpstr>
      <vt:lpstr>3.3.3 차집합</vt:lpstr>
      <vt:lpstr>3.3.4 카티전 프로덕트(cartesian product)</vt:lpstr>
      <vt:lpstr>3.3.4 카티전 프로덕트(cartesian product)</vt:lpstr>
      <vt:lpstr>3.4 조인(join)</vt:lpstr>
      <vt:lpstr>3.4.1 세타조인과 동등조인</vt:lpstr>
      <vt:lpstr>3.4.1 세타조인과 동등조인</vt:lpstr>
      <vt:lpstr>3.4.2 자연조인(natural join)</vt:lpstr>
      <vt:lpstr>3.4.2 자연조인(natural join)</vt:lpstr>
      <vt:lpstr>3.4.3 외부조인과 세미조인</vt:lpstr>
      <vt:lpstr>3.4.3 외부조인과 세미조인</vt:lpstr>
      <vt:lpstr>3.4.3 외부조인과 세미조인</vt:lpstr>
      <vt:lpstr>3.4.3 외부조인과 세미조인</vt:lpstr>
      <vt:lpstr>3.4.3 외부조인과 세미조인</vt:lpstr>
      <vt:lpstr>3.5 디비전(division)</vt:lpstr>
      <vt:lpstr>3.6.1 셀렉션, 프로젝션, 집합연산의 복합 사용</vt:lpstr>
      <vt:lpstr>3.6.1 셀렉션, 프로젝션, 집합연산의 복합 사용</vt:lpstr>
      <vt:lpstr>3.6.2 카티전 프로덕트를 사용한 연산과 조인을 사용한 연산</vt:lpstr>
      <vt:lpstr>슬라이드 64</vt:lpstr>
      <vt:lpstr>3.6.2 카티전 프로덕트를 사용한 연산과 조인을 사용한 연산</vt:lpstr>
      <vt:lpstr>슬라이드 66</vt:lpstr>
      <vt:lpstr>연습문제 풀이</vt:lpstr>
      <vt:lpstr>연습문제 풀이</vt:lpstr>
      <vt:lpstr>연습문제 풀이</vt:lpstr>
      <vt:lpstr>요약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Windows 사용자</cp:lastModifiedBy>
  <cp:revision>682</cp:revision>
  <dcterms:created xsi:type="dcterms:W3CDTF">2012-07-11T10:23:22Z</dcterms:created>
  <dcterms:modified xsi:type="dcterms:W3CDTF">2017-08-10T11:34:13Z</dcterms:modified>
</cp:coreProperties>
</file>