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56" r:id="rId2"/>
    <p:sldId id="266" r:id="rId3"/>
    <p:sldId id="383" r:id="rId4"/>
    <p:sldId id="382" r:id="rId5"/>
    <p:sldId id="446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55" r:id="rId16"/>
    <p:sldId id="403" r:id="rId17"/>
    <p:sldId id="450" r:id="rId18"/>
    <p:sldId id="404" r:id="rId19"/>
    <p:sldId id="406" r:id="rId20"/>
    <p:sldId id="407" r:id="rId21"/>
    <p:sldId id="408" r:id="rId22"/>
    <p:sldId id="409" r:id="rId23"/>
    <p:sldId id="453" r:id="rId24"/>
    <p:sldId id="454" r:id="rId25"/>
    <p:sldId id="389" r:id="rId26"/>
    <p:sldId id="410" r:id="rId27"/>
    <p:sldId id="411" r:id="rId28"/>
    <p:sldId id="413" r:id="rId29"/>
    <p:sldId id="415" r:id="rId30"/>
    <p:sldId id="414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51" r:id="rId40"/>
    <p:sldId id="390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52" r:id="rId49"/>
    <p:sldId id="393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9" r:id="rId64"/>
    <p:sldId id="392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90" d="100"/>
          <a:sy n="90" d="100"/>
        </p:scale>
        <p:origin x="-1566" y="-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55576" y="980728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ko-KR" altLang="en-US" sz="900" b="0" i="0" u="none" strike="noStrike" baseline="0" smtClean="0">
                <a:latin typeface="YDVYMjOStd14"/>
              </a:rPr>
              <a:t>다음 내장 함수의 결과를 적으시오</a:t>
            </a:r>
            <a:r>
              <a:rPr lang="en-US" altLang="ko-KR" sz="900" b="0" i="0" u="none" strike="noStrike" baseline="0" smtClean="0">
                <a:latin typeface="YDVYMjOStd14"/>
              </a:rPr>
              <a:t>.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ABS</a:t>
            </a:r>
            <a:r>
              <a:rPr lang="en-US" altLang="ko-KR" sz="900" b="0" i="0" u="none" strike="noStrike" baseline="0" smtClean="0">
                <a:latin typeface="YDVYMjOStd12"/>
              </a:rPr>
              <a:t>(-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CEILING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FLOOR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ROUND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100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POWER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SQRT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SIN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LEFT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NCHAR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ASCII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UNICODE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SYSDATETIME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GETDATE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YEAR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 hasCustomPrompt="1"/>
          </p:nvPr>
        </p:nvSpPr>
        <p:spPr>
          <a:xfrm>
            <a:off x="4788024" y="980621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9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000" b="0" i="0" u="none" strike="noStrike" baseline="0" smtClean="0">
                <a:latin typeface="ITCGaramondStd-Lt"/>
              </a:rPr>
              <a:t>UPPER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RIGHT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LEN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LOWER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REPLICATE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REVERSE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900" b="0" i="0" u="none" strike="noStrike" baseline="0" smtClean="0">
                <a:latin typeface="YDVYMjOStd12"/>
              </a:rPr>
              <a:t>‘</a:t>
            </a:r>
            <a:r>
              <a:rPr lang="en-US" altLang="ko-KR" sz="1000" b="0" i="0" u="none" strike="noStrike" baseline="0" smtClean="0">
                <a:latin typeface="ITCGaramondStd-Lt"/>
              </a:rPr>
              <a:t>1</a:t>
            </a:r>
            <a:r>
              <a:rPr lang="en-US" altLang="ko-KR" sz="900" b="0" i="0" u="none" strike="noStrike" baseline="0" smtClean="0">
                <a:latin typeface="YDVYMjOStd12"/>
              </a:rPr>
              <a:t>’+</a:t>
            </a:r>
            <a:r>
              <a:rPr lang="en-US" altLang="ko-KR" sz="1000" b="0" i="0" u="none" strike="noStrike" baseline="0" smtClean="0">
                <a:latin typeface="ITCGaramondStd-Lt"/>
              </a:rPr>
              <a:t>SPACE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)+‘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’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PATINDEX</a:t>
            </a:r>
            <a:r>
              <a:rPr lang="en-US" altLang="ko-KR" sz="900" b="0" i="0" u="none" strike="noStrike" baseline="0" smtClean="0">
                <a:latin typeface="YDVYMjOStd12"/>
              </a:rPr>
              <a:t>(‘%</a:t>
            </a:r>
            <a:r>
              <a:rPr lang="en-US" altLang="ko-KR" sz="1000" b="0" i="0" u="none" strike="noStrike" baseline="0" smtClean="0">
                <a:latin typeface="ITCGaramondStd-Lt"/>
              </a:rPr>
              <a:t>py</a:t>
            </a:r>
            <a:r>
              <a:rPr lang="en-US" altLang="ko-KR" sz="900" b="0" i="0" u="none" strike="noStrike" baseline="0" smtClean="0">
                <a:latin typeface="YDVYMjOStd12"/>
              </a:rPr>
              <a:t>%’, 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REPLACE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Boy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SUBSTRING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CHARINDEX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DATENAME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DATEPART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DATEDIFF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DATEADD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20140901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ISDATE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30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779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2394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95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5" name="직사각형 10"/>
          <p:cNvSpPr/>
          <p:nvPr userDrawn="1"/>
        </p:nvSpPr>
        <p:spPr>
          <a:xfrm>
            <a:off x="-131819" y="5596657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2017-08-06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04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SQL </a:t>
            </a:r>
            <a:r>
              <a:rPr lang="ko-KR" altLang="en-US" b="1" smtClean="0"/>
              <a:t>고급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375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REPLACE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치환하는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10412330"/>
              </p:ext>
            </p:extLst>
          </p:nvPr>
        </p:nvGraphicFramePr>
        <p:xfrm>
          <a:off x="827584" y="1609637"/>
          <a:ext cx="7848872" cy="109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303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도서제목에 야구가 포함된 도서를 농구로 변경한 후 도서 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68897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SELECT 	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, REPLACE(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'</a:t>
                      </a:r>
                      <a:r>
                        <a:rPr lang="ko-KR" altLang="en-US" sz="1400" dirty="0" smtClean="0"/>
                        <a:t>야구</a:t>
                      </a:r>
                      <a:r>
                        <a:rPr lang="en-US" altLang="ko-KR" sz="1400" dirty="0" smtClean="0"/>
                        <a:t>', '</a:t>
                      </a:r>
                      <a:r>
                        <a:rPr lang="ko-KR" altLang="en-US" sz="1400" dirty="0" smtClean="0"/>
                        <a:t>농구</a:t>
                      </a:r>
                      <a:r>
                        <a:rPr lang="en-US" altLang="ko-KR" sz="1400" dirty="0" smtClean="0"/>
                        <a:t>') 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publisher, price</a:t>
                      </a:r>
                    </a:p>
                    <a:p>
                      <a:r>
                        <a:rPr lang="en-US" altLang="ko-KR" sz="1400" dirty="0" smtClean="0"/>
                        <a:t>FROM 	Book;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1" y="2821578"/>
            <a:ext cx="3960440" cy="2740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LENGTH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글자의 수를 세어주는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단위가 바이트</a:t>
            </a:r>
            <a:r>
              <a:rPr lang="en-US" altLang="ko-KR" dirty="0" smtClean="0"/>
              <a:t>(byte)</a:t>
            </a:r>
            <a:r>
              <a:rPr lang="ko-KR" altLang="en-US" dirty="0" smtClean="0"/>
              <a:t>가 아닌 문자 단위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SUBSTR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지정한 길이만큼의 문자열을 반환하는 함수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81260405"/>
              </p:ext>
            </p:extLst>
          </p:nvPr>
        </p:nvGraphicFramePr>
        <p:xfrm>
          <a:off x="827584" y="1683272"/>
          <a:ext cx="7776864" cy="117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  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굿스포츠에서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출판한 도서의 제목과 제목의 글자 수를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한글은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 혹은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UNICODE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경우는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바이트를 차지함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3" y="2204865"/>
            <a:ext cx="77669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", LENGTH(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 "</a:t>
            </a:r>
            <a:r>
              <a:rPr lang="ko-KR" altLang="en-US" sz="1400" dirty="0" smtClean="0"/>
              <a:t>글자수</a:t>
            </a:r>
            <a:r>
              <a:rPr lang="en-US" altLang="ko-KR" sz="1400" dirty="0" smtClean="0"/>
              <a:t>“, LENGTHB(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 “</a:t>
            </a:r>
            <a:r>
              <a:rPr lang="ko-KR" altLang="en-US" sz="1400" dirty="0" err="1" smtClean="0"/>
              <a:t>바이트수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FROM 	Book</a:t>
            </a:r>
          </a:p>
          <a:p>
            <a:r>
              <a:rPr lang="en-US" altLang="ko-KR" sz="1400" dirty="0" smtClean="0"/>
              <a:t>WHERE 	publisher='</a:t>
            </a:r>
            <a:r>
              <a:rPr lang="ko-KR" altLang="en-US" sz="1400" dirty="0" err="1" smtClean="0"/>
              <a:t>굿스포츠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27130616"/>
              </p:ext>
            </p:extLst>
          </p:nvPr>
        </p:nvGraphicFramePr>
        <p:xfrm>
          <a:off x="827584" y="4047008"/>
          <a:ext cx="7776864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마당서점의 고객 중에서 같은 성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姓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가진 사람이 몇 명이나 되는지 성별 인원수를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27584" y="4634061"/>
            <a:ext cx="6965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SUBSTR(name, 1, 1) "</a:t>
            </a:r>
            <a:r>
              <a:rPr lang="ko-KR" altLang="en-US" sz="1400" dirty="0" smtClean="0"/>
              <a:t>성</a:t>
            </a:r>
            <a:r>
              <a:rPr lang="en-US" altLang="ko-KR" sz="1400" dirty="0" smtClean="0"/>
              <a:t>", COUNT(*) "</a:t>
            </a:r>
            <a:r>
              <a:rPr lang="ko-KR" altLang="en-US" sz="1400" dirty="0" smtClean="0"/>
              <a:t>인원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GROUP BY SUBSTR(name, 1, 1);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2574197"/>
            <a:ext cx="2799915" cy="1100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5003393"/>
            <a:ext cx="1011267" cy="1285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</a:t>
            </a:r>
            <a:r>
              <a:rPr lang="ko-KR" altLang="en-US" dirty="0" err="1" smtClean="0"/>
              <a:t>ㆍ시간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6536764"/>
              </p:ext>
            </p:extLst>
          </p:nvPr>
        </p:nvGraphicFramePr>
        <p:xfrm>
          <a:off x="611559" y="1628798"/>
          <a:ext cx="7848873" cy="3168353"/>
        </p:xfrm>
        <a:graphic>
          <a:graphicData uri="http://schemas.openxmlformats.org/drawingml/2006/table">
            <a:tbl>
              <a:tblPr/>
              <a:tblGrid>
                <a:gridCol w="1872209"/>
                <a:gridCol w="792088"/>
                <a:gridCol w="5184576"/>
              </a:tblGrid>
              <a:tr h="384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800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TO_DATE(char,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(CHAR)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(DATE)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2014-02-14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8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TO_CHAR(date,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(DATE)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문자열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(VARCHAR2)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’),‘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‘20140214’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9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ADD_MONTHS(date,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형의 날짜에서 지정한 달만큼 더함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 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다음달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-1 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이전달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’), 12) =2015-02-14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53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LAST_DAY(date)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형의 날짜에서 달의 마지막 날을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LAST_DAY(TO_DATE(‘2014-02-14’,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’)) = 2014-02-28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53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SYSDATE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시스템상의 오늘 날짜를 반환하는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인자없는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함수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SYSDATE = 14/04/20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127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날짜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ㆍ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시간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6885741"/>
              </p:ext>
            </p:extLst>
          </p:nvPr>
        </p:nvGraphicFramePr>
        <p:xfrm>
          <a:off x="468835" y="1844824"/>
          <a:ext cx="3960441" cy="3140227"/>
        </p:xfrm>
        <a:graphic>
          <a:graphicData uri="http://schemas.openxmlformats.org/drawingml/2006/table">
            <a:tbl>
              <a:tblPr/>
              <a:tblGrid>
                <a:gridCol w="1584177"/>
                <a:gridCol w="2376264"/>
              </a:tblGrid>
              <a:tr h="34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 순서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(1~7,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day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dy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요일의 약자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달 중 날짜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(1~31)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중 날짜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(1~366)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hh12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(1~12)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hh24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(0~23)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4-5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datetime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주요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0760132"/>
              </p:ext>
            </p:extLst>
          </p:nvPr>
        </p:nvGraphicFramePr>
        <p:xfrm>
          <a:off x="4788024" y="1844824"/>
          <a:ext cx="4104456" cy="3140227"/>
        </p:xfrm>
        <a:graphic>
          <a:graphicData uri="http://schemas.openxmlformats.org/drawingml/2006/table">
            <a:tbl>
              <a:tblPr/>
              <a:tblGrid>
                <a:gridCol w="1321774"/>
                <a:gridCol w="2782682"/>
              </a:tblGrid>
              <a:tr h="34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(0~59)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순서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(01~12,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January=01)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이름 약어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Jan~Dec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month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January~December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(0~59)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연도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연도의 마지막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3, 2, 1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49181131"/>
              </p:ext>
            </p:extLst>
          </p:nvPr>
        </p:nvGraphicFramePr>
        <p:xfrm>
          <a:off x="827584" y="1412776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4-7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마당서점은 주문일로부터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후 매출을 확정한다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주문의 확정일자를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1135" y="191683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주문번호</a:t>
            </a:r>
            <a:r>
              <a:rPr lang="en-US" altLang="ko-KR" sz="1400" dirty="0" smtClean="0"/>
              <a:t>", </a:t>
            </a:r>
            <a:r>
              <a:rPr lang="en-US" altLang="ko-KR" sz="1400" dirty="0" err="1" smtClean="0"/>
              <a:t>orderdate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주문일</a:t>
            </a:r>
            <a:r>
              <a:rPr lang="en-US" altLang="ko-KR" sz="1400" dirty="0" smtClean="0"/>
              <a:t>", orderdate+10 "</a:t>
            </a:r>
            <a:r>
              <a:rPr lang="ko-KR" altLang="en-US" sz="1400" dirty="0" smtClean="0"/>
              <a:t>확정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Orders;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728084"/>
            <a:ext cx="2558689" cy="3005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1.1.3 </a:t>
            </a:r>
            <a:r>
              <a:rPr lang="ko-KR" altLang="en-US" dirty="0"/>
              <a:t>날짜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TO_DATE :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저장된 날짜를 </a:t>
            </a:r>
            <a:r>
              <a:rPr lang="ko-KR" altLang="en-US" dirty="0" err="1" smtClean="0"/>
              <a:t>날짜형으로</a:t>
            </a:r>
            <a:r>
              <a:rPr lang="ko-KR" altLang="en-US" dirty="0" smtClean="0"/>
              <a:t> 변환하는 함수</a:t>
            </a:r>
            <a:endParaRPr lang="en-US" altLang="ko-KR" dirty="0" smtClean="0"/>
          </a:p>
          <a:p>
            <a:r>
              <a:rPr lang="en-US" altLang="ko-KR" dirty="0" smtClean="0"/>
              <a:t>TO_CHAR : </a:t>
            </a:r>
            <a:r>
              <a:rPr lang="ko-KR" altLang="en-US" dirty="0" err="1" smtClean="0"/>
              <a:t>날짜형을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변환하는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50000971"/>
              </p:ext>
            </p:extLst>
          </p:nvPr>
        </p:nvGraphicFramePr>
        <p:xfrm>
          <a:off x="827584" y="2060849"/>
          <a:ext cx="77768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마당서점이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2014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일에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주문받은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도서번호를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주문일은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-mm-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요일’ 형태로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SELECT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주문번호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 TO_CHAR(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'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yyyy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-mm-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dy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')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주문일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  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고객번호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FROM     Orders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WHERE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=TO_DATE('20140707', '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yyyymmdd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');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4077072"/>
            <a:ext cx="3876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1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SYSDATETIME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오라클의</a:t>
            </a:r>
            <a:r>
              <a:rPr lang="en-US" altLang="ko-KR" dirty="0"/>
              <a:t> </a:t>
            </a:r>
            <a:r>
              <a:rPr lang="ko-KR" altLang="en-US" dirty="0" smtClean="0"/>
              <a:t>현재 날짜와 시간을 반환하는 함수</a:t>
            </a:r>
            <a:endParaRPr lang="en-US" altLang="ko-KR" dirty="0" smtClean="0"/>
          </a:p>
          <a:p>
            <a:r>
              <a:rPr lang="en-US" altLang="ko-KR" dirty="0" smtClean="0"/>
              <a:t>SYSTIMESTAMP : </a:t>
            </a:r>
            <a:r>
              <a:rPr lang="ko-KR" altLang="en-US" dirty="0" smtClean="0"/>
              <a:t>현재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시간과 함께 초 이하의 시간과 서버의 </a:t>
            </a:r>
            <a:r>
              <a:rPr lang="en-US" altLang="ko-KR" dirty="0" smtClean="0"/>
              <a:t>TIMEZONE</a:t>
            </a:r>
            <a:r>
              <a:rPr lang="ko-KR" altLang="en-US" dirty="0" smtClean="0"/>
              <a:t>까지 출력함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93606090"/>
              </p:ext>
            </p:extLst>
          </p:nvPr>
        </p:nvGraphicFramePr>
        <p:xfrm>
          <a:off x="816451" y="2599942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DBMS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서버에 설정된 현재 시간과 오늘 날짜를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05152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SYSDATE</a:t>
            </a:r>
            <a:r>
              <a:rPr lang="en-US" altLang="ko-KR" sz="1400" dirty="0"/>
              <a:t>, TO_CHAR(SYSDATE, '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/mm/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dy</a:t>
            </a:r>
            <a:r>
              <a:rPr lang="en-US" altLang="ko-KR" sz="1400" dirty="0"/>
              <a:t> hh24:mi:ss') "SYSDATE_1"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Dual</a:t>
            </a:r>
            <a:r>
              <a:rPr lang="en-US" altLang="ko-KR" sz="1400" dirty="0"/>
              <a:t>;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0303" y="3791703"/>
            <a:ext cx="3429000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5576" y="1124744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marL="228600" indent="-228600">
              <a:buAutoNum type="arabicPeriod"/>
            </a:pPr>
            <a:r>
              <a:rPr lang="ko-KR" altLang="en-US" sz="1200" b="1" i="0" u="none" strike="noStrike" baseline="0" dirty="0" smtClean="0">
                <a:latin typeface="YDVYMjOStd14"/>
              </a:rPr>
              <a:t>다음 내장 함수의 결과를 </a:t>
            </a:r>
            <a:r>
              <a:rPr lang="ko-KR" altLang="en-US" sz="1200" b="1" i="0" u="none" strike="noStrike" baseline="0" smtClean="0">
                <a:latin typeface="YDVYMjOStd14"/>
              </a:rPr>
              <a:t>적으시오</a:t>
            </a:r>
            <a:r>
              <a:rPr lang="en-US" altLang="ko-KR" sz="1200" b="1" i="0" u="none" strike="noStrike" baseline="0" smtClean="0">
                <a:latin typeface="YDVYMjOStd14"/>
              </a:rPr>
              <a:t>.</a:t>
            </a:r>
          </a:p>
          <a:p>
            <a:endParaRPr lang="en-US" altLang="ko-KR" sz="1000" b="1" i="0" u="none" strike="noStrike" baseline="0" smtClean="0">
              <a:latin typeface="YDVYMjOStd14"/>
            </a:endParaRPr>
          </a:p>
          <a:p>
            <a:r>
              <a:rPr lang="en-US" altLang="ko-KR" sz="1200" b="1" smtClean="0">
                <a:latin typeface="+mj-lt"/>
              </a:rPr>
              <a:t>ABS</a:t>
            </a:r>
            <a:r>
              <a:rPr lang="en-US" altLang="ko-KR" sz="1200" b="1" dirty="0">
                <a:latin typeface="+mj-lt"/>
              </a:rPr>
              <a:t>(-15)</a:t>
            </a:r>
          </a:p>
          <a:p>
            <a:r>
              <a:rPr lang="en-US" altLang="ko-KR" sz="1200" b="1" dirty="0">
                <a:latin typeface="+mj-lt"/>
              </a:rPr>
              <a:t>CEIL(15.7)</a:t>
            </a:r>
          </a:p>
          <a:p>
            <a:r>
              <a:rPr lang="en-US" altLang="ko-KR" sz="1200" b="1" dirty="0">
                <a:latin typeface="+mj-lt"/>
              </a:rPr>
              <a:t>COS(3.14159)</a:t>
            </a:r>
          </a:p>
          <a:p>
            <a:r>
              <a:rPr lang="en-US" altLang="ko-KR" sz="1200" b="1" dirty="0">
                <a:latin typeface="+mj-lt"/>
              </a:rPr>
              <a:t>FLOOR(15.7)</a:t>
            </a:r>
          </a:p>
          <a:p>
            <a:r>
              <a:rPr lang="en-US" altLang="ko-KR" sz="1200" b="1" dirty="0">
                <a:latin typeface="+mj-lt"/>
              </a:rPr>
              <a:t>LOG(10,100)</a:t>
            </a:r>
          </a:p>
          <a:p>
            <a:r>
              <a:rPr lang="en-US" altLang="ko-KR" sz="1200" b="1" dirty="0">
                <a:latin typeface="+mj-lt"/>
              </a:rPr>
              <a:t>MOD(11,4)</a:t>
            </a:r>
          </a:p>
          <a:p>
            <a:r>
              <a:rPr lang="en-US" altLang="ko-KR" sz="1200" b="1" dirty="0">
                <a:latin typeface="+mj-lt"/>
              </a:rPr>
              <a:t>POWER(3,2)</a:t>
            </a:r>
          </a:p>
          <a:p>
            <a:r>
              <a:rPr lang="en-US" altLang="ko-KR" sz="1200" b="1" dirty="0">
                <a:latin typeface="+mj-lt"/>
              </a:rPr>
              <a:t>ROUND(15.7)</a:t>
            </a:r>
          </a:p>
          <a:p>
            <a:r>
              <a:rPr lang="en-US" altLang="ko-KR" sz="1200" b="1" dirty="0">
                <a:latin typeface="+mj-lt"/>
              </a:rPr>
              <a:t>SIGN(-15)</a:t>
            </a:r>
          </a:p>
          <a:p>
            <a:r>
              <a:rPr lang="en-US" altLang="ko-KR" sz="1200" b="1" dirty="0">
                <a:latin typeface="+mj-lt"/>
              </a:rPr>
              <a:t>TRUNC(15.7)</a:t>
            </a:r>
          </a:p>
          <a:p>
            <a:r>
              <a:rPr lang="en-US" altLang="ko-KR" sz="1200" b="1" dirty="0">
                <a:latin typeface="+mj-lt"/>
              </a:rPr>
              <a:t>CHR(67)</a:t>
            </a:r>
          </a:p>
          <a:p>
            <a:r>
              <a:rPr lang="en-US" altLang="ko-KR" sz="1200" b="1" dirty="0">
                <a:latin typeface="+mj-lt"/>
              </a:rPr>
              <a:t>CONCAT('HAPPY ', 'Birthday')</a:t>
            </a:r>
          </a:p>
          <a:p>
            <a:r>
              <a:rPr lang="en-US" altLang="ko-KR" sz="1200" b="1" dirty="0">
                <a:latin typeface="+mj-lt"/>
              </a:rPr>
              <a:t>LOWER('Birthday')</a:t>
            </a:r>
          </a:p>
          <a:p>
            <a:r>
              <a:rPr lang="en-US" altLang="ko-KR" sz="1200" b="1" dirty="0">
                <a:latin typeface="+mj-lt"/>
              </a:rPr>
              <a:t>LPAD('Page 1', 15, '*.')</a:t>
            </a:r>
          </a:p>
          <a:p>
            <a:r>
              <a:rPr lang="en-US" altLang="ko-KR" sz="1200" b="1" dirty="0">
                <a:latin typeface="+mj-lt"/>
              </a:rPr>
              <a:t>LTRIM('Page 1', 'ae')</a:t>
            </a:r>
          </a:p>
          <a:p>
            <a:r>
              <a:rPr lang="en-US" altLang="ko-KR" sz="1200" b="1" dirty="0">
                <a:latin typeface="+mj-lt"/>
              </a:rPr>
              <a:t>REPLACE('JACK', 'J', 'BL')</a:t>
            </a:r>
          </a:p>
          <a:p>
            <a:r>
              <a:rPr lang="en-US" altLang="ko-KR" sz="1200" b="1" dirty="0">
                <a:latin typeface="+mj-lt"/>
              </a:rPr>
              <a:t>RPAD('Page 1', 15, '*.')</a:t>
            </a:r>
          </a:p>
          <a:p>
            <a:r>
              <a:rPr lang="en-US" altLang="ko-KR" sz="1200" b="1" dirty="0">
                <a:latin typeface="+mj-lt"/>
              </a:rPr>
              <a:t>RTRIM('Page 1', 'ae')</a:t>
            </a:r>
            <a:endParaRPr lang="en-US" altLang="ko-KR" sz="1200" b="1" i="0" u="none" strike="noStrike" baseline="0" dirty="0" smtClean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44008" y="1628800"/>
            <a:ext cx="4032448" cy="5472608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lang="en-US" altLang="ko-KR" sz="900" b="0" i="0" u="none" strike="noStrike" kern="1200" baseline="0" smtClean="0">
                <a:solidFill>
                  <a:schemeClr val="tx1"/>
                </a:solidFill>
                <a:latin typeface="+mj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1200" b="1" dirty="0"/>
              <a:t>SUBSTR('ABCDEFG', 3, 4)</a:t>
            </a:r>
          </a:p>
          <a:p>
            <a:r>
              <a:rPr kumimoji="0" lang="en-US" altLang="ko-KR" sz="1200" b="1" dirty="0"/>
              <a:t>TRIM(LEADING 0 FROM '00AA00')</a:t>
            </a:r>
          </a:p>
          <a:p>
            <a:r>
              <a:rPr kumimoji="0" lang="en-US" altLang="ko-KR" sz="1200" b="1" dirty="0"/>
              <a:t>UPPER('Birthday')</a:t>
            </a:r>
          </a:p>
          <a:p>
            <a:r>
              <a:rPr kumimoji="0" lang="en-US" altLang="ko-KR" sz="1200" b="1" dirty="0"/>
              <a:t>ASCII('A')</a:t>
            </a:r>
          </a:p>
          <a:p>
            <a:r>
              <a:rPr kumimoji="0" lang="en-US" altLang="ko-KR" sz="1200" b="1" dirty="0"/>
              <a:t>INSTR('CORPORATE FLOOR','OR', 3, 2)</a:t>
            </a:r>
          </a:p>
          <a:p>
            <a:r>
              <a:rPr kumimoji="0" lang="en-US" altLang="ko-KR" sz="1200" b="1" dirty="0"/>
              <a:t>LENGTH('Birthday')</a:t>
            </a:r>
          </a:p>
          <a:p>
            <a:r>
              <a:rPr kumimoji="0" lang="en-US" altLang="ko-KR" sz="1200" b="1" dirty="0"/>
              <a:t>ADD_MONTHS('14/05/21', 1)</a:t>
            </a:r>
          </a:p>
          <a:p>
            <a:r>
              <a:rPr kumimoji="0" lang="en-US" altLang="ko-KR" sz="1200" b="1" dirty="0"/>
              <a:t>LAST_DAY(SYSDATE)</a:t>
            </a:r>
          </a:p>
          <a:p>
            <a:r>
              <a:rPr kumimoji="0" lang="en-US" altLang="ko-KR" sz="1200" b="1" dirty="0" smtClean="0"/>
              <a:t>NEXT_DAY(SYSDATE, ‘</a:t>
            </a:r>
            <a:r>
              <a:rPr kumimoji="0" lang="ko-KR" altLang="en-US" sz="1200" b="1" dirty="0" smtClean="0"/>
              <a:t>화</a:t>
            </a:r>
            <a:r>
              <a:rPr kumimoji="0" lang="en-US" altLang="ko-KR" sz="1200" b="1" dirty="0" smtClean="0"/>
              <a:t>’)</a:t>
            </a:r>
            <a:endParaRPr kumimoji="0" lang="en-US" altLang="ko-KR" sz="1200" b="1" dirty="0"/>
          </a:p>
          <a:p>
            <a:r>
              <a:rPr kumimoji="0" lang="en-US" altLang="ko-KR" sz="1200" b="1" dirty="0"/>
              <a:t>ROUND(SYSDATE)</a:t>
            </a:r>
          </a:p>
          <a:p>
            <a:r>
              <a:rPr kumimoji="0" lang="en-US" altLang="ko-KR" sz="1200" b="1" dirty="0"/>
              <a:t>SYSDATE</a:t>
            </a:r>
          </a:p>
          <a:p>
            <a:r>
              <a:rPr kumimoji="0" lang="en-US" altLang="ko-KR" sz="1200" b="1" dirty="0"/>
              <a:t>TO_CHAR(SYSDATE)</a:t>
            </a:r>
          </a:p>
          <a:p>
            <a:r>
              <a:rPr kumimoji="0" lang="en-US" altLang="ko-KR" sz="1200" b="1" dirty="0"/>
              <a:t>TO_CHAR(123)</a:t>
            </a:r>
          </a:p>
          <a:p>
            <a:r>
              <a:rPr kumimoji="0" lang="en-US" altLang="ko-KR" sz="1200" b="1" dirty="0"/>
              <a:t>TO_DATE('12 05 2014', 'DD MM YYYY')</a:t>
            </a:r>
          </a:p>
          <a:p>
            <a:r>
              <a:rPr kumimoji="0" lang="en-US" altLang="ko-KR" sz="1200" b="1" dirty="0"/>
              <a:t>TO_NUMBER('12.3')</a:t>
            </a:r>
          </a:p>
          <a:p>
            <a:r>
              <a:rPr kumimoji="0" lang="en-US" altLang="ko-KR" sz="1200" b="1" dirty="0"/>
              <a:t>DECODE(1,1,'aa','bb')</a:t>
            </a:r>
          </a:p>
          <a:p>
            <a:r>
              <a:rPr kumimoji="0" lang="en-US" altLang="ko-KR" sz="1200" b="1" dirty="0"/>
              <a:t>NULLIF(123, 345)</a:t>
            </a:r>
          </a:p>
          <a:p>
            <a:r>
              <a:rPr kumimoji="0" lang="en-US" altLang="ko-KR" sz="1200" b="1" dirty="0"/>
              <a:t>NVL(NULL, 123)</a:t>
            </a:r>
          </a:p>
        </p:txBody>
      </p:sp>
      <p:sp>
        <p:nvSpPr>
          <p:cNvPr id="6" name="제목 1"/>
          <p:cNvSpPr>
            <a:spLocks noGrp="1"/>
          </p:cNvSpPr>
          <p:nvPr/>
        </p:nvSpPr>
        <p:spPr bwMode="auto">
          <a:xfrm>
            <a:off x="683568" y="202332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37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1400" dirty="0" smtClean="0">
                <a:latin typeface="+mn-ea"/>
              </a:rPr>
              <a:t>아직 지정되지 않은 값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값은 ‘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ko-KR" altLang="en-US" sz="1400" dirty="0" smtClean="0">
                <a:latin typeface="+mn-ea"/>
              </a:rPr>
              <a:t>’</a:t>
            </a:r>
            <a:r>
              <a:rPr lang="en-US" altLang="ko-KR" sz="1400" dirty="0" smtClean="0">
                <a:latin typeface="+mn-ea"/>
              </a:rPr>
              <a:t>, ‘’ (</a:t>
            </a:r>
            <a:r>
              <a:rPr lang="ko-KR" altLang="en-US" sz="1400" dirty="0" smtClean="0">
                <a:latin typeface="+mn-ea"/>
              </a:rPr>
              <a:t>빈 문자</a:t>
            </a:r>
            <a:r>
              <a:rPr lang="en-US" altLang="ko-KR" sz="1400" dirty="0" smtClean="0">
                <a:latin typeface="+mn-ea"/>
              </a:rPr>
              <a:t>), ‘ ’ (</a:t>
            </a:r>
            <a:r>
              <a:rPr lang="ko-KR" altLang="en-US" sz="1400" dirty="0" smtClean="0">
                <a:latin typeface="+mn-ea"/>
              </a:rPr>
              <a:t>공백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등과 다른 특별한 값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값은 비교 연산자로 비교가 불가능함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값의 연산을 수행하면 결과 역시 </a:t>
            </a:r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값으로 반환됨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집계 함수를 사용할 때 주의할 점</a:t>
            </a:r>
            <a:endParaRPr lang="en-US" altLang="ko-KR" dirty="0" smtClean="0"/>
          </a:p>
          <a:p>
            <a:pPr lvl="1"/>
            <a:r>
              <a:rPr lang="en-US" altLang="ko-KR" sz="1400" dirty="0" smtClean="0">
                <a:latin typeface="+mn-ea"/>
              </a:rPr>
              <a:t>‘NULL+</a:t>
            </a:r>
            <a:r>
              <a:rPr lang="ko-KR" altLang="en-US" sz="1400" dirty="0" smtClean="0">
                <a:latin typeface="+mn-ea"/>
              </a:rPr>
              <a:t>숫자’ 연산의 결과는 </a:t>
            </a:r>
            <a:r>
              <a:rPr lang="en-US" altLang="ko-KR" sz="1400" dirty="0" smtClean="0">
                <a:latin typeface="+mn-ea"/>
              </a:rPr>
              <a:t>NULL</a:t>
            </a:r>
          </a:p>
          <a:p>
            <a:pPr lvl="1"/>
            <a:r>
              <a:rPr lang="ko-KR" altLang="en-US" sz="1400" dirty="0" smtClean="0">
                <a:latin typeface="+mn-ea"/>
              </a:rPr>
              <a:t>집계 함수 계산 시 </a:t>
            </a:r>
            <a:r>
              <a:rPr lang="en-US" altLang="ko-KR" sz="1400" dirty="0" smtClean="0">
                <a:latin typeface="+mn-ea"/>
              </a:rPr>
              <a:t>NULL</a:t>
            </a:r>
            <a:r>
              <a:rPr lang="ko-KR" altLang="en-US" sz="1400" dirty="0" smtClean="0">
                <a:latin typeface="+mn-ea"/>
              </a:rPr>
              <a:t>이 포함된 행은 집계에서 빠짐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해당되는 행이 하나도 없을 경우 </a:t>
            </a:r>
            <a:r>
              <a:rPr lang="en-US" altLang="ko-KR" sz="1400" dirty="0" smtClean="0">
                <a:latin typeface="+mn-ea"/>
              </a:rPr>
              <a:t>SUM, AVG </a:t>
            </a:r>
            <a:r>
              <a:rPr lang="ko-KR" altLang="en-US" sz="1400" dirty="0" smtClean="0">
                <a:latin typeface="+mn-ea"/>
              </a:rPr>
              <a:t>함수의 결과는 </a:t>
            </a:r>
            <a:r>
              <a:rPr lang="en-US" altLang="ko-KR" sz="1400" dirty="0" smtClean="0">
                <a:latin typeface="+mn-ea"/>
              </a:rPr>
              <a:t>NULL</a:t>
            </a:r>
            <a:r>
              <a:rPr lang="ko-KR" altLang="en-US" sz="1400" dirty="0" smtClean="0">
                <a:latin typeface="+mn-ea"/>
              </a:rPr>
              <a:t>이 되며</a:t>
            </a:r>
            <a:r>
              <a:rPr lang="en-US" altLang="ko-KR" sz="1400" dirty="0" smtClean="0">
                <a:latin typeface="+mn-ea"/>
              </a:rPr>
              <a:t>,	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COUNT </a:t>
            </a:r>
            <a:r>
              <a:rPr lang="ko-KR" altLang="en-US" sz="1400" dirty="0" smtClean="0">
                <a:latin typeface="+mn-ea"/>
              </a:rPr>
              <a:t>함수의 결과는 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값에 대한 </a:t>
            </a:r>
            <a:r>
              <a:rPr lang="ko-KR" altLang="en-US" dirty="0" smtClean="0"/>
              <a:t>연산과 집계 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(* </a:t>
            </a:r>
            <a:r>
              <a:rPr lang="en-US" altLang="ko-KR" sz="1400" dirty="0" err="1" smtClean="0"/>
              <a:t>Mybook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 생성은 </a:t>
            </a:r>
            <a:r>
              <a:rPr lang="ko-KR" altLang="en-US" sz="1400" dirty="0" err="1" smtClean="0"/>
              <a:t>웹페이지</a:t>
            </a:r>
            <a:r>
              <a:rPr lang="ko-KR" altLang="en-US" sz="1400" dirty="0" smtClean="0"/>
              <a:t> 스크립트 참조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6297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Mybook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4166006"/>
              </p:ext>
            </p:extLst>
          </p:nvPr>
        </p:nvGraphicFramePr>
        <p:xfrm>
          <a:off x="1043608" y="2255198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/>
                <a:gridCol w="84150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470176" y="2210599"/>
            <a:ext cx="4189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price+100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=3;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51332" y="3462784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 SUM(price</a:t>
            </a:r>
            <a:r>
              <a:rPr lang="en-US" altLang="ko-KR" sz="1400" dirty="0"/>
              <a:t>), AVG(price), COUNT(*), COUNT(price)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114931" y="4919444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 SUM(price</a:t>
            </a:r>
            <a:r>
              <a:rPr lang="en-US" altLang="ko-KR" sz="1400" dirty="0"/>
              <a:t>), AVG(price), COUNT(*)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</a:t>
            </a:r>
            <a:endParaRPr lang="en-US" altLang="ko-KR" sz="1400" dirty="0"/>
          </a:p>
          <a:p>
            <a:r>
              <a:rPr lang="en-US" altLang="ko-KR" sz="1400" dirty="0"/>
              <a:t>WHERE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 = 4;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2381" y="2203694"/>
            <a:ext cx="1179860" cy="6705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931" y="4048443"/>
            <a:ext cx="4848225" cy="65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4931" y="5678088"/>
            <a:ext cx="365760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내장함수</a:t>
            </a:r>
            <a:endParaRPr lang="en-US" altLang="ko-KR" dirty="0" smtClean="0"/>
          </a:p>
          <a:p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sz="2000" dirty="0" err="1" smtClean="0"/>
              <a:t>뷰</a:t>
            </a:r>
            <a:endParaRPr lang="en-US" altLang="ko-KR" sz="2000" dirty="0" smtClean="0"/>
          </a:p>
          <a:p>
            <a:r>
              <a:rPr lang="ko-KR" altLang="en-US" sz="2000" dirty="0" smtClean="0"/>
              <a:t>인덱스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확인하는 방법 </a:t>
            </a:r>
            <a:r>
              <a:rPr lang="en-US" altLang="ko-KR" dirty="0" smtClean="0"/>
              <a:t>– IS NULL, IS NOT NULL</a:t>
            </a:r>
          </a:p>
          <a:p>
            <a:pPr lvl="1"/>
            <a:r>
              <a:rPr lang="en-US" altLang="ko-KR" sz="1400" b="0" dirty="0" smtClean="0"/>
              <a:t>NULL </a:t>
            </a:r>
            <a:r>
              <a:rPr lang="ko-KR" altLang="en-US" sz="1400" b="0" dirty="0" smtClean="0"/>
              <a:t>값을 찾을 때는 ‘</a:t>
            </a:r>
            <a:r>
              <a:rPr lang="en-US" altLang="ko-KR" sz="1400" b="0" dirty="0" smtClean="0"/>
              <a:t>=’ </a:t>
            </a:r>
            <a:r>
              <a:rPr lang="ko-KR" altLang="en-US" sz="1400" b="0" dirty="0" smtClean="0"/>
              <a:t>연산자가 아닌 ‘</a:t>
            </a:r>
            <a:r>
              <a:rPr lang="en-US" altLang="ko-KR" sz="1400" b="0" dirty="0" smtClean="0"/>
              <a:t>IS NULL</a:t>
            </a:r>
            <a:r>
              <a:rPr lang="ko-KR" altLang="en-US" sz="1400" b="0" dirty="0" smtClean="0"/>
              <a:t>’을 사용</a:t>
            </a:r>
            <a:r>
              <a:rPr lang="en-US" altLang="ko-KR" sz="1400" b="0" dirty="0" smtClean="0"/>
              <a:t>, </a:t>
            </a:r>
          </a:p>
          <a:p>
            <a:pPr lvl="1"/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이 아닌 값을 찾을 때는 ‘＜＞’ 연산자가 아닌 ‘</a:t>
            </a:r>
            <a:r>
              <a:rPr lang="en-US" altLang="ko-KR" sz="1400" b="0" dirty="0" smtClean="0"/>
              <a:t>IS NOT NULL</a:t>
            </a:r>
            <a:r>
              <a:rPr lang="ko-KR" altLang="en-US" sz="1400" b="0" dirty="0" smtClean="0"/>
              <a:t>’을 사용함</a:t>
            </a:r>
            <a:endParaRPr lang="ko-KR" altLang="en-US" sz="14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249997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Mybook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5159222"/>
              </p:ext>
            </p:extLst>
          </p:nvPr>
        </p:nvGraphicFramePr>
        <p:xfrm>
          <a:off x="1043607" y="2792194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/>
                <a:gridCol w="84150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599" y="4318089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b="1" dirty="0" smtClean="0"/>
              <a:t>WHERE 	price IS NULL;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945331" y="5489875"/>
            <a:ext cx="4968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b="1" dirty="0" smtClean="0"/>
              <a:t>WHERE 	price = '';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607" y="4335674"/>
            <a:ext cx="133350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2932" y="5653714"/>
            <a:ext cx="146685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NVL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다른 값으로 대치하여 연산하거나 다른 값으로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1556792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NVL(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 	/* </a:t>
            </a:r>
            <a:r>
              <a:rPr lang="ko-KR" altLang="en-US" sz="1400" dirty="0" smtClean="0"/>
              <a:t>속성 값이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으로 대치한다 *</a:t>
            </a:r>
            <a:r>
              <a:rPr lang="en-US" altLang="ko-KR" sz="1400" dirty="0" smtClean="0"/>
              <a:t>/</a:t>
            </a:r>
            <a:endParaRPr lang="ko-KR" altLang="en-US" sz="1400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122113"/>
              </p:ext>
            </p:extLst>
          </p:nvPr>
        </p:nvGraphicFramePr>
        <p:xfrm>
          <a:off x="539552" y="2204104"/>
          <a:ext cx="7848872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전화번호가 포함된 고객목록을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전화번호가 없는 고객은 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연락처없음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39552" y="299619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 "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", NVL(phone, '</a:t>
            </a:r>
            <a:r>
              <a:rPr lang="ko-KR" altLang="en-US" sz="1400" dirty="0" err="1" smtClean="0"/>
              <a:t>연락처없음</a:t>
            </a:r>
            <a:r>
              <a:rPr lang="en-US" altLang="ko-KR" sz="1400" dirty="0" smtClean="0"/>
              <a:t>') "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Customer;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685" y="3743359"/>
            <a:ext cx="1649718" cy="14858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ROWNUM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함수는 아니지만 자주 사용되는 문법임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오라클에서</a:t>
            </a:r>
            <a:r>
              <a:rPr lang="ko-KR" altLang="en-US" dirty="0" smtClean="0"/>
              <a:t> 내부적으로 생성되는 가상 </a:t>
            </a:r>
            <a:r>
              <a:rPr lang="ko-KR" altLang="en-US" dirty="0" err="1" smtClean="0"/>
              <a:t>컬럼으로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조회 결과의 순번을 나타냄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자료를 일부분만 확인하여 처리할 때 유용함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66801206"/>
              </p:ext>
            </p:extLst>
          </p:nvPr>
        </p:nvGraphicFramePr>
        <p:xfrm>
          <a:off x="827584" y="2492896"/>
          <a:ext cx="7632848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목록에서 고객번호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전화번호를 앞의 두 명만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219241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ROWNUM “</a:t>
            </a:r>
            <a:r>
              <a:rPr lang="ko-KR" altLang="en-US" sz="1400" dirty="0" smtClean="0"/>
              <a:t>순번</a:t>
            </a:r>
            <a:r>
              <a:rPr lang="en-US" altLang="ko-KR" sz="1400" dirty="0" smtClean="0"/>
              <a:t>“,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name, phone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WHERE     ROWNUM  &lt;=2;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149080"/>
            <a:ext cx="25622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44194" y="980728"/>
            <a:ext cx="801211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2. </a:t>
            </a:r>
            <a:r>
              <a:rPr lang="en-US" altLang="ko-KR" sz="1600" b="1" dirty="0" err="1"/>
              <a:t>Mybook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테이블을 생성하고 </a:t>
            </a:r>
            <a:r>
              <a:rPr lang="en-US" altLang="ko-KR" sz="1600" b="1" dirty="0"/>
              <a:t>NULL</a:t>
            </a:r>
            <a:r>
              <a:rPr lang="ko-KR" altLang="en-US" sz="1600" b="1" dirty="0"/>
              <a:t>에 관한 다음 </a:t>
            </a:r>
            <a:r>
              <a:rPr lang="en-US" altLang="ko-KR" sz="1600" b="1" dirty="0"/>
              <a:t>SQL </a:t>
            </a:r>
            <a:r>
              <a:rPr lang="ko-KR" altLang="en-US" sz="1600" b="1" dirty="0"/>
              <a:t>문에 답하시오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질의의 결과를 </a:t>
            </a:r>
            <a:r>
              <a:rPr lang="ko-KR" altLang="en-US" sz="1600" b="1" dirty="0" smtClean="0"/>
              <a:t>       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보면서 </a:t>
            </a:r>
            <a:r>
              <a:rPr lang="en-US" altLang="ko-KR" sz="1600" b="1" dirty="0" smtClean="0"/>
              <a:t>NULL</a:t>
            </a:r>
            <a:r>
              <a:rPr lang="ko-KR" altLang="en-US" sz="1600" b="1" dirty="0"/>
              <a:t>에 대한 개념을 정리해보시오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988840"/>
            <a:ext cx="3384376" cy="30211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078112"/>
            <a:ext cx="4141489" cy="439248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/>
        </p:nvSpPr>
        <p:spPr bwMode="auto">
          <a:xfrm>
            <a:off x="611560" y="185233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5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8064896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3. ROWNUM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관한 다음 </a:t>
            </a:r>
            <a:r>
              <a:rPr lang="en-US" altLang="ko-KR" sz="1600" b="1" dirty="0"/>
              <a:t>SQL </a:t>
            </a:r>
            <a:r>
              <a:rPr lang="ko-KR" altLang="en-US" sz="1600" b="1" dirty="0"/>
              <a:t>문에 답하시오</a:t>
            </a:r>
            <a:r>
              <a:rPr lang="en-US" altLang="ko-KR" sz="1600" b="1" dirty="0"/>
              <a:t>. </a:t>
            </a:r>
            <a:r>
              <a:rPr lang="ko-KR" altLang="en-US" sz="1600" b="1" dirty="0" smtClean="0"/>
              <a:t>데이터는 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데이터베이스를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이용한다</a:t>
            </a:r>
            <a:r>
              <a:rPr lang="en-US" altLang="ko-KR" sz="1600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844824"/>
            <a:ext cx="5927998" cy="4720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271" y="4149080"/>
            <a:ext cx="4464496" cy="10801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SELECT</a:t>
            </a:r>
            <a:r>
              <a:rPr lang="ko-KR" altLang="en-US" sz="1200"/>
              <a:t> </a:t>
            </a:r>
            <a:r>
              <a:rPr lang="en-US" altLang="ko-KR" sz="1200"/>
              <a:t>*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FROM  (SELECT * FROM Book ORDER BY Price) b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WHERE ROWNUM &lt;= 5;</a:t>
            </a:r>
          </a:p>
          <a:p>
            <a:pPr>
              <a:lnSpc>
                <a:spcPct val="150000"/>
              </a:lnSpc>
            </a:pPr>
            <a:endParaRPr lang="ko-KR" altLang="en-US" sz="900" dirty="0" smtClean="0"/>
          </a:p>
        </p:txBody>
      </p:sp>
      <p:sp>
        <p:nvSpPr>
          <p:cNvPr id="6" name="제목 1"/>
          <p:cNvSpPr>
            <a:spLocks noGrp="1"/>
          </p:cNvSpPr>
          <p:nvPr/>
        </p:nvSpPr>
        <p:spPr bwMode="auto">
          <a:xfrm>
            <a:off x="611560" y="144016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18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 부속질의 </a:t>
            </a:r>
            <a:r>
              <a:rPr lang="en-US" altLang="ko-KR" dirty="0" smtClean="0"/>
              <a:t>– SELECT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FROM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부속질의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하나의 </a:t>
            </a:r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문 안에 다른 </a:t>
            </a:r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문이 중첩된</a:t>
            </a:r>
            <a:r>
              <a:rPr lang="en-US" altLang="ko-KR" sz="1400" dirty="0" smtClean="0">
                <a:latin typeface="+mn-ea"/>
              </a:rPr>
              <a:t>nested </a:t>
            </a:r>
            <a:r>
              <a:rPr lang="ko-KR" altLang="en-US" sz="1400" dirty="0" smtClean="0">
                <a:latin typeface="+mn-ea"/>
              </a:rPr>
              <a:t>질의를 말함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다른 테이블에서 가져온 데이터로 현재 테이블에 있는 정보를 찾거나 가공할 때 사용함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보통 데이터가 대량일 때 데이터를 모두 합쳐서 연산하는 조인보다 필요한 데이터만 찾아서 공급해주는 부속질의가 성능이 더 좋음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err="1" smtClean="0">
                <a:latin typeface="+mn-ea"/>
              </a:rPr>
              <a:t>주질의</a:t>
            </a:r>
            <a:r>
              <a:rPr lang="en-US" altLang="ko-KR" sz="1400" dirty="0" smtClean="0">
                <a:latin typeface="+mn-ea"/>
              </a:rPr>
              <a:t>(main query, </a:t>
            </a:r>
            <a:r>
              <a:rPr lang="ko-KR" altLang="en-US" sz="1400" dirty="0" smtClean="0">
                <a:latin typeface="+mn-ea"/>
              </a:rPr>
              <a:t>외부질의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와 부속질의</a:t>
            </a:r>
            <a:r>
              <a:rPr lang="en-US" altLang="ko-KR" sz="1400" dirty="0" smtClean="0">
                <a:latin typeface="+mn-ea"/>
              </a:rPr>
              <a:t>(sub query, </a:t>
            </a:r>
            <a:r>
              <a:rPr lang="ko-KR" altLang="en-US" sz="1400" dirty="0" smtClean="0">
                <a:latin typeface="+mn-ea"/>
              </a:rPr>
              <a:t>내부질의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로 구성됨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5184576" cy="240065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SELECT 	SUM(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saleprice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FROM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Orders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 =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6656" y="4653135"/>
            <a:ext cx="308751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(SELECT 	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FROM  	Customer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WHERE     name = '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박지성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')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3479147"/>
            <a:ext cx="20008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 질의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(main query)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3479146"/>
            <a:ext cx="19944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부속질의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(sub query)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1259632" y="4010407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3779912" y="4197856"/>
            <a:ext cx="8640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3354" y="57862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3283707"/>
              </p:ext>
            </p:extLst>
          </p:nvPr>
        </p:nvGraphicFramePr>
        <p:xfrm>
          <a:off x="611559" y="1628799"/>
          <a:ext cx="7920881" cy="3174518"/>
        </p:xfrm>
        <a:graphic>
          <a:graphicData uri="http://schemas.openxmlformats.org/drawingml/2006/table">
            <a:tbl>
              <a:tblPr/>
              <a:tblGrid>
                <a:gridCol w="1584177"/>
                <a:gridCol w="1008112"/>
                <a:gridCol w="1872208"/>
                <a:gridCol w="3456384"/>
              </a:tblGrid>
              <a:tr h="36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영문 및 동의어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스칼라 부속질의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scalar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사용되며 단일 값을 반환하기 때문에 스칼라 부속질의라고 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인라인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inline view,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table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결과를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(view)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형태로 반환하기 때문에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인라인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뷰라고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09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중첩질의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nested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predicate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술어와 같이 사용되며 결과를 한정시키기 위해 사용됨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상관 혹은 비상관 형태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스칼라 부속질의</a:t>
            </a:r>
            <a:r>
              <a:rPr lang="en-US" altLang="ko-KR" dirty="0" smtClean="0"/>
              <a:t>(scalar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SELECT </a:t>
            </a:r>
            <a:r>
              <a:rPr lang="ko-KR" altLang="en-US" sz="1400" dirty="0" smtClean="0">
                <a:latin typeface="+mn-ea"/>
              </a:rPr>
              <a:t>절에서 사용되는 부속질의로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부속질의의 결과 값을 단일 행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단일 열의 스칼라 값으로 반환함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스칼라 부속질의는 원칙적으로 스칼라 값이 들어갈 수 있는 모든 곳에 사용 가능하며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일반적으로 </a:t>
            </a:r>
            <a:r>
              <a:rPr lang="en-US" altLang="ko-KR" sz="1400" dirty="0" smtClean="0">
                <a:latin typeface="+mn-ea"/>
              </a:rPr>
              <a:t>SELECT </a:t>
            </a:r>
            <a:r>
              <a:rPr lang="ko-KR" altLang="en-US" sz="1400" dirty="0" smtClean="0">
                <a:latin typeface="+mn-ea"/>
              </a:rPr>
              <a:t>문과 </a:t>
            </a:r>
            <a:r>
              <a:rPr lang="en-US" altLang="ko-KR" sz="1400" dirty="0" smtClean="0">
                <a:latin typeface="+mn-ea"/>
              </a:rPr>
              <a:t>UPDATE SET </a:t>
            </a:r>
            <a:r>
              <a:rPr lang="ko-KR" altLang="en-US" sz="1400" dirty="0" smtClean="0">
                <a:latin typeface="+mn-ea"/>
              </a:rPr>
              <a:t>절에 사용됨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err="1" smtClean="0">
                <a:latin typeface="+mn-ea"/>
              </a:rPr>
              <a:t>주질의와</a:t>
            </a:r>
            <a:r>
              <a:rPr lang="ko-KR" altLang="en-US" sz="1400" dirty="0" smtClean="0">
                <a:latin typeface="+mn-ea"/>
              </a:rPr>
              <a:t> 부속질의와의 관계는 상관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비상관 모두 가능함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576" y="52158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스칼라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3088471"/>
            <a:ext cx="6741542" cy="20313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	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                ,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343025" indent="-1343025"/>
            <a:r>
              <a:rPr lang="en-US" altLang="ko-KR" sz="1400" dirty="0" smtClean="0">
                <a:solidFill>
                  <a:schemeClr val="tx1"/>
                </a:solidFill>
              </a:rPr>
              <a:t>FROM   	Orders od</a:t>
            </a:r>
          </a:p>
          <a:p>
            <a:pPr marL="1343025" indent="-1343025"/>
            <a:r>
              <a:rPr lang="en-US" altLang="ko-KR" sz="1400" dirty="0" smtClean="0">
                <a:solidFill>
                  <a:schemeClr val="tx1"/>
                </a:solidFill>
              </a:rPr>
              <a:t>GROUP BY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3756287"/>
            <a:ext cx="309935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(SELECT name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FROM   Customer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cs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WHERE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od.custid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6124" y="3255829"/>
            <a:ext cx="7232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4743" y="3231225"/>
            <a:ext cx="1503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스칼라 부속질의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1259632" y="3770114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3995936" y="3760589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28464475"/>
              </p:ext>
            </p:extLst>
          </p:nvPr>
        </p:nvGraphicFramePr>
        <p:xfrm>
          <a:off x="663799" y="1350640"/>
          <a:ext cx="7796633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175084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마당서점의 고객별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결과는 고객이름과 고객별 판매액을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5084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2060848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SELECT         ( SELECT name</a:t>
            </a:r>
          </a:p>
          <a:p>
            <a:pPr marL="1162050" indent="-1162050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FROM 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pPr marL="1162050" indent="-1162050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WHERE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 ) "name", 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    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pPr marL="1162050" indent="-1162050"/>
            <a:r>
              <a:rPr lang="en-US" altLang="ko-KR" sz="1400" dirty="0" smtClean="0"/>
              <a:t>GROUP BY     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573" y="3645024"/>
            <a:ext cx="10763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내장 함수의 의미를 알아보고 자주 사용되는 내장 함수 몇 가지를 직접 실습해본다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부속질의의 의미와 종류를 알아보고 직접 실습해본다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뷰의</a:t>
            </a:r>
            <a:r>
              <a:rPr lang="ko-KR" altLang="en-US" sz="1400" dirty="0" smtClean="0"/>
              <a:t> 의미를 알아보고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직접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삭제해본다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데이터베이스의 저장 구조와 인덱스의 관계를 알아보고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인덱스를 직접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삭제해본다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3004" y="1508433"/>
            <a:ext cx="507209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	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>
                <a:solidFill>
                  <a:schemeClr val="tx1"/>
                </a:solidFill>
              </a:rPr>
              <a:t>)  </a:t>
            </a:r>
            <a:r>
              <a:rPr lang="en-US" altLang="ko-KR" sz="1400" dirty="0" smtClean="0">
                <a:solidFill>
                  <a:schemeClr val="tx1"/>
                </a:solidFill>
              </a:rPr>
              <a:t>“total“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FROM   </a:t>
            </a:r>
            <a:r>
              <a:rPr lang="en-US" altLang="ko-KR" sz="1400" dirty="0" smtClean="0">
                <a:solidFill>
                  <a:schemeClr val="tx1"/>
                </a:solidFill>
              </a:rPr>
              <a:t>	Orders od 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GROUP  BY </a:t>
            </a:r>
            <a:r>
              <a:rPr lang="en-US" altLang="ko-KR" sz="1400" dirty="0" err="1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3004" y="3844786"/>
            <a:ext cx="5032381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	FROM   </a:t>
            </a:r>
            <a:r>
              <a:rPr lang="en-US" altLang="ko-KR" sz="1400" dirty="0" smtClean="0">
                <a:solidFill>
                  <a:schemeClr val="tx1"/>
                </a:solidFill>
              </a:rPr>
              <a:t>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	WHERE  </a:t>
            </a:r>
            <a:r>
              <a:rPr lang="en-US" altLang="ko-KR" sz="1400" dirty="0" err="1">
                <a:solidFill>
                  <a:schemeClr val="tx1"/>
                </a:solidFill>
              </a:rPr>
              <a:t>cs.custid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)      “name”,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 smtClean="0">
                <a:solidFill>
                  <a:schemeClr val="tx1"/>
                </a:solidFill>
              </a:rPr>
              <a:t>) “total”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FROM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Orders </a:t>
            </a:r>
            <a:r>
              <a:rPr lang="en-US" altLang="ko-KR" sz="1400" dirty="0">
                <a:solidFill>
                  <a:schemeClr val="tx1"/>
                </a:solidFill>
              </a:rPr>
              <a:t>od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GROUP </a:t>
            </a:r>
            <a:r>
              <a:rPr lang="en-US" altLang="ko-KR" sz="1400" dirty="0" smtClean="0">
                <a:solidFill>
                  <a:schemeClr val="tx1"/>
                </a:solidFill>
              </a:rPr>
              <a:t>BY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4638" y="3861048"/>
            <a:ext cx="275535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  	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WHERE  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od.custid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0823" y="2616634"/>
            <a:ext cx="310106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  	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WHERE  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od.custid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9755" y="2619074"/>
            <a:ext cx="184306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custid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1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이름은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?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5941670" y="1909217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3004200" y="350939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941670" y="423252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4518" y="55172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고객별 판매액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6865" y="1368674"/>
            <a:ext cx="1343025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8264" y="3915735"/>
            <a:ext cx="1251626" cy="13517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68321522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각 주문에 맞는 도서이름을 입력하시오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2711" y="1988840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 	Orders</a:t>
            </a:r>
          </a:p>
          <a:p>
            <a:r>
              <a:rPr lang="en-US" altLang="ko-KR" sz="1400" dirty="0" smtClean="0"/>
              <a:t>SET 	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= ( SELECT </a:t>
            </a:r>
            <a:r>
              <a:rPr lang="en-US" altLang="ko-KR" sz="1400" dirty="0" err="1" smtClean="0"/>
              <a:t>bookname</a:t>
            </a:r>
            <a:endParaRPr lang="en-US" altLang="ko-KR" sz="1400" dirty="0" smtClean="0"/>
          </a:p>
          <a:p>
            <a:pPr marL="1971675"/>
            <a:r>
              <a:rPr lang="en-US" altLang="ko-KR" sz="1400" dirty="0" smtClean="0"/>
              <a:t>   FROM Book</a:t>
            </a:r>
          </a:p>
          <a:p>
            <a:pPr marL="1971675"/>
            <a:r>
              <a:rPr lang="en-US" altLang="ko-KR" sz="1400" dirty="0" smtClean="0"/>
              <a:t>   WHERE </a:t>
            </a:r>
            <a:r>
              <a:rPr lang="en-US" altLang="ko-KR" sz="1400" dirty="0" err="1" smtClean="0"/>
              <a:t>Book.bookid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Orders.bookid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711" y="3212976"/>
            <a:ext cx="522922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(inline view)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FROM </a:t>
            </a:r>
            <a:r>
              <a:rPr lang="ko-KR" altLang="en-US" sz="1400" dirty="0" smtClean="0">
                <a:latin typeface="+mn-ea"/>
              </a:rPr>
              <a:t>절에서 사용되는 부속질의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테이블 이름 대신 </a:t>
            </a:r>
            <a:r>
              <a:rPr lang="ko-KR" altLang="en-US" sz="1400" dirty="0" err="1" smtClean="0">
                <a:latin typeface="+mn-ea"/>
              </a:rPr>
              <a:t>인라인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뷰</a:t>
            </a:r>
            <a:r>
              <a:rPr lang="ko-KR" altLang="en-US" sz="1400" dirty="0" smtClean="0">
                <a:latin typeface="+mn-ea"/>
              </a:rPr>
              <a:t> 부속질의를 사용하면 보통의 테이블과 같은 형태로 사용할 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부속질의 결과 반환되는 데이터는 다중 행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다중 열이어도 상관없음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다만 가상의 테이블인 뷰 형태로 제공되어 상관 부속질의로 사용될 수는 없음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44396553"/>
              </p:ext>
            </p:extLst>
          </p:nvPr>
        </p:nvGraphicFramePr>
        <p:xfrm>
          <a:off x="827584" y="2924944"/>
          <a:ext cx="770485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이하인 고객의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결과는 고객이름과 고객별 판매액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03067" y="3797171"/>
            <a:ext cx="657755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cs.name, SUM(</a:t>
            </a:r>
            <a:r>
              <a:rPr lang="en-US" altLang="ko-KR" sz="1400" dirty="0" err="1" smtClean="0"/>
              <a:t>od.saleprice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(SELECT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name</a:t>
            </a:r>
          </a:p>
          <a:p>
            <a:r>
              <a:rPr lang="en-US" altLang="ko-KR" sz="1400" dirty="0" smtClean="0"/>
              <a:t>	 FROM  Customer</a:t>
            </a:r>
          </a:p>
          <a:p>
            <a:r>
              <a:rPr lang="en-US" altLang="ko-KR" sz="1400" dirty="0" smtClean="0"/>
              <a:t>	 WHERE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&lt;= 2) </a:t>
            </a:r>
            <a:r>
              <a:rPr lang="en-US" altLang="ko-KR" sz="1400" dirty="0" err="1" smtClean="0"/>
              <a:t>cs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	 Orders od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endParaRPr lang="en-US" altLang="ko-KR" sz="1400" dirty="0" smtClean="0"/>
          </a:p>
          <a:p>
            <a:r>
              <a:rPr lang="en-US" altLang="ko-KR" sz="1400" dirty="0" smtClean="0"/>
              <a:t>GROUP BY cs.name;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622" y="3855307"/>
            <a:ext cx="119062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5454352" cy="2531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SELECT 	cs.name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od.saleprice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en-US" altLang="ko-KR" sz="1400" dirty="0" smtClean="0">
                <a:solidFill>
                  <a:schemeClr val="tx1"/>
                </a:solidFill>
              </a:rPr>
              <a:t>“total”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FROM 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     	Orders </a:t>
            </a:r>
            <a:r>
              <a:rPr lang="en-US" altLang="ko-KR" sz="1400" dirty="0">
                <a:solidFill>
                  <a:schemeClr val="tx1"/>
                </a:solidFill>
              </a:rPr>
              <a:t>od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WHERE 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GROUP </a:t>
            </a:r>
            <a:r>
              <a:rPr lang="en-US" altLang="ko-KR" sz="1400" dirty="0" smtClean="0">
                <a:solidFill>
                  <a:schemeClr val="tx1"/>
                </a:solidFill>
              </a:rPr>
              <a:t>BY </a:t>
            </a:r>
            <a:r>
              <a:rPr lang="en-US" altLang="ko-KR" sz="1400" dirty="0">
                <a:solidFill>
                  <a:schemeClr val="tx1"/>
                </a:solidFill>
              </a:rPr>
              <a:t>cs.name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64469" y="2417363"/>
            <a:ext cx="303455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(SELECT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FROM  	Customer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WHERE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&lt;= 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373" y="1505642"/>
            <a:ext cx="7232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2861" y="2417363"/>
            <a:ext cx="9621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인라인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3" name="직선 연결선 12"/>
          <p:cNvCxnSpPr>
            <a:stCxn id="11" idx="1"/>
          </p:cNvCxnSpPr>
          <p:nvPr/>
        </p:nvCxnSpPr>
        <p:spPr>
          <a:xfrm rot="10800000" flipV="1">
            <a:off x="4688805" y="2571252"/>
            <a:ext cx="504056" cy="1451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2"/>
          </p:cNvCxnSpPr>
          <p:nvPr/>
        </p:nvCxnSpPr>
        <p:spPr>
          <a:xfrm rot="5400000">
            <a:off x="1027069" y="1946763"/>
            <a:ext cx="268287" cy="159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4518" y="40770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4-5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인라인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중첩질의</a:t>
            </a:r>
            <a:r>
              <a:rPr lang="en-US" altLang="ko-KR" dirty="0" smtClean="0"/>
              <a:t>(nested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절에서 사용되는 부속질의</a:t>
            </a:r>
            <a:r>
              <a:rPr lang="en-US" altLang="ko-KR" dirty="0" smtClean="0"/>
              <a:t>. </a:t>
            </a:r>
          </a:p>
          <a:p>
            <a:pPr algn="just"/>
            <a:r>
              <a:rPr lang="en-US" altLang="ko-KR" dirty="0" smtClean="0"/>
              <a:t>WHERE </a:t>
            </a:r>
            <a:r>
              <a:rPr lang="ko-KR" altLang="en-US" dirty="0" smtClean="0"/>
              <a:t>절은 보통 데이터를 선택하는 조건 혹은 술어</a:t>
            </a:r>
            <a:r>
              <a:rPr lang="en-US" altLang="ko-KR" dirty="0" smtClean="0"/>
              <a:t>(predicate)</a:t>
            </a:r>
            <a:r>
              <a:rPr lang="ko-KR" altLang="en-US" dirty="0" smtClean="0"/>
              <a:t>와 같이 사용</a:t>
            </a:r>
            <a:r>
              <a:rPr lang="ko-KR" altLang="en-US" dirty="0"/>
              <a:t>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중첩질의를 술어 부속질의</a:t>
            </a:r>
            <a:r>
              <a:rPr lang="en-US" altLang="ko-KR" dirty="0" smtClean="0"/>
              <a:t>(predicate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라고도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2029988"/>
              </p:ext>
            </p:extLst>
          </p:nvPr>
        </p:nvGraphicFramePr>
        <p:xfrm>
          <a:off x="683568" y="2829034"/>
          <a:ext cx="7776865" cy="2472174"/>
        </p:xfrm>
        <a:graphic>
          <a:graphicData uri="http://schemas.openxmlformats.org/drawingml/2006/table">
            <a:tbl>
              <a:tblPr/>
              <a:tblGrid>
                <a:gridCol w="1440160"/>
                <a:gridCol w="2880320"/>
                <a:gridCol w="1152128"/>
                <a:gridCol w="1152128"/>
                <a:gridCol w="1152129"/>
              </a:tblGrid>
              <a:tr h="421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행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＜＞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IN, NOT IN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한정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(quantified)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ALL, SOME(ANY)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존재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EXISTS, NOT EXISTS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518" y="24928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중첩질의 연산자의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smtClean="0"/>
              <a:t>부속질의가 반드시 단일 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단일 열을 반환해야 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아닐 경우 질의를 처리할 수 없음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18717480"/>
              </p:ext>
            </p:extLst>
          </p:nvPr>
        </p:nvGraphicFramePr>
        <p:xfrm>
          <a:off x="745729" y="2450381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4-15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평균 주문금액 이하의 주문에 대해서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4719" y="2852936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&lt;= (SELECT AVG(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                              FROM Orders);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95581806"/>
              </p:ext>
            </p:extLst>
          </p:nvPr>
        </p:nvGraphicFramePr>
        <p:xfrm>
          <a:off x="757536" y="4379962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고객의 평균 주문금액보다 큰 금액의 주문 내역에 대해서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57883" y="5085184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 od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&gt; (SELECT AVG(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</a:t>
            </a:r>
          </a:p>
          <a:p>
            <a:pPr marL="1885950"/>
            <a:r>
              <a:rPr lang="en-US" altLang="ko-KR" sz="1400" dirty="0" smtClean="0"/>
              <a:t> FROM Orders so</a:t>
            </a:r>
          </a:p>
          <a:p>
            <a:pPr marL="1885950"/>
            <a:r>
              <a:rPr lang="en-US" altLang="ko-KR" sz="1400" dirty="0" smtClean="0"/>
              <a:t> WHERE 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so.custid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2852936"/>
            <a:ext cx="1685925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7543" y="5139481"/>
            <a:ext cx="227647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IN, NOT IN</a:t>
            </a:r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en-US" altLang="ko-KR" sz="1400" b="0" dirty="0" smtClean="0"/>
              <a:t>IN </a:t>
            </a:r>
            <a:r>
              <a:rPr lang="ko-KR" altLang="en-US" sz="1400" b="0" dirty="0" smtClean="0"/>
              <a:t>연산자는 </a:t>
            </a:r>
            <a:r>
              <a:rPr lang="ko-KR" altLang="en-US" sz="1400" b="0" dirty="0" err="1" smtClean="0"/>
              <a:t>주질의</a:t>
            </a:r>
            <a:r>
              <a:rPr lang="ko-KR" altLang="en-US" sz="1400" b="0" dirty="0" smtClean="0"/>
              <a:t> 속성 값이 부속질의에서 제공한 결과 집합에 있는지 확인</a:t>
            </a:r>
            <a:r>
              <a:rPr lang="en-US" altLang="ko-KR" sz="1400" b="0" dirty="0" smtClean="0"/>
              <a:t>(check)</a:t>
            </a:r>
            <a:r>
              <a:rPr lang="ko-KR" altLang="en-US" sz="1400" b="0" dirty="0" smtClean="0"/>
              <a:t>하는 역할을 함</a:t>
            </a:r>
            <a:r>
              <a:rPr lang="en-US" altLang="ko-KR" sz="1400" b="0" dirty="0" smtClean="0"/>
              <a:t>. IN </a:t>
            </a:r>
            <a:r>
              <a:rPr lang="ko-KR" altLang="en-US" sz="1400" b="0" dirty="0" smtClean="0"/>
              <a:t>연산자는 부속질의의 결과 다중 행을 가질 수 있음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주질의는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WHERE </a:t>
            </a:r>
            <a:r>
              <a:rPr lang="ko-KR" altLang="en-US" sz="1400" b="0" dirty="0" smtClean="0"/>
              <a:t>절에 사용되는 속성 값을 부속질의의 결과 집합과 비교해 하나라도 있으면 참이 된다</a:t>
            </a:r>
            <a:r>
              <a:rPr lang="en-US" altLang="ko-KR" sz="1400" b="0" dirty="0" smtClean="0"/>
              <a:t>. NOT IN</a:t>
            </a:r>
            <a:r>
              <a:rPr lang="ko-KR" altLang="en-US" sz="1400" b="0" dirty="0" smtClean="0"/>
              <a:t>은 이와 반대로 값이 존재하지 않으면 참이 됨</a:t>
            </a:r>
            <a:r>
              <a:rPr lang="en-US" altLang="ko-KR" sz="1400" b="0" dirty="0" smtClean="0"/>
              <a:t>.</a:t>
            </a:r>
          </a:p>
          <a:p>
            <a:pPr algn="just"/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13358516"/>
              </p:ext>
            </p:extLst>
          </p:nvPr>
        </p:nvGraphicFramePr>
        <p:xfrm>
          <a:off x="757536" y="3212976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대한민국에 거주하는 고객에게 판매한 도서의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총판매액을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26" y="3676719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IN (SELECT </a:t>
            </a:r>
            <a:r>
              <a:rPr lang="en-US" altLang="ko-KR" sz="1400" dirty="0" err="1" smtClean="0"/>
              <a:t>custid</a:t>
            </a:r>
            <a:endParaRPr lang="en-US" altLang="ko-KR" sz="1400" dirty="0" smtClean="0"/>
          </a:p>
          <a:p>
            <a:pPr marL="1704975"/>
            <a:r>
              <a:rPr lang="en-US" altLang="ko-KR" sz="1400" dirty="0" smtClean="0"/>
              <a:t> FROM Customer</a:t>
            </a:r>
          </a:p>
          <a:p>
            <a:pPr marL="1704975"/>
            <a:r>
              <a:rPr lang="en-US" altLang="ko-KR" sz="1400" dirty="0" smtClean="0"/>
              <a:t> WHERE address LIKE '%</a:t>
            </a:r>
            <a:r>
              <a:rPr lang="ko-KR" altLang="en-US" sz="1400" dirty="0" smtClean="0"/>
              <a:t>대한민국</a:t>
            </a:r>
            <a:r>
              <a:rPr lang="en-US" altLang="ko-KR" sz="1400" dirty="0" smtClean="0"/>
              <a:t>%');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0013" y="4871620"/>
            <a:ext cx="64770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ALL, SOME(ANY)</a:t>
            </a:r>
          </a:p>
          <a:p>
            <a:pPr lvl="1"/>
            <a:r>
              <a:rPr lang="en-US" altLang="ko-KR" sz="1400" b="0" dirty="0" smtClean="0"/>
              <a:t>ALL</a:t>
            </a:r>
            <a:r>
              <a:rPr lang="ko-KR" altLang="en-US" sz="1400" b="0" dirty="0" smtClean="0"/>
              <a:t>은 모두</a:t>
            </a:r>
            <a:r>
              <a:rPr lang="en-US" altLang="ko-KR" sz="1400" b="0" dirty="0" smtClean="0"/>
              <a:t>, SOME(ANY)</a:t>
            </a:r>
            <a:r>
              <a:rPr lang="ko-KR" altLang="en-US" sz="1400" b="0" dirty="0" smtClean="0"/>
              <a:t>은 어떠한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최소한 하나라도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이라는 의미를 가짐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ko-KR" altLang="en-US" sz="1400" b="0" dirty="0" smtClean="0"/>
              <a:t>구문 구조</a:t>
            </a:r>
            <a:endParaRPr lang="en-US" altLang="ko-KR" sz="1400" b="0" dirty="0" smtClean="0"/>
          </a:p>
          <a:p>
            <a:pPr marL="714375" indent="-714375">
              <a:buNone/>
            </a:pPr>
            <a:r>
              <a:rPr lang="en-US" altLang="ko-KR" sz="1400" dirty="0" smtClean="0"/>
              <a:t>	</a:t>
            </a:r>
            <a:r>
              <a:rPr lang="en-US" altLang="ko-KR" sz="1400" b="0" dirty="0" err="1" smtClean="0"/>
              <a:t>scalar_expression</a:t>
            </a:r>
            <a:r>
              <a:rPr lang="en-US" altLang="ko-KR" sz="1400" b="0" dirty="0" smtClean="0"/>
              <a:t> {</a:t>
            </a:r>
            <a:r>
              <a:rPr lang="ko-KR" altLang="en-US" sz="1400" b="0" dirty="0" smtClean="0"/>
              <a:t>비교연산자</a:t>
            </a:r>
            <a:r>
              <a:rPr lang="en-US" altLang="ko-KR" sz="1400" b="0" dirty="0" smtClean="0"/>
              <a:t>(=┃&lt; &gt;┃!=┃&gt;┃&gt;=┃!&gt;┃&lt;┃&lt;=┃!&lt;)}</a:t>
            </a:r>
          </a:p>
          <a:p>
            <a:pPr marL="714375" indent="-714375">
              <a:buNone/>
            </a:pPr>
            <a:r>
              <a:rPr lang="en-US" altLang="ko-KR" sz="1400" b="0" dirty="0" smtClean="0"/>
              <a:t>	          {ALL┃SOME┃ANY} (</a:t>
            </a:r>
            <a:r>
              <a:rPr lang="ko-KR" altLang="en-US" sz="1400" b="0" dirty="0" smtClean="0"/>
              <a:t>부속질의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49745221"/>
              </p:ext>
            </p:extLst>
          </p:nvPr>
        </p:nvGraphicFramePr>
        <p:xfrm>
          <a:off x="747267" y="3140968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고객이 주문한 도서의 최고 금액보다 더 비싼 도서를 구입한 주문의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26" y="3906921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&gt; ALL (SELECT 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pPr marL="2238375"/>
            <a:r>
              <a:rPr lang="en-US" altLang="ko-KR" sz="1400" dirty="0" smtClean="0"/>
              <a:t> FROM   Orders</a:t>
            </a:r>
          </a:p>
          <a:p>
            <a:pPr marL="2238375"/>
            <a:r>
              <a:rPr lang="en-US" altLang="ko-KR" sz="1400" dirty="0" smtClean="0"/>
              <a:t> WHERE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='3');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3890" y="4264772"/>
            <a:ext cx="17145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EXISTS, NOT EXISTS</a:t>
            </a:r>
          </a:p>
          <a:p>
            <a:pPr lvl="1"/>
            <a:r>
              <a:rPr lang="ko-KR" altLang="en-US" sz="1400" b="0" dirty="0" smtClean="0"/>
              <a:t>데이터의 존재 유무를 확인하는 연산자</a:t>
            </a:r>
            <a:endParaRPr lang="en-US" altLang="ko-KR" sz="1400" b="0" dirty="0" smtClean="0"/>
          </a:p>
          <a:p>
            <a:pPr lvl="1"/>
            <a:r>
              <a:rPr lang="ko-KR" altLang="en-US" sz="1400" b="0" dirty="0" err="1" smtClean="0"/>
              <a:t>주질의에서</a:t>
            </a:r>
            <a:r>
              <a:rPr lang="ko-KR" altLang="en-US" sz="1400" b="0" dirty="0" smtClean="0"/>
              <a:t> 부속질의로 제공된 속성의 값을 가지고 부속질의에 조건을 만족하여 값이 존재하면 참이 되고</a:t>
            </a:r>
            <a:r>
              <a:rPr lang="en-US" altLang="ko-KR" sz="1400" b="0" dirty="0" smtClean="0"/>
              <a:t>, </a:t>
            </a:r>
            <a:r>
              <a:rPr lang="ko-KR" altLang="en-US" sz="1400" b="0" dirty="0" err="1" smtClean="0"/>
              <a:t>주질의는</a:t>
            </a:r>
            <a:r>
              <a:rPr lang="ko-KR" altLang="en-US" sz="1400" b="0" dirty="0" smtClean="0"/>
              <a:t> 해당 행의 데이터를 출력함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en-US" altLang="ko-KR" sz="1400" b="0" dirty="0" smtClean="0"/>
              <a:t>NOT EXIST</a:t>
            </a:r>
            <a:r>
              <a:rPr lang="ko-KR" altLang="en-US" sz="1400" b="0" dirty="0" smtClean="0"/>
              <a:t>의 경우 이와 반대로 동작함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ko-KR" altLang="en-US" sz="1400" dirty="0" smtClean="0"/>
              <a:t>구문 구조</a:t>
            </a:r>
            <a:endParaRPr lang="en-US" altLang="ko-KR" sz="1400" dirty="0" smtClean="0"/>
          </a:p>
          <a:p>
            <a:pPr marL="809625" lvl="1" indent="-542925">
              <a:buNone/>
            </a:pPr>
            <a:r>
              <a:rPr lang="en-US" altLang="ko-KR" sz="1400" dirty="0" smtClean="0"/>
              <a:t>	WHERE [NOT] EXISTS (</a:t>
            </a:r>
            <a:r>
              <a:rPr lang="ko-KR" altLang="en-US" sz="1400" dirty="0" smtClean="0"/>
              <a:t>부속질의</a:t>
            </a:r>
            <a:r>
              <a:rPr lang="en-US" altLang="ko-KR" sz="1400" dirty="0" smtClean="0"/>
              <a:t>)</a:t>
            </a:r>
            <a:r>
              <a:rPr lang="en-US" altLang="ko-KR" sz="1300" dirty="0" smtClean="0"/>
              <a:t>	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25566945"/>
              </p:ext>
            </p:extLst>
          </p:nvPr>
        </p:nvGraphicFramePr>
        <p:xfrm>
          <a:off x="850850" y="3501008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EXISTS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연산자로 대한민국에 거주하는 고객에게 판매한 도서의 총 판매액을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60064" y="4266961"/>
            <a:ext cx="72403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r>
              <a:rPr lang="en-US" altLang="ko-KR" sz="1400" dirty="0" smtClean="0"/>
              <a:t>WHERE 	EXISTS (SELECT *</a:t>
            </a:r>
          </a:p>
          <a:p>
            <a:pPr marL="1524000"/>
            <a:r>
              <a:rPr lang="en-US" altLang="ko-KR" sz="1400" dirty="0" smtClean="0"/>
              <a:t> FROM 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pPr marL="1524000"/>
            <a:r>
              <a:rPr lang="en-US" altLang="ko-KR" sz="1400" dirty="0" smtClean="0"/>
              <a:t> WHERE address LIKE '%</a:t>
            </a:r>
            <a:r>
              <a:rPr lang="ko-KR" altLang="en-US" sz="1400" dirty="0" smtClean="0"/>
              <a:t>대한민국</a:t>
            </a:r>
            <a:r>
              <a:rPr lang="en-US" altLang="ko-KR" sz="1400" dirty="0" smtClean="0"/>
              <a:t>%' AND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4864" y="5426380"/>
            <a:ext cx="60960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부속질의에 </a:t>
            </a:r>
            <a:r>
              <a:rPr lang="ko-KR" altLang="en-US" sz="1600" b="1" dirty="0"/>
              <a:t>관한 다음 </a:t>
            </a:r>
            <a:r>
              <a:rPr lang="en-US" altLang="ko-KR" sz="1600" b="1" dirty="0"/>
              <a:t>SQL </a:t>
            </a:r>
            <a:r>
              <a:rPr lang="ko-KR" altLang="en-US" sz="1600" b="1" dirty="0" smtClean="0"/>
              <a:t>문을 수행해보고 어떤 질의에 대한 답인지 설명하시오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   </a:t>
            </a:r>
            <a:endParaRPr lang="en-US" altLang="ko-KR" sz="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557486"/>
            <a:ext cx="6896100" cy="500062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/>
        </p:nvSpPr>
        <p:spPr bwMode="auto">
          <a:xfrm>
            <a:off x="611560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86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값 처리</a:t>
            </a:r>
            <a:endParaRPr lang="en-US" altLang="ko-KR" dirty="0" smtClean="0"/>
          </a:p>
          <a:p>
            <a:r>
              <a:rPr lang="en-US" altLang="ko-KR" dirty="0" smtClean="0"/>
              <a:t>ROWNUM</a:t>
            </a:r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는 하나 이상의 테이블을 합하여 만든 가상의 테이블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 algn="just"/>
            <a:r>
              <a:rPr lang="ko-KR" altLang="en-US" sz="1400" dirty="0" smtClean="0">
                <a:latin typeface="+mn-ea"/>
              </a:rPr>
              <a:t>편리성 및 </a:t>
            </a:r>
            <a:r>
              <a:rPr lang="ko-KR" altLang="en-US" sz="1400" dirty="0" err="1" smtClean="0">
                <a:latin typeface="+mn-ea"/>
              </a:rPr>
              <a:t>재사용성</a:t>
            </a:r>
            <a:r>
              <a:rPr lang="ko-KR" altLang="en-US" sz="1400" dirty="0" smtClean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자주 사용되는 복잡한 질의를 </a:t>
            </a:r>
            <a:r>
              <a:rPr lang="ko-KR" altLang="en-US" sz="1400" dirty="0" err="1" smtClean="0">
                <a:latin typeface="+mn-ea"/>
              </a:rPr>
              <a:t>뷰로</a:t>
            </a:r>
            <a:r>
              <a:rPr lang="ko-KR" altLang="en-US" sz="1400" dirty="0" smtClean="0">
                <a:latin typeface="+mn-ea"/>
              </a:rPr>
              <a:t> 미리 정의해 놓을 수 있음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 smtClean="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복잡한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질의를 간단히 작성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err="1" smtClean="0">
                <a:latin typeface="+mn-ea"/>
              </a:rPr>
              <a:t>보안성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각 </a:t>
            </a:r>
            <a:r>
              <a:rPr lang="ko-KR" altLang="en-US" sz="1400" dirty="0" err="1" smtClean="0">
                <a:latin typeface="+mn-ea"/>
              </a:rPr>
              <a:t>사용자별로</a:t>
            </a:r>
            <a:r>
              <a:rPr lang="ko-KR" altLang="en-US" sz="1400" dirty="0" smtClean="0">
                <a:latin typeface="+mn-ea"/>
              </a:rPr>
              <a:t> 필요한 데이터만 선별하여 보여줄 수 있음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중요한 질의의 경우 질의 내용을 암호화할 </a:t>
            </a:r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개인정보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주민번호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나 급여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건강 같은 민감한 정보를 제외한 테이블을 만들어 사용 </a:t>
            </a:r>
            <a:endParaRPr lang="en-US" altLang="ko-KR" sz="1400" dirty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독립성 </a:t>
            </a:r>
            <a:r>
              <a:rPr lang="ko-KR" altLang="en-US" sz="1400" dirty="0">
                <a:latin typeface="+mn-ea"/>
              </a:rPr>
              <a:t>제공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미리 정의된 </a:t>
            </a:r>
            <a:r>
              <a:rPr lang="ko-KR" altLang="en-US" sz="1400" dirty="0" err="1">
                <a:latin typeface="+mn-ea"/>
              </a:rPr>
              <a:t>뷰를</a:t>
            </a:r>
            <a:r>
              <a:rPr lang="ko-KR" altLang="en-US" sz="1400" dirty="0">
                <a:latin typeface="+mn-ea"/>
              </a:rPr>
              <a:t> 일반 테이블처럼 사용할 수 있기 때문에 편리함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 사용자가 필요한 정보만 요구에 맞게 가공하여 </a:t>
            </a:r>
            <a:r>
              <a:rPr lang="ko-KR" altLang="en-US" sz="1400" dirty="0" err="1">
                <a:latin typeface="+mn-ea"/>
              </a:rPr>
              <a:t>뷰로</a:t>
            </a:r>
            <a:r>
              <a:rPr lang="ko-KR" altLang="en-US" sz="1400" dirty="0">
                <a:latin typeface="+mn-ea"/>
              </a:rPr>
              <a:t> 만들어 쓸 수 있음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원본테이블이 구조가 변하여도 응용에 영향을 </a:t>
            </a:r>
            <a:r>
              <a:rPr lang="ko-KR" altLang="en-US" sz="1400" dirty="0" err="1">
                <a:latin typeface="+mn-ea"/>
              </a:rPr>
              <a:t>주지않도록하는</a:t>
            </a:r>
            <a:r>
              <a:rPr lang="ko-KR" altLang="en-US" sz="1400" dirty="0">
                <a:latin typeface="+mn-ea"/>
              </a:rPr>
              <a:t> 논리적 독립성 제공  </a:t>
            </a:r>
            <a:endParaRPr lang="en-US" altLang="ko-KR" sz="1400" dirty="0">
              <a:latin typeface="+mn-ea"/>
            </a:endParaRPr>
          </a:p>
          <a:p>
            <a:pPr lvl="1" algn="just"/>
            <a:endParaRPr lang="en-US" altLang="ko-KR" sz="1400" dirty="0" smtClean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err="1" smtClean="0">
                <a:latin typeface="+mn-ea"/>
              </a:rPr>
              <a:t>뷰의</a:t>
            </a:r>
            <a:r>
              <a:rPr lang="ko-KR" altLang="en-US" sz="1400" dirty="0" smtClean="0">
                <a:latin typeface="+mn-ea"/>
              </a:rPr>
              <a:t> 특징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1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원본 데이터 값에 따라 같이 변함</a:t>
            </a:r>
            <a:endParaRPr lang="en-US" altLang="ko-KR" sz="1400" dirty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2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독립적인 인덱스 생성이 어려움</a:t>
            </a:r>
            <a:endParaRPr lang="en-US" altLang="ko-KR" sz="1400" dirty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3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삽입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삭제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갱신 연산에 많은 제약이 </a:t>
            </a:r>
            <a:r>
              <a:rPr lang="ko-KR" altLang="en-US" sz="1400" dirty="0" smtClean="0">
                <a:latin typeface="+mn-ea"/>
              </a:rPr>
              <a:t>따름</a:t>
            </a:r>
            <a:endParaRPr lang="en-US" altLang="ko-KR" sz="1400" dirty="0" smtClean="0">
              <a:latin typeface="+mn-ea"/>
            </a:endParaRPr>
          </a:p>
          <a:p>
            <a:pPr marL="266700" lvl="1" indent="0" algn="just">
              <a:buNone/>
            </a:pP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62521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9" y="914771"/>
            <a:ext cx="7056784" cy="591025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Book </a:t>
            </a:r>
            <a:r>
              <a:rPr lang="ko-KR" altLang="en-US" dirty="0" smtClean="0"/>
              <a:t>테이블에서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축구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문구가 포함된 자료만 보여주는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문을 이용해 작성한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06489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열이름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AS SELECT </a:t>
            </a:r>
            <a:r>
              <a:rPr lang="ko-KR" altLang="en-US" sz="1400" dirty="0" smtClean="0"/>
              <a:t>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0959" y="299695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CREATE VIEW </a:t>
            </a:r>
            <a:r>
              <a:rPr lang="en-US" altLang="ko-KR" sz="1400" dirty="0" err="1" smtClean="0">
                <a:latin typeface="+mn-ea"/>
                <a:ea typeface="+mn-ea"/>
              </a:rPr>
              <a:t>vw_Book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AS SELECT 	   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    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    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5835" y="3212976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30256342"/>
              </p:ext>
            </p:extLst>
          </p:nvPr>
        </p:nvGraphicFramePr>
        <p:xfrm>
          <a:off x="755576" y="1225699"/>
          <a:ext cx="7272808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주소에 ‘대한민국’을 포함하는 고객들로 구성된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만들고 조회하시오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이름은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VIEW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    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FROM 	    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WHERE    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대한민국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364502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8" y="4179150"/>
            <a:ext cx="309562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47946797"/>
              </p:ext>
            </p:extLst>
          </p:nvPr>
        </p:nvGraphicFramePr>
        <p:xfrm>
          <a:off x="755576" y="1225699"/>
          <a:ext cx="734481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고객이름과 도서이름을 바로 확인할 수 있는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생성한 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김연아’ 고객이 구입한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CREATE VIEW </a:t>
                      </a:r>
                      <a:r>
                        <a:rPr lang="en-US" altLang="ko-KR" sz="1400" dirty="0" err="1" smtClean="0"/>
                        <a:t>vw_Orders</a:t>
                      </a:r>
                      <a:r>
                        <a:rPr lang="en-US" altLang="ko-KR" sz="1400" dirty="0" smtClean="0"/>
                        <a:t> (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, name,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orderdate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r>
                        <a:rPr lang="en-US" altLang="ko-KR" sz="1400" dirty="0" smtClean="0"/>
                        <a:t>AS SELECT 	    </a:t>
                      </a:r>
                      <a:r>
                        <a:rPr lang="en-US" altLang="ko-KR" sz="1400" dirty="0" err="1" smtClean="0"/>
                        <a:t>od.orderid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od.custid</a:t>
                      </a:r>
                      <a:r>
                        <a:rPr lang="en-US" altLang="ko-KR" sz="1400" dirty="0" smtClean="0"/>
                        <a:t>, cs.name,</a:t>
                      </a:r>
                    </a:p>
                    <a:p>
                      <a:r>
                        <a:rPr lang="en-US" altLang="ko-KR" sz="1400" dirty="0" smtClean="0"/>
                        <a:t>	    </a:t>
                      </a:r>
                      <a:r>
                        <a:rPr lang="en-US" altLang="ko-KR" sz="1400" dirty="0" err="1" smtClean="0"/>
                        <a:t>od.bookid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bk.bookname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od.saleprice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od.orderdate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FROM 	    Orders od, Customer </a:t>
                      </a:r>
                      <a:r>
                        <a:rPr lang="en-US" altLang="ko-KR" sz="1400" dirty="0" err="1" smtClean="0"/>
                        <a:t>cs</a:t>
                      </a:r>
                      <a:r>
                        <a:rPr lang="en-US" altLang="ko-KR" sz="1400" dirty="0" smtClean="0"/>
                        <a:t>, Book </a:t>
                      </a:r>
                      <a:r>
                        <a:rPr lang="en-US" altLang="ko-KR" sz="1400" dirty="0" err="1" smtClean="0"/>
                        <a:t>bk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WHERE    </a:t>
                      </a:r>
                      <a:r>
                        <a:rPr lang="en-US" altLang="ko-KR" sz="1400" dirty="0" err="1" smtClean="0"/>
                        <a:t>od.custid</a:t>
                      </a:r>
                      <a:r>
                        <a:rPr lang="en-US" altLang="ko-KR" sz="1400" dirty="0" smtClean="0"/>
                        <a:t> =</a:t>
                      </a:r>
                      <a:r>
                        <a:rPr lang="en-US" altLang="ko-KR" sz="1400" dirty="0" err="1" smtClean="0"/>
                        <a:t>cs.custid</a:t>
                      </a:r>
                      <a:r>
                        <a:rPr lang="en-US" altLang="ko-KR" sz="1400" dirty="0" smtClean="0"/>
                        <a:t> AND </a:t>
                      </a:r>
                      <a:r>
                        <a:rPr lang="en-US" altLang="ko-KR" sz="1400" dirty="0" err="1" smtClean="0"/>
                        <a:t>od.bookid</a:t>
                      </a:r>
                      <a:r>
                        <a:rPr lang="en-US" altLang="ko-KR" sz="1400" dirty="0" smtClean="0"/>
                        <a:t> =</a:t>
                      </a:r>
                      <a:r>
                        <a:rPr lang="en-US" altLang="ko-KR" sz="1400" dirty="0" err="1" smtClean="0"/>
                        <a:t>bk.bookid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401484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vw_Orders</a:t>
            </a:r>
            <a:endParaRPr lang="en-US" altLang="ko-KR" sz="1400" dirty="0" smtClean="0"/>
          </a:p>
          <a:p>
            <a:r>
              <a:rPr lang="en-US" altLang="ko-KR" sz="1400" dirty="0" smtClean="0"/>
              <a:t>WHERE 	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17290" y="3560698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90" y="4869160"/>
            <a:ext cx="315277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OF REPLACE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열이름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AS SELECT </a:t>
            </a:r>
            <a:r>
              <a:rPr lang="ko-KR" altLang="en-US" sz="1400" dirty="0" smtClean="0"/>
              <a:t>문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28662198"/>
              </p:ext>
            </p:extLst>
          </p:nvPr>
        </p:nvGraphicFramePr>
        <p:xfrm>
          <a:off x="611560" y="2694806"/>
          <a:ext cx="7704856" cy="204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4-20]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생성한 뷰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주소가 대한민국인 고객을 보여준다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뷰를 영국을 주소로 가진 고객으로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phone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속성은 필요 없으므로 포함시키지 마시오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OR REPLACE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VIEW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FROM 	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WHERE 	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535784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665014" y="4925799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5229200"/>
            <a:ext cx="22955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DROP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];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92319145"/>
              </p:ext>
            </p:extLst>
          </p:nvPr>
        </p:nvGraphicFramePr>
        <p:xfrm>
          <a:off x="611560" y="2420888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앞서 생성한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DROP VIEW </a:t>
                      </a:r>
                      <a:r>
                        <a:rPr lang="en-US" altLang="ko-KR" sz="1400" dirty="0" err="1" smtClean="0"/>
                        <a:t>vw_Customer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40720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11870" y="3639974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645" y="4671393"/>
            <a:ext cx="311467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6. </a:t>
            </a:r>
            <a:r>
              <a:rPr lang="ko-KR" altLang="en-US" sz="1600" b="1" dirty="0"/>
              <a:t>다음에 해당하는 </a:t>
            </a:r>
            <a:r>
              <a:rPr lang="ko-KR" altLang="en-US" sz="1600" b="1" dirty="0" err="1"/>
              <a:t>뷰를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데이터베이스는 </a:t>
            </a:r>
            <a:r>
              <a:rPr lang="ko-KR" altLang="en-US" sz="1600" b="1" dirty="0" smtClean="0"/>
              <a:t>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데이터베이스를 이용한다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/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(1) </a:t>
            </a:r>
            <a:r>
              <a:rPr lang="ko-KR" altLang="en-US" sz="1600" dirty="0"/>
              <a:t>판매가격이 </a:t>
            </a:r>
            <a:r>
              <a:rPr lang="en-US" altLang="ko-KR" sz="1600" dirty="0"/>
              <a:t>20,000</a:t>
            </a:r>
            <a:r>
              <a:rPr lang="ko-KR" altLang="en-US" sz="1600" dirty="0" smtClean="0"/>
              <a:t>원 이상인 </a:t>
            </a:r>
            <a:r>
              <a:rPr lang="ko-KR" altLang="en-US" sz="1600" dirty="0"/>
              <a:t>도서의 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판매가격을 </a:t>
            </a:r>
            <a:r>
              <a:rPr lang="ko-KR" altLang="en-US" sz="1600" dirty="0" smtClean="0"/>
              <a:t>보여주는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생성하시오</a:t>
            </a:r>
            <a:r>
              <a:rPr lang="en-US" altLang="ko-KR" sz="16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(2) </a:t>
            </a:r>
            <a:r>
              <a:rPr lang="ko-KR" altLang="en-US" sz="1600" dirty="0"/>
              <a:t>생성한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이용하여 판매된 도서의 이름과 고객의 이름을 출력하는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작성하시오</a:t>
            </a:r>
            <a:r>
              <a:rPr lang="en-US" altLang="ko-KR" sz="16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(3)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변경하고자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판매가격 속성을 삭제하는 명령을 수행하시오</a:t>
            </a:r>
            <a:r>
              <a:rPr lang="en-US" altLang="ko-KR" sz="1600" dirty="0"/>
              <a:t>. </a:t>
            </a:r>
            <a:r>
              <a:rPr lang="ko-KR" altLang="en-US" sz="1600" dirty="0"/>
              <a:t>삭제 </a:t>
            </a:r>
            <a:r>
              <a:rPr lang="ko-KR" altLang="en-US" sz="1600" dirty="0" smtClean="0"/>
              <a:t>후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2)</a:t>
            </a:r>
            <a:r>
              <a:rPr lang="ko-KR" altLang="en-US" sz="1600" dirty="0"/>
              <a:t>번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다시 수행하시오</a:t>
            </a:r>
            <a:r>
              <a:rPr lang="en-US" altLang="ko-KR" sz="1600" dirty="0"/>
              <a:t>.</a:t>
            </a:r>
            <a:endParaRPr lang="en-US" altLang="ko-KR" sz="1600" i="0" u="none" strike="noStrike" baseline="0" dirty="0" smtClean="0">
              <a:latin typeface="YDVYMjOStd12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467544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904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데이터베이스의 물리적 저장</a:t>
            </a:r>
            <a:endParaRPr lang="en-US" altLang="ko-KR" dirty="0" smtClean="0"/>
          </a:p>
          <a:p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</a:p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인덱스</a:t>
            </a:r>
            <a:endParaRPr lang="en-US" altLang="ko-KR" dirty="0" smtClean="0"/>
          </a:p>
          <a:p>
            <a:r>
              <a:rPr lang="ko-KR" altLang="en-US" dirty="0" smtClean="0"/>
              <a:t>인덱스의 생성</a:t>
            </a:r>
            <a:endParaRPr lang="en-US" altLang="ko-KR" dirty="0" smtClean="0"/>
          </a:p>
          <a:p>
            <a:r>
              <a:rPr lang="ko-KR" altLang="en-US" dirty="0" smtClean="0"/>
              <a:t>인덱스의 재구성과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SQL</a:t>
            </a:r>
            <a:r>
              <a:rPr lang="ko-KR" altLang="en-US" sz="1400" dirty="0" smtClean="0"/>
              <a:t>에서는 함수의 개념을 사용하는데 수학의 함수와 마찬가지로 특정 값이나 열의 값을 입력받아 그 값을 계산하여 결과 값을 돌려줌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SQL</a:t>
            </a:r>
            <a:r>
              <a:rPr lang="ko-KR" altLang="en-US" sz="1400" dirty="0" smtClean="0"/>
              <a:t>의 함수는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가 제공하는 내장 함수</a:t>
            </a:r>
            <a:r>
              <a:rPr lang="en-US" altLang="ko-KR" sz="1400" dirty="0" smtClean="0"/>
              <a:t>(built-in function)</a:t>
            </a:r>
            <a:r>
              <a:rPr lang="ko-KR" altLang="en-US" sz="1400" dirty="0" smtClean="0"/>
              <a:t>와 사용자가 필요에 따라 직접 만드는 사용자 정의 함수</a:t>
            </a:r>
            <a:r>
              <a:rPr lang="en-US" altLang="ko-KR" sz="1400" dirty="0" smtClean="0"/>
              <a:t>(user-defined function)</a:t>
            </a:r>
            <a:r>
              <a:rPr lang="ko-KR" altLang="en-US" sz="1400" dirty="0" smtClean="0"/>
              <a:t>로 나뉨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_x74620696" descr="EMB00000bc43e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3488" y="2260848"/>
            <a:ext cx="1681163" cy="160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39512" y="41124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함수의 원리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26767" y="2585484"/>
            <a:ext cx="4748872" cy="2896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45712" y="2436725"/>
            <a:ext cx="664214" cy="30450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널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42676" y="1524231"/>
            <a:ext cx="4732963" cy="763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37466" y="1524231"/>
            <a:ext cx="857256" cy="79325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사용자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UI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70088" y="1346897"/>
            <a:ext cx="55538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OS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330" y="2706131"/>
            <a:ext cx="1492796" cy="55016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RAM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0441" y="2507812"/>
            <a:ext cx="116315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주기억장</a:t>
            </a:r>
            <a:r>
              <a:rPr lang="ko-KR" altLang="en-US" sz="1400" dirty="0"/>
              <a:t>치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7600" y="3654556"/>
            <a:ext cx="4236189" cy="1570780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3129" y="3749599"/>
            <a:ext cx="1059261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데이터베이스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80792" y="4093813"/>
            <a:ext cx="1240214" cy="9976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파일</a:t>
            </a:r>
            <a:endParaRPr lang="en-US" altLang="ko-KR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54191" y="4104511"/>
            <a:ext cx="1240214" cy="9869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컨트롤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파일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02653" y="4093813"/>
            <a:ext cx="1240214" cy="10016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리두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로그파일</a:t>
            </a:r>
            <a:endParaRPr lang="en-US" altLang="ko-KR" sz="14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44774" y="2994417"/>
            <a:ext cx="4259015" cy="334917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5139" y="1476378"/>
            <a:ext cx="1503150" cy="6660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CPU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3933232"/>
            <a:ext cx="1492796" cy="1584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HDD, SSD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152" y="3674370"/>
            <a:ext cx="135484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보조기억장치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2010" y="1300253"/>
            <a:ext cx="138709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중앙처리장치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95233" y="1637099"/>
            <a:ext cx="4236190" cy="320236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SQL </a:t>
            </a:r>
            <a:r>
              <a:rPr lang="en-US" altLang="ko-KR" sz="1400" dirty="0" smtClean="0"/>
              <a:t>Developer / SQL PLUS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8247" y="2389498"/>
            <a:ext cx="89783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49564" y="1289518"/>
            <a:ext cx="96191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TOOL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13429" y="3056350"/>
            <a:ext cx="384200" cy="18976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파일시스템</a:t>
            </a:r>
            <a:endParaRPr lang="ko-KR" altLang="en-US" sz="14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3402962" y="3172061"/>
            <a:ext cx="720080" cy="50405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0800000" flipV="1">
            <a:off x="2087768" y="4261706"/>
            <a:ext cx="432048" cy="288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3205529" y="2656143"/>
            <a:ext cx="939245" cy="3382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2087768" y="2154424"/>
            <a:ext cx="504056" cy="288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18" idx="0"/>
          </p:cNvCxnSpPr>
          <p:nvPr/>
        </p:nvCxnSpPr>
        <p:spPr>
          <a:xfrm>
            <a:off x="6264235" y="2173475"/>
            <a:ext cx="10047" cy="82094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>
            <a:off x="4680056" y="348866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5400000">
            <a:off x="6120216" y="348866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7488368" y="3494001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1223672" y="235139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>
            <a:off x="1233197" y="3473810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140726" y="4837770"/>
            <a:ext cx="3600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417820" y="4837770"/>
            <a:ext cx="7391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311904" y="1885442"/>
            <a:ext cx="50405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4264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4-7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데이터 파일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03231" y="1999279"/>
            <a:ext cx="1728192" cy="224293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오라클</a:t>
            </a:r>
            <a:r>
              <a:rPr lang="ko-KR" altLang="en-US" sz="1000" b="1" dirty="0" smtClean="0"/>
              <a:t> 클라이언트</a:t>
            </a:r>
            <a:endParaRPr lang="en-US" altLang="ko-KR" sz="1000" b="1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39241" y="3725888"/>
            <a:ext cx="864807" cy="224293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DB FIELS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9952" y="2839971"/>
            <a:ext cx="752229" cy="224293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오라클</a:t>
            </a:r>
            <a:endParaRPr lang="en-US" altLang="ko-KR" sz="1000" b="1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실제 데이터가 저장되는 곳은 보조기억장치</a:t>
            </a:r>
            <a:r>
              <a:rPr lang="en-US" altLang="ko-KR" dirty="0" smtClean="0"/>
              <a:t> </a:t>
            </a:r>
          </a:p>
          <a:p>
            <a:pPr lvl="1" algn="just"/>
            <a:r>
              <a:rPr lang="ko-KR" altLang="en-US" sz="1400" dirty="0" smtClean="0"/>
              <a:t>하드디스크</a:t>
            </a:r>
            <a:r>
              <a:rPr lang="en-US" altLang="ko-KR" sz="1400" dirty="0" smtClean="0"/>
              <a:t>, SSD, USB </a:t>
            </a:r>
            <a:r>
              <a:rPr lang="ko-KR" altLang="en-US" sz="1400" dirty="0" smtClean="0"/>
              <a:t>메모리 등</a:t>
            </a:r>
            <a:endParaRPr lang="en-US" altLang="ko-KR" sz="140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가장 많이 사용되는 장치는 하드디스크</a:t>
            </a:r>
            <a:endParaRPr lang="en-US" altLang="ko-KR" dirty="0" smtClean="0"/>
          </a:p>
          <a:p>
            <a:pPr lvl="1" algn="just"/>
            <a:r>
              <a:rPr lang="ko-KR" altLang="en-US" sz="1400" dirty="0" smtClean="0">
                <a:latin typeface="+mn-ea"/>
              </a:rPr>
              <a:t>하드디스크는 원형의 플레이트</a:t>
            </a:r>
            <a:r>
              <a:rPr lang="en-US" altLang="ko-KR" sz="1400" dirty="0" smtClean="0">
                <a:latin typeface="+mn-ea"/>
              </a:rPr>
              <a:t>(plate)</a:t>
            </a:r>
            <a:r>
              <a:rPr lang="ko-KR" altLang="en-US" sz="1400" dirty="0" smtClean="0">
                <a:latin typeface="+mn-ea"/>
              </a:rPr>
              <a:t>로 구성되어 있고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 플레이트는 논리적으로 트랙으로 나뉘며 트랙은 다시 몇 개의 섹터로 나뉨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원형의 플레이트는 초당 빠른 속도로 회전하고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회전하는 플레이트를 하드디스크의 액세스 암</a:t>
            </a:r>
            <a:r>
              <a:rPr lang="en-US" altLang="ko-KR" sz="1400" dirty="0" smtClean="0">
                <a:latin typeface="+mn-ea"/>
              </a:rPr>
              <a:t>(arm)</a:t>
            </a:r>
            <a:r>
              <a:rPr lang="ko-KR" altLang="en-US" sz="1400" dirty="0" smtClean="0">
                <a:latin typeface="+mn-ea"/>
              </a:rPr>
              <a:t>과 헤더</a:t>
            </a:r>
            <a:endParaRPr lang="en-US" altLang="ko-KR" sz="1400" dirty="0" smtClean="0">
              <a:latin typeface="+mn-ea"/>
            </a:endParaRPr>
          </a:p>
          <a:p>
            <a:pPr lvl="1" algn="just">
              <a:buNone/>
            </a:pPr>
            <a:r>
              <a:rPr lang="en-US" altLang="ko-KR" sz="1400" dirty="0" smtClean="0">
                <a:latin typeface="+mn-ea"/>
              </a:rPr>
              <a:t>	(header)</a:t>
            </a:r>
            <a:r>
              <a:rPr lang="ko-KR" altLang="en-US" sz="1400" dirty="0" smtClean="0">
                <a:latin typeface="+mn-ea"/>
              </a:rPr>
              <a:t>가 접근하여 원하는 섹터에서 데이터를 가져옴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하드디스크에 저장된 데이터를 읽어 오는 데 걸리는 시간은 모터</a:t>
            </a:r>
            <a:r>
              <a:rPr lang="en-US" altLang="ko-KR" sz="1400" dirty="0" smtClean="0">
                <a:latin typeface="+mn-ea"/>
              </a:rPr>
              <a:t>(motor)</a:t>
            </a:r>
            <a:r>
              <a:rPr lang="ko-KR" altLang="en-US" sz="1400" dirty="0" smtClean="0">
                <a:latin typeface="+mn-ea"/>
              </a:rPr>
              <a:t>에 의해서 분당 회전하는 속도</a:t>
            </a:r>
            <a:r>
              <a:rPr lang="en-US" altLang="ko-KR" sz="1400" dirty="0" smtClean="0">
                <a:latin typeface="+mn-ea"/>
              </a:rPr>
              <a:t>(RPM, </a:t>
            </a:r>
          </a:p>
          <a:p>
            <a:pPr lvl="1" algn="just">
              <a:buNone/>
            </a:pPr>
            <a:r>
              <a:rPr lang="en-US" altLang="ko-KR" sz="1400" dirty="0" smtClean="0">
                <a:latin typeface="+mn-ea"/>
              </a:rPr>
              <a:t>	Revolutions Per Minute), </a:t>
            </a:r>
            <a:r>
              <a:rPr lang="ko-KR" altLang="en-US" sz="1400" dirty="0" smtClean="0">
                <a:latin typeface="+mn-ea"/>
              </a:rPr>
              <a:t>데이터를 읽을 때 액세스 암이 이동하는 시간</a:t>
            </a:r>
            <a:r>
              <a:rPr lang="en-US" altLang="ko-KR" sz="1400" dirty="0" smtClean="0">
                <a:latin typeface="+mn-ea"/>
              </a:rPr>
              <a:t>(latency time), </a:t>
            </a:r>
            <a:r>
              <a:rPr lang="ko-KR" altLang="en-US" sz="1400" dirty="0" smtClean="0">
                <a:latin typeface="+mn-ea"/>
              </a:rPr>
              <a:t>주기억장치로 읽어오는 시간</a:t>
            </a:r>
            <a:r>
              <a:rPr lang="en-US" altLang="ko-KR" sz="1400" dirty="0" smtClean="0">
                <a:latin typeface="+mn-ea"/>
              </a:rPr>
              <a:t>(transfer time)</a:t>
            </a:r>
            <a:r>
              <a:rPr lang="ko-KR" altLang="en-US" sz="1400" dirty="0" smtClean="0">
                <a:latin typeface="+mn-ea"/>
              </a:rPr>
              <a:t>에 영향을 받음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 smtClean="0">
              <a:latin typeface="+mn-ea"/>
            </a:endParaRPr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just">
              <a:buFont typeface="Wingdings" panose="05000000000000000000" pitchFamily="2" charset="2"/>
              <a:buChar char="l"/>
            </a:pPr>
            <a:endParaRPr lang="en-US" altLang="ko-KR" sz="1400" smtClean="0"/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1400" smtClean="0"/>
              <a:t>액세스 </a:t>
            </a:r>
            <a:r>
              <a:rPr lang="ko-KR" altLang="en-US" sz="1400" dirty="0"/>
              <a:t>시간</a:t>
            </a:r>
            <a:r>
              <a:rPr lang="en-US" altLang="ko-KR" sz="1400" dirty="0"/>
              <a:t>(access time</a:t>
            </a:r>
            <a:r>
              <a:rPr lang="en-US" altLang="ko-KR" sz="1400"/>
              <a:t>) </a:t>
            </a:r>
            <a:endParaRPr lang="en-US" altLang="ko-KR" sz="1400" smtClean="0"/>
          </a:p>
          <a:p>
            <a:pPr algn="just">
              <a:buFont typeface="Wingdings" panose="05000000000000000000" pitchFamily="2" charset="2"/>
              <a:buChar char="l"/>
            </a:pPr>
            <a:endParaRPr lang="en-US" altLang="ko-KR" sz="500" smtClean="0"/>
          </a:p>
          <a:p>
            <a:pPr>
              <a:buNone/>
            </a:pPr>
            <a:r>
              <a:rPr lang="en-US" altLang="ko-KR" sz="1400" smtClean="0"/>
              <a:t>	</a:t>
            </a:r>
            <a:r>
              <a:rPr lang="ko-KR" altLang="en-US" sz="1400" b="0" smtClean="0"/>
              <a:t>액세스 시간 </a:t>
            </a:r>
            <a:r>
              <a:rPr lang="en-US" altLang="ko-KR" sz="1400" b="0" smtClean="0"/>
              <a:t>= </a:t>
            </a:r>
            <a:r>
              <a:rPr lang="ko-KR" altLang="en-US" sz="1400" b="0" smtClean="0"/>
              <a:t>탐색시간</a:t>
            </a:r>
            <a:r>
              <a:rPr lang="en-US" altLang="ko-KR" sz="1400" b="0" smtClean="0"/>
              <a:t>(seek time, </a:t>
            </a:r>
            <a:r>
              <a:rPr lang="ko-KR" altLang="en-US" sz="1400" b="0" smtClean="0"/>
              <a:t>액세스 헤드를 트랙에 이동시키는 시간</a:t>
            </a:r>
            <a:r>
              <a:rPr lang="en-US" altLang="ko-KR" sz="1400" b="0" smtClean="0"/>
              <a:t>)</a:t>
            </a:r>
          </a:p>
          <a:p>
            <a:pPr marL="1343025" indent="0">
              <a:buNone/>
            </a:pPr>
            <a:r>
              <a:rPr lang="en-US" altLang="ko-KR" sz="1400" b="0" smtClean="0"/>
              <a:t>+ </a:t>
            </a:r>
            <a:r>
              <a:rPr lang="ko-KR" altLang="en-US" sz="1400" b="0" dirty="0"/>
              <a:t>회전지연시간</a:t>
            </a:r>
            <a:r>
              <a:rPr lang="en-US" altLang="ko-KR" sz="1400" b="0" dirty="0"/>
              <a:t>(rotational latency time, </a:t>
            </a:r>
            <a:r>
              <a:rPr lang="ko-KR" altLang="en-US" sz="1400" b="0" dirty="0"/>
              <a:t>섹터가 액세스 헤드에 접근하는 시간</a:t>
            </a:r>
            <a:r>
              <a:rPr lang="en-US" altLang="ko-KR" sz="1400" b="0" dirty="0"/>
              <a:t>)</a:t>
            </a:r>
          </a:p>
          <a:p>
            <a:pPr marL="1343025" indent="0">
              <a:buNone/>
            </a:pPr>
            <a:r>
              <a:rPr lang="en-US" altLang="ko-KR" sz="1400" b="0" dirty="0"/>
              <a:t>+ </a:t>
            </a:r>
            <a:r>
              <a:rPr lang="ko-KR" altLang="en-US" sz="1400" b="0" dirty="0"/>
              <a:t>데이터 전송시간</a:t>
            </a:r>
            <a:r>
              <a:rPr lang="en-US" altLang="ko-KR" sz="1400" b="0" dirty="0"/>
              <a:t>(data transfer time, </a:t>
            </a:r>
            <a:r>
              <a:rPr lang="ko-KR" altLang="en-US" sz="1400" b="0" dirty="0"/>
              <a:t>데이터를 주기억장치로 읽어오는 시간</a:t>
            </a:r>
            <a:r>
              <a:rPr lang="en-US" altLang="ko-KR" sz="1400" b="0" dirty="0"/>
              <a:t>)</a:t>
            </a:r>
          </a:p>
        </p:txBody>
      </p:sp>
      <p:pic>
        <p:nvPicPr>
          <p:cNvPr id="41" name="Picture 2" descr="http://gigglehd.com/zbxe/files/attach/images/296468/557/319/004/samsungspinpointmt2hdd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2376264" cy="30243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42" name="타원 41"/>
          <p:cNvSpPr/>
          <p:nvPr/>
        </p:nvSpPr>
        <p:spPr>
          <a:xfrm>
            <a:off x="2157213" y="1503316"/>
            <a:ext cx="1853499" cy="16778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335435" y="1664644"/>
            <a:ext cx="1497057" cy="13551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513656" y="1825972"/>
            <a:ext cx="1140615" cy="10324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5400000" flipH="1" flipV="1">
            <a:off x="2777440" y="1680739"/>
            <a:ext cx="613045" cy="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 flipH="1" flipV="1">
            <a:off x="2777836" y="2971002"/>
            <a:ext cx="613045" cy="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76049" y="2342221"/>
            <a:ext cx="677240" cy="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050281" y="2342221"/>
            <a:ext cx="677240" cy="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 flipH="1" flipV="1">
            <a:off x="3340990" y="1660505"/>
            <a:ext cx="483983" cy="42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 flipH="1" flipV="1">
            <a:off x="2414241" y="2628471"/>
            <a:ext cx="483983" cy="42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0800000">
            <a:off x="2335435" y="1696910"/>
            <a:ext cx="499019" cy="419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3369117" y="2568079"/>
            <a:ext cx="499019" cy="419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369117" y="3826435"/>
            <a:ext cx="463375" cy="96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10800000">
            <a:off x="1619672" y="1772816"/>
            <a:ext cx="904878" cy="37783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19672" y="2708920"/>
            <a:ext cx="73913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619672" y="3429000"/>
            <a:ext cx="153121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 flipV="1">
            <a:off x="3131840" y="1700808"/>
            <a:ext cx="1368152" cy="61668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0800000" flipV="1">
            <a:off x="3851920" y="2996952"/>
            <a:ext cx="720080" cy="18463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43608" y="16288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섹터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254515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트랙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9851" y="328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액세스 암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99992" y="1556792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스핀들 모터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72000" y="283807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액세스 헤드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3784" y="42529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하드디스크의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74264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내부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4346" y="1374068"/>
            <a:ext cx="74866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9214410"/>
              </p:ext>
            </p:extLst>
          </p:nvPr>
        </p:nvGraphicFramePr>
        <p:xfrm>
          <a:off x="611560" y="1593877"/>
          <a:ext cx="7989172" cy="3256394"/>
        </p:xfrm>
        <a:graphic>
          <a:graphicData uri="http://schemas.openxmlformats.org/drawingml/2006/table">
            <a:tbl>
              <a:tblPr/>
              <a:tblGrid>
                <a:gridCol w="1584176"/>
                <a:gridCol w="6404996"/>
              </a:tblGrid>
              <a:tr h="3229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파일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운영체제상에 물리적으로 존재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사용자 데이터와 개체를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테이블과 인덱스로 구성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5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리두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로그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데이터의 모든 변경사항을 기록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 복구에 사용되는 로그 정보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최소 두 개의 온라인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리두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로그 파일 그룹을 가짐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16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컨트롤 파일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오라클이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필요로 하는 다른 파일들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파일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 파일 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위치 정보를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 구조 등의 변경사항이 있을 때 자동으로 업데이트됨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마운트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오픈의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필수 파일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복구 시 동기화 정보 저장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주요 파일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</a:t>
            </a:r>
            <a:r>
              <a:rPr lang="en-US" altLang="ko-KR" dirty="0" smtClean="0"/>
              <a:t>(index, 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 도서의 색인이나 사전과 같이 데이터를 쉽고 빠르게 찾을 수 있도록 만든 데이터 구조임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69514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B-tree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916832"/>
            <a:ext cx="6137855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인덱스의 특징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500" dirty="0" smtClean="0"/>
          </a:p>
          <a:p>
            <a:pPr lvl="1"/>
            <a:r>
              <a:rPr lang="ko-KR" altLang="en-US" sz="1400" dirty="0" smtClean="0">
                <a:latin typeface="+mn-ea"/>
              </a:rPr>
              <a:t>인덱스는 테이블에서 한 개 이상의 속성을 이용하여 생성함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빠른 검색과 함께 효율적인 레코드 접근이 가능함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순서대로 정렬된 속성과 데이터의 위치만 보유하므로 테이블보다 작은 공간을 차지함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저장된 값들은 테이블의 부분집합이 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일반적으로 </a:t>
            </a:r>
            <a:r>
              <a:rPr lang="en-US" altLang="ko-KR" sz="1400" dirty="0" smtClean="0">
                <a:latin typeface="+mn-ea"/>
              </a:rPr>
              <a:t>B-tree </a:t>
            </a:r>
            <a:r>
              <a:rPr lang="ko-KR" altLang="en-US" sz="1400" dirty="0" smtClean="0">
                <a:latin typeface="+mn-ea"/>
              </a:rPr>
              <a:t>형태의 구조를 가짐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데이터의 수정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삭제 등의 변경이 발생하면 인덱스의 재구성이 필요함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5782" y="362793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B-tree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에서 검색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00590"/>
            <a:ext cx="4681100" cy="241276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B-tree</a:t>
            </a:r>
            <a:r>
              <a:rPr lang="ko-KR" altLang="en-US" dirty="0" smtClean="0"/>
              <a:t>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인덱스는 </a:t>
            </a:r>
            <a:r>
              <a:rPr lang="en-US" altLang="ko-KR" sz="1400" dirty="0" smtClean="0"/>
              <a:t>B-tree</a:t>
            </a:r>
            <a:r>
              <a:rPr lang="ko-KR" altLang="en-US" sz="1400" dirty="0" smtClean="0"/>
              <a:t>를 변형하여 사용하며 명칭은 </a:t>
            </a:r>
            <a:r>
              <a:rPr lang="en-US" altLang="ko-KR" sz="1400" dirty="0" smtClean="0"/>
              <a:t>B-tree</a:t>
            </a:r>
            <a:r>
              <a:rPr lang="ko-KR" altLang="en-US" sz="1400" dirty="0" smtClean="0"/>
              <a:t>로 동일한 이름으로 부름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507170"/>
            <a:ext cx="7395740" cy="462927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691680" y="59924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인덱스의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4.3.2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인덱스의 종류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7544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인덱스의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8266763" cy="407168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 생성 시 고려사항</a:t>
            </a:r>
            <a:endParaRPr lang="en-US" altLang="ko-KR" dirty="0" smtClean="0"/>
          </a:p>
          <a:p>
            <a:pPr lvl="1"/>
            <a:r>
              <a:rPr lang="ko-KR" altLang="en-US" sz="1400" dirty="0" smtClean="0">
                <a:latin typeface="+mn-ea"/>
              </a:rPr>
              <a:t>인덱스는 </a:t>
            </a:r>
            <a:r>
              <a:rPr lang="en-US" altLang="ko-KR" sz="1400" dirty="0" smtClean="0">
                <a:latin typeface="+mn-ea"/>
              </a:rPr>
              <a:t>WHERE </a:t>
            </a:r>
            <a:r>
              <a:rPr lang="ko-KR" altLang="en-US" sz="1400" dirty="0" smtClean="0">
                <a:latin typeface="+mn-ea"/>
              </a:rPr>
              <a:t>절에 자주 사용되는 속성이어야 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인덱스는 조인에 자주 사용되는 속성이어야 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단일 테이블에 인덱스가 많으면 속도가 느려질 수 있음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테이블 당 </a:t>
            </a:r>
            <a:r>
              <a:rPr lang="en-US" altLang="ko-KR" sz="1400" dirty="0" smtClean="0">
                <a:latin typeface="+mn-ea"/>
              </a:rPr>
              <a:t>4~5</a:t>
            </a:r>
            <a:r>
              <a:rPr lang="ko-KR" altLang="en-US" sz="1400" dirty="0" smtClean="0">
                <a:latin typeface="+mn-ea"/>
              </a:rPr>
              <a:t>개 정도 권장</a:t>
            </a:r>
            <a:r>
              <a:rPr lang="en-US" altLang="ko-KR" sz="1400" dirty="0" smtClean="0">
                <a:latin typeface="+mn-ea"/>
              </a:rPr>
              <a:t>).</a:t>
            </a:r>
          </a:p>
          <a:p>
            <a:pPr lvl="1"/>
            <a:r>
              <a:rPr lang="ko-KR" altLang="en-US" sz="1400" dirty="0" smtClean="0">
                <a:latin typeface="+mn-ea"/>
              </a:rPr>
              <a:t>속성이 가공되는 경우 사용하지 않음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속성의 선택도가 낮을 때 유리함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속성의 모든 값이 다른 경우</a:t>
            </a:r>
            <a:r>
              <a:rPr lang="en-US" altLang="ko-KR" sz="1400" dirty="0" smtClean="0">
                <a:latin typeface="+mn-ea"/>
              </a:rPr>
              <a:t>).</a:t>
            </a:r>
            <a:endParaRPr lang="ko-KR" altLang="en-US" sz="1400" dirty="0" smtClean="0">
              <a:latin typeface="+mn-ea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인덱스의 생성 문법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762609"/>
            <a:ext cx="5328592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[REVERSE]┃[UNIQUE] INDEX </a:t>
            </a:r>
            <a:r>
              <a:rPr lang="ko-KR" altLang="en-US" sz="1400" dirty="0" smtClean="0"/>
              <a:t>인덱스이름</a:t>
            </a:r>
            <a:r>
              <a:rPr lang="en-US" altLang="ko-KR" sz="1400" dirty="0" smtClean="0"/>
              <a:t>]</a:t>
            </a:r>
            <a:endParaRPr lang="ko-KR" altLang="en-US" sz="1400" dirty="0" smtClean="0"/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ON </a:t>
            </a:r>
            <a:r>
              <a:rPr lang="ko-KR" altLang="en-US" sz="1400" dirty="0" smtClean="0"/>
              <a:t>테이블이름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[ASC</a:t>
            </a:r>
            <a:r>
              <a:rPr lang="ko-KR" altLang="en-US" sz="1400" dirty="0" smtClean="0"/>
              <a:t>┃</a:t>
            </a:r>
            <a:r>
              <a:rPr lang="en-US" altLang="ko-KR" sz="1400" dirty="0" smtClean="0"/>
              <a:t>DESC] [{, 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[ASC | DESC]} …])[;]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SQL </a:t>
            </a:r>
            <a:r>
              <a:rPr lang="ko-KR" altLang="en-US" sz="1400" dirty="0" smtClean="0"/>
              <a:t>내장 함수는 상수나 속성 이름을 입력 값으로 받아 단일 값을 결과로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모든 내장 함수는 최초에 선언될 때 유효한 입력 값을 받아야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0367074"/>
              </p:ext>
            </p:extLst>
          </p:nvPr>
        </p:nvGraphicFramePr>
        <p:xfrm>
          <a:off x="910889" y="2276872"/>
          <a:ext cx="7373392" cy="4258048"/>
        </p:xfrm>
        <a:graphic>
          <a:graphicData uri="http://schemas.openxmlformats.org/drawingml/2006/table">
            <a:tbl>
              <a:tblPr/>
              <a:tblGrid>
                <a:gridCol w="864096"/>
                <a:gridCol w="1584176"/>
                <a:gridCol w="4925120"/>
              </a:tblGrid>
              <a:tr h="24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6565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단일행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ABS, CEIL, COS, EXP, FLOOR, LN, LOG, MOD, POWER, ROUND(number), SIGN, TRUNC(number)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65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함수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반환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CHR, CONCAT, LOWER, LPAD, LTRIM, STR, REPLACE, RPAD,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RTRIM, SUBSTR, TRIM, UPPER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7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함수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반환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ASCII, INSTR, LENGTH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73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ADD_MONTHS, LAST_DAY, NEXT_DAY, ROUND(date), SYSDATE,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3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변환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ASCIISTR, CONVERT, TO_BINARY_DOUBLE, TO_BINARY_FLOAT,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TO_CHAR(character), TO_CHAR(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TO_CHAR(number),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TO_DATE, TO_NUMBER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6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인코딩과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디코딩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DECODE, DUMP, VSIZE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7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COALESCE, NULLIF, NVL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집계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AVG, COUNT, CUME_DIST, FIRST, LAST, MAX, MEDIAN, MIN, PERCENT_RANK,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PERCENTILE_CONT, SUM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AVG, CORR, COUNT, CUME_DIST, DENSE_RANK, FIRST, FIRST_VALUE, LAST_VALUE,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LEAD, MAX, MIN, RANK, SUM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18448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제공하는 주요 내장 함수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98250864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열을 대상으로 비 클러스터 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생성하라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9943" y="2034045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CREATE INDEX </a:t>
            </a:r>
            <a:r>
              <a:rPr lang="en-US" altLang="ko-KR" sz="1400" dirty="0" err="1" smtClean="0"/>
              <a:t>ix_Book</a:t>
            </a:r>
            <a:r>
              <a:rPr lang="en-US" altLang="ko-KR" sz="1400" dirty="0" smtClean="0"/>
              <a:t> ON Book 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67466098"/>
              </p:ext>
            </p:extLst>
          </p:nvPr>
        </p:nvGraphicFramePr>
        <p:xfrm>
          <a:off x="683308" y="344915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4-25   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publisher, price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열을 대상으로 인덱스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ix_Book2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72292" y="4221088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CREATE INDEX ix_Book2 ON Book(publisher, price);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9943" y="2401360"/>
            <a:ext cx="3733800" cy="47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233" y="4558581"/>
            <a:ext cx="378142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268760"/>
            <a:ext cx="6816757" cy="4464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59079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생성된 인덱스 확인 및 실행 </a:t>
            </a:r>
            <a:r>
              <a:rPr lang="ko-KR" altLang="en-US" sz="1400" b="1" smtClean="0">
                <a:latin typeface="돋움" pitchFamily="50" charset="-127"/>
                <a:ea typeface="돋움" pitchFamily="50" charset="-127"/>
              </a:rPr>
              <a:t>계획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:</a:t>
            </a:r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 문에 커서를 위치시킨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다음 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[F10]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키를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누른다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인덱스의 재구성과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인덱스의 재구성은 </a:t>
            </a:r>
            <a:r>
              <a:rPr lang="en-US" altLang="ko-KR" dirty="0" smtClean="0"/>
              <a:t>ALTER INDEX </a:t>
            </a:r>
            <a:r>
              <a:rPr lang="ko-KR" altLang="en-US" dirty="0" smtClean="0"/>
              <a:t>명령을 사용함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생성 문법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ALTER [REVERSE] [UNIQUE] INDEX </a:t>
            </a:r>
            <a:r>
              <a:rPr lang="ko-KR" altLang="en-US" sz="1400" dirty="0" smtClean="0">
                <a:latin typeface="+mn-ea"/>
                <a:ea typeface="+mn-ea"/>
              </a:rPr>
              <a:t>인덱스이</a:t>
            </a:r>
            <a:r>
              <a:rPr lang="ko-KR" altLang="en-US" sz="1400" dirty="0">
                <a:latin typeface="+mn-ea"/>
                <a:ea typeface="+mn-ea"/>
              </a:rPr>
              <a:t>름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975"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[ON {ONLY} </a:t>
            </a:r>
            <a:r>
              <a:rPr lang="ko-KR" altLang="en-US" sz="1400" dirty="0" smtClean="0">
                <a:latin typeface="+mn-ea"/>
                <a:ea typeface="+mn-ea"/>
              </a:rPr>
              <a:t>테이블이름 </a:t>
            </a:r>
            <a:r>
              <a:rPr lang="en-US" altLang="ko-KR" sz="1400" dirty="0" smtClean="0">
                <a:latin typeface="+mn-ea"/>
                <a:ea typeface="+mn-ea"/>
              </a:rPr>
              <a:t>{</a:t>
            </a:r>
            <a:r>
              <a:rPr lang="ko-KR" altLang="en-US" sz="1400" dirty="0" err="1" smtClean="0">
                <a:latin typeface="+mn-ea"/>
                <a:ea typeface="+mn-ea"/>
              </a:rPr>
              <a:t>컬럼이름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[{, </a:t>
            </a:r>
            <a:r>
              <a:rPr lang="ko-KR" altLang="en-US" sz="1400" dirty="0" err="1" smtClean="0">
                <a:latin typeface="+mn-ea"/>
                <a:ea typeface="+mn-ea"/>
              </a:rPr>
              <a:t>컬럼이름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} …])] REBUILD[;]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90096869"/>
              </p:ext>
            </p:extLst>
          </p:nvPr>
        </p:nvGraphicFramePr>
        <p:xfrm>
          <a:off x="611560" y="2708920"/>
          <a:ext cx="7796633" cy="8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41049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재생성하시오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REBUILD;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429000"/>
            <a:ext cx="3467100" cy="485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4490839"/>
            <a:ext cx="7920880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DROP INDEX </a:t>
            </a:r>
            <a:r>
              <a:rPr lang="ko-KR" altLang="en-US" sz="1400" dirty="0" smtClean="0">
                <a:latin typeface="+mn-ea"/>
                <a:ea typeface="+mn-ea"/>
              </a:rPr>
              <a:t>인덱스이름</a:t>
            </a: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21735153"/>
              </p:ext>
            </p:extLst>
          </p:nvPr>
        </p:nvGraphicFramePr>
        <p:xfrm>
          <a:off x="608439" y="5017342"/>
          <a:ext cx="7796633" cy="76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8157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4-27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292" y="5733256"/>
            <a:ext cx="35052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482453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smtClean="0"/>
              <a:t>13.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마당서점 데이터베이스 인덱스</a:t>
            </a:r>
            <a:r>
              <a:rPr lang="en-US" altLang="ko-KR" sz="1600" b="1" dirty="0"/>
              <a:t>] </a:t>
            </a:r>
            <a:r>
              <a:rPr lang="ko-KR" altLang="en-US" sz="1600" b="1" dirty="0"/>
              <a:t>마당서점 데이터베이스에서 다음 </a:t>
            </a:r>
            <a:r>
              <a:rPr lang="en-US" altLang="ko-KR" sz="1600" b="1" dirty="0" smtClean="0"/>
              <a:t>SQL </a:t>
            </a:r>
            <a:r>
              <a:rPr lang="ko-KR" altLang="en-US" sz="1600" b="1" dirty="0" smtClean="0"/>
              <a:t>문을 </a:t>
            </a:r>
            <a:r>
              <a:rPr lang="ko-KR" altLang="en-US" sz="1600" b="1" dirty="0"/>
              <a:t>수행하고 </a:t>
            </a:r>
            <a:r>
              <a:rPr lang="ko-KR" altLang="en-US" sz="1600" b="1" dirty="0" smtClean="0"/>
              <a:t> 데이터베이스가 </a:t>
            </a:r>
            <a:r>
              <a:rPr lang="ko-KR" altLang="en-US" sz="1600" b="1" dirty="0"/>
              <a:t>인덱스를 사용하는 과정을 확인하시오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/>
              <a:t>1) </a:t>
            </a:r>
            <a:r>
              <a:rPr lang="ko-KR" altLang="en-US" sz="1600" dirty="0"/>
              <a:t>다음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문을 </a:t>
            </a:r>
            <a:r>
              <a:rPr lang="ko-KR" altLang="en-US" sz="1600" dirty="0"/>
              <a:t>수행해본다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	SELECT </a:t>
            </a:r>
            <a:r>
              <a:rPr lang="en-US" altLang="ko-KR" sz="1600" dirty="0"/>
              <a:t>name FROM Customer WHERE name LIKE '</a:t>
            </a:r>
            <a:r>
              <a:rPr lang="ko-KR" altLang="en-US" sz="1600" dirty="0"/>
              <a:t>박세리</a:t>
            </a:r>
            <a:r>
              <a:rPr lang="en-US" altLang="ko-KR" sz="1600" dirty="0"/>
              <a:t>';</a:t>
            </a:r>
          </a:p>
          <a:p>
            <a:r>
              <a:rPr lang="en-US" altLang="ko-KR" sz="1600" dirty="0"/>
              <a:t>(2) </a:t>
            </a:r>
            <a:r>
              <a:rPr lang="ko-KR" altLang="en-US" sz="1600" dirty="0"/>
              <a:t>실행 계획을 살펴본다</a:t>
            </a:r>
            <a:r>
              <a:rPr lang="en-US" altLang="ko-KR" sz="1600" dirty="0"/>
              <a:t>. </a:t>
            </a:r>
            <a:r>
              <a:rPr lang="ko-KR" altLang="en-US" sz="1600" dirty="0"/>
              <a:t>실행 계획은 </a:t>
            </a:r>
            <a:r>
              <a:rPr lang="en-US" altLang="ko-KR" sz="1600" dirty="0" smtClean="0"/>
              <a:t>[F10]</a:t>
            </a:r>
            <a:r>
              <a:rPr lang="ko-KR" altLang="en-US" sz="1600" dirty="0" smtClean="0"/>
              <a:t>키를 누른 후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계획 설명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탭을 </a:t>
            </a:r>
            <a:r>
              <a:rPr lang="ko-KR" altLang="en-US" sz="1600" dirty="0"/>
              <a:t>선택하면 </a:t>
            </a:r>
            <a:r>
              <a:rPr lang="ko-KR" altLang="en-US" sz="1600" dirty="0" smtClean="0"/>
              <a:t>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시된다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(3) </a:t>
            </a:r>
            <a:r>
              <a:rPr lang="en-US" altLang="ko-KR" sz="1600" dirty="0"/>
              <a:t>Customer </a:t>
            </a:r>
            <a:r>
              <a:rPr lang="ko-KR" altLang="en-US" sz="1600" dirty="0"/>
              <a:t>테이블에 </a:t>
            </a:r>
            <a:r>
              <a:rPr lang="en-US" altLang="ko-KR" sz="1600" dirty="0"/>
              <a:t>name</a:t>
            </a:r>
            <a:r>
              <a:rPr lang="ko-KR" altLang="en-US" sz="1600" dirty="0"/>
              <a:t>으로 인덱스를 생성하시오</a:t>
            </a:r>
            <a:r>
              <a:rPr lang="en-US" altLang="ko-KR" sz="1600" dirty="0"/>
              <a:t>. </a:t>
            </a:r>
            <a:r>
              <a:rPr lang="ko-KR" altLang="en-US" sz="1600" dirty="0"/>
              <a:t>생성 후 </a:t>
            </a:r>
            <a:r>
              <a:rPr lang="en-US" altLang="ko-KR" sz="1600" dirty="0"/>
              <a:t>(1)</a:t>
            </a:r>
            <a:r>
              <a:rPr lang="ko-KR" altLang="en-US" sz="1600" dirty="0"/>
              <a:t>번의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질의를 다시 수행하고 실행 계획을 살펴보시오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같은 </a:t>
            </a:r>
            <a:r>
              <a:rPr lang="ko-KR" altLang="en-US" sz="1600" dirty="0"/>
              <a:t>질의에 대한 두 가지 실행 계획을 비교해보시오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(5) (3)</a:t>
            </a:r>
            <a:r>
              <a:rPr lang="ko-KR" altLang="en-US" sz="1600" dirty="0"/>
              <a:t>번에서 생성한 인덱스를 삭제하시오</a:t>
            </a:r>
            <a:r>
              <a:rPr lang="en-US" altLang="ko-KR" sz="1600" dirty="0"/>
              <a:t>.</a:t>
            </a:r>
            <a:endParaRPr lang="en-US" altLang="ko-KR" sz="1600" i="0" u="none" strike="noStrike" baseline="0" dirty="0" smtClean="0">
              <a:latin typeface="YDVYMjOStd12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395536" y="116632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758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B-tree</a:t>
            </a:r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인덱스의 종류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숫자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5529411"/>
              </p:ext>
            </p:extLst>
          </p:nvPr>
        </p:nvGraphicFramePr>
        <p:xfrm>
          <a:off x="611560" y="1484781"/>
          <a:ext cx="7920806" cy="4104459"/>
        </p:xfrm>
        <a:graphic>
          <a:graphicData uri="http://schemas.openxmlformats.org/drawingml/2006/table">
            <a:tbl>
              <a:tblPr/>
              <a:tblGrid>
                <a:gridCol w="1780310"/>
                <a:gridCol w="3768964"/>
                <a:gridCol w="2371532"/>
              </a:tblGrid>
              <a:tr h="456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절대값 계산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ABS(-4.5)=4.5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CEILING(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숫자보다 크거나 같은 최소의 정수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CEIL(4.1</a:t>
                      </a: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)=5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FLOOR(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숫자보다 작거나 같은 최소의 정수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FLOOR(4.1)=4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ROUND(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반올림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반올림 기준 자릿수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ROUND(5.36, 1)=5.40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자연로그 값을 반환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LOG(10)=2.30259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POWER(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제곱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계산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POWER(2, 3)=8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SQRT(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제곱근 값을 계산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숫자는 양수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SQRT(9.0)=3.0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숫자가 음수면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-1, 0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SIGN(3.45)=1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1247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숫자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수학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절댓값을 구하는 함수</a:t>
            </a:r>
            <a:endParaRPr lang="en-US" altLang="ko-KR" sz="1600" b="1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ko-KR" sz="1600" b="1" dirty="0" smtClean="0">
              <a:latin typeface="+mn-ea"/>
            </a:endParaRP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ROUND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반올림한 값을 구하는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숫자 함수의 연산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58725000"/>
              </p:ext>
            </p:extLst>
          </p:nvPr>
        </p:nvGraphicFramePr>
        <p:xfrm>
          <a:off x="827585" y="1484785"/>
          <a:ext cx="7848872" cy="82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10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절댓값을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SELECT ABS(-78), ABS(+78);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FROM   Dual;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88753449"/>
              </p:ext>
            </p:extLst>
          </p:nvPr>
        </p:nvGraphicFramePr>
        <p:xfrm>
          <a:off x="827584" y="2924944"/>
          <a:ext cx="7848872" cy="88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445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4.875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소수 첫째 자리까지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SELECT ROUND(4.875, 1);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FROM</a:t>
                      </a:r>
                      <a:r>
                        <a:rPr lang="en-US" altLang="ko-KR" sz="1400" baseline="0" dirty="0" smtClean="0"/>
                        <a:t>  Dual;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71726549"/>
              </p:ext>
            </p:extLst>
          </p:nvPr>
        </p:nvGraphicFramePr>
        <p:xfrm>
          <a:off x="827584" y="4437112"/>
          <a:ext cx="7848872" cy="115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고객별 평균 주문 금액을 백 원 단위로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SELECT 	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"</a:t>
                      </a:r>
                      <a:r>
                        <a:rPr lang="ko-KR" altLang="en-US" sz="1400" dirty="0" smtClean="0"/>
                        <a:t>고객번호</a:t>
                      </a:r>
                      <a:r>
                        <a:rPr lang="en-US" altLang="ko-KR" sz="1400" dirty="0" smtClean="0"/>
                        <a:t>", ROUND(SUM(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)/COUNT(*), -2) "</a:t>
                      </a:r>
                      <a:r>
                        <a:rPr lang="ko-KR" altLang="en-US" sz="1400" dirty="0" smtClean="0"/>
                        <a:t>평균금액</a:t>
                      </a:r>
                      <a:r>
                        <a:rPr lang="en-US" altLang="ko-KR" sz="1400" dirty="0" smtClean="0"/>
                        <a:t>"</a:t>
                      </a:r>
                    </a:p>
                    <a:p>
                      <a:r>
                        <a:rPr lang="en-US" altLang="ko-KR" sz="1400" dirty="0" smtClean="0"/>
                        <a:t>FROM 	Orders</a:t>
                      </a:r>
                    </a:p>
                    <a:p>
                      <a:r>
                        <a:rPr lang="en-US" altLang="ko-KR" sz="1400" dirty="0" smtClean="0"/>
                        <a:t>GROUP BY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1506" y="1889766"/>
            <a:ext cx="1714500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9304" y="3457374"/>
            <a:ext cx="1338798" cy="54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1566" y="5229200"/>
            <a:ext cx="147637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8945923"/>
              </p:ext>
            </p:extLst>
          </p:nvPr>
        </p:nvGraphicFramePr>
        <p:xfrm>
          <a:off x="539552" y="1381262"/>
          <a:ext cx="7776864" cy="5092520"/>
        </p:xfrm>
        <a:graphic>
          <a:graphicData uri="http://schemas.openxmlformats.org/drawingml/2006/table">
            <a:tbl>
              <a:tblPr/>
              <a:tblGrid>
                <a:gridCol w="1296144"/>
                <a:gridCol w="1512168"/>
                <a:gridCol w="4968552"/>
              </a:tblGrid>
              <a:tr h="268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9960">
                <a:tc rowSpan="1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문자값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CHR(k)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 아스키 코드를 문자로 반환 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CHR(68) = ‘D’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 문자열을 연결 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CONCAT(‘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마당’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‘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서점’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= ‘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 서점’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INITCAP(s)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문자열의 첫 번째 알파벳을 대문자로 변환 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INITCAP(‘the soap’) = ‘The Soap’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문자열을 모두 소문자로 변환 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LOWER(‘MR. SCOTT’) = ‘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왼쪽부터 지정한 자리 수까지 지정한 문자로 채움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LPAD(‘Page 1’, 10, ‘*’) = ‘****Page 1’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326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LTRIM(s1,s2)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왼쪽부터 지정한 문자들을 제거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LTRIM(‘&lt;= =&gt;BROWNING&lt;= =&gt;’, ‘&lt;&gt;=’) = ‘BROWNING&lt;= =&gt;’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REPLACE(s1,s2,s3)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지정한 문자를 원하는 문자로 변경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REPLACE(‘JACK and JUE’, ‘J’, ‘BL’) = ‘BLACK and BLUE’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오른쪽부터 지정한 자리 수까지 지정한 문자로 채움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’, 5, ‘*’) = 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오른쪽부터 지정한 문자들을 제거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RTRIM(‘&lt;= =&gt;BROWNING&lt;= =&gt;’, ‘&lt;&gt;=’) = ‘&lt;= =&gt;BROWNING’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s,n,k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지정된 자리에서부터 지정된 길이만큼 잘라서 반환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SUBSTR(‘ABCDEFG’, 3, 4) = ‘CDEF’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TRIM(c FROM 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양쪽에서 지정된 문자를 삭제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문자열만 넣으면 기본값으로 공백 제거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TRIM(‘=’ FROM ‘= =&gt;BROWNING&lt;= =’) = ‘&gt;BROWNING&lt;’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문자열을 모두 대문자로 변환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UPPER(‘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‘MR. SCOTT’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숫자값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ASCII(c)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알파벳 문자의 아스키 코드 값을 반환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ASCII(‘D’) = 68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INSTR(s1,s2,n,k)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중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문자부터 시작하여 찾고자 하는 문자열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s2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나타나는 문자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 위치 반환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예제에서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번째부터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나타나는 자리 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INSTR(‘CORPORATE FLOOR’, ‘OR’, 3, 2) = 14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28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LENGTH(s)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글자 수를 반환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)LENGTH(‘CANDIDE’) = 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문자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5469</TotalTime>
  <Words>3616</Words>
  <Application>Microsoft Office PowerPoint</Application>
  <PresentationFormat>화면 슬라이드 쇼(4:3)</PresentationFormat>
  <Paragraphs>848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Chapter 04 SQL 고급</vt:lpstr>
      <vt:lpstr>슬라이드 2</vt:lpstr>
      <vt:lpstr>슬라이드 3</vt:lpstr>
      <vt:lpstr>01. 내장함수</vt:lpstr>
      <vt:lpstr>01. 내장 함수</vt:lpstr>
      <vt:lpstr>1.1 SQL 내장 함수</vt:lpstr>
      <vt:lpstr>1.1.1 숫자 함수</vt:lpstr>
      <vt:lpstr>1.1.1 수학 함수</vt:lpstr>
      <vt:lpstr>1.1.2 문자 함수</vt:lpstr>
      <vt:lpstr>1.1.2 문자 함수</vt:lpstr>
      <vt:lpstr>1.1.2 문자 함수</vt:lpstr>
      <vt:lpstr>1.1.3 날짜 ㆍ시간 함수</vt:lpstr>
      <vt:lpstr>1.1.3 날짜 함수</vt:lpstr>
      <vt:lpstr>1.1.3 날짜 함수</vt:lpstr>
      <vt:lpstr>1.1.3 날짜 함수</vt:lpstr>
      <vt:lpstr>1.1.3 날짜 함수</vt:lpstr>
      <vt:lpstr>슬라이드 17</vt:lpstr>
      <vt:lpstr>1.2 NULL 값 처리</vt:lpstr>
      <vt:lpstr>1.2 NULL 값 처리</vt:lpstr>
      <vt:lpstr>1.2 NULL 값 처리</vt:lpstr>
      <vt:lpstr>1.2 NULL 값 처리</vt:lpstr>
      <vt:lpstr>1.3 ROWNUM</vt:lpstr>
      <vt:lpstr>슬라이드 23</vt:lpstr>
      <vt:lpstr>슬라이드 24</vt:lpstr>
      <vt:lpstr>02. 부속질의</vt:lpstr>
      <vt:lpstr>02 부속질의</vt:lpstr>
      <vt:lpstr>02 부속질의</vt:lpstr>
      <vt:lpstr>2.1 스칼라 부속질의 – SELECT 부속질의</vt:lpstr>
      <vt:lpstr>2.1 스칼라 부속질의 – SELECT 부속질의</vt:lpstr>
      <vt:lpstr>2.1 스칼라 부속질의 – SELECT 부속질의</vt:lpstr>
      <vt:lpstr>2.1 스칼라 부속질의 – SELECT 부속질의</vt:lpstr>
      <vt:lpstr>2.2 인라인 뷰- FROM 부속질의</vt:lpstr>
      <vt:lpstr>2.2 인라인 뷰- FROM 부속질의</vt:lpstr>
      <vt:lpstr>2.3 중첩질의 – WHERE 부속질의</vt:lpstr>
      <vt:lpstr>2.3 중첩질의 – WHERE 부속질의</vt:lpstr>
      <vt:lpstr>2.3 중첩질의 – WHERE 부속질의</vt:lpstr>
      <vt:lpstr>2.3 중첩질의 – WHERE 부속질의</vt:lpstr>
      <vt:lpstr>2.3 중첩질의 – WHERE 부속질의</vt:lpstr>
      <vt:lpstr>슬라이드 39</vt:lpstr>
      <vt:lpstr>03. 뷰</vt:lpstr>
      <vt:lpstr>03 뷰</vt:lpstr>
      <vt:lpstr>03 뷰</vt:lpstr>
      <vt:lpstr>3.1 뷰의 생성</vt:lpstr>
      <vt:lpstr>3.1 뷰의 생성</vt:lpstr>
      <vt:lpstr>3.1 뷰의 생성</vt:lpstr>
      <vt:lpstr>3.2 뷰의 수정</vt:lpstr>
      <vt:lpstr>3.3 뷰의 삭제</vt:lpstr>
      <vt:lpstr>슬라이드 48</vt:lpstr>
      <vt:lpstr>04. 인덱스</vt:lpstr>
      <vt:lpstr>4.1 데이터베이스의 물리적 저장</vt:lpstr>
      <vt:lpstr>4.1 데이터베이스의 물리적 저장</vt:lpstr>
      <vt:lpstr>4.1 데이터베이스의 물리적 저장</vt:lpstr>
      <vt:lpstr>4.1 데이터베이스의 물리적 저장</vt:lpstr>
      <vt:lpstr>4.1 데이터베이스의 물리적 저장</vt:lpstr>
      <vt:lpstr>4.2 인덱스와 B-tree</vt:lpstr>
      <vt:lpstr>4.2 인덱스와 B-tree</vt:lpstr>
      <vt:lpstr>4.3.1 오라클 B-tree 인덱스</vt:lpstr>
      <vt:lpstr>4.3.2 오라클 인덱스의 종류</vt:lpstr>
      <vt:lpstr>4.4 인덱스의 생성</vt:lpstr>
      <vt:lpstr>4.4 인덱스의 생성</vt:lpstr>
      <vt:lpstr>4.4 인덱스의 생성</vt:lpstr>
      <vt:lpstr>4.5 인덱스의 재구성과 삭제</vt:lpstr>
      <vt:lpstr>슬라이드 63</vt:lpstr>
      <vt:lpstr>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667</cp:revision>
  <dcterms:created xsi:type="dcterms:W3CDTF">2012-07-11T10:23:22Z</dcterms:created>
  <dcterms:modified xsi:type="dcterms:W3CDTF">2017-08-06T13:43:01Z</dcterms:modified>
</cp:coreProperties>
</file>