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51" r:id="rId2"/>
    <p:sldId id="266" r:id="rId3"/>
    <p:sldId id="383" r:id="rId4"/>
    <p:sldId id="382" r:id="rId5"/>
    <p:sldId id="394" r:id="rId6"/>
    <p:sldId id="395" r:id="rId7"/>
    <p:sldId id="396" r:id="rId8"/>
    <p:sldId id="399" r:id="rId9"/>
    <p:sldId id="400" r:id="rId10"/>
    <p:sldId id="401" r:id="rId11"/>
    <p:sldId id="402" r:id="rId12"/>
    <p:sldId id="403" r:id="rId13"/>
    <p:sldId id="404" r:id="rId14"/>
    <p:sldId id="406" r:id="rId15"/>
    <p:sldId id="407" r:id="rId16"/>
    <p:sldId id="408" r:id="rId17"/>
    <p:sldId id="409" r:id="rId18"/>
    <p:sldId id="410" r:id="rId19"/>
    <p:sldId id="411" r:id="rId20"/>
    <p:sldId id="446" r:id="rId21"/>
    <p:sldId id="389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52" r:id="rId31"/>
    <p:sldId id="453" r:id="rId32"/>
    <p:sldId id="420" r:id="rId33"/>
    <p:sldId id="421" r:id="rId34"/>
    <p:sldId id="422" r:id="rId35"/>
    <p:sldId id="450" r:id="rId36"/>
    <p:sldId id="447" r:id="rId37"/>
    <p:sldId id="433" r:id="rId38"/>
    <p:sldId id="423" r:id="rId39"/>
    <p:sldId id="425" r:id="rId40"/>
    <p:sldId id="426" r:id="rId41"/>
    <p:sldId id="427" r:id="rId42"/>
    <p:sldId id="429" r:id="rId43"/>
    <p:sldId id="430" r:id="rId44"/>
    <p:sldId id="432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8" r:id="rId53"/>
    <p:sldId id="442" r:id="rId54"/>
    <p:sldId id="443" r:id="rId55"/>
    <p:sldId id="444" r:id="rId56"/>
    <p:sldId id="449" r:id="rId57"/>
    <p:sldId id="392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7585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9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144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07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정규화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762775"/>
              </p:ext>
            </p:extLst>
          </p:nvPr>
        </p:nvGraphicFramePr>
        <p:xfrm>
          <a:off x="827584" y="1641723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WHERE 	class='C';</a:t>
                      </a:r>
                    </a:p>
                    <a:p>
                      <a:endParaRPr lang="en-US" altLang="ko-KR" sz="2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학생의 수강신청 취소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DELETE FROM  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=200;</a:t>
                      </a:r>
                    </a:p>
                    <a:p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다시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 조회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불가능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!!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2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 자료 다시 입력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Summer VALUES (200, 'C', 10000);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48880"/>
            <a:ext cx="981075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509120"/>
            <a:ext cx="966150" cy="494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00138"/>
              </p:ext>
            </p:extLst>
          </p:nvPr>
        </p:nvGraphicFramePr>
        <p:xfrm>
          <a:off x="899592" y="1641723"/>
          <a:ext cx="727280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강좌 삽입 *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 =&gt; NULL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삽입해야 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NULL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값은 문제가 있을 수 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INTO Summer VALUES (NULL, 'JAVA', 25000);</a:t>
                      </a: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	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값이 있는 경우 주의할 질의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다섯 개지만 수강학생은 총 네 명임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IS NOT NULL;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325216"/>
            <a:ext cx="1872208" cy="1401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2108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4116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77" y="566124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39525"/>
              </p:ext>
            </p:extLst>
          </p:nvPr>
        </p:nvGraphicFramePr>
        <p:xfrm>
          <a:off x="827584" y="1536948"/>
          <a:ext cx="727280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수정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Summer;</a:t>
                      </a:r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DISTINCT 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만약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문을 다음과 같이 작성하면 데이터 불일치 문제가 발생함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 AND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=100;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8" y="2024545"/>
            <a:ext cx="1808963" cy="1332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8" y="3841061"/>
            <a:ext cx="1304908" cy="4604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361188"/>
              </p:ext>
            </p:extLst>
          </p:nvPr>
        </p:nvGraphicFramePr>
        <p:xfrm>
          <a:off x="569293" y="1019904"/>
          <a:ext cx="72728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조회하면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수강료가 한 건만 수정되었음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수강료를 조회하면 두 건이 나옴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불일치 문제 발생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투플 삭제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FROM   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NULL;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268760"/>
            <a:ext cx="1510477" cy="11125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79" y="2708920"/>
            <a:ext cx="1204531" cy="62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테이블의 구조를 수정하여 이상현상이 발생하지 않는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4581" y="1601299"/>
            <a:ext cx="20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Summer(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5024"/>
              </p:ext>
            </p:extLst>
          </p:nvPr>
        </p:nvGraphicFramePr>
        <p:xfrm>
          <a:off x="2616589" y="1896239"/>
          <a:ext cx="2592288" cy="1642110"/>
        </p:xfrm>
        <a:graphic>
          <a:graphicData uri="http://schemas.openxmlformats.org/drawingml/2006/table">
            <a:tbl>
              <a:tblPr/>
              <a:tblGrid>
                <a:gridCol w="840742"/>
                <a:gridCol w="910804"/>
                <a:gridCol w="84074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976629" y="3525275"/>
            <a:ext cx="936104" cy="3790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12733" y="3525276"/>
            <a:ext cx="864096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0485" y="3900175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SummerPrice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66737"/>
              </p:ext>
            </p:extLst>
          </p:nvPr>
        </p:nvGraphicFramePr>
        <p:xfrm>
          <a:off x="1752491" y="4192399"/>
          <a:ext cx="1985992" cy="1313688"/>
        </p:xfrm>
        <a:graphic>
          <a:graphicData uri="http://schemas.openxmlformats.org/drawingml/2006/table">
            <a:tbl>
              <a:tblPr/>
              <a:tblGrid>
                <a:gridCol w="992996"/>
                <a:gridCol w="99299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5953" y="3900175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SummerEnroll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sid,</a:t>
            </a:r>
            <a:r>
              <a:rPr lang="en-US" altLang="ko-KR" sz="1200" b="1" dirty="0" err="1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4428"/>
              </p:ext>
            </p:extLst>
          </p:nvPr>
        </p:nvGraphicFramePr>
        <p:xfrm>
          <a:off x="4317959" y="4187066"/>
          <a:ext cx="1982232" cy="1642110"/>
        </p:xfrm>
        <a:graphic>
          <a:graphicData uri="http://schemas.openxmlformats.org/drawingml/2006/table">
            <a:tbl>
              <a:tblPr/>
              <a:tblGrid>
                <a:gridCol w="991116"/>
                <a:gridCol w="99111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5729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분리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5472608"/>
          </a:xfrm>
        </p:spPr>
        <p:txBody>
          <a:bodyPr/>
          <a:lstStyle/>
          <a:p>
            <a:r>
              <a:rPr lang="en-US" altLang="ko-KR" dirty="0" err="1" smtClean="0"/>
              <a:t>SummerPrice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테이블과 </a:t>
            </a:r>
            <a:r>
              <a:rPr lang="en-US" altLang="ko-KR" dirty="0" err="1" smtClean="0"/>
              <a:t>SummerEnroll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340768"/>
            <a:ext cx="7776864" cy="5328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class VARCHAR2(20),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price NUMBER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('FORTRAN', 20000);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('PASCAL', 15000);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('C', 10000);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</a:t>
            </a:r>
            <a:r>
              <a:rPr lang="en-US" altLang="ko-KR" sz="1200" dirty="0" err="1" smtClean="0">
                <a:latin typeface="+mn-ea"/>
                <a:ea typeface="+mn-ea"/>
              </a:rPr>
              <a:t>sid</a:t>
            </a:r>
            <a:r>
              <a:rPr lang="en-US" altLang="ko-KR" sz="1200" dirty="0" smtClean="0">
                <a:latin typeface="+mn-ea"/>
                <a:ea typeface="+mn-ea"/>
              </a:rPr>
              <a:t> NUMBER,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class VARCHAR2(20)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(100, 'FORTRAN');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(150, 'PASCAL');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(200, 'C');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(250, 'FORTRAN');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356992"/>
            <a:ext cx="1568775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234837"/>
            <a:ext cx="1224136" cy="123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실습하기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80723"/>
              </p:ext>
            </p:extLst>
          </p:nvPr>
        </p:nvGraphicFramePr>
        <p:xfrm>
          <a:off x="539750" y="2132856"/>
          <a:ext cx="8280921" cy="4104894"/>
        </p:xfrm>
        <a:graphic>
          <a:graphicData uri="http://schemas.openxmlformats.org/drawingml/2006/table">
            <a:tbl>
              <a:tblPr/>
              <a:tblGrid>
                <a:gridCol w="4140461"/>
                <a:gridCol w="4140460"/>
              </a:tblGrid>
              <a:tr h="341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297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8593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indent="-628650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테이블과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SummerEnroll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18682"/>
              </p:ext>
            </p:extLst>
          </p:nvPr>
        </p:nvGraphicFramePr>
        <p:xfrm>
          <a:off x="827584" y="1641723"/>
          <a:ext cx="7272808" cy="50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49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1916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SummerPrice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	class='C';</a:t>
                      </a:r>
                    </a:p>
                    <a:p>
                      <a:endParaRPr lang="en-US" altLang="ko-KR" sz="20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DELETE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SummerEnroll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WHERE	 </a:t>
                      </a:r>
                      <a:r>
                        <a:rPr lang="en-US" altLang="ko-KR" sz="1400" dirty="0" err="1" smtClean="0"/>
                        <a:t>sid</a:t>
                      </a:r>
                      <a:r>
                        <a:rPr lang="en-US" altLang="ko-KR" sz="1400" dirty="0" smtClean="0"/>
                        <a:t>=200;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</a:t>
                      </a:r>
                      <a:r>
                        <a:rPr lang="en-US" altLang="ko-KR" sz="1400" dirty="0" err="1" smtClean="0"/>
                        <a:t>SummerEnroll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수강료가 존재하는지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삭제이상 없음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!!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     price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“C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class='C‘;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9848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4" y="2356968"/>
            <a:ext cx="718022" cy="4322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34" y="4277746"/>
            <a:ext cx="934046" cy="75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2" y="5877272"/>
            <a:ext cx="749762" cy="4403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43410"/>
              </p:ext>
            </p:extLst>
          </p:nvPr>
        </p:nvGraphicFramePr>
        <p:xfrm>
          <a:off x="827584" y="1641723"/>
          <a:ext cx="7272808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자바 강좌 삽입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값을 입력할 필요 없음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VALUES ('JAVA', 25000);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 *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SummerPrice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28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수강신청 정보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SummerEnroll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44291" y="28288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88" y="2609843"/>
            <a:ext cx="1224136" cy="1053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88" y="4673720"/>
            <a:ext cx="1271250" cy="10280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56501"/>
              </p:ext>
            </p:extLst>
          </p:nvPr>
        </p:nvGraphicFramePr>
        <p:xfrm>
          <a:off x="827584" y="1641723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7-6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2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1474650" cy="520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r>
              <a:rPr lang="ko-KR" altLang="en-US" dirty="0" smtClean="0"/>
              <a:t>함수 종속성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정규화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정규화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부동산 데이터베이스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3568" y="1124744"/>
            <a:ext cx="8209607" cy="5472608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정규화의 </a:t>
            </a:r>
            <a:r>
              <a:rPr lang="ko-KR" altLang="en-US" b="1" dirty="0"/>
              <a:t>필요성으로 거리가 먼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데이터 구조의 안정성 최대화</a:t>
            </a:r>
          </a:p>
          <a:p>
            <a:r>
              <a:rPr lang="ko-KR" altLang="en-US" dirty="0"/>
              <a:t>② 중복 데이터의 활성화</a:t>
            </a:r>
          </a:p>
          <a:p>
            <a:r>
              <a:rPr lang="ko-KR" altLang="en-US" dirty="0"/>
              <a:t>③ 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r>
              <a:rPr lang="ko-KR" altLang="en-US" dirty="0"/>
              <a:t>④ 테이블 불일치 위험의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 smtClean="0"/>
              <a:t>2. </a:t>
            </a:r>
            <a:r>
              <a:rPr lang="ko-KR" altLang="en-US" b="1" dirty="0"/>
              <a:t>관계 데이터베이스의 정규화에 대한 설명으로 옳지 않은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</a:t>
            </a:r>
            <a:r>
              <a:rPr lang="ko-KR" altLang="en-US" dirty="0" smtClean="0"/>
              <a:t>때문에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</a:t>
            </a:r>
            <a:r>
              <a:rPr lang="ko-KR" altLang="en-US" dirty="0" smtClean="0"/>
              <a:t>이상현상이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정규화가 잘못되면 데이터의 불필요한 중복을 야기하여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문제가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3. </a:t>
            </a:r>
            <a:r>
              <a:rPr lang="ko-KR" altLang="en-US" b="1" dirty="0"/>
              <a:t>정규화 과정에서 발생하는 이상현상에 관한 설명으로 옳지 않은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</a:t>
            </a:r>
            <a:r>
              <a:rPr lang="ko-KR" altLang="en-US" dirty="0" smtClean="0"/>
              <a:t>있을 때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속성 간의 종속관계를 분석하여 여러 개의 </a:t>
            </a:r>
            <a:r>
              <a:rPr lang="ko-KR" altLang="en-US" dirty="0" err="1"/>
              <a:t>릴레이션을</a:t>
            </a:r>
            <a:r>
              <a:rPr lang="ko-KR" altLang="en-US" dirty="0"/>
              <a:t> 하나로 </a:t>
            </a:r>
            <a:r>
              <a:rPr lang="ko-KR" altLang="en-US" dirty="0" err="1"/>
              <a:t>결합하여이</a:t>
            </a:r>
            <a:r>
              <a:rPr lang="ko-KR" altLang="en-US" dirty="0"/>
              <a:t> 상현상을 해결한다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정규화는 이상현상을 제거하기 위해서 </a:t>
            </a:r>
            <a:r>
              <a:rPr lang="ko-KR" altLang="en-US" dirty="0" err="1"/>
              <a:t>중복성</a:t>
            </a:r>
            <a:r>
              <a:rPr lang="ko-KR" altLang="en-US" dirty="0"/>
              <a:t>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함수 종속성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종속성의 개념</a:t>
            </a:r>
            <a:endParaRPr lang="en-US" altLang="ko-KR" dirty="0" smtClean="0"/>
          </a:p>
          <a:p>
            <a:r>
              <a:rPr lang="ko-KR" altLang="en-US" dirty="0" smtClean="0"/>
              <a:t>함수 종속성 다이어그램</a:t>
            </a:r>
            <a:endParaRPr lang="en-US" altLang="ko-KR" dirty="0" smtClean="0"/>
          </a:p>
          <a:p>
            <a:r>
              <a:rPr lang="ko-KR" altLang="en-US" dirty="0" smtClean="0"/>
              <a:t>함수 종속성 규칙</a:t>
            </a:r>
            <a:endParaRPr lang="en-US" altLang="ko-KR" dirty="0" smtClean="0"/>
          </a:p>
          <a:p>
            <a:r>
              <a:rPr lang="ko-KR" altLang="en-US" dirty="0" smtClean="0"/>
              <a:t>함수 종속성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이상현상과 결정자</a:t>
            </a:r>
            <a:endParaRPr lang="en-US" altLang="ko-KR" dirty="0" smtClean="0"/>
          </a:p>
          <a:p>
            <a:r>
              <a:rPr lang="ko-KR" altLang="en-US" dirty="0" smtClean="0"/>
              <a:t>함수 종속성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3597" y="1085503"/>
            <a:ext cx="80648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각 속성 사이에는 의존성이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</a:t>
            </a:r>
            <a:r>
              <a:rPr lang="en-US" altLang="ko-KR" dirty="0"/>
              <a:t>A 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  <a:p>
            <a:endParaRPr kumimoji="0"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2184"/>
              </p:ext>
            </p:extLst>
          </p:nvPr>
        </p:nvGraphicFramePr>
        <p:xfrm>
          <a:off x="596017" y="3856087"/>
          <a:ext cx="7697845" cy="2304288"/>
        </p:xfrm>
        <a:graphic>
          <a:graphicData uri="http://schemas.openxmlformats.org/drawingml/2006/table">
            <a:tbl>
              <a:tblPr/>
              <a:tblGrid>
                <a:gridCol w="843018"/>
                <a:gridCol w="843018"/>
                <a:gridCol w="1400552"/>
                <a:gridCol w="847675"/>
                <a:gridCol w="999729"/>
                <a:gridCol w="1173276"/>
                <a:gridCol w="1048624"/>
                <a:gridCol w="541953"/>
              </a:tblGrid>
              <a:tr h="18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학과사무실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성적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263" y="34063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학생수강성적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50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종속관계에 있는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학생번호 → 학생이름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학생번호 → 주소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강좌이름 → 강의실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학과사무실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종속하지 않는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강좌이름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학생번호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종속하는 것처럼 보이지만 주의 깊게 보면 그렇지 않은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학과</a:t>
            </a: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90288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종속관계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472" y="4608390"/>
            <a:ext cx="7764288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  <a:latin typeface="+mn-ea"/>
                <a:ea typeface="+mn-ea"/>
              </a:rPr>
              <a:t>함수 종속성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  <a:ea typeface="+mn-ea"/>
              </a:rPr>
              <a:t>(FD, Functional Dependency)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과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에 속하는 속성의 집합 </a:t>
            </a:r>
            <a:r>
              <a:rPr lang="en-US" altLang="ko-KR" sz="1200" dirty="0" smtClean="0">
                <a:latin typeface="+mn-ea"/>
                <a:ea typeface="+mn-ea"/>
              </a:rPr>
              <a:t>X, Y</a:t>
            </a:r>
            <a:r>
              <a:rPr lang="ko-KR" altLang="en-US" sz="1200" dirty="0" smtClean="0">
                <a:latin typeface="+mn-ea"/>
                <a:ea typeface="+mn-ea"/>
              </a:rPr>
              <a:t>가 있을 때</a:t>
            </a:r>
            <a:r>
              <a:rPr lang="en-US" altLang="ko-KR" sz="1200" dirty="0" smtClean="0">
                <a:latin typeface="+mn-ea"/>
                <a:ea typeface="+mn-ea"/>
              </a:rPr>
              <a:t>, X </a:t>
            </a:r>
            <a:r>
              <a:rPr lang="ko-KR" altLang="en-US" sz="1200" dirty="0" smtClean="0">
                <a:latin typeface="+mn-ea"/>
                <a:ea typeface="+mn-ea"/>
              </a:rPr>
              <a:t>각각의 값이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의 값 한 개와 대응이 될 때 ‘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를 함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수적으로 결정한다’라고 하고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→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로 표기함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이때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를 결정자</a:t>
            </a:r>
            <a:r>
              <a:rPr lang="en-US" altLang="ko-KR" sz="1200" dirty="0" smtClean="0">
                <a:latin typeface="+mn-ea"/>
                <a:ea typeface="+mn-ea"/>
              </a:rPr>
              <a:t>(determinant)</a:t>
            </a:r>
            <a:r>
              <a:rPr lang="ko-KR" altLang="en-US" sz="1200" dirty="0" smtClean="0">
                <a:latin typeface="+mn-ea"/>
                <a:ea typeface="+mn-ea"/>
              </a:rPr>
              <a:t>라고 하고</a:t>
            </a:r>
            <a:r>
              <a:rPr lang="en-US" altLang="ko-KR" sz="1200" dirty="0" smtClean="0">
                <a:latin typeface="+mn-ea"/>
                <a:ea typeface="+mn-ea"/>
              </a:rPr>
              <a:t>, Y</a:t>
            </a:r>
            <a:r>
              <a:rPr lang="ko-KR" altLang="en-US" sz="1200" dirty="0" smtClean="0">
                <a:latin typeface="+mn-ea"/>
                <a:ea typeface="+mn-ea"/>
              </a:rPr>
              <a:t>를 종속 속성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(dependent attribute)</a:t>
            </a:r>
            <a:r>
              <a:rPr lang="ko-KR" altLang="en-US" sz="1200" dirty="0" smtClean="0">
                <a:latin typeface="+mn-ea"/>
                <a:ea typeface="+mn-ea"/>
              </a:rPr>
              <a:t>이라고 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함수 종속성은 보통 </a:t>
            </a: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설계 때 속성의 의미로부터 정해짐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83547"/>
            <a:ext cx="4278610" cy="274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함수 종속성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 다이어그램</a:t>
            </a:r>
            <a:r>
              <a:rPr lang="en-US" altLang="ko-KR" dirty="0" smtClean="0"/>
              <a:t>(functional dependency diagram)</a:t>
            </a:r>
            <a:r>
              <a:rPr lang="ko-KR" altLang="en-US" dirty="0" smtClean="0"/>
              <a:t>은 함수 종속성을 나타내는 표기법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 간의 함수 종속성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화살표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직사각형으로 묶어서 그림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56006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4450631" cy="251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560840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함수 종속성 규칙</a:t>
            </a:r>
            <a:r>
              <a:rPr lang="en-US" altLang="ko-KR" sz="1400" b="1" dirty="0" smtClean="0">
                <a:latin typeface="+mj-ea"/>
                <a:ea typeface="+mj-ea"/>
              </a:rPr>
              <a:t>(functional dependency rule)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X, Y, Z</a:t>
            </a:r>
            <a:r>
              <a:rPr lang="ko-KR" altLang="en-US" sz="1400" dirty="0" smtClean="0">
                <a:latin typeface="+mj-ea"/>
                <a:ea typeface="+mj-ea"/>
              </a:rPr>
              <a:t>가 릴레이션 </a:t>
            </a:r>
            <a:r>
              <a:rPr lang="en-US" altLang="ko-KR" sz="1400" dirty="0" smtClean="0">
                <a:latin typeface="+mj-ea"/>
                <a:ea typeface="+mj-ea"/>
              </a:rPr>
              <a:t>R</a:t>
            </a:r>
            <a:r>
              <a:rPr lang="ko-KR" altLang="en-US" sz="1400" dirty="0" smtClean="0">
                <a:latin typeface="+mj-ea"/>
                <a:ea typeface="+mj-ea"/>
              </a:rPr>
              <a:t>에 포함된 속성의 집합이라고 할 때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+mj-ea"/>
                <a:ea typeface="+mj-ea"/>
              </a:rPr>
              <a:t>함수 종속성에 관한 다음과 같은 규칙이 성립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부분집합</a:t>
            </a:r>
            <a:r>
              <a:rPr lang="en-US" altLang="ko-KR" sz="1400" b="1" dirty="0" smtClean="0">
                <a:latin typeface="+mj-ea"/>
                <a:ea typeface="+mj-ea"/>
              </a:rPr>
              <a:t>(Subset)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Y ⊆ X, then X → Y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증가</a:t>
            </a:r>
            <a:r>
              <a:rPr lang="en-US" altLang="ko-KR" sz="1400" b="1" dirty="0" smtClean="0">
                <a:latin typeface="+mj-ea"/>
                <a:ea typeface="+mj-ea"/>
              </a:rPr>
              <a:t>(Augmentation) </a:t>
            </a:r>
            <a:r>
              <a:rPr lang="ko-KR" altLang="en-US" sz="1400" b="1" dirty="0" smtClean="0">
                <a:latin typeface="+mj-ea"/>
                <a:ea typeface="+mj-ea"/>
              </a:rPr>
              <a:t>규칙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	: If X → Y, then XZ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이행</a:t>
            </a:r>
            <a:r>
              <a:rPr lang="en-US" altLang="ko-KR" sz="1400" b="1" dirty="0" smtClean="0">
                <a:latin typeface="+mj-ea"/>
                <a:ea typeface="+mj-ea"/>
              </a:rPr>
              <a:t>(Transitivity)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 and Y → Z, then X → Z</a:t>
            </a: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위 세 가지 규칙으로부터 부가적으로 다음의 규칙을 얻을 수 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결합</a:t>
            </a:r>
            <a:r>
              <a:rPr lang="en-US" altLang="ko-KR" sz="1400" b="1" dirty="0" smtClean="0">
                <a:latin typeface="+mj-ea"/>
                <a:ea typeface="+mj-ea"/>
              </a:rPr>
              <a:t>(Union)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	</a:t>
            </a:r>
            <a:r>
              <a:rPr lang="en-US" altLang="ko-KR" sz="1400" dirty="0" smtClean="0">
                <a:latin typeface="+mj-ea"/>
                <a:ea typeface="+mj-ea"/>
              </a:rPr>
              <a:t>: If X → Y and X → Z, then X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분해</a:t>
            </a:r>
            <a:r>
              <a:rPr lang="en-US" altLang="ko-KR" sz="1400" b="1" dirty="0" smtClean="0">
                <a:latin typeface="+mj-ea"/>
                <a:ea typeface="+mj-ea"/>
              </a:rPr>
              <a:t>(Decomposition)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YZ, then X → Y and X → 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유사이행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latin typeface="+mj-ea"/>
                <a:ea typeface="+mj-ea"/>
              </a:rPr>
              <a:t>Pseudotransitivity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dirty="0" smtClean="0">
                <a:latin typeface="+mj-ea"/>
                <a:ea typeface="+mj-ea"/>
              </a:rPr>
              <a:t>: If X → Y and WY → Z, then WX → Z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492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/>
                <a:gridCol w="2160240"/>
                <a:gridCol w="4177605"/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학생이름’이므로 강좌이름을 추가하여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학과’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‘학생이름 → 학생번호’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성적’이므로 유사이행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77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규칙을 적용한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함수 종속성과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함수 종속성을 파악하기 위해서는 우선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찾아야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함수 종속성에서 어떤 역할을 하는지 알면 이상현상을 제거하는 정규화 과정을 쉽게 이해할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이름이 같은 학생이 없다고 가정하면</a:t>
            </a:r>
            <a:r>
              <a:rPr lang="en-US" altLang="ko-KR" sz="1200" b="0" dirty="0" smtClean="0"/>
              <a:t>, ‘</a:t>
            </a:r>
            <a:r>
              <a:rPr lang="ko-KR" altLang="en-US" sz="1200" b="0" dirty="0" smtClean="0"/>
              <a:t>이름 → 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취득학점’이므로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</a:t>
            </a:r>
            <a:r>
              <a:rPr lang="ko-KR" altLang="en-US" sz="1200" b="0" dirty="0" smtClean="0"/>
              <a:t>‘이름 →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취득학점’이 성립한다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이름 속성이 학생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전체를 결정함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2367930"/>
            <a:ext cx="7560841" cy="989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함수 종속성과 </a:t>
            </a:r>
            <a:r>
              <a:rPr lang="ko-KR" altLang="en-US" sz="1400" b="1" dirty="0" err="1" smtClean="0">
                <a:latin typeface="+mn-ea"/>
                <a:ea typeface="+mn-ea"/>
              </a:rPr>
              <a:t>기본키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R(K, A1, A2, A3, ..., An)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K</a:t>
            </a:r>
            <a:r>
              <a:rPr lang="ko-KR" altLang="en-US" sz="1400" dirty="0" smtClean="0">
                <a:latin typeface="+mn-ea"/>
                <a:ea typeface="+mn-ea"/>
              </a:rPr>
              <a:t>가 기본키면</a:t>
            </a:r>
            <a:r>
              <a:rPr lang="en-US" altLang="ko-KR" sz="1400" dirty="0" smtClean="0">
                <a:latin typeface="+mn-ea"/>
                <a:ea typeface="+mn-ea"/>
              </a:rPr>
              <a:t>, K </a:t>
            </a:r>
            <a:r>
              <a:rPr lang="ko-KR" altLang="en-US" sz="1400" dirty="0" smtClean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이 성립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즉 </a:t>
            </a:r>
            <a:r>
              <a:rPr lang="ko-KR" altLang="en-US" sz="1400" dirty="0" err="1" smtClean="0">
                <a:latin typeface="+mn-ea"/>
                <a:ea typeface="+mn-ea"/>
              </a:rPr>
              <a:t>기본키는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릴레이션의</a:t>
            </a:r>
            <a:r>
              <a:rPr lang="ko-KR" altLang="en-US" sz="1400" dirty="0" smtClean="0">
                <a:latin typeface="+mn-ea"/>
                <a:ea typeface="+mn-ea"/>
              </a:rPr>
              <a:t> 모든 속성에 대해 결정자</a:t>
            </a:r>
            <a:r>
              <a:rPr lang="en-US" altLang="ko-KR" sz="1400" dirty="0" smtClean="0">
                <a:latin typeface="+mn-ea"/>
                <a:ea typeface="+mn-ea"/>
              </a:rPr>
              <a:t>(determinant)</a:t>
            </a:r>
            <a:r>
              <a:rPr lang="ko-KR" altLang="en-US" sz="1400" dirty="0" smtClean="0">
                <a:latin typeface="+mn-ea"/>
                <a:ea typeface="+mn-ea"/>
              </a:rPr>
              <a:t>임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9457"/>
              </p:ext>
            </p:extLst>
          </p:nvPr>
        </p:nvGraphicFramePr>
        <p:xfrm>
          <a:off x="1043608" y="4509120"/>
          <a:ext cx="4608513" cy="1642110"/>
        </p:xfrm>
        <a:graphic>
          <a:graphicData uri="http://schemas.openxmlformats.org/drawingml/2006/table">
            <a:tbl>
              <a:tblPr/>
              <a:tblGrid>
                <a:gridCol w="936643"/>
                <a:gridCol w="936643"/>
                <a:gridCol w="1526392"/>
                <a:gridCol w="1208835"/>
              </a:tblGrid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취득학점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6136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이상현상은 한 개의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두 개 이상의 정보가 포함되어 있을 때 나타남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 smtClean="0">
                <a:solidFill>
                  <a:srgbClr val="0000CC"/>
                </a:solidFill>
              </a:rPr>
              <a:t>기본키가</a:t>
            </a:r>
            <a:r>
              <a:rPr lang="ko-KR" altLang="en-US" dirty="0" smtClean="0">
                <a:solidFill>
                  <a:srgbClr val="0000CC"/>
                </a:solidFill>
              </a:rPr>
              <a:t> 아니면서 결정자인 속성이 있을 때 발생한다</a:t>
            </a:r>
            <a:r>
              <a:rPr lang="en-US" altLang="ko-KR" dirty="0" smtClean="0">
                <a:solidFill>
                  <a:srgbClr val="0000CC"/>
                </a:solidFill>
              </a:rPr>
              <a:t>.</a:t>
            </a:r>
          </a:p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학생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강좌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포함되어서 이상현상이 나타남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강좌이름은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아니면서 결정자인 예이다</a:t>
            </a:r>
            <a:r>
              <a:rPr lang="en-US" altLang="ko-KR" dirty="0" smtClean="0"/>
              <a:t>)</a:t>
            </a:r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55576" y="1988840"/>
            <a:ext cx="7704856" cy="4104456"/>
          </a:xfrm>
        </p:spPr>
        <p:txBody>
          <a:bodyPr/>
          <a:lstStyle/>
          <a:p>
            <a:r>
              <a:rPr lang="ko-KR" altLang="en-US" sz="1400" dirty="0" smtClean="0"/>
              <a:t>데이터베이스 설계 과정에서 발생할 수 있는 이상현상의 종류와 원인을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종속성의 개념을 이해하고 관련 규칙을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종속성을 이용한 정규화 과정을 알아본다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이상현상을 없애려면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분해한다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속성을 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분리하는 예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3"/>
            <a:ext cx="4104456" cy="2938951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….)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536010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4"/>
            <a:ext cx="4104456" cy="1456164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0328" y="3803730"/>
            <a:ext cx="1613440" cy="2289565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부분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분해할 때 부분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결정자는 원래 </a:t>
            </a:r>
            <a:r>
              <a:rPr lang="ko-KR" altLang="en-US" sz="1400" dirty="0" err="1" smtClean="0"/>
              <a:t>릴레이션에</a:t>
            </a:r>
            <a:r>
              <a:rPr lang="ko-KR" altLang="en-US" sz="1400" dirty="0" smtClean="0"/>
              <a:t> 남겨두어야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그래야 분해된 부분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원래 </a:t>
            </a:r>
            <a:r>
              <a:rPr lang="ko-KR" altLang="en-US" sz="1400" dirty="0" err="1" smtClean="0"/>
              <a:t>릴레이션과</a:t>
            </a:r>
            <a:r>
              <a:rPr lang="ko-KR" altLang="en-US" sz="1400" dirty="0" smtClean="0"/>
              <a:t> 관계를 형성할 수 있음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학생수강성적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학생학과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	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288" y="59603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6" y="1289349"/>
            <a:ext cx="6980852" cy="4443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종속성은 보통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설계할 때 속성의 의미로부터 정해지지만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역으로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저장된 속성 값으로부터 추정할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16089"/>
              </p:ext>
            </p:extLst>
          </p:nvPr>
        </p:nvGraphicFramePr>
        <p:xfrm>
          <a:off x="971600" y="1957561"/>
          <a:ext cx="7272808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아래 함수 종속성이 성립하는지 살펴보시오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함수 종속성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B → C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(B, C) → A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(A, B) → C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39395"/>
              </p:ext>
            </p:extLst>
          </p:nvPr>
        </p:nvGraphicFramePr>
        <p:xfrm>
          <a:off x="1115616" y="2348880"/>
          <a:ext cx="2307844" cy="2019300"/>
        </p:xfrm>
        <a:graphic>
          <a:graphicData uri="http://schemas.openxmlformats.org/drawingml/2006/table">
            <a:tbl>
              <a:tblPr/>
              <a:tblGrid>
                <a:gridCol w="769239"/>
                <a:gridCol w="769239"/>
                <a:gridCol w="769366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313391"/>
              </p:ext>
            </p:extLst>
          </p:nvPr>
        </p:nvGraphicFramePr>
        <p:xfrm>
          <a:off x="971600" y="1070779"/>
          <a:ext cx="72728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성립하는 함수 종속성을 모두 찾아보시오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9485"/>
              </p:ext>
            </p:extLst>
          </p:nvPr>
        </p:nvGraphicFramePr>
        <p:xfrm>
          <a:off x="1403648" y="1394838"/>
          <a:ext cx="3096344" cy="2250186"/>
        </p:xfrm>
        <a:graphic>
          <a:graphicData uri="http://schemas.openxmlformats.org/drawingml/2006/table">
            <a:tbl>
              <a:tblPr/>
              <a:tblGrid>
                <a:gridCol w="774022"/>
                <a:gridCol w="774022"/>
                <a:gridCol w="774150"/>
                <a:gridCol w="774150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3568" y="3775680"/>
            <a:ext cx="76328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풀이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한 개인 경우 </a:t>
            </a:r>
            <a:r>
              <a:rPr lang="en-US" altLang="ko-KR" sz="1400" dirty="0">
                <a:latin typeface="+mn-ea"/>
                <a:ea typeface="+mn-ea"/>
              </a:rPr>
              <a:t>: 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두 개인 경우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(</a:t>
            </a:r>
            <a:r>
              <a:rPr lang="en-US" altLang="ko-KR" sz="1400" dirty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이므로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ko-KR" altLang="en-US" sz="1400" dirty="0">
                <a:latin typeface="+mn-ea"/>
                <a:ea typeface="+mn-ea"/>
              </a:rPr>
              <a:t>함수종속성 규칙에서 </a:t>
            </a:r>
            <a:r>
              <a:rPr lang="ko-KR" altLang="en-US" sz="1400" dirty="0" smtClean="0">
                <a:latin typeface="+mn-ea"/>
                <a:ea typeface="+mn-ea"/>
              </a:rPr>
              <a:t>당연히 성립한다</a:t>
            </a:r>
            <a:r>
              <a:rPr lang="en-US" altLang="ko-KR" sz="1400" dirty="0" smtClean="0">
                <a:latin typeface="+mn-ea"/>
                <a:ea typeface="+mn-ea"/>
              </a:rPr>
              <a:t>.)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 	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(</a:t>
            </a:r>
            <a:r>
              <a:rPr lang="ko-KR" altLang="en-US" sz="1400" dirty="0" smtClean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…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결정자가 </a:t>
            </a:r>
            <a:r>
              <a:rPr lang="ko-KR" altLang="en-US" sz="1400" dirty="0">
                <a:latin typeface="+mn-ea"/>
                <a:ea typeface="+mn-ea"/>
              </a:rPr>
              <a:t>세 개인 경우 </a:t>
            </a:r>
            <a:r>
              <a:rPr lang="en-US" altLang="ko-KR" sz="1400" dirty="0">
                <a:latin typeface="+mn-ea"/>
                <a:ea typeface="+mn-ea"/>
              </a:rPr>
              <a:t>: ABC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 … </a:t>
            </a:r>
            <a:r>
              <a:rPr lang="ko-KR" altLang="en-US" sz="1400" dirty="0" smtClean="0">
                <a:latin typeface="+mn-ea"/>
                <a:ea typeface="+mn-ea"/>
              </a:rPr>
              <a:t>등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정답은 당연히 성립하는 것들을 제외한 다음 규칙만 적어주면 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C,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D, </a:t>
            </a:r>
            <a:r>
              <a:rPr lang="en-US" altLang="ko-KR" sz="1400" dirty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47359"/>
            <a:ext cx="7560840" cy="51899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정규화</a:t>
            </a:r>
            <a:r>
              <a:rPr lang="en-US" altLang="ko-KR" dirty="0"/>
              <a:t> (normalization)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r>
              <a:rPr lang="ko-KR" altLang="en-US" dirty="0" smtClean="0"/>
              <a:t>정규화 정리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이상현상이 발생하는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이상현상을 없애는 과정</a:t>
            </a:r>
            <a:endParaRPr lang="en-US" altLang="ko-KR" dirty="0" smtClean="0"/>
          </a:p>
          <a:p>
            <a:r>
              <a:rPr lang="ko-KR" altLang="en-US" dirty="0"/>
              <a:t>이상현상이 있는 </a:t>
            </a:r>
            <a:r>
              <a:rPr lang="ko-KR" altLang="en-US" dirty="0" err="1"/>
              <a:t>릴레이션은</a:t>
            </a:r>
            <a:r>
              <a:rPr lang="ko-KR" altLang="en-US" dirty="0"/>
              <a:t> 이상현상을 일으키는 함수 종속성의 유형에 따라 등급을 </a:t>
            </a:r>
            <a:r>
              <a:rPr lang="ko-KR" altLang="en-US" dirty="0" smtClean="0"/>
              <a:t>구분 가능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릴레이션은</a:t>
            </a:r>
            <a:r>
              <a:rPr lang="ko-KR" altLang="en-US" dirty="0" smtClean="0"/>
              <a:t> 정규형 </a:t>
            </a:r>
            <a:r>
              <a:rPr lang="ko-KR" altLang="en-US" dirty="0"/>
              <a:t>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</a:t>
            </a:r>
            <a:r>
              <a:rPr lang="ko-KR" altLang="en-US" dirty="0" smtClean="0"/>
              <a:t>줄어듦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3726"/>
            <a:ext cx="6048672" cy="3779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296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이동수단과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등급 구분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791769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고객취미들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취미들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고객취미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바꾸어 저장하면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정규형을 만족한다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45815"/>
              </p:ext>
            </p:extLst>
          </p:nvPr>
        </p:nvGraphicFramePr>
        <p:xfrm>
          <a:off x="1043608" y="2996952"/>
          <a:ext cx="2001366" cy="2298954"/>
        </p:xfrm>
        <a:graphic>
          <a:graphicData uri="http://schemas.openxmlformats.org/drawingml/2006/table">
            <a:tbl>
              <a:tblPr/>
              <a:tblGrid>
                <a:gridCol w="791034"/>
                <a:gridCol w="1210332"/>
              </a:tblGrid>
              <a:tr h="234823">
                <a:tc gridSpan="2">
                  <a:txBody>
                    <a:bodyPr/>
                    <a:lstStyle/>
                    <a:p>
                      <a:pPr marL="4572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87837"/>
              </p:ext>
            </p:extLst>
          </p:nvPr>
        </p:nvGraphicFramePr>
        <p:xfrm>
          <a:off x="4788024" y="2921474"/>
          <a:ext cx="1643634" cy="2955798"/>
        </p:xfrm>
        <a:graphic>
          <a:graphicData uri="http://schemas.openxmlformats.org/drawingml/2006/table">
            <a:tbl>
              <a:tblPr/>
              <a:tblGrid>
                <a:gridCol w="642112"/>
                <a:gridCol w="1001522"/>
              </a:tblGrid>
              <a:tr h="234823">
                <a:tc gridSpan="2">
                  <a:txBody>
                    <a:bodyPr/>
                    <a:lstStyle/>
                    <a:p>
                      <a:pPr marL="723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565598" y="414908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 값이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원자값을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갖도록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이상현상의 개념</a:t>
            </a:r>
            <a:endParaRPr lang="en-US" altLang="ko-KR" dirty="0" smtClean="0"/>
          </a:p>
          <a:p>
            <a:r>
              <a:rPr lang="ko-KR" altLang="en-US" dirty="0" smtClean="0"/>
              <a:t>이상현상의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이 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정규형이고 </a:t>
            </a:r>
            <a:r>
              <a:rPr lang="ko-KR" altLang="en-US" dirty="0" err="1">
                <a:latin typeface="+mn-ea"/>
              </a:rPr>
              <a:t>기본키가</a:t>
            </a:r>
            <a:r>
              <a:rPr lang="ko-KR" altLang="en-US" dirty="0">
                <a:latin typeface="+mn-ea"/>
              </a:rPr>
              <a:t> 아닌 속성이 </a:t>
            </a:r>
            <a:r>
              <a:rPr lang="ko-KR" altLang="en-US" dirty="0" err="1">
                <a:latin typeface="+mn-ea"/>
              </a:rPr>
              <a:t>기본키에</a:t>
            </a:r>
            <a:r>
              <a:rPr lang="ko-KR" altLang="en-US" dirty="0">
                <a:latin typeface="+mn-ea"/>
              </a:rPr>
              <a:t> 완전 함수 종속일 </a:t>
            </a:r>
            <a:r>
              <a:rPr lang="ko-KR" altLang="en-US" dirty="0" smtClean="0">
                <a:latin typeface="+mn-ea"/>
              </a:rPr>
              <a:t>때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     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정규형이라고 </a:t>
            </a:r>
            <a:r>
              <a:rPr lang="ko-KR" altLang="en-US" dirty="0" smtClean="0">
                <a:latin typeface="+mn-ea"/>
              </a:rPr>
              <a:t>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</a:t>
            </a:r>
            <a:r>
              <a:rPr lang="en-US" altLang="ko-KR" dirty="0" smtClean="0"/>
              <a:t>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속성이고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</a:t>
            </a:r>
            <a:r>
              <a:rPr lang="ko-KR" altLang="en-US" dirty="0" smtClean="0"/>
              <a:t>완전 </a:t>
            </a:r>
            <a:r>
              <a:rPr lang="ko-KR" altLang="en-US" dirty="0"/>
              <a:t>함수 </a:t>
            </a:r>
            <a:r>
              <a:rPr lang="ko-KR" altLang="en-US" dirty="0" err="1"/>
              <a:t>종속라고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76056" y="3553396"/>
            <a:ext cx="2933881" cy="1224136"/>
            <a:chOff x="1492066" y="5101889"/>
            <a:chExt cx="2933881" cy="1224136"/>
          </a:xfrm>
        </p:grpSpPr>
        <p:sp>
          <p:nvSpPr>
            <p:cNvPr id="7" name="직사각형 6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4619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3"/>
              <a:endCxn id="11" idx="1"/>
            </p:cNvCxnSpPr>
            <p:nvPr/>
          </p:nvCxnSpPr>
          <p:spPr>
            <a:xfrm>
              <a:off x="2562048" y="5944440"/>
              <a:ext cx="9625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9166"/>
              </p:ext>
            </p:extLst>
          </p:nvPr>
        </p:nvGraphicFramePr>
        <p:xfrm>
          <a:off x="711922" y="3564638"/>
          <a:ext cx="4104456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694787" y="327639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수강강좌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483" y="55465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수강강좌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02120"/>
              </p:ext>
            </p:extLst>
          </p:nvPr>
        </p:nvGraphicFramePr>
        <p:xfrm>
          <a:off x="1048941" y="218947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015033" y="190144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3385" y="2420888"/>
            <a:ext cx="2933881" cy="1224136"/>
            <a:chOff x="1492066" y="5101889"/>
            <a:chExt cx="2933881" cy="1224136"/>
          </a:xfrm>
        </p:grpSpPr>
        <p:sp>
          <p:nvSpPr>
            <p:cNvPr id="9" name="직사각형 8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0435"/>
              </p:ext>
            </p:extLst>
          </p:nvPr>
        </p:nvGraphicFramePr>
        <p:xfrm>
          <a:off x="1048941" y="4526888"/>
          <a:ext cx="2342356" cy="1134360"/>
        </p:xfrm>
        <a:graphic>
          <a:graphicData uri="http://schemas.openxmlformats.org/drawingml/2006/table">
            <a:tbl>
              <a:tblPr/>
              <a:tblGrid>
                <a:gridCol w="1224136"/>
                <a:gridCol w="11182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체육관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1015033" y="423885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강의실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3385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964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강의실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5083385" y="5082337"/>
            <a:ext cx="1034579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강의실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239"/>
              </p:ext>
            </p:extLst>
          </p:nvPr>
        </p:nvGraphicFramePr>
        <p:xfrm>
          <a:off x="1110496" y="3331824"/>
          <a:ext cx="288032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097920" y="292817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계절학기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0288" y="3331824"/>
            <a:ext cx="3649936" cy="366390"/>
            <a:chOff x="3995936" y="3789040"/>
            <a:chExt cx="3649936" cy="3663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39959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5872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3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9" idx="3"/>
              <a:endCxn id="8" idx="1"/>
            </p:cNvCxnSpPr>
            <p:nvPr/>
          </p:nvCxnSpPr>
          <p:spPr>
            <a:xfrm>
              <a:off x="6264336" y="3969060"/>
              <a:ext cx="481536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>
              <a:off x="4895936" y="3969060"/>
              <a:ext cx="468400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8" idx="2"/>
            </p:cNvCxnSpPr>
            <p:nvPr/>
          </p:nvCxnSpPr>
          <p:spPr>
            <a:xfrm rot="16200000" flipH="1">
              <a:off x="5820904" y="2774112"/>
              <a:ext cx="12700" cy="2749936"/>
            </a:xfrm>
            <a:prstGeom prst="bentConnector3">
              <a:avLst>
                <a:gd name="adj1" fmla="val 2957143"/>
              </a:avLst>
            </a:prstGeom>
            <a:grpFill/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4486" y="4916000"/>
            <a:ext cx="5372026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계절학기 강좌는 학생은 한 강좌만 신청할 수 있다고 가정한다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91952" y="1237903"/>
            <a:ext cx="8064896" cy="14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/>
              <a:t>정규형이고 </a:t>
            </a:r>
            <a:r>
              <a:rPr lang="ko-KR" altLang="en-US" dirty="0" err="1"/>
              <a:t>기본키가</a:t>
            </a:r>
            <a:r>
              <a:rPr lang="ko-KR" altLang="en-US" dirty="0"/>
              <a:t> 아닌 속성이 </a:t>
            </a:r>
            <a:r>
              <a:rPr lang="ko-KR" altLang="en-US" dirty="0" err="1"/>
              <a:t>기본키에</a:t>
            </a:r>
            <a:r>
              <a:rPr lang="ko-KR" altLang="en-US" dirty="0"/>
              <a:t> 비이행적</a:t>
            </a:r>
            <a:r>
              <a:rPr lang="en-US" altLang="ko-KR" dirty="0"/>
              <a:t>non-transitive</a:t>
            </a:r>
            <a:r>
              <a:rPr lang="ko-KR" altLang="en-US" dirty="0"/>
              <a:t>으로 </a:t>
            </a:r>
            <a:r>
              <a:rPr lang="ko-KR" altLang="en-US" dirty="0" smtClean="0"/>
              <a:t>종속할 </a:t>
            </a:r>
            <a:r>
              <a:rPr lang="ko-KR" altLang="en-US" dirty="0"/>
              <a:t>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이행적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</a:t>
            </a:r>
            <a:r>
              <a:rPr lang="ko-KR" altLang="en-US" dirty="0" smtClean="0"/>
              <a:t>종속성</a:t>
            </a:r>
            <a:endParaRPr kumimoji="0"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계절학기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분해함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95457"/>
              </p:ext>
            </p:extLst>
          </p:nvPr>
        </p:nvGraphicFramePr>
        <p:xfrm>
          <a:off x="1134101" y="2303779"/>
          <a:ext cx="216024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100193" y="201574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계절수강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43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27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4484321" y="3003244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3354"/>
              </p:ext>
            </p:extLst>
          </p:nvPr>
        </p:nvGraphicFramePr>
        <p:xfrm>
          <a:off x="1134101" y="4320003"/>
          <a:ext cx="2160240" cy="1134360"/>
        </p:xfrm>
        <a:graphic>
          <a:graphicData uri="http://schemas.openxmlformats.org/drawingml/2006/table">
            <a:tbl>
              <a:tblPr/>
              <a:tblGrid>
                <a:gridCol w="1118220"/>
                <a:gridCol w="10420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데이터베이스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스포츠경영학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자료구조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rot="10800000" flipV="1">
            <a:off x="1100193" y="4031971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60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44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수강료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4496090" y="4875452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760" y="55595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계절수강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91952" y="1237903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 smtClean="0"/>
              <a:t>BCNF </a:t>
            </a:r>
            <a:r>
              <a:rPr lang="ko-KR" altLang="en-US" dirty="0" smtClean="0"/>
              <a:t>정규형이라고 함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19605"/>
              </p:ext>
            </p:extLst>
          </p:nvPr>
        </p:nvGraphicFramePr>
        <p:xfrm>
          <a:off x="1231844" y="2652371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197936" y="2364339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852" y="5044024"/>
            <a:ext cx="2995761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교수는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개의 특강만을 담당한다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학생은 같은 이름의 특강을 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개만 신청할 수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있다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66288" y="2912359"/>
            <a:ext cx="2933881" cy="1224136"/>
            <a:chOff x="3851920" y="3169543"/>
            <a:chExt cx="2933881" cy="1224136"/>
          </a:xfrm>
        </p:grpSpPr>
        <p:sp>
          <p:nvSpPr>
            <p:cNvPr id="8" name="직사각형 7"/>
            <p:cNvSpPr/>
            <p:nvPr/>
          </p:nvSpPr>
          <p:spPr>
            <a:xfrm>
              <a:off x="4021902" y="334220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169543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5801" y="3333635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교수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21902" y="3832074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특강이름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2"/>
              <a:endCxn id="11" idx="3"/>
            </p:cNvCxnSpPr>
            <p:nvPr/>
          </p:nvCxnSpPr>
          <p:spPr>
            <a:xfrm flipH="1">
              <a:off x="4921902" y="3693675"/>
              <a:ext cx="1413899" cy="3184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92385" y="3526638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BCNF 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특강수강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특강이름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3112"/>
              </p:ext>
            </p:extLst>
          </p:nvPr>
        </p:nvGraphicFramePr>
        <p:xfrm>
          <a:off x="1234117" y="2232339"/>
          <a:ext cx="1656184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0800000" flipV="1">
            <a:off x="1200209" y="194430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특강신청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76472" y="291042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0371" y="290186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17193"/>
              </p:ext>
            </p:extLst>
          </p:nvPr>
        </p:nvGraphicFramePr>
        <p:xfrm>
          <a:off x="1234116" y="4434620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0800000" flipV="1">
            <a:off x="1200209" y="414658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특강교수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0371" y="498702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6472" y="49840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5" name="직선 화살표 연결선 24"/>
          <p:cNvCxnSpPr>
            <a:stCxn id="23" idx="1"/>
            <a:endCxn id="24" idx="3"/>
          </p:cNvCxnSpPr>
          <p:nvPr/>
        </p:nvCxnSpPr>
        <p:spPr>
          <a:xfrm rot="10800000">
            <a:off x="4476473" y="5164053"/>
            <a:ext cx="963899" cy="29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8200" y="5920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특강신청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특강교수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2101"/>
              </p:ext>
            </p:extLst>
          </p:nvPr>
        </p:nvGraphicFramePr>
        <p:xfrm>
          <a:off x="975056" y="254951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941148" y="226148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715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9482" y="2982160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9500" y="2809503"/>
            <a:ext cx="1224136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3381" y="297359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9482" y="347203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10" idx="2"/>
            <a:endCxn id="11" idx="3"/>
          </p:cNvCxnSpPr>
          <p:nvPr/>
        </p:nvCxnSpPr>
        <p:spPr>
          <a:xfrm flipH="1">
            <a:off x="5179482" y="3333635"/>
            <a:ext cx="1413899" cy="3184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49965" y="3166598"/>
            <a:ext cx="7920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6265"/>
              </p:ext>
            </p:extLst>
          </p:nvPr>
        </p:nvGraphicFramePr>
        <p:xfrm>
          <a:off x="717475" y="5060350"/>
          <a:ext cx="7814966" cy="1681018"/>
        </p:xfrm>
        <a:graphic>
          <a:graphicData uri="http://schemas.openxmlformats.org/drawingml/2006/table">
            <a:tbl>
              <a:tblPr/>
              <a:tblGrid>
                <a:gridCol w="686173"/>
                <a:gridCol w="3240360"/>
                <a:gridCol w="3888433"/>
              </a:tblGrid>
              <a:tr h="306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무손실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 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664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R2(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교수이며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07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R4(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특강이름이지만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키가 아님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만족하지 않음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5468" y="47251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가지 방법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175980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</a:t>
            </a:r>
            <a:r>
              <a:rPr lang="en-US" altLang="ko-KR" dirty="0" smtClean="0"/>
              <a:t>R1      R2 </a:t>
            </a:r>
            <a:r>
              <a:rPr lang="en-US" altLang="ko-KR" dirty="0"/>
              <a:t>= R</a:t>
            </a:r>
            <a:r>
              <a:rPr lang="ko-KR" altLang="en-US" dirty="0"/>
              <a:t>이면 </a:t>
            </a:r>
            <a:r>
              <a:rPr lang="ko-KR" altLang="en-US" dirty="0" err="1" smtClean="0"/>
              <a:t>무손실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/>
              <a:t>(</a:t>
            </a:r>
            <a:r>
              <a:rPr lang="en-US" altLang="ko-KR" dirty="0" smtClean="0"/>
              <a:t>lossless-join decomposition)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 smtClean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</a:t>
            </a:r>
            <a:r>
              <a:rPr lang="ko-KR" altLang="en-US" dirty="0" smtClean="0"/>
              <a:t>만족해야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234514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1]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R1, R2</a:t>
            </a:r>
            <a:r>
              <a:rPr lang="ko-KR" altLang="en-US" sz="1400" dirty="0" smtClean="0"/>
              <a:t>를 다시 조인하면 원래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됨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2]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</a:t>
            </a:r>
            <a:endParaRPr lang="en-US" altLang="ko-KR" sz="14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80766"/>
              </p:ext>
            </p:extLst>
          </p:nvPr>
        </p:nvGraphicFramePr>
        <p:xfrm>
          <a:off x="899592" y="2117467"/>
          <a:ext cx="216024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0800000" flipV="1">
            <a:off x="865684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251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R3,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6086"/>
              </p:ext>
            </p:extLst>
          </p:nvPr>
        </p:nvGraphicFramePr>
        <p:xfrm>
          <a:off x="3597796" y="2117467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3563889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다시 조인하면 </a:t>
            </a:r>
            <a:r>
              <a:rPr lang="ko-KR" altLang="en-US" sz="1400" dirty="0" err="1" smtClean="0"/>
              <a:t>의미없는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투플이</a:t>
            </a:r>
            <a:r>
              <a:rPr lang="ko-KR" altLang="en-US" sz="1400" dirty="0" smtClean="0"/>
              <a:t> 생김</a:t>
            </a:r>
            <a:r>
              <a:rPr lang="en-US" altLang="ko-KR" sz="1400" dirty="0" smtClean="0"/>
              <a:t>. </a:t>
            </a:r>
          </a:p>
          <a:p>
            <a:pPr lvl="1">
              <a:buNone/>
            </a:pP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분해 조건을 만족하지 못하고 손실</a:t>
            </a:r>
            <a:r>
              <a:rPr lang="en-US" altLang="ko-KR" sz="1400" dirty="0" smtClean="0"/>
              <a:t>(loss) </a:t>
            </a:r>
            <a:r>
              <a:rPr lang="ko-KR" altLang="en-US" sz="1400" dirty="0" smtClean="0"/>
              <a:t>분해되었기 때문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1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     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1914"/>
              </p:ext>
            </p:extLst>
          </p:nvPr>
        </p:nvGraphicFramePr>
        <p:xfrm>
          <a:off x="899592" y="2159508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865684" y="187147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7625" y="2824360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/>
              <a:t>≠</a:t>
            </a:r>
            <a:endParaRPr lang="ko-KR" altLang="en-US" sz="3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029"/>
              </p:ext>
            </p:extLst>
          </p:nvPr>
        </p:nvGraphicFramePr>
        <p:xfrm>
          <a:off x="4749924" y="2160900"/>
          <a:ext cx="2880320" cy="226872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rot="10800000" flipV="1">
            <a:off x="4716016" y="18728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       R4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548" y="1948582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8648" y="4656004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716016" y="357301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정규화하면 실제적인 이상현상이 없어지기 때문에 보통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정규화를 진행함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07368" y="2060848"/>
            <a:ext cx="6804992" cy="2887960"/>
            <a:chOff x="249" y="1026"/>
            <a:chExt cx="5353" cy="213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295" y="1071"/>
              <a:ext cx="3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정규화 되거나 되지 않은 모든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111" y="1851"/>
              <a:ext cx="4309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338" y="2069"/>
              <a:ext cx="4037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791" y="2568"/>
              <a:ext cx="349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791" y="2660"/>
              <a:ext cx="1452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5NF (PJ/NF)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565" y="2296"/>
              <a:ext cx="3764" cy="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610" y="2341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384" y="2088"/>
              <a:ext cx="139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BCNF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147" y="1860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84" y="1570"/>
              <a:ext cx="4609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03" y="1344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657" y="1298"/>
              <a:ext cx="4899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49" y="1026"/>
              <a:ext cx="5353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4304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정규형의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7"/>
            <a:ext cx="6696744" cy="43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건축과 데이터베이스의 설계 이상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2866"/>
              </p:ext>
            </p:extLst>
          </p:nvPr>
        </p:nvGraphicFramePr>
        <p:xfrm>
          <a:off x="771374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37579"/>
              </p:ext>
            </p:extLst>
          </p:nvPr>
        </p:nvGraphicFramePr>
        <p:xfrm>
          <a:off x="771374" y="3903401"/>
          <a:ext cx="8064896" cy="272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R(A, B, C)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함수 종속성이 성립한다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물음에 답하시오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R1(B, C), R2(A, C)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5266"/>
              </p:ext>
            </p:extLst>
          </p:nvPr>
        </p:nvGraphicFramePr>
        <p:xfrm>
          <a:off x="915390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91252"/>
              </p:ext>
            </p:extLst>
          </p:nvPr>
        </p:nvGraphicFramePr>
        <p:xfrm>
          <a:off x="915390" y="4543879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16700"/>
              </p:ext>
            </p:extLst>
          </p:nvPr>
        </p:nvGraphicFramePr>
        <p:xfrm>
          <a:off x="694100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5274"/>
              </p:ext>
            </p:extLst>
          </p:nvPr>
        </p:nvGraphicFramePr>
        <p:xfrm>
          <a:off x="838116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6696744" cy="46805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marL="85725" lvl="1" indent="0">
              <a:buNone/>
            </a:pPr>
            <a:r>
              <a:rPr lang="ko-KR" altLang="en-US" sz="1400" b="1" dirty="0" smtClean="0"/>
              <a:t>부동산 </a:t>
            </a:r>
            <a:r>
              <a:rPr lang="ko-KR" altLang="en-US" sz="1400" b="1" dirty="0" err="1" smtClean="0"/>
              <a:t>릴레이션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필지번호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공시지가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소유자이름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주민등록번호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9046"/>
              </p:ext>
            </p:extLst>
          </p:nvPr>
        </p:nvGraphicFramePr>
        <p:xfrm>
          <a:off x="717475" y="1891998"/>
          <a:ext cx="7814966" cy="1459230"/>
        </p:xfrm>
        <a:graphic>
          <a:graphicData uri="http://schemas.openxmlformats.org/drawingml/2006/table">
            <a:tbl>
              <a:tblPr/>
              <a:tblGrid>
                <a:gridCol w="2486373"/>
                <a:gridCol w="5328593"/>
              </a:tblGrid>
              <a:tr h="177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 종속성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필지번호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공시지가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땅에 대한 고유의 번호이며 필지에 대하여 주소와 공시가격이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소유자는 하나의 전화번호를 가짐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소유자에 대하여 전화번호 하나가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사람마다 고유한 주민등록번호가 있음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468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2265" y="421004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0576" y="364502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6623" y="364502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884053" y="3820380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884053" y="3820380"/>
            <a:ext cx="958212" cy="56826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42265" y="546649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0576" y="478155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6623" y="478155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884053" y="4956909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312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1" idx="0"/>
          </p:cNvCxnSpPr>
          <p:nvPr/>
        </p:nvCxnSpPr>
        <p:spPr>
          <a:xfrm flipH="1">
            <a:off x="4413769" y="513226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1]</a:t>
            </a:r>
            <a:r>
              <a:rPr lang="ko-KR" altLang="en-US" sz="1400" b="1" dirty="0" smtClean="0"/>
              <a:t> 공동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두 사람 이상이 공동으로 소유하는 경우</a:t>
            </a:r>
            <a:endParaRPr lang="en-US" altLang="ko-KR" sz="1400" b="1" dirty="0" smtClean="0"/>
          </a:p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2] </a:t>
            </a:r>
            <a:r>
              <a:rPr lang="ko-KR" altLang="en-US" sz="1400" b="1" dirty="0" smtClean="0"/>
              <a:t>단독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한 사람만 소유하는 경우</a:t>
            </a:r>
            <a:endParaRPr lang="en-US" altLang="ko-KR" sz="1400" b="1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1500198" cy="18573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118" y="2670170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429" y="2105145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7476" y="2105145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184906" y="2280501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184906" y="2280501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118" y="392661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429" y="324167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7476" y="324167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184906" y="3417030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5376" y="2481857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3687" y="1916832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89734" y="1916832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5927164" y="2092188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19" idx="1"/>
          </p:cNvCxnSpPr>
          <p:nvPr/>
        </p:nvCxnSpPr>
        <p:spPr>
          <a:xfrm>
            <a:off x="5927164" y="2092188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5376" y="403276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3687" y="334782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9734" y="334782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927164" y="3523179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5320426" y="2267543"/>
            <a:ext cx="0" cy="108028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3568" y="4581128"/>
            <a:ext cx="360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1]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1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(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주민등록번호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60032" y="4581128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2]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288" y="5085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 대한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3" name="직선 화살표 연결선 32"/>
          <p:cNvCxnSpPr>
            <a:stCxn id="13" idx="2"/>
            <a:endCxn id="11" idx="0"/>
          </p:cNvCxnSpPr>
          <p:nvPr/>
        </p:nvCxnSpPr>
        <p:spPr>
          <a:xfrm flipH="1">
            <a:off x="3714622" y="3592385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 flipH="1">
            <a:off x="7456880" y="369853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1] - </a:t>
            </a:r>
            <a:r>
              <a:rPr lang="ko-KR" altLang="en-US" dirty="0" smtClean="0"/>
              <a:t>공동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1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부동산필지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2] – </a:t>
            </a:r>
            <a:r>
              <a:rPr lang="ko-KR" altLang="en-US" dirty="0" smtClean="0"/>
              <a:t>단독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2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0" y="1010951"/>
            <a:ext cx="6818462" cy="23232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0" y="3501008"/>
            <a:ext cx="6705723" cy="273254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3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함수종속성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잘못 설계된 데이터베이스가 어떤 이상현상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을 일으키는지 알아보기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삭제 시 같이 저장된 다른 정보까지 연쇄적으로 삭제되는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→ 연쇄삭제</a:t>
            </a:r>
            <a:r>
              <a:rPr lang="en-US" altLang="ko-KR" dirty="0" smtClean="0">
                <a:latin typeface="+mn-ea"/>
              </a:rPr>
              <a:t>(triggered deletion)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투플</a:t>
            </a:r>
            <a:r>
              <a:rPr lang="ko-KR" altLang="en-US" dirty="0" smtClean="0">
                <a:latin typeface="+mn-ea"/>
              </a:rPr>
              <a:t> 삽입 시 특정 속성에 해당하는 값이 없어 </a:t>
            </a:r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값을 입력해야 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→ NULL </a:t>
            </a:r>
            <a:r>
              <a:rPr lang="ko-KR" altLang="en-US" dirty="0" smtClean="0">
                <a:latin typeface="+mn-ea"/>
              </a:rPr>
              <a:t>값 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수정 시 중복된 데이터의 일부만 수정되어 데이터의 불일치  문제가 일어나는 현상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 불일치</a:t>
            </a:r>
            <a:r>
              <a:rPr lang="en-US" altLang="ko-KR" dirty="0" smtClean="0">
                <a:latin typeface="+mn-ea"/>
              </a:rPr>
              <a:t>(inconsistency)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2521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22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맨체스타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025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22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조작과 이상현상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615"/>
              </p:ext>
            </p:extLst>
          </p:nvPr>
        </p:nvGraphicFramePr>
        <p:xfrm>
          <a:off x="971600" y="3933056"/>
          <a:ext cx="6564191" cy="38404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827584" y="2909520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2516" y="3809620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7097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장미란 학생 삭제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연쇄삭제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537187" y="4127761"/>
            <a:ext cx="93531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4736" y="4437112"/>
            <a:ext cx="1842171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박지성 학생 주소 변경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불일치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499992" y="4606082"/>
            <a:ext cx="4998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24328" y="4077072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7478799" y="4329100"/>
            <a:ext cx="5040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0149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박세리 학생 삽입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6300192" y="4581128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Summer </a:t>
            </a:r>
            <a:r>
              <a:rPr lang="ko-KR" altLang="en-US" dirty="0" smtClean="0"/>
              <a:t>테이블을 생성하고 데이터를 삽입하는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Summer; /* </a:t>
            </a:r>
            <a:r>
              <a:rPr lang="ko-KR" altLang="en-US" sz="1200" dirty="0" smtClean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Summer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(   </a:t>
            </a:r>
            <a:r>
              <a:rPr lang="en-US" altLang="ko-KR" sz="1200" dirty="0" err="1" smtClean="0">
                <a:latin typeface="+mn-ea"/>
                <a:ea typeface="+mn-ea"/>
              </a:rPr>
              <a:t>sid</a:t>
            </a:r>
            <a:r>
              <a:rPr lang="en-US" altLang="ko-KR" sz="1200" dirty="0" smtClean="0">
                <a:latin typeface="+mn-ea"/>
                <a:ea typeface="+mn-ea"/>
              </a:rPr>
              <a:t> 	NUMBER,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class 	VARCHAR2(20),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price 	NUMBER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(100, 'FORTRAN', 20000);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(150, 'PASCAL', 15000);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(200, 'C', 10000);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(250, 'FORTRAN', 20000);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생성된 </a:t>
            </a:r>
            <a:r>
              <a:rPr lang="en-US" altLang="ko-KR" sz="1200" dirty="0" smtClean="0">
                <a:latin typeface="+mn-ea"/>
                <a:ea typeface="+mn-ea"/>
              </a:rPr>
              <a:t>Summer </a:t>
            </a:r>
            <a:r>
              <a:rPr lang="ko-KR" altLang="en-US" sz="1200" dirty="0" smtClean="0">
                <a:latin typeface="+mn-ea"/>
                <a:ea typeface="+mn-ea"/>
              </a:rPr>
              <a:t>테이블 확인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	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	Summer;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48749"/>
            <a:ext cx="19621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직접 실습해보기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67787"/>
              </p:ext>
            </p:extLst>
          </p:nvPr>
        </p:nvGraphicFramePr>
        <p:xfrm>
          <a:off x="611559" y="1988840"/>
          <a:ext cx="8208913" cy="3833924"/>
        </p:xfrm>
        <a:graphic>
          <a:graphicData uri="http://schemas.openxmlformats.org/drawingml/2006/table">
            <a:tbl>
              <a:tblPr/>
              <a:tblGrid>
                <a:gridCol w="4104457"/>
                <a:gridCol w="4104456"/>
              </a:tblGrid>
              <a:tr h="40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44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83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Summer);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3236</Words>
  <Application>Microsoft Office PowerPoint</Application>
  <PresentationFormat>화면 슬라이드 쇼(4:3)</PresentationFormat>
  <Paragraphs>1153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HY견고딕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07 정규화</vt:lpstr>
      <vt:lpstr>PowerPoint 프레젠테이션</vt:lpstr>
      <vt:lpstr>PowerPoint 프레젠테이션</vt:lpstr>
      <vt:lpstr>01. 이상현상</vt:lpstr>
      <vt:lpstr>1.1 이상현상의 개념</vt:lpstr>
      <vt:lpstr>1.1 이상현상의 개념</vt:lpstr>
      <vt:lpstr>1.2 이상현상의 예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연습문제 풀이</vt:lpstr>
      <vt:lpstr>02. 함수 종속성</vt:lpstr>
      <vt:lpstr>2.1 함수 종속성의 개념</vt:lpstr>
      <vt:lpstr>2.1 함수 종속성의 개념</vt:lpstr>
      <vt:lpstr>2.1 함수 종속성의 개념</vt:lpstr>
      <vt:lpstr>2.2 함수 종속성 다이어그램</vt:lpstr>
      <vt:lpstr>2.3 함수 종속성 규칙</vt:lpstr>
      <vt:lpstr>2.3 함수 종속성 규칙</vt:lpstr>
      <vt:lpstr>2.4 함수 종속성과 기본키</vt:lpstr>
      <vt:lpstr>2.5 이상현상과 결정자</vt:lpstr>
      <vt:lpstr>2.5 이상현상과 결정자</vt:lpstr>
      <vt:lpstr>2.5 이상현상과 결정자</vt:lpstr>
      <vt:lpstr>2.5 이상현상과 결정자</vt:lpstr>
      <vt:lpstr>2.5 이상현상과 결정자</vt:lpstr>
      <vt:lpstr>2.6 함수 종속성 예제</vt:lpstr>
      <vt:lpstr>2.6 함수 종속성 예제</vt:lpstr>
      <vt:lpstr>연습문제 풀이</vt:lpstr>
      <vt:lpstr>03. 정규화 (normalization)</vt:lpstr>
      <vt:lpstr>03 정규화</vt:lpstr>
      <vt:lpstr>3.1.1 제 1정규형</vt:lpstr>
      <vt:lpstr>3.1.2 제 2정규형</vt:lpstr>
      <vt:lpstr>3.1.2 제 2정규형</vt:lpstr>
      <vt:lpstr>3.1.3 제 3정규형</vt:lpstr>
      <vt:lpstr>3.1.3 제 3정규형</vt:lpstr>
      <vt:lpstr>3.1.4 BCNF</vt:lpstr>
      <vt:lpstr>3.1.4 BCNF</vt:lpstr>
      <vt:lpstr>3.2 무손실 분해</vt:lpstr>
      <vt:lpstr>3.2 무손실 분해</vt:lpstr>
      <vt:lpstr>3.2 무손실 분해</vt:lpstr>
      <vt:lpstr>3.3 정규화 정리</vt:lpstr>
      <vt:lpstr>3.3 정규화 정리</vt:lpstr>
      <vt:lpstr>3.3 정규화 정리</vt:lpstr>
      <vt:lpstr>연습문제 풀이</vt:lpstr>
      <vt:lpstr>04. 정규화 연습(부동산 데이터베이스)</vt:lpstr>
      <vt:lpstr>04. 정규화 연습(부동산 데이터베이스)</vt:lpstr>
      <vt:lpstr>04. 정규화 연습(부동산 데이터베이스)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648</cp:revision>
  <dcterms:created xsi:type="dcterms:W3CDTF">2012-07-11T10:23:22Z</dcterms:created>
  <dcterms:modified xsi:type="dcterms:W3CDTF">2017-02-02T02:57:00Z</dcterms:modified>
</cp:coreProperties>
</file>