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66" r:id="rId3"/>
    <p:sldId id="383" r:id="rId4"/>
    <p:sldId id="382" r:id="rId5"/>
    <p:sldId id="393" r:id="rId6"/>
    <p:sldId id="394" r:id="rId7"/>
    <p:sldId id="389" r:id="rId8"/>
    <p:sldId id="396" r:id="rId9"/>
    <p:sldId id="397" r:id="rId10"/>
    <p:sldId id="432" r:id="rId11"/>
    <p:sldId id="399" r:id="rId12"/>
    <p:sldId id="43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34" r:id="rId25"/>
    <p:sldId id="435" r:id="rId26"/>
    <p:sldId id="390" r:id="rId27"/>
    <p:sldId id="416" r:id="rId28"/>
    <p:sldId id="419" r:id="rId29"/>
    <p:sldId id="420" r:id="rId30"/>
    <p:sldId id="422" r:id="rId31"/>
    <p:sldId id="436" r:id="rId32"/>
    <p:sldId id="392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8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3924944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b="1" dirty="0" smtClean="0"/>
              <a:t>데이터베이스 보안과 관리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38536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삭제하기 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TABLESPACE </a:t>
            </a:r>
            <a:r>
              <a:rPr lang="ko-KR" altLang="en-US" sz="1400" b="0" dirty="0"/>
              <a:t>테이블스페이스이름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[</a:t>
            </a:r>
            <a:r>
              <a:rPr lang="en-US" altLang="ko-KR" sz="1400" b="0" dirty="0"/>
              <a:t>INCLUDING CONTENTS [AND DATAFILES] [CASCADE CONSTRAINTS]];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27024298"/>
              </p:ext>
            </p:extLst>
          </p:nvPr>
        </p:nvGraphicFramePr>
        <p:xfrm>
          <a:off x="683568" y="2420888"/>
          <a:ext cx="7704856" cy="234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9-2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테이블스페이스를 데이터 파일까지 포함하여 모두 삭제하라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INCLUDING CONTENTS AND DATAFILES;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669510"/>
            <a:ext cx="3661200" cy="3045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1069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/>
            <a:r>
              <a:rPr lang="ko-KR" altLang="en-US" dirty="0" smtClean="0"/>
              <a:t>사용자 계정 생성하기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DEFAULT </a:t>
            </a:r>
            <a:r>
              <a:rPr lang="en-US" altLang="ko-KR" sz="1400" b="0" dirty="0"/>
              <a:t>TABLESPACE [</a:t>
            </a:r>
            <a:r>
              <a:rPr lang="ko-KR" altLang="en-US" sz="1400" b="0" dirty="0"/>
              <a:t>테이블스페이스</a:t>
            </a:r>
            <a:r>
              <a:rPr lang="en-US" altLang="ko-KR" sz="1400" b="0" dirty="0" smtClean="0"/>
              <a:t>];</a:t>
            </a:r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r>
              <a:rPr lang="ko-KR" altLang="en-US" dirty="0" smtClean="0"/>
              <a:t>사용자 계정 설정 변경하기</a:t>
            </a:r>
            <a:endParaRPr lang="ko-KR" altLang="en-US" b="0" dirty="0"/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/>
              <a:t>ALTER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 smtClean="0"/>
              <a:t>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 smtClean="0"/>
              <a:t>];</a:t>
            </a:r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 smtClean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algn="just"/>
            <a:r>
              <a:rPr lang="ko-KR" altLang="en-US" dirty="0" smtClean="0"/>
              <a:t>사용자 </a:t>
            </a:r>
            <a:r>
              <a:rPr lang="ko-KR" altLang="en-US" dirty="0"/>
              <a:t>계정 </a:t>
            </a:r>
            <a:r>
              <a:rPr lang="ko-KR" altLang="en-US" dirty="0" smtClean="0"/>
              <a:t>삭제하기</a:t>
            </a:r>
            <a:endParaRPr lang="en-US" altLang="ko-KR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 CASCADE;</a:t>
            </a:r>
            <a:endParaRPr lang="en-US" altLang="ko-KR" sz="1400" b="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37466862"/>
              </p:ext>
            </p:extLst>
          </p:nvPr>
        </p:nvGraphicFramePr>
        <p:xfrm>
          <a:off x="562699" y="1290814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9-3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IDENTIFIED BY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52189"/>
            <a:ext cx="31018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3701760"/>
              </p:ext>
            </p:extLst>
          </p:nvPr>
        </p:nvGraphicFramePr>
        <p:xfrm>
          <a:off x="539552" y="3043793"/>
          <a:ext cx="7958980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9-4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앞에서 생성한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md_tbs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IDENTIFIED BY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DEFAULT TABLESPACE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md_tbs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571855"/>
            <a:ext cx="32544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85121006"/>
              </p:ext>
            </p:extLst>
          </p:nvPr>
        </p:nvGraphicFramePr>
        <p:xfrm>
          <a:off x="539552" y="4975408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9-5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mdguest2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사용자에게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(CONNECT)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테이블생성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(RESOURCE)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부여하시요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    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mdguest2; 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43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r>
              <a:rPr lang="ko-KR" altLang="en-US" dirty="0" smtClean="0"/>
              <a:t>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소유한 개체에 대한 사용 권한을 관리하기 위한 명령을 </a:t>
            </a:r>
            <a:r>
              <a:rPr lang="en-US" altLang="ko-KR" dirty="0" smtClean="0"/>
              <a:t>DCL(Data Control Language)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대표적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0304" y="278092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332" y="3338990"/>
            <a:ext cx="10801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With grant option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0304" y="404106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mdguest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2332" y="4599130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0304" y="5157192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mdguest2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 rot="5400000">
            <a:off x="2447377" y="320397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 rot="5400000">
            <a:off x="2447377" y="3906053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7" idx="0"/>
          </p:cNvCxnSpPr>
          <p:nvPr/>
        </p:nvCxnSpPr>
        <p:spPr>
          <a:xfrm rot="5400000">
            <a:off x="2447377" y="446411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8" idx="0"/>
          </p:cNvCxnSpPr>
          <p:nvPr/>
        </p:nvCxnSpPr>
        <p:spPr>
          <a:xfrm rot="5400000">
            <a:off x="2447377" y="5022177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2743362" y="2888639"/>
            <a:ext cx="1243186" cy="1247378"/>
          </a:xfrm>
          <a:prstGeom prst="arc">
            <a:avLst>
              <a:gd name="adj1" fmla="val 16101387"/>
              <a:gd name="adj2" fmla="val 54488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>
            <a:off x="2743362" y="4198147"/>
            <a:ext cx="1243186" cy="1211374"/>
          </a:xfrm>
          <a:prstGeom prst="arc">
            <a:avLst>
              <a:gd name="adj1" fmla="val 15985441"/>
              <a:gd name="adj2" fmla="val 54344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8476" y="3447014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38476" y="4635146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25725" y="2511946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OWNER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308" y="3789040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허가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624" y="5085184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취소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4976" y="573159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GRANT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REVOKE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객체를 생성한 소유자가 대상 객체에 대한 권한을 다른 사용자에게 허가하는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GRANT </a:t>
            </a:r>
            <a:r>
              <a:rPr lang="ko-KR" altLang="en-US" sz="1200" dirty="0" smtClean="0">
                <a:latin typeface="+mn-ea"/>
                <a:ea typeface="+mn-ea"/>
              </a:rPr>
              <a:t>권한 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err="1" smtClean="0">
                <a:latin typeface="+mn-ea"/>
                <a:ea typeface="+mn-ea"/>
              </a:rPr>
              <a:t>컬럼</a:t>
            </a:r>
            <a:r>
              <a:rPr lang="en-US" altLang="ko-KR" sz="1200" dirty="0" smtClean="0">
                <a:latin typeface="+mn-ea"/>
                <a:ea typeface="+mn-ea"/>
              </a:rPr>
              <a:t>[ ,...n ])] [ ,...n ]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[ON </a:t>
            </a:r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] TO {</a:t>
            </a:r>
            <a:r>
              <a:rPr lang="ko-KR" altLang="en-US" sz="1200" dirty="0" smtClean="0">
                <a:latin typeface="+mn-ea"/>
                <a:ea typeface="+mn-ea"/>
              </a:rPr>
              <a:t>사용자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ko-KR" altLang="en-US" sz="1200" dirty="0" err="1" smtClean="0">
                <a:latin typeface="+mn-ea"/>
                <a:ea typeface="+mn-ea"/>
              </a:rPr>
              <a:t>롤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en-US" altLang="ko-KR" sz="1200" dirty="0" smtClean="0">
                <a:latin typeface="+mn-ea"/>
                <a:ea typeface="+mn-ea"/>
              </a:rPr>
              <a:t>PUBLIC [ ,...n ]}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[WITH GRANT OPTION]                     			        </a:t>
            </a:r>
            <a:r>
              <a:rPr lang="ko-KR" altLang="en-US" sz="900" dirty="0" smtClean="0">
                <a:latin typeface="+mn-ea"/>
                <a:ea typeface="+mn-ea"/>
              </a:rPr>
              <a:t>* </a:t>
            </a:r>
            <a:r>
              <a:rPr lang="en-US" altLang="ko-KR" sz="900" dirty="0" smtClean="0">
                <a:latin typeface="+mn-ea"/>
                <a:ea typeface="+mn-ea"/>
              </a:rPr>
              <a:t>[ , ... n ] : </a:t>
            </a:r>
            <a:r>
              <a:rPr lang="ko-KR" altLang="en-US" sz="900" dirty="0" smtClean="0">
                <a:latin typeface="+mn-ea"/>
                <a:ea typeface="+mn-ea"/>
              </a:rPr>
              <a:t>반복가능을 의미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74941786"/>
              </p:ext>
            </p:extLst>
          </p:nvPr>
        </p:nvGraphicFramePr>
        <p:xfrm>
          <a:off x="645468" y="2924944"/>
          <a:ext cx="7958980" cy="7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Book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792829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093212"/>
              </p:ext>
            </p:extLst>
          </p:nvPr>
        </p:nvGraphicFramePr>
        <p:xfrm>
          <a:off x="667755" y="4469980"/>
          <a:ext cx="7958980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SELECT, UPDATE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WITH GRANT OPTION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함께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UPDATE ON Customer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GRANT OPTION;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4784" y="5530206"/>
            <a:ext cx="23899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0451526"/>
              </p:ext>
            </p:extLst>
          </p:nvPr>
        </p:nvGraphicFramePr>
        <p:xfrm>
          <a:off x="755576" y="1196975"/>
          <a:ext cx="7704856" cy="248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0084849"/>
              </p:ext>
            </p:extLst>
          </p:nvPr>
        </p:nvGraphicFramePr>
        <p:xfrm>
          <a:off x="755576" y="4221088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모든 사용자가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 수 있도록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Orders TO PUBLIC;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4788" y="2208632"/>
            <a:ext cx="2736304" cy="86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4788" y="3821806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4788" y="5315604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GRANT </a:t>
            </a:r>
            <a:r>
              <a:rPr lang="ko-KR" altLang="en-US" dirty="0" smtClean="0"/>
              <a:t>문으로 허가한 권한을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회수하는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GRANT </a:t>
            </a:r>
            <a:r>
              <a:rPr lang="ko-KR" altLang="en-US" dirty="0" smtClean="0"/>
              <a:t>문이 권한 부여를 위해 ‘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사용자’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표기하였다면</a:t>
            </a:r>
            <a:r>
              <a:rPr lang="en-US" altLang="ko-KR" dirty="0" smtClean="0"/>
              <a:t>, REVOKE </a:t>
            </a:r>
            <a:r>
              <a:rPr lang="ko-KR" altLang="en-US" dirty="0" smtClean="0"/>
              <a:t>문은 권한 취소를 위해 ‘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사용자’를 표기함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권한을 재부여하는 </a:t>
            </a:r>
            <a:r>
              <a:rPr lang="en-US" altLang="ko-KR" dirty="0" smtClean="0"/>
              <a:t>WITH GRANT OPTION</a:t>
            </a:r>
            <a:r>
              <a:rPr lang="ko-KR" altLang="en-US" dirty="0" smtClean="0"/>
              <a:t>의 회수를 위해 ‘</a:t>
            </a:r>
            <a:r>
              <a:rPr lang="en-US" altLang="ko-KR" dirty="0" smtClean="0"/>
              <a:t>CASCADE</a:t>
            </a:r>
            <a:r>
              <a:rPr lang="ko-KR" altLang="en-US" dirty="0" smtClean="0"/>
              <a:t>’ 옵션을 사용함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CASCADE</a:t>
            </a:r>
            <a:r>
              <a:rPr lang="ko-KR" altLang="en-US" dirty="0" smtClean="0"/>
              <a:t>는 사용자가 다른 사용자에게 부여한 권한까지 연쇄적으로 취소하라는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사전에 주의 깊게 확인하고 사용해야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REVOKE </a:t>
            </a:r>
            <a:r>
              <a:rPr lang="ko-KR" altLang="en-US" sz="1400" dirty="0" smtClean="0"/>
              <a:t>권한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[ ,...n ])] [ ,...n ]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[ON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] FROM { </a:t>
            </a:r>
            <a:r>
              <a:rPr lang="ko-KR" altLang="en-US" sz="1400" dirty="0" smtClean="0"/>
              <a:t>사용자</a:t>
            </a:r>
            <a:r>
              <a:rPr lang="el-GR" altLang="ko-KR" sz="1400" dirty="0" smtClean="0"/>
              <a:t>Ι</a:t>
            </a:r>
            <a:r>
              <a:rPr lang="ko-KR" altLang="en-US" sz="1400" dirty="0" err="1" smtClean="0"/>
              <a:t>롤</a:t>
            </a:r>
            <a:r>
              <a:rPr lang="el-GR" altLang="ko-KR" sz="1400" dirty="0" smtClean="0"/>
              <a:t>Ι</a:t>
            </a:r>
            <a:r>
              <a:rPr lang="en-US" altLang="ko-KR" sz="1400" dirty="0" smtClean="0"/>
              <a:t>PUBLIC [ ,...n ]}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[CASCADE]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70288950"/>
              </p:ext>
            </p:extLst>
          </p:nvPr>
        </p:nvGraphicFramePr>
        <p:xfrm>
          <a:off x="755576" y="1196975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9-10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Book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78245204"/>
              </p:ext>
            </p:extLst>
          </p:nvPr>
        </p:nvGraphicFramePr>
        <p:xfrm>
          <a:off x="755576" y="2924944"/>
          <a:ext cx="7704856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Customer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103996"/>
            <a:ext cx="24408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5365" y="4182763"/>
            <a:ext cx="259335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en-US" altLang="ko-KR" dirty="0" smtClean="0"/>
              <a:t>(ROLE)</a:t>
            </a:r>
            <a:r>
              <a:rPr lang="en-US" altLang="ko-KR" dirty="0"/>
              <a:t>:</a:t>
            </a:r>
            <a:r>
              <a:rPr lang="ko-KR" altLang="en-US" dirty="0" smtClean="0"/>
              <a:t> 데이터베이스 객체에 대한 권한을 모아둔 집합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382180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시스템 권한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9733" y="63060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역할과 권한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671432"/>
            <a:ext cx="5192812" cy="21176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221088"/>
            <a:ext cx="5297752" cy="20336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 제거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회수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사용자에게 역할 부여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CREATE ROLE </a:t>
            </a:r>
            <a:r>
              <a:rPr lang="ko-KR" altLang="en-US" sz="1400" dirty="0" smtClean="0">
                <a:latin typeface="+mn-ea"/>
                <a:ea typeface="+mn-ea"/>
              </a:rPr>
              <a:t>역할 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ROLE  </a:t>
            </a:r>
            <a:r>
              <a:rPr lang="ko-KR" altLang="en-US" sz="1400" dirty="0" smtClean="0">
                <a:latin typeface="+mn-ea"/>
                <a:ea typeface="+mn-ea"/>
              </a:rPr>
              <a:t>역할이름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822948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TO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897735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REVOKE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FROM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118" y="5964846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역할이름 </a:t>
            </a:r>
            <a:r>
              <a:rPr lang="en-US" altLang="ko-KR" sz="1400" dirty="0">
                <a:latin typeface="+mn-ea"/>
                <a:ea typeface="+mn-ea"/>
              </a:rPr>
              <a:t>TO </a:t>
            </a:r>
            <a:r>
              <a:rPr lang="ko-KR" altLang="en-US" sz="1400" dirty="0">
                <a:latin typeface="+mn-ea"/>
                <a:ea typeface="+mn-ea"/>
              </a:rPr>
              <a:t>사용자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데이터베이스 관리의 개요</a:t>
            </a:r>
            <a:endParaRPr lang="en-US" altLang="ko-KR" dirty="0" smtClean="0"/>
          </a:p>
          <a:p>
            <a:r>
              <a:rPr lang="ko-KR" altLang="en-US" dirty="0" smtClean="0"/>
              <a:t>보안과 권한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백업과 복원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생성부터 사용자 추가까지의 단계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 smtClean="0"/>
              <a:t>CREATE ROLE - </a:t>
            </a:r>
            <a:r>
              <a:rPr lang="ko-KR" altLang="en-US" sz="1400" dirty="0" smtClean="0"/>
              <a:t>역할 생성</a:t>
            </a:r>
          </a:p>
          <a:p>
            <a:pPr lvl="1">
              <a:buFont typeface="Wingdings" pitchFamily="2" charset="2"/>
              <a:buChar char=""/>
            </a:pPr>
            <a:r>
              <a:rPr lang="en-US" altLang="ko-KR" sz="1400" dirty="0" smtClean="0"/>
              <a:t>GRANT - </a:t>
            </a:r>
            <a:r>
              <a:rPr lang="ko-KR" altLang="en-US" sz="1400" dirty="0" smtClean="0"/>
              <a:t>만들어진 역할에 권한 부여</a:t>
            </a:r>
          </a:p>
          <a:p>
            <a:pPr lvl="1">
              <a:buFont typeface="Wingdings" pitchFamily="2" charset="2"/>
              <a:buChar char=""/>
            </a:pPr>
            <a:r>
              <a:rPr lang="en-US" altLang="ko-KR" sz="1400" dirty="0"/>
              <a:t>GRANT - </a:t>
            </a:r>
            <a:r>
              <a:rPr lang="ko-KR" altLang="en-US" sz="1400" dirty="0"/>
              <a:t>사용자에게 역할 </a:t>
            </a:r>
            <a:r>
              <a:rPr lang="ko-KR" altLang="en-US" sz="1400" dirty="0" smtClean="0"/>
              <a:t>부여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"/>
            </a:pPr>
            <a:endParaRPr lang="en-US" altLang="ko-KR" dirty="0" smtClean="0"/>
          </a:p>
          <a:p>
            <a:r>
              <a:rPr lang="ko-KR" altLang="en-US" dirty="0" smtClean="0"/>
              <a:t>역할을 제거하면 반대로 수행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/>
              <a:t>DROP ROLE - </a:t>
            </a:r>
            <a:r>
              <a:rPr lang="ko-KR" altLang="en-US" sz="1400" dirty="0"/>
              <a:t>역할 삭제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사용자에게 부여된 역할에 대한 권한 역시 제거됨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9652933"/>
              </p:ext>
            </p:extLst>
          </p:nvPr>
        </p:nvGraphicFramePr>
        <p:xfrm>
          <a:off x="755576" y="3764111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‘programmer’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라는 역할을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581128"/>
            <a:ext cx="35086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24524586"/>
              </p:ext>
            </p:extLst>
          </p:nvPr>
        </p:nvGraphicFramePr>
        <p:xfrm>
          <a:off x="755576" y="1196975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9-13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TABLE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VIEW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CREATE ANY TABLE, CREATE ANY VIEW TO programmer;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91950853"/>
              </p:ext>
            </p:extLst>
          </p:nvPr>
        </p:nvGraphicFramePr>
        <p:xfrm>
          <a:off x="755576" y="3068960"/>
          <a:ext cx="7704856" cy="154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역할의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programmer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ROLE ALL;   //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접속되어 있는 사용자에게 역할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(role)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활성화되려면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문장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76872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186" y="3949105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24979760"/>
              </p:ext>
            </p:extLst>
          </p:nvPr>
        </p:nvGraphicFramePr>
        <p:xfrm>
          <a:off x="755576" y="1196975"/>
          <a:ext cx="7704856" cy="27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mdguest2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사용자에게 다음의 테이블을 생성하고 데이터를 삽입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(INSERT)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TABLE mdguest2.NEWTABLE (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VARCHAR2(40),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VARCHAR2(20)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);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mdguest2.NEWTABLE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VALUES ('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', '000-000-0100');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560" y="2926384"/>
            <a:ext cx="416970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6560" y="3933056"/>
            <a:ext cx="4927652" cy="1888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49787190"/>
              </p:ext>
            </p:extLst>
          </p:nvPr>
        </p:nvGraphicFramePr>
        <p:xfrm>
          <a:off x="755576" y="1196975"/>
          <a:ext cx="770485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9-16 ( 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대한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부여하시오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mdguset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문을 수행한 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INSERT ON mdguest2.NEWTABLE TO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mdguest2.NEWTABLE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myphone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VALUES ('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'000-000-0100');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92896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005064"/>
            <a:ext cx="254250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890" y="5085184"/>
            <a:ext cx="2084850" cy="5330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61034829"/>
              </p:ext>
            </p:extLst>
          </p:nvPr>
        </p:nvGraphicFramePr>
        <p:xfrm>
          <a:off x="755576" y="1196975"/>
          <a:ext cx="770485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9-17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회수하시오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mdguest2.NEWTABLE FROM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231876"/>
            <a:ext cx="24916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619001"/>
            <a:ext cx="6051150" cy="17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546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59108234"/>
              </p:ext>
            </p:extLst>
          </p:nvPr>
        </p:nvGraphicFramePr>
        <p:xfrm>
          <a:off x="755576" y="1196975"/>
          <a:ext cx="77048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9-18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역할을 제거하시오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역시 제거하시오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TABLE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32856"/>
            <a:ext cx="3356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924944"/>
            <a:ext cx="39154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5677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복구 모델</a:t>
            </a:r>
            <a:endParaRPr lang="en-US" altLang="ko-KR" dirty="0" smtClean="0"/>
          </a:p>
          <a:p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r>
              <a:rPr lang="ko-KR" altLang="en-US" dirty="0" smtClean="0"/>
              <a:t>백업 및 복원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백업</a:t>
            </a:r>
            <a:r>
              <a:rPr lang="en-US" altLang="ko-KR" dirty="0"/>
              <a:t>(backup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데이터베이스에서도 역시 예상하지 못한 장애에 대비하여 데이터베이스를 복제하여 보관하는 작업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복원</a:t>
            </a:r>
            <a:r>
              <a:rPr lang="en-US" altLang="ko-KR" dirty="0" smtClean="0"/>
              <a:t>(recovery) :</a:t>
            </a:r>
            <a:r>
              <a:rPr lang="ko-KR" altLang="en-US" dirty="0" smtClean="0"/>
              <a:t>장애가 발생하여 운영 중인 데이터에 손상이 발생했을 때 기존에 복사해 둔 백업 파일을 사용하여 원래대로 되돌려 놓는 작업</a:t>
            </a:r>
            <a:endParaRPr lang="en-US" altLang="ko-KR" dirty="0" smtClean="0"/>
          </a:p>
          <a:p>
            <a:pPr algn="just"/>
            <a:endParaRPr lang="en-US" altLang="ko-KR" sz="500" dirty="0" smtClean="0"/>
          </a:p>
          <a:p>
            <a:pPr algn="just"/>
            <a:r>
              <a:rPr lang="ko-KR" altLang="en-US" dirty="0" smtClean="0"/>
              <a:t>미디어 오류</a:t>
            </a:r>
            <a:endParaRPr lang="en-US" altLang="ko-KR" dirty="0" smtClean="0"/>
          </a:p>
          <a:p>
            <a:pPr marL="361950" lvl="1" indent="-95250" algn="just">
              <a:buNone/>
            </a:pPr>
            <a:r>
              <a:rPr lang="en-US" altLang="ko-KR" dirty="0" smtClean="0"/>
              <a:t>	</a:t>
            </a:r>
            <a:endParaRPr lang="en-US" altLang="ko-KR" sz="500" dirty="0" smtClean="0"/>
          </a:p>
          <a:p>
            <a:pPr algn="just"/>
            <a:r>
              <a:rPr lang="ko-KR" altLang="en-US" dirty="0" smtClean="0"/>
              <a:t>사용자 오류</a:t>
            </a:r>
            <a:endParaRPr lang="en-US" altLang="ko-KR" dirty="0" smtClean="0"/>
          </a:p>
          <a:p>
            <a:pPr marL="361950" lvl="1" indent="-95250" algn="just">
              <a:buNone/>
            </a:pPr>
            <a:endParaRPr lang="en-US" altLang="ko-KR" sz="500" dirty="0" smtClean="0"/>
          </a:p>
          <a:p>
            <a:pPr algn="just"/>
            <a:r>
              <a:rPr lang="ko-KR" altLang="en-US" dirty="0" smtClean="0"/>
              <a:t>하드웨어 장애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2733260"/>
            <a:ext cx="6984776" cy="2309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2071553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10..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094404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857" y="4545781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750588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20..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원통 7"/>
          <p:cNvSpPr/>
          <p:nvPr/>
        </p:nvSpPr>
        <p:spPr>
          <a:xfrm>
            <a:off x="3773439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6892" y="4545781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6892" y="4240970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5383921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Insert … </a:t>
            </a:r>
            <a:r>
              <a:rPr lang="en-US" altLang="ko-KR" sz="1200" dirty="0" smtClean="0">
                <a:latin typeface="+mn-ea"/>
              </a:rPr>
              <a:t>30..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406772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0225" y="4545781"/>
            <a:ext cx="742931" cy="252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0225" y="4240970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1953" y="3921906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3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605036" y="342229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284071" y="340214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940254" y="3404617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7783" y="29725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88" y="40637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79016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345587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5040052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/>
          </p:cNvSpPr>
          <p:nvPr/>
        </p:nvSpPr>
        <p:spPr>
          <a:xfrm>
            <a:off x="2316421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10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3995456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20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5628789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30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532" y="22524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1671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시간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시작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67642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5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167642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90714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46898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40599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21671" y="5240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백업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5461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첫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9279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두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3258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4114" y="58150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파일의 입력 순서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시간순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차등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트랜잭션 로그 백업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데이터베이스 관리의 중요성과 관리 업무에는 무엇이 있는지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사용자에게 권한을 부여하여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또는 특정 데이터에 접근을 차단하는 방법을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장애 시 백업 데이터를 토대로 데이터베이스를 복원하는 방법을 알아본다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3.3.1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백업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물리적 백업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dirty="0" smtClean="0"/>
              <a:t>    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구동하기 위해 필요한 모든 파일</a:t>
            </a:r>
            <a:r>
              <a:rPr lang="en-US" altLang="ko-KR" b="0" dirty="0"/>
              <a:t>(</a:t>
            </a:r>
            <a:r>
              <a:rPr lang="en-US" altLang="ko-KR" b="0" dirty="0" smtClean="0"/>
              <a:t>Data File</a:t>
            </a:r>
            <a:r>
              <a:rPr lang="en-US" altLang="ko-KR" b="0" dirty="0"/>
              <a:t>, Redo Log File,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  Control </a:t>
            </a:r>
            <a:r>
              <a:rPr lang="en-US" altLang="ko-KR" b="0" dirty="0"/>
              <a:t>File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을 물리적으로 ‘복사’하는 </a:t>
            </a:r>
            <a:r>
              <a:rPr lang="ko-KR" altLang="en-US" b="0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콜드 백업 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데이터베이스를 </a:t>
            </a:r>
            <a:r>
              <a:rPr lang="ko-KR" altLang="en-US" dirty="0" err="1" smtClean="0"/>
              <a:t>셧다운</a:t>
            </a:r>
            <a:r>
              <a:rPr lang="en-US" altLang="ko-KR" dirty="0" smtClean="0"/>
              <a:t>(shutdown)</a:t>
            </a:r>
            <a:r>
              <a:rPr lang="ko-KR" altLang="en-US" dirty="0" smtClean="0"/>
              <a:t>한 </a:t>
            </a:r>
            <a:r>
              <a:rPr lang="ko-KR" altLang="en-US" dirty="0"/>
              <a:t>후에 백업을 </a:t>
            </a:r>
            <a:r>
              <a:rPr lang="ko-KR" altLang="en-US" dirty="0" smtClean="0"/>
              <a:t>진행하는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핫</a:t>
            </a:r>
            <a:r>
              <a:rPr lang="ko-KR" altLang="en-US" dirty="0" smtClean="0"/>
              <a:t> 백업 </a:t>
            </a:r>
            <a:r>
              <a:rPr lang="en-US" altLang="ko-KR" dirty="0" smtClean="0"/>
              <a:t>: </a:t>
            </a:r>
            <a:r>
              <a:rPr lang="ko-KR" altLang="en-US" dirty="0"/>
              <a:t>운영 중인 데이터베이스의 파일을 복사하는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논리적 백업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0" dirty="0" smtClean="0"/>
              <a:t>실제 </a:t>
            </a:r>
            <a:r>
              <a:rPr lang="ko-KR" altLang="en-US" b="0" dirty="0" err="1"/>
              <a:t>오라클</a:t>
            </a:r>
            <a:r>
              <a:rPr lang="ko-KR" altLang="en-US" b="0" dirty="0"/>
              <a:t> 데이터베이스를 구성하는 물리적 파일을 직접 </a:t>
            </a:r>
            <a:r>
              <a:rPr lang="ko-KR" altLang="en-US" b="0" dirty="0" smtClean="0"/>
              <a:t>복사하는 방법이 아닌</a:t>
            </a:r>
            <a:r>
              <a:rPr lang="en-US" altLang="ko-KR" b="0" dirty="0" smtClean="0"/>
              <a:t>,   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데이터베이스의 </a:t>
            </a:r>
            <a:r>
              <a:rPr lang="ko-KR" altLang="en-US" b="0" dirty="0" err="1" smtClean="0"/>
              <a:t>콘텐츠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내용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별도의 파일로 옮기는 백업 방법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3.3.3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백업 및 복원 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기본 준비</a:t>
            </a:r>
            <a:endParaRPr lang="en-US" altLang="ko-KR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실제 백업된 파일이 저장될 </a:t>
            </a:r>
            <a:r>
              <a:rPr lang="ko-KR" altLang="en-US" sz="1400" b="0" dirty="0" smtClean="0"/>
              <a:t>폴더 준비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C:\madang\mdbackup </a:t>
            </a:r>
            <a:r>
              <a:rPr lang="ko-KR" altLang="en-US" sz="1400" b="0" dirty="0" smtClean="0"/>
              <a:t>폴더 생성함</a:t>
            </a:r>
            <a:r>
              <a:rPr lang="en-US" altLang="ko-KR" sz="1400" b="0" dirty="0" smtClean="0"/>
              <a:t>. </a:t>
            </a: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윈도우의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시작</a:t>
            </a:r>
            <a:r>
              <a:rPr lang="en-US" altLang="ko-KR" sz="1400" b="0" dirty="0"/>
              <a:t>]-[</a:t>
            </a:r>
            <a:r>
              <a:rPr lang="ko-KR" altLang="en-US" sz="1400" b="0" dirty="0"/>
              <a:t>실행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입력하여 </a:t>
            </a:r>
            <a:r>
              <a:rPr lang="ko-KR" altLang="en-US" sz="1400" b="0" dirty="0" err="1"/>
              <a:t>명령창을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실행시킨 후 명령어 입력</a:t>
            </a:r>
            <a:r>
              <a:rPr lang="en-US" altLang="ko-KR" sz="1400" b="0" dirty="0" smtClean="0"/>
              <a:t>.</a:t>
            </a:r>
          </a:p>
          <a:p>
            <a:pPr marL="0" indent="0">
              <a:buNone/>
            </a:pPr>
            <a:r>
              <a:rPr lang="en-US" altLang="ko-KR" sz="1400" b="0" dirty="0" smtClean="0"/>
              <a:t>     SQL </a:t>
            </a:r>
            <a:r>
              <a:rPr lang="en-US" altLang="ko-KR" sz="1400" b="0" dirty="0"/>
              <a:t>Plus</a:t>
            </a:r>
            <a:r>
              <a:rPr lang="ko-KR" altLang="en-US" sz="1400" b="0" dirty="0"/>
              <a:t>를 </a:t>
            </a:r>
            <a:r>
              <a:rPr lang="en-US" altLang="ko-KR" sz="1400" b="0" dirty="0" err="1"/>
              <a:t>sysdba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모드로 </a:t>
            </a:r>
            <a:r>
              <a:rPr lang="ko-KR" altLang="en-US" sz="1400" b="0" dirty="0" smtClean="0"/>
              <a:t>실행시킴</a:t>
            </a:r>
            <a:r>
              <a:rPr lang="en-US" altLang="ko-KR" sz="1400" b="0" dirty="0" smtClean="0"/>
              <a:t>. </a:t>
            </a:r>
          </a:p>
          <a:p>
            <a:pPr>
              <a:buFont typeface="+mj-ea"/>
              <a:buAutoNum type="circleNumDbPlain" startAt="3"/>
            </a:pPr>
            <a:r>
              <a:rPr lang="ko-KR" altLang="en-US" sz="1400" b="0" dirty="0" err="1"/>
              <a:t>오라클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내부에서 실제 </a:t>
            </a:r>
            <a:r>
              <a:rPr lang="ko-KR" altLang="en-US" sz="1400" b="0" dirty="0"/>
              <a:t>파일이 위치하는 폴더를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및 권한을 설정 후 </a:t>
            </a:r>
            <a:r>
              <a:rPr lang="en-US" altLang="ko-KR" sz="1400" b="0" dirty="0" smtClean="0"/>
              <a:t>exit </a:t>
            </a:r>
            <a:r>
              <a:rPr lang="ko-KR" altLang="en-US" sz="1400" b="0" dirty="0" smtClean="0"/>
              <a:t>명령으로 </a:t>
            </a:r>
            <a:r>
              <a:rPr lang="en-US" altLang="ko-KR" sz="1400" b="0" dirty="0" smtClean="0"/>
              <a:t>SQL Plus</a:t>
            </a:r>
            <a:r>
              <a:rPr lang="ko-KR" altLang="en-US" sz="1400" b="0" dirty="0" smtClean="0"/>
              <a:t>를 종료함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b="0" dirty="0" smtClean="0"/>
              <a:t>	</a:t>
            </a:r>
          </a:p>
          <a:p>
            <a:pPr algn="just">
              <a:buFont typeface="+mj-lt"/>
              <a:buAutoNum type="arabicPeriod" startAt="2"/>
            </a:pPr>
            <a:r>
              <a:rPr lang="en-US" altLang="ko-KR" dirty="0"/>
              <a:t>EXPDP</a:t>
            </a:r>
            <a:r>
              <a:rPr lang="en-US" altLang="ko-KR" dirty="0" smtClean="0"/>
              <a:t>	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명령을 </a:t>
            </a:r>
            <a:r>
              <a:rPr lang="ko-KR" altLang="en-US" sz="1400" b="0" dirty="0"/>
              <a:t>입력하여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스키마의 모든 자료를 백업</a:t>
            </a:r>
            <a:r>
              <a:rPr lang="en-US" altLang="ko-KR" sz="1400" b="0" dirty="0"/>
              <a:t>(Export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백업</a:t>
            </a:r>
            <a:r>
              <a:rPr lang="en-US" altLang="ko-KR" sz="1400" b="0" dirty="0"/>
              <a:t>(Export)</a:t>
            </a:r>
            <a:r>
              <a:rPr lang="ko-KR" altLang="en-US" sz="1400" b="0" dirty="0"/>
              <a:t>이 완료된 파일을 </a:t>
            </a:r>
            <a:r>
              <a:rPr lang="ko-KR" altLang="en-US" sz="1400" b="0" dirty="0" smtClean="0"/>
              <a:t>확인</a:t>
            </a:r>
            <a:r>
              <a:rPr lang="en-US" altLang="ko-KR" b="0" dirty="0" smtClean="0"/>
              <a:t>.</a:t>
            </a:r>
            <a:endParaRPr lang="en-US" altLang="ko-KR" dirty="0"/>
          </a:p>
          <a:p>
            <a:pPr algn="just">
              <a:buFont typeface="+mj-ea"/>
              <a:buAutoNum type="circleNumDbPlain"/>
            </a:pPr>
            <a:endParaRPr lang="en-US" altLang="ko-KR" b="0" dirty="0" smtClean="0"/>
          </a:p>
          <a:p>
            <a:pPr algn="just">
              <a:buFont typeface="+mj-lt"/>
              <a:buAutoNum type="arabicPeriod" startAt="3"/>
            </a:pPr>
            <a:r>
              <a:rPr lang="en-US" altLang="ko-KR" dirty="0" smtClean="0"/>
              <a:t>IMPDP</a:t>
            </a:r>
          </a:p>
          <a:p>
            <a:pPr algn="just">
              <a:buFont typeface="+mj-ea"/>
              <a:buAutoNum type="circleNumDbPlain"/>
            </a:pP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삭제하기 위해 윈도우 </a:t>
            </a:r>
            <a:r>
              <a:rPr lang="ko-KR" altLang="en-US" sz="1400" b="0" dirty="0" err="1"/>
              <a:t>명령창으로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이동함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명령은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사용자로 접속한 후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</a:t>
            </a:r>
            <a:r>
              <a:rPr lang="en-US" altLang="ko-KR" sz="1400" b="0" dirty="0"/>
              <a:t>(DROP)</a:t>
            </a:r>
            <a:r>
              <a:rPr lang="ko-KR" altLang="en-US" sz="1400" b="0" dirty="0"/>
              <a:t>하고 삭제된 내용을 </a:t>
            </a:r>
            <a:r>
              <a:rPr lang="ko-KR" altLang="en-US" sz="1400" b="0" dirty="0" smtClean="0"/>
              <a:t>조회</a:t>
            </a:r>
            <a:r>
              <a:rPr lang="en-US" altLang="ko-KR" sz="1400" b="0" dirty="0"/>
              <a:t>(SELECT)</a:t>
            </a:r>
            <a:r>
              <a:rPr lang="ko-KR" altLang="en-US" sz="1400" b="0" dirty="0"/>
              <a:t>한 후 </a:t>
            </a:r>
            <a:r>
              <a:rPr lang="en-US" altLang="ko-KR" sz="1400" b="0" dirty="0"/>
              <a:t>SQL Plus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종료</a:t>
            </a:r>
            <a:r>
              <a:rPr lang="en-US" altLang="ko-KR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이전에 백업 받은 파일을 이용하여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테이블만 복원</a:t>
            </a:r>
            <a:r>
              <a:rPr lang="en-US" altLang="ko-KR" sz="1400" b="0" dirty="0"/>
              <a:t>(IMPORT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복원된 자료 확인</a:t>
            </a:r>
            <a:r>
              <a:rPr lang="en-US" altLang="ko-KR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797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21" y="1124744"/>
            <a:ext cx="6739239" cy="468052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DBA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DCL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WITH GRANT OPTION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역할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롤</a:t>
            </a:r>
            <a:r>
              <a:rPr lang="en-US" altLang="ko-KR" dirty="0" smtClean="0"/>
              <a:t>, ROLE)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복원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관리의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관리의 중요성</a:t>
            </a:r>
            <a:endParaRPr lang="en-US" altLang="ko-KR" dirty="0" smtClean="0"/>
          </a:p>
          <a:p>
            <a:r>
              <a:rPr lang="ko-KR" altLang="en-US" dirty="0" smtClean="0"/>
              <a:t>데이터베이스 관리 업무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smtClean="0"/>
              <a:t>데이터베이스 관리의 중요성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488261" y="1580721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13564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판매원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769748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고객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rot="16200000" flipH="1">
            <a:off x="4332213" y="2195758"/>
            <a:ext cx="649135" cy="72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</p:cNvCxnSpPr>
          <p:nvPr/>
        </p:nvCxnSpPr>
        <p:spPr>
          <a:xfrm rot="16200000" flipH="1">
            <a:off x="3204715" y="1691846"/>
            <a:ext cx="453387" cy="80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 rot="5400000">
            <a:off x="5406467" y="1590037"/>
            <a:ext cx="618070" cy="1187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18557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90565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953323" y="4149080"/>
            <a:ext cx="5472608" cy="144016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 서버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0685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+mn-ea"/>
              </a:rPr>
              <a:t>운영체제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윈도우</a:t>
            </a:r>
            <a:r>
              <a:rPr lang="en-US" altLang="ko-KR" sz="120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smtClean="0">
                <a:latin typeface="+mn-ea"/>
              </a:rPr>
              <a:t>DBMS(</a:t>
            </a:r>
            <a:r>
              <a:rPr lang="ko-KR" altLang="en-US" sz="1200" smtClean="0">
                <a:latin typeface="+mn-ea"/>
              </a:rPr>
              <a:t>오라클</a:t>
            </a:r>
            <a:r>
              <a:rPr lang="en-US" altLang="ko-KR" sz="120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1737" y="4531015"/>
            <a:ext cx="1614386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소프트웨어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8997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CPU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RAM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HDD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99057" y="4491826"/>
            <a:ext cx="1236551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하드웨어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73603" y="5013176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4473603" y="5157192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315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운영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3171562" y="2430729"/>
            <a:ext cx="2977709" cy="1103629"/>
          </a:xfrm>
          <a:prstGeom prst="cloudCallout">
            <a:avLst>
              <a:gd name="adj1" fmla="val -10708"/>
              <a:gd name="adj2" fmla="val 723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백본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라우터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스위치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허브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16700" y="2322108"/>
            <a:ext cx="1236551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네트워</a:t>
            </a:r>
            <a:r>
              <a:rPr lang="ko-KR" altLang="en-US" sz="1200" dirty="0">
                <a:latin typeface="+mn-ea"/>
              </a:rPr>
              <a:t>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데이터베이스 관리 업무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/>
            <a:r>
              <a:rPr lang="ko-KR" altLang="en-US" dirty="0" smtClean="0"/>
              <a:t>서비스 관리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점검 및 모니터링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장애 대처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백업과 복원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사용자 관리 및 권한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시스템 데이터베이스 관리</a:t>
            </a:r>
            <a:endParaRPr lang="en-US" altLang="ko-KR" dirty="0"/>
          </a:p>
          <a:p>
            <a:pPr marL="180975" indent="-180975" algn="just">
              <a:tabLst>
                <a:tab pos="180975" algn="l"/>
              </a:tabLst>
            </a:pPr>
            <a:r>
              <a:rPr lang="ko-KR" altLang="en-US" dirty="0"/>
              <a:t>사용자 데이터베이스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데이터베이스 저장 공간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인덱스 관리</a:t>
            </a:r>
            <a:endParaRPr lang="en-US" altLang="ko-KR" dirty="0"/>
          </a:p>
          <a:p>
            <a:endParaRPr lang="ko-KR" altLang="en-US" dirty="0"/>
          </a:p>
          <a:p>
            <a:pPr marL="180975" indent="-180975" algn="just"/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사용자 관리</a:t>
            </a:r>
            <a:endParaRPr lang="en-US" altLang="ko-KR" dirty="0" smtClean="0"/>
          </a:p>
          <a:p>
            <a:r>
              <a:rPr lang="ko-KR" altLang="en-US" dirty="0" smtClean="0"/>
              <a:t>권한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① 로그인 단계에서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접근을 제한하는 로그인 사용자 관리  ② 로그인한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특정 데이터로의 접근을 제한하는 권한 관리의 기능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894675" y="2420888"/>
            <a:ext cx="4197605" cy="258896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DBMS  </a:t>
            </a: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043608" y="3354996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2682" y="2780929"/>
            <a:ext cx="1710820" cy="18675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44456" y="2414859"/>
            <a:ext cx="0" cy="259499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 noChangeAspect="1"/>
          </p:cNvSpPr>
          <p:nvPr/>
        </p:nvSpPr>
        <p:spPr>
          <a:xfrm>
            <a:off x="1043608" y="4005064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1986154" y="4149064"/>
            <a:ext cx="1518219" cy="5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64195" y="5373216"/>
            <a:ext cx="1317285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① </a:t>
            </a:r>
            <a:r>
              <a:rPr lang="ko-KR" altLang="en-US" sz="1200" dirty="0" smtClean="0">
                <a:latin typeface="+mn-ea"/>
              </a:rPr>
              <a:t>로그인 확인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1986154" y="3498996"/>
            <a:ext cx="2945886" cy="675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94111" y="2665893"/>
            <a:ext cx="0" cy="216393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6127" y="5373216"/>
            <a:ext cx="1393102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② 권한확인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5292081" y="3380262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5292081" y="4149080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5" idx="3"/>
            <a:endCxn id="14" idx="1"/>
          </p:cNvCxnSpPr>
          <p:nvPr/>
        </p:nvCxnSpPr>
        <p:spPr>
          <a:xfrm>
            <a:off x="1986154" y="3498996"/>
            <a:ext cx="3305927" cy="2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</p:cNvCxnSpPr>
          <p:nvPr/>
        </p:nvCxnSpPr>
        <p:spPr>
          <a:xfrm flipH="1" flipV="1">
            <a:off x="3522837" y="5013176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</p:cNvCxnSpPr>
          <p:nvPr/>
        </p:nvCxnSpPr>
        <p:spPr>
          <a:xfrm flipV="1">
            <a:off x="4992678" y="4829832"/>
            <a:ext cx="0" cy="5433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3930" y="3535692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허가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4149080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4221088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8687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접근 권한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테이블스페이스 생성하기</a:t>
            </a:r>
            <a:endParaRPr lang="en-US" altLang="ko-KR" dirty="0" smtClean="0"/>
          </a:p>
          <a:p>
            <a:pPr marL="533400" indent="-1714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테이블스페이스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err="1" smtClean="0"/>
              <a:t>오라클에서</a:t>
            </a:r>
            <a:r>
              <a:rPr lang="ko-KR" altLang="en-US" sz="1200" b="0" dirty="0" smtClean="0"/>
              <a:t> 데이터를 저장할 때 사용하는 논리적 저장공간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하드디스크에서는 실제 여러 개의 물리적인 데이터 파일로 구성될 수 있음</a:t>
            </a:r>
            <a:r>
              <a:rPr lang="en-US" altLang="ko-KR" sz="1200" b="0" dirty="0" smtClean="0"/>
              <a:t>). </a:t>
            </a:r>
            <a:r>
              <a:rPr lang="ko-KR" altLang="en-US" sz="1200" b="0" dirty="0" err="1" smtClean="0"/>
              <a:t>오라클</a:t>
            </a:r>
            <a:r>
              <a:rPr lang="ko-KR" altLang="en-US" sz="1200" b="0" dirty="0" smtClean="0"/>
              <a:t> 시스템 운영에 필요한 필수 정보를 담고 있음</a:t>
            </a:r>
            <a:r>
              <a:rPr lang="en-US" altLang="ko-KR" sz="1200" b="0" dirty="0" smtClean="0"/>
              <a:t>. </a:t>
            </a:r>
          </a:p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생성 명령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</a:t>
            </a:r>
            <a:r>
              <a:rPr lang="en-US" altLang="ko-KR" sz="1400" b="0" dirty="0" smtClean="0"/>
              <a:t>TABLESPACE   </a:t>
            </a:r>
            <a:r>
              <a:rPr lang="ko-KR" altLang="en-US" sz="1400" b="0" dirty="0" err="1"/>
              <a:t>테이블스페이스명</a:t>
            </a:r>
            <a:endParaRPr lang="ko-KR" altLang="en-US" sz="1400" b="0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DATAFILE   ‘</a:t>
            </a:r>
            <a:r>
              <a:rPr lang="ko-KR" altLang="en-US" sz="1400" b="0" dirty="0"/>
              <a:t>저장될 경로 및 사용할 파일명’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SIZE </a:t>
            </a:r>
            <a:r>
              <a:rPr lang="ko-KR" altLang="en-US" sz="1400" b="0" dirty="0" smtClean="0"/>
              <a:t>저장공간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00076084"/>
              </p:ext>
            </p:extLst>
          </p:nvPr>
        </p:nvGraphicFramePr>
        <p:xfrm>
          <a:off x="755576" y="3257603"/>
          <a:ext cx="7704856" cy="318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963485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  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10M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용량의 테이블스페이스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mb_test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C:\madang\oradata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폴더에 생성하시오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이때 데이터 파일 이름은 각각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md_tbs_data01.dbf, md_test_data01.dbf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없으면 생성 후 진행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폴더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/>
                        <a:t>C:\madang\oradata 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ko-KR" altLang="en-US" sz="1400" dirty="0" err="1" smtClean="0"/>
                        <a:t>있어야함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혹은 </a:t>
                      </a:r>
                      <a:r>
                        <a:rPr lang="en-US" altLang="ko-KR" sz="1400" dirty="0" smtClean="0"/>
                        <a:t>'C:\temp </a:t>
                      </a:r>
                      <a:r>
                        <a:rPr lang="ko-KR" altLang="en-US" sz="1400" dirty="0" smtClean="0"/>
                        <a:t>등 임의의 폴더를 만들어 </a:t>
                      </a:r>
                      <a:r>
                        <a:rPr lang="ko-KR" altLang="en-US" sz="1400" smtClean="0"/>
                        <a:t>수행함</a:t>
                      </a:r>
                      <a:r>
                        <a:rPr lang="en-US" altLang="ko-KR" sz="1400" smtClean="0"/>
                        <a:t> 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md_tbs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\md_tbs_data01.dbf'</a:t>
                      </a:r>
                    </a:p>
                    <a:p>
                      <a:r>
                        <a:rPr lang="en-US" altLang="ko-KR" sz="1400" dirty="0" smtClean="0"/>
                        <a:t>    SIZE 10M; 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\md_test_data01.dbf'</a:t>
                      </a:r>
                    </a:p>
                    <a:p>
                      <a:r>
                        <a:rPr lang="en-US" altLang="ko-KR" sz="1400" dirty="0" smtClean="0"/>
                        <a:t>    SIZE 10M;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4372" y="5301208"/>
            <a:ext cx="3356100" cy="2919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4372" y="6389549"/>
            <a:ext cx="3356100" cy="299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1559</Words>
  <Application>Microsoft Office PowerPoint</Application>
  <PresentationFormat>화면 슬라이드 쇼(4:3)</PresentationFormat>
  <Paragraphs>357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Chapter 09 데이터베이스 보안과 관리</vt:lpstr>
      <vt:lpstr>슬라이드 2</vt:lpstr>
      <vt:lpstr>슬라이드 3</vt:lpstr>
      <vt:lpstr>01. 데이터베이스 관리의 개요</vt:lpstr>
      <vt:lpstr>1.1 데이터베이스 관리의 중요성</vt:lpstr>
      <vt:lpstr>1.2 데이터베이스 관리 업무</vt:lpstr>
      <vt:lpstr>02. 보안과 권한</vt:lpstr>
      <vt:lpstr>02. 보안과 권한</vt:lpstr>
      <vt:lpstr>2.1 테이블스페이스와 로그인 사용자 관리</vt:lpstr>
      <vt:lpstr>2.1 테이블스페이스와 로그인 사용자 관리</vt:lpstr>
      <vt:lpstr>2.1.2 신규 로그인 사용자 계정 생성하기</vt:lpstr>
      <vt:lpstr>2.1.2 신규 로그인 사용자 계정 생성하기</vt:lpstr>
      <vt:lpstr>2.2 권한 관리</vt:lpstr>
      <vt:lpstr>2.2.1 권한 허가 - GRANT</vt:lpstr>
      <vt:lpstr>2.2.1 권한 허가 - GRANT</vt:lpstr>
      <vt:lpstr>2.2.2 권한 취소 - REVOKE</vt:lpstr>
      <vt:lpstr>2.2.2 권한 취소 - REVOKE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03. 백업과 복원</vt:lpstr>
      <vt:lpstr>03. 백업과 복원</vt:lpstr>
      <vt:lpstr>3.2 백업의 종류</vt:lpstr>
      <vt:lpstr>3.2 백업의 종류</vt:lpstr>
      <vt:lpstr>3.3.1 오라클 백업 방법</vt:lpstr>
      <vt:lpstr>3.3.3 오라클 백업 및 복원 실습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544</cp:revision>
  <dcterms:created xsi:type="dcterms:W3CDTF">2012-07-11T10:23:22Z</dcterms:created>
  <dcterms:modified xsi:type="dcterms:W3CDTF">2017-08-06T13:46:11Z</dcterms:modified>
</cp:coreProperties>
</file>