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57" r:id="rId4"/>
    <p:sldId id="259" r:id="rId5"/>
    <p:sldId id="264" r:id="rId6"/>
    <p:sldId id="261" r:id="rId7"/>
    <p:sldId id="263" r:id="rId8"/>
    <p:sldId id="271" r:id="rId9"/>
    <p:sldId id="260" r:id="rId10"/>
    <p:sldId id="262" r:id="rId11"/>
    <p:sldId id="266"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8844"/>
    <a:srgbClr val="D99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68779" autoAdjust="0"/>
  </p:normalViewPr>
  <p:slideViewPr>
    <p:cSldViewPr snapToGrid="0">
      <p:cViewPr varScale="1">
        <p:scale>
          <a:sx n="80" d="100"/>
          <a:sy n="80" d="100"/>
        </p:scale>
        <p:origin x="15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0260C-5BD5-42A7-AC60-A08FB9433A8E}" type="datetimeFigureOut">
              <a:rPr lang="zh-CN" altLang="en-US" smtClean="0"/>
              <a:t>2021/7/13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73CB4-246D-487A-93C4-EF5424880C44}" type="slidenum">
              <a:rPr lang="zh-CN" altLang="en-US" smtClean="0"/>
              <a:t>‹#›</a:t>
            </a:fld>
            <a:endParaRPr lang="zh-CN" altLang="en-US"/>
          </a:p>
        </p:txBody>
      </p:sp>
    </p:spTree>
    <p:extLst>
      <p:ext uri="{BB962C8B-B14F-4D97-AF65-F5344CB8AC3E}">
        <p14:creationId xmlns:p14="http://schemas.microsoft.com/office/powerpoint/2010/main" val="3681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4</a:t>
            </a:fld>
            <a:endParaRPr lang="zh-CN" altLang="en-US"/>
          </a:p>
        </p:txBody>
      </p:sp>
    </p:spTree>
    <p:extLst>
      <p:ext uri="{BB962C8B-B14F-4D97-AF65-F5344CB8AC3E}">
        <p14:creationId xmlns:p14="http://schemas.microsoft.com/office/powerpoint/2010/main" val="344998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This is “soft feature selection” in which the importance of each feature is evaluated by this ratio and is an extension of traditional use-or-not type feature selection. </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7</a:t>
            </a:fld>
            <a:endParaRPr lang="zh-CN" altLang="en-US"/>
          </a:p>
        </p:txBody>
      </p:sp>
    </p:spTree>
    <p:extLst>
      <p:ext uri="{BB962C8B-B14F-4D97-AF65-F5344CB8AC3E}">
        <p14:creationId xmlns:p14="http://schemas.microsoft.com/office/powerpoint/2010/main" val="153590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smtClean="0">
                <a:solidFill>
                  <a:schemeClr val="tx1"/>
                </a:solidFill>
                <a:effectLst/>
                <a:latin typeface="+mn-lt"/>
                <a:ea typeface="+mn-ea"/>
                <a:cs typeface="+mn-cs"/>
              </a:rPr>
              <a:t>In the figure below, we plot the masks for the aggregated mask, and masks for decision steps 1, 2 and 3 for the Poker Hands dataset⁷. The rows of the image denote the number of test samples, while each column denote a feature. We can see some feature reuse between the different steps, with importance placed on some features for some test samples.</a:t>
            </a:r>
            <a:endParaRPr lang="zh-CN" altLang="en-US" smtClean="0"/>
          </a:p>
          <a:p>
            <a:endParaRPr lang="en-US" altLang="zh-CN" smtClean="0"/>
          </a:p>
          <a:p>
            <a:endParaRPr lang="en-US" altLang="zh-CN" smtClean="0"/>
          </a:p>
          <a:p>
            <a:r>
              <a:rPr lang="zh-CN" altLang="en-US" sz="1200" b="0" i="0" kern="1200" smtClean="0">
                <a:solidFill>
                  <a:schemeClr val="tx1"/>
                </a:solidFill>
                <a:effectLst/>
                <a:latin typeface="+mn-lt"/>
                <a:ea typeface="+mn-ea"/>
                <a:cs typeface="+mn-cs"/>
              </a:rPr>
              <a:t>而  是</a:t>
            </a:r>
            <a:r>
              <a:rPr lang="en-US" altLang="zh-CN" sz="1200" b="0" i="0" kern="1200" smtClean="0">
                <a:solidFill>
                  <a:schemeClr val="tx1"/>
                </a:solidFill>
                <a:effectLst/>
                <a:latin typeface="+mn-lt"/>
                <a:ea typeface="+mn-ea"/>
                <a:cs typeface="+mn-cs"/>
              </a:rPr>
              <a:t>Prior scales</a:t>
            </a:r>
            <a:r>
              <a:rPr lang="zh-CN" altLang="en-US" sz="1200" b="0" i="0" kern="1200" smtClean="0">
                <a:solidFill>
                  <a:schemeClr val="tx1"/>
                </a:solidFill>
                <a:effectLst/>
                <a:latin typeface="+mn-lt"/>
                <a:ea typeface="+mn-ea"/>
                <a:cs typeface="+mn-cs"/>
              </a:rPr>
              <a:t>项，其形式为：  ，它用来表示某一个</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在之前的</a:t>
            </a:r>
            <a:r>
              <a:rPr lang="en-US" altLang="zh-CN" sz="1200" b="0" i="0" kern="1200" smtClean="0">
                <a:solidFill>
                  <a:schemeClr val="tx1"/>
                </a:solidFill>
                <a:effectLst/>
                <a:latin typeface="+mn-lt"/>
                <a:ea typeface="+mn-ea"/>
                <a:cs typeface="+mn-cs"/>
              </a:rPr>
              <a:t>step</a:t>
            </a:r>
            <a:r>
              <a:rPr lang="zh-CN" altLang="en-US" sz="1200" b="0" i="0" kern="1200" smtClean="0">
                <a:solidFill>
                  <a:schemeClr val="tx1"/>
                </a:solidFill>
                <a:effectLst/>
                <a:latin typeface="+mn-lt"/>
                <a:ea typeface="+mn-ea"/>
                <a:cs typeface="+mn-cs"/>
              </a:rPr>
              <a:t>中的</a:t>
            </a:r>
            <a:r>
              <a:rPr lang="zh-CN" altLang="en-US" sz="1200" b="1" i="0" kern="1200" smtClean="0">
                <a:solidFill>
                  <a:schemeClr val="tx1"/>
                </a:solidFill>
                <a:effectLst/>
                <a:latin typeface="+mn-lt"/>
                <a:ea typeface="+mn-ea"/>
                <a:cs typeface="+mn-cs"/>
              </a:rPr>
              <a:t>运用程度</a:t>
            </a:r>
            <a:r>
              <a:rPr lang="zh-CN" altLang="en-US" sz="1200" b="0" i="0" kern="1200" smtClean="0">
                <a:solidFill>
                  <a:schemeClr val="tx1"/>
                </a:solidFill>
                <a:effectLst/>
                <a:latin typeface="+mn-lt"/>
                <a:ea typeface="+mn-ea"/>
                <a:cs typeface="+mn-cs"/>
              </a:rPr>
              <a:t>，按照正常的直觉，如果一个</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已经在之前的</a:t>
            </a:r>
            <a:r>
              <a:rPr lang="en-US" altLang="zh-CN" sz="1200" b="0" i="0" kern="1200" smtClean="0">
                <a:solidFill>
                  <a:schemeClr val="tx1"/>
                </a:solidFill>
                <a:effectLst/>
                <a:latin typeface="+mn-lt"/>
                <a:ea typeface="+mn-ea"/>
                <a:cs typeface="+mn-cs"/>
              </a:rPr>
              <a:t>step</a:t>
            </a:r>
            <a:r>
              <a:rPr lang="zh-CN" altLang="en-US" sz="1200" b="0" i="0" kern="1200" smtClean="0">
                <a:solidFill>
                  <a:schemeClr val="tx1"/>
                </a:solidFill>
                <a:effectLst/>
                <a:latin typeface="+mn-lt"/>
                <a:ea typeface="+mn-ea"/>
                <a:cs typeface="+mn-cs"/>
              </a:rPr>
              <a:t>中用了很多次，那么它就不应该再被模型选中了，因此模型通过这个</a:t>
            </a:r>
            <a:r>
              <a:rPr lang="en-US" altLang="zh-CN" sz="1200" b="0" i="0" kern="1200" smtClean="0">
                <a:solidFill>
                  <a:schemeClr val="tx1"/>
                </a:solidFill>
                <a:effectLst/>
                <a:latin typeface="+mn-lt"/>
                <a:ea typeface="+mn-ea"/>
                <a:cs typeface="+mn-cs"/>
              </a:rPr>
              <a:t>Prior scales</a:t>
            </a:r>
            <a:r>
              <a:rPr lang="zh-CN" altLang="en-US" sz="1200" b="0" i="0" kern="1200" smtClean="0">
                <a:solidFill>
                  <a:schemeClr val="tx1"/>
                </a:solidFill>
                <a:effectLst/>
                <a:latin typeface="+mn-lt"/>
                <a:ea typeface="+mn-ea"/>
                <a:cs typeface="+mn-cs"/>
              </a:rPr>
              <a:t>项来减小这类</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的权重占比，从式子可以看出，如果令  ，那么每个</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只能被用一次，而当  增加时，这个约束就会变“软”一些。</a:t>
            </a:r>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8</a:t>
            </a:fld>
            <a:endParaRPr lang="zh-CN" altLang="en-US"/>
          </a:p>
        </p:txBody>
      </p:sp>
    </p:spTree>
    <p:extLst>
      <p:ext uri="{BB962C8B-B14F-4D97-AF65-F5344CB8AC3E}">
        <p14:creationId xmlns:p14="http://schemas.microsoft.com/office/powerpoint/2010/main" val="24026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 limitation of the softmax transformation is that the resulting probability distribution always has full support, i.e., softmaxi(z) 6= 0 for every z and i. This is a disadvantage in applications where a sparse probability distribution is desired, in which case it is common to define a threshold below which small probability values are truncated to zero.</a:t>
            </a:r>
          </a:p>
          <a:p>
            <a:endParaRPr lang="en-US" altLang="zh-CN" smtClean="0"/>
          </a:p>
          <a:p>
            <a:r>
              <a:rPr lang="en-US" altLang="zh-CN" smtClean="0"/>
              <a:t>In words, sparsemax returns the Euclidean projection of the input vector z onto the probability simplex. This projection is likely to hit the boundary of the simplex, in which case sparsemax(z) becomes sparse. We will see that sparsemax retains most of the important properties of softmax, having in addition the ability of producing sparse distributions.</a:t>
            </a:r>
            <a:endParaRPr lang="zh-CN" altLang="en-US" smtClean="0"/>
          </a:p>
          <a:p>
            <a:endParaRPr lang="en-US" altLang="zh-CN" smtClean="0"/>
          </a:p>
          <a:p>
            <a:endParaRPr lang="en-US" altLang="zh-CN" smtClean="0"/>
          </a:p>
          <a:p>
            <a:r>
              <a:rPr lang="zh-CN" altLang="en-US" sz="1200" b="0" i="0" kern="1200" smtClean="0">
                <a:solidFill>
                  <a:schemeClr val="tx1"/>
                </a:solidFill>
                <a:effectLst/>
                <a:latin typeface="+mn-lt"/>
                <a:ea typeface="+mn-ea"/>
                <a:cs typeface="+mn-cs"/>
              </a:rPr>
              <a:t>当数据集的大部分特征都是冗余的时候，稀疏性能够为收敛到更高的准确率提供更好的归纳偏差。我认为这里存在矛盾的地方。</a:t>
            </a:r>
            <a:r>
              <a:rPr lang="en-US" altLang="zh-CN" sz="1200" b="0" i="0" kern="1200" smtClean="0">
                <a:solidFill>
                  <a:schemeClr val="tx1"/>
                </a:solidFill>
                <a:effectLst/>
                <a:latin typeface="+mn-lt"/>
                <a:ea typeface="+mn-ea"/>
                <a:cs typeface="+mn-cs"/>
              </a:rPr>
              <a:t>TabNet</a:t>
            </a:r>
            <a:r>
              <a:rPr lang="zh-CN" altLang="en-US" sz="1200" b="0" i="0" kern="1200" smtClean="0">
                <a:solidFill>
                  <a:schemeClr val="tx1"/>
                </a:solidFill>
                <a:effectLst/>
                <a:latin typeface="+mn-lt"/>
                <a:ea typeface="+mn-ea"/>
                <a:cs typeface="+mn-cs"/>
              </a:rPr>
              <a:t>最大的魅力可能就在于免去表格数据繁杂的特征工程，也就是说可能做到”我有什么就输入什么“的理想状态</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像</a:t>
            </a:r>
            <a:r>
              <a:rPr lang="en-US" altLang="zh-CN" sz="1200" b="0" i="0" kern="1200" smtClean="0">
                <a:solidFill>
                  <a:schemeClr val="tx1"/>
                </a:solidFill>
                <a:effectLst/>
                <a:latin typeface="+mn-lt"/>
                <a:ea typeface="+mn-ea"/>
                <a:cs typeface="+mn-cs"/>
              </a:rPr>
              <a:t>CV</a:t>
            </a:r>
            <a:r>
              <a:rPr lang="zh-CN" altLang="en-US" sz="1200" b="0" i="0" kern="1200" smtClean="0">
                <a:solidFill>
                  <a:schemeClr val="tx1"/>
                </a:solidFill>
                <a:effectLst/>
                <a:latin typeface="+mn-lt"/>
                <a:ea typeface="+mn-ea"/>
                <a:cs typeface="+mn-cs"/>
              </a:rPr>
              <a:t>领域一样</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。但是这里的</a:t>
            </a:r>
            <a:r>
              <a:rPr lang="en-US" altLang="zh-CN" sz="1200" b="0" i="0" kern="1200" smtClean="0">
                <a:solidFill>
                  <a:schemeClr val="tx1"/>
                </a:solidFill>
                <a:effectLst/>
                <a:latin typeface="+mn-lt"/>
                <a:ea typeface="+mn-ea"/>
                <a:cs typeface="+mn-cs"/>
              </a:rPr>
              <a:t>sparsemax</a:t>
            </a:r>
            <a:r>
              <a:rPr lang="zh-CN" altLang="en-US" sz="1200" b="0" i="0" kern="1200" smtClean="0">
                <a:solidFill>
                  <a:schemeClr val="tx1"/>
                </a:solidFill>
                <a:effectLst/>
                <a:latin typeface="+mn-lt"/>
                <a:ea typeface="+mn-ea"/>
                <a:cs typeface="+mn-cs"/>
              </a:rPr>
              <a:t>和正则项都以特征冗余为前提，则将特征工程的活转变为了调参的活。这里能否将稀疏度本身也作为可学习的参数本身呢？</a:t>
            </a:r>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9</a:t>
            </a:fld>
            <a:endParaRPr lang="zh-CN" altLang="en-US"/>
          </a:p>
        </p:txBody>
      </p:sp>
    </p:spTree>
    <p:extLst>
      <p:ext uri="{BB962C8B-B14F-4D97-AF65-F5344CB8AC3E}">
        <p14:creationId xmlns:p14="http://schemas.microsoft.com/office/powerpoint/2010/main" val="812025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简单来说，我们认为同一样本的不同特征之间是有关联的，因此自监督学习就是先人为</a:t>
            </a:r>
            <a:r>
              <a:rPr lang="en-US" altLang="zh-CN" sz="1200" b="0" i="0" kern="1200" smtClean="0">
                <a:solidFill>
                  <a:schemeClr val="tx1"/>
                </a:solidFill>
                <a:effectLst/>
                <a:latin typeface="+mn-lt"/>
                <a:ea typeface="+mn-ea"/>
                <a:cs typeface="+mn-cs"/>
              </a:rPr>
              <a:t>mask</a:t>
            </a:r>
            <a:r>
              <a:rPr lang="zh-CN" altLang="en-US" sz="1200" b="0" i="0" kern="1200" smtClean="0">
                <a:solidFill>
                  <a:schemeClr val="tx1"/>
                </a:solidFill>
                <a:effectLst/>
                <a:latin typeface="+mn-lt"/>
                <a:ea typeface="+mn-ea"/>
                <a:cs typeface="+mn-cs"/>
              </a:rPr>
              <a:t>掉一些</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，然后通过</a:t>
            </a:r>
            <a:r>
              <a:rPr lang="en-US" altLang="zh-CN" sz="1200" b="0" i="0" kern="1200" smtClean="0">
                <a:solidFill>
                  <a:schemeClr val="tx1"/>
                </a:solidFill>
                <a:effectLst/>
                <a:latin typeface="+mn-lt"/>
                <a:ea typeface="+mn-ea"/>
                <a:cs typeface="+mn-cs"/>
              </a:rPr>
              <a:t>encoder-decoder</a:t>
            </a:r>
            <a:r>
              <a:rPr lang="zh-CN" altLang="en-US" sz="1200" b="0" i="0" kern="1200" smtClean="0">
                <a:solidFill>
                  <a:schemeClr val="tx1"/>
                </a:solidFill>
                <a:effectLst/>
                <a:latin typeface="+mn-lt"/>
                <a:ea typeface="+mn-ea"/>
                <a:cs typeface="+mn-cs"/>
              </a:rPr>
              <a:t>模型来对</a:t>
            </a:r>
            <a:r>
              <a:rPr lang="en-US" altLang="zh-CN" sz="1200" b="0" i="0" kern="1200" smtClean="0">
                <a:solidFill>
                  <a:schemeClr val="tx1"/>
                </a:solidFill>
                <a:effectLst/>
                <a:latin typeface="+mn-lt"/>
                <a:ea typeface="+mn-ea"/>
                <a:cs typeface="+mn-cs"/>
              </a:rPr>
              <a:t>mask</a:t>
            </a:r>
            <a:r>
              <a:rPr lang="zh-CN" altLang="en-US" sz="1200" b="0" i="0" kern="1200" smtClean="0">
                <a:solidFill>
                  <a:schemeClr val="tx1"/>
                </a:solidFill>
                <a:effectLst/>
                <a:latin typeface="+mn-lt"/>
                <a:ea typeface="+mn-ea"/>
                <a:cs typeface="+mn-cs"/>
              </a:rPr>
              <a:t>掉的</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进行预测。我们认为通过这样的方式训练出来的</a:t>
            </a:r>
            <a:r>
              <a:rPr lang="en-US" altLang="zh-CN" sz="1200" b="0" i="0" kern="1200" smtClean="0">
                <a:solidFill>
                  <a:schemeClr val="tx1"/>
                </a:solidFill>
                <a:effectLst/>
                <a:latin typeface="+mn-lt"/>
                <a:ea typeface="+mn-ea"/>
                <a:cs typeface="+mn-cs"/>
              </a:rPr>
              <a:t>encoder</a:t>
            </a:r>
            <a:r>
              <a:rPr lang="zh-CN" altLang="en-US" sz="1200" b="0" i="0" kern="1200" smtClean="0">
                <a:solidFill>
                  <a:schemeClr val="tx1"/>
                </a:solidFill>
                <a:effectLst/>
                <a:latin typeface="+mn-lt"/>
                <a:ea typeface="+mn-ea"/>
                <a:cs typeface="+mn-cs"/>
              </a:rPr>
              <a:t>模型，可以有效地将表征样本的</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（可以理解为对数据进行了编码或压缩），这时再将</a:t>
            </a:r>
            <a:r>
              <a:rPr lang="en-US" altLang="zh-CN" sz="1200" b="0" i="0" kern="1200" smtClean="0">
                <a:solidFill>
                  <a:schemeClr val="tx1"/>
                </a:solidFill>
                <a:effectLst/>
                <a:latin typeface="+mn-lt"/>
                <a:ea typeface="+mn-ea"/>
                <a:cs typeface="+mn-cs"/>
              </a:rPr>
              <a:t>encoder</a:t>
            </a:r>
            <a:r>
              <a:rPr lang="zh-CN" altLang="en-US" sz="1200" b="0" i="0" kern="1200" smtClean="0">
                <a:solidFill>
                  <a:schemeClr val="tx1"/>
                </a:solidFill>
                <a:effectLst/>
                <a:latin typeface="+mn-lt"/>
                <a:ea typeface="+mn-ea"/>
                <a:cs typeface="+mn-cs"/>
              </a:rPr>
              <a:t>模型由于回归或分类任务，就能够事半功倍。自监督学习时的</a:t>
            </a:r>
            <a:r>
              <a:rPr lang="en-US" altLang="zh-CN" sz="1200" b="0" i="0" kern="1200" smtClean="0">
                <a:solidFill>
                  <a:schemeClr val="tx1"/>
                </a:solidFill>
                <a:effectLst/>
                <a:latin typeface="+mn-lt"/>
                <a:ea typeface="+mn-ea"/>
                <a:cs typeface="+mn-cs"/>
              </a:rPr>
              <a:t>encoder</a:t>
            </a:r>
            <a:r>
              <a:rPr lang="zh-CN" altLang="en-US" sz="1200" b="0" i="0" kern="1200" smtClean="0">
                <a:solidFill>
                  <a:schemeClr val="tx1"/>
                </a:solidFill>
                <a:effectLst/>
                <a:latin typeface="+mn-lt"/>
                <a:ea typeface="+mn-ea"/>
                <a:cs typeface="+mn-cs"/>
              </a:rPr>
              <a:t>模型就是上图中的模型，</a:t>
            </a:r>
            <a:r>
              <a:rPr lang="en-US" altLang="zh-CN" sz="1200" b="0" i="0" kern="1200" smtClean="0">
                <a:solidFill>
                  <a:schemeClr val="tx1"/>
                </a:solidFill>
                <a:effectLst/>
                <a:latin typeface="+mn-lt"/>
                <a:ea typeface="+mn-ea"/>
                <a:cs typeface="+mn-cs"/>
              </a:rPr>
              <a:t>decoder</a:t>
            </a:r>
            <a:r>
              <a:rPr lang="zh-CN" altLang="en-US" sz="1200" b="0" i="0" kern="1200" smtClean="0">
                <a:solidFill>
                  <a:schemeClr val="tx1"/>
                </a:solidFill>
                <a:effectLst/>
                <a:latin typeface="+mn-lt"/>
                <a:ea typeface="+mn-ea"/>
                <a:cs typeface="+mn-cs"/>
              </a:rPr>
              <a:t>模型如下所示：</a:t>
            </a:r>
          </a:p>
          <a:p>
            <a:r>
              <a:rPr lang="zh-CN" altLang="en-US" smtClean="0"/>
              <a:t/>
            </a:r>
            <a:br>
              <a:rPr lang="zh-CN" altLang="en-US" smtClean="0"/>
            </a:br>
            <a:r>
              <a:rPr lang="zh-CN" altLang="en-US" sz="1200" b="0" i="0" kern="1200" smtClean="0">
                <a:solidFill>
                  <a:schemeClr val="tx1"/>
                </a:solidFill>
                <a:effectLst/>
                <a:latin typeface="+mn-lt"/>
                <a:ea typeface="+mn-ea"/>
                <a:cs typeface="+mn-cs"/>
              </a:rPr>
              <a:t>这里的</a:t>
            </a:r>
            <a:r>
              <a:rPr lang="arn-CL" altLang="zh-CN" sz="1200" b="0" i="0" kern="1200" smtClean="0">
                <a:solidFill>
                  <a:schemeClr val="tx1"/>
                </a:solidFill>
                <a:effectLst/>
                <a:latin typeface="+mn-lt"/>
                <a:ea typeface="+mn-ea"/>
                <a:cs typeface="+mn-cs"/>
              </a:rPr>
              <a:t>encoded representation</a:t>
            </a:r>
            <a:r>
              <a:rPr lang="zh-CN" altLang="en-US" sz="1200" b="0" i="0" kern="1200" smtClean="0">
                <a:solidFill>
                  <a:schemeClr val="tx1"/>
                </a:solidFill>
                <a:effectLst/>
                <a:latin typeface="+mn-lt"/>
                <a:ea typeface="+mn-ea"/>
                <a:cs typeface="+mn-cs"/>
              </a:rPr>
              <a:t>就是</a:t>
            </a:r>
            <a:r>
              <a:rPr lang="arn-CL" altLang="zh-CN" sz="1200" b="0" i="0" kern="1200" smtClean="0">
                <a:solidFill>
                  <a:schemeClr val="tx1"/>
                </a:solidFill>
                <a:effectLst/>
                <a:latin typeface="+mn-lt"/>
                <a:ea typeface="+mn-ea"/>
                <a:cs typeface="+mn-cs"/>
              </a:rPr>
              <a:t>encoder</a:t>
            </a:r>
            <a:r>
              <a:rPr lang="zh-CN" altLang="en-US" sz="1200" b="0" i="0" kern="1200" smtClean="0">
                <a:solidFill>
                  <a:schemeClr val="tx1"/>
                </a:solidFill>
                <a:effectLst/>
                <a:latin typeface="+mn-lt"/>
                <a:ea typeface="+mn-ea"/>
                <a:cs typeface="+mn-cs"/>
              </a:rPr>
              <a:t>中</a:t>
            </a:r>
            <a:r>
              <a:rPr lang="zh-CN" altLang="en-US" sz="1200" b="1" i="0" kern="1200" smtClean="0">
                <a:solidFill>
                  <a:schemeClr val="tx1"/>
                </a:solidFill>
                <a:effectLst/>
                <a:latin typeface="+mn-lt"/>
                <a:ea typeface="+mn-ea"/>
                <a:cs typeface="+mn-cs"/>
              </a:rPr>
              <a:t>没有经过</a:t>
            </a:r>
            <a:r>
              <a:rPr lang="arn-CL" altLang="zh-CN" sz="1200" b="1" i="0" kern="1200" smtClean="0">
                <a:solidFill>
                  <a:schemeClr val="tx1"/>
                </a:solidFill>
                <a:effectLst/>
                <a:latin typeface="+mn-lt"/>
                <a:ea typeface="+mn-ea"/>
                <a:cs typeface="+mn-cs"/>
              </a:rPr>
              <a:t>FC</a:t>
            </a:r>
            <a:r>
              <a:rPr lang="zh-CN" altLang="en-US" sz="1200" b="1" i="0" kern="1200" smtClean="0">
                <a:solidFill>
                  <a:schemeClr val="tx1"/>
                </a:solidFill>
                <a:effectLst/>
                <a:latin typeface="+mn-lt"/>
                <a:ea typeface="+mn-ea"/>
                <a:cs typeface="+mn-cs"/>
              </a:rPr>
              <a:t>层的加和向量</a:t>
            </a:r>
            <a:r>
              <a:rPr lang="zh-CN" altLang="en-US" sz="1200" b="0" i="0" kern="1200" smtClean="0">
                <a:solidFill>
                  <a:schemeClr val="tx1"/>
                </a:solidFill>
                <a:effectLst/>
                <a:latin typeface="+mn-lt"/>
                <a:ea typeface="+mn-ea"/>
                <a:cs typeface="+mn-cs"/>
              </a:rPr>
              <a:t>，将它作为</a:t>
            </a:r>
            <a:r>
              <a:rPr lang="arn-CL" altLang="zh-CN" sz="1200" b="0" i="0" kern="1200" smtClean="0">
                <a:solidFill>
                  <a:schemeClr val="tx1"/>
                </a:solidFill>
                <a:effectLst/>
                <a:latin typeface="+mn-lt"/>
                <a:ea typeface="+mn-ea"/>
                <a:cs typeface="+mn-cs"/>
              </a:rPr>
              <a:t>decoder</a:t>
            </a:r>
            <a:r>
              <a:rPr lang="zh-CN" altLang="en-US" sz="1200" b="0" i="0" kern="1200" smtClean="0">
                <a:solidFill>
                  <a:schemeClr val="tx1"/>
                </a:solidFill>
                <a:effectLst/>
                <a:latin typeface="+mn-lt"/>
                <a:ea typeface="+mn-ea"/>
                <a:cs typeface="+mn-cs"/>
              </a:rPr>
              <a:t>的输入，</a:t>
            </a:r>
            <a:r>
              <a:rPr lang="arn-CL" altLang="zh-CN" sz="1200" b="0" i="0" kern="1200" smtClean="0">
                <a:solidFill>
                  <a:schemeClr val="tx1"/>
                </a:solidFill>
                <a:effectLst/>
                <a:latin typeface="+mn-lt"/>
                <a:ea typeface="+mn-ea"/>
                <a:cs typeface="+mn-cs"/>
              </a:rPr>
              <a:t>decoder</a:t>
            </a:r>
            <a:r>
              <a:rPr lang="zh-CN" altLang="en-US" sz="1200" b="0" i="0" kern="1200" smtClean="0">
                <a:solidFill>
                  <a:schemeClr val="tx1"/>
                </a:solidFill>
                <a:effectLst/>
                <a:latin typeface="+mn-lt"/>
                <a:ea typeface="+mn-ea"/>
                <a:cs typeface="+mn-cs"/>
              </a:rPr>
              <a:t>同样利用了</a:t>
            </a:r>
            <a:r>
              <a:rPr lang="arn-CL" altLang="zh-CN" sz="1200" b="0" i="0" kern="1200" smtClean="0">
                <a:solidFill>
                  <a:schemeClr val="tx1"/>
                </a:solidFill>
                <a:effectLst/>
                <a:latin typeface="+mn-lt"/>
                <a:ea typeface="+mn-ea"/>
                <a:cs typeface="+mn-cs"/>
              </a:rPr>
              <a:t>Feature transformer</a:t>
            </a:r>
            <a:r>
              <a:rPr lang="zh-CN" altLang="en-US" sz="1200" b="0" i="0" kern="1200" smtClean="0">
                <a:solidFill>
                  <a:schemeClr val="tx1"/>
                </a:solidFill>
                <a:effectLst/>
                <a:latin typeface="+mn-lt"/>
                <a:ea typeface="+mn-ea"/>
                <a:cs typeface="+mn-cs"/>
              </a:rPr>
              <a:t>层，只不过这次的目的是将</a:t>
            </a:r>
            <a:r>
              <a:rPr lang="arn-CL" altLang="zh-CN" sz="1200" b="0" i="0" kern="1200" smtClean="0">
                <a:solidFill>
                  <a:schemeClr val="tx1"/>
                </a:solidFill>
                <a:effectLst/>
                <a:latin typeface="+mn-lt"/>
                <a:ea typeface="+mn-ea"/>
                <a:cs typeface="+mn-cs"/>
              </a:rPr>
              <a:t>representation</a:t>
            </a:r>
            <a:r>
              <a:rPr lang="zh-CN" altLang="en-US" sz="1200" b="0" i="0" kern="1200" smtClean="0">
                <a:solidFill>
                  <a:schemeClr val="tx1"/>
                </a:solidFill>
                <a:effectLst/>
                <a:latin typeface="+mn-lt"/>
                <a:ea typeface="+mn-ea"/>
                <a:cs typeface="+mn-cs"/>
              </a:rPr>
              <a:t>向量重构为</a:t>
            </a:r>
            <a:r>
              <a:rPr lang="arn-CL" altLang="zh-CN" sz="1200" b="0" i="0" kern="1200" smtClean="0">
                <a:solidFill>
                  <a:schemeClr val="tx1"/>
                </a:solidFill>
                <a:effectLst/>
                <a:latin typeface="+mn-lt"/>
                <a:ea typeface="+mn-ea"/>
                <a:cs typeface="+mn-cs"/>
              </a:rPr>
              <a:t>feature</a:t>
            </a:r>
            <a:r>
              <a:rPr lang="zh-CN" altLang="arn-CL"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然后类似地经过若干个</a:t>
            </a:r>
            <a:r>
              <a:rPr lang="arn-CL" altLang="zh-CN" sz="1200" b="0" i="0" kern="1200" smtClean="0">
                <a:solidFill>
                  <a:schemeClr val="tx1"/>
                </a:solidFill>
                <a:effectLst/>
                <a:latin typeface="+mn-lt"/>
                <a:ea typeface="+mn-ea"/>
                <a:cs typeface="+mn-cs"/>
              </a:rPr>
              <a:t>step</a:t>
            </a:r>
            <a:r>
              <a:rPr lang="zh-CN" altLang="en-US" sz="1200" b="0" i="0" kern="1200" smtClean="0">
                <a:solidFill>
                  <a:schemeClr val="tx1"/>
                </a:solidFill>
                <a:effectLst/>
                <a:latin typeface="+mn-lt"/>
                <a:ea typeface="+mn-ea"/>
                <a:cs typeface="+mn-cs"/>
              </a:rPr>
              <a:t>的加和，得到最后的重构</a:t>
            </a:r>
            <a:r>
              <a:rPr lang="arn-CL" altLang="zh-CN" sz="1200" b="0" i="0" kern="1200" smtClean="0">
                <a:solidFill>
                  <a:schemeClr val="tx1"/>
                </a:solidFill>
                <a:effectLst/>
                <a:latin typeface="+mn-lt"/>
                <a:ea typeface="+mn-ea"/>
                <a:cs typeface="+mn-cs"/>
              </a:rPr>
              <a:t>feature</a:t>
            </a:r>
            <a:r>
              <a:rPr lang="zh-CN" altLang="arn-CL"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设在一开始对</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做</a:t>
            </a:r>
            <a:r>
              <a:rPr lang="en-US" altLang="zh-CN" sz="1200" b="0" i="0" kern="1200" smtClean="0">
                <a:solidFill>
                  <a:schemeClr val="tx1"/>
                </a:solidFill>
                <a:effectLst/>
                <a:latin typeface="+mn-lt"/>
                <a:ea typeface="+mn-ea"/>
                <a:cs typeface="+mn-cs"/>
              </a:rPr>
              <a:t>mask</a:t>
            </a:r>
            <a:r>
              <a:rPr lang="zh-CN" altLang="en-US" sz="1200" b="0" i="0" kern="1200" smtClean="0">
                <a:solidFill>
                  <a:schemeClr val="tx1"/>
                </a:solidFill>
                <a:effectLst/>
                <a:latin typeface="+mn-lt"/>
                <a:ea typeface="+mn-ea"/>
                <a:cs typeface="+mn-cs"/>
              </a:rPr>
              <a:t>的矩阵是  ，特征数据是  ，则</a:t>
            </a:r>
            <a:r>
              <a:rPr lang="en-US" altLang="zh-CN" sz="1200" b="0" i="0" kern="1200" smtClean="0">
                <a:solidFill>
                  <a:schemeClr val="tx1"/>
                </a:solidFill>
                <a:effectLst/>
                <a:latin typeface="+mn-lt"/>
                <a:ea typeface="+mn-ea"/>
                <a:cs typeface="+mn-cs"/>
              </a:rPr>
              <a:t>encoder</a:t>
            </a:r>
            <a:r>
              <a:rPr lang="zh-CN" altLang="en-US" sz="1200" b="0" i="0" kern="1200" smtClean="0">
                <a:solidFill>
                  <a:schemeClr val="tx1"/>
                </a:solidFill>
                <a:effectLst/>
                <a:latin typeface="+mn-lt"/>
                <a:ea typeface="+mn-ea"/>
                <a:cs typeface="+mn-cs"/>
              </a:rPr>
              <a:t>的输入是  ，若最后</a:t>
            </a:r>
            <a:r>
              <a:rPr lang="en-US" altLang="zh-CN" sz="1200" b="0" i="0" kern="1200" smtClean="0">
                <a:solidFill>
                  <a:schemeClr val="tx1"/>
                </a:solidFill>
                <a:effectLst/>
                <a:latin typeface="+mn-lt"/>
                <a:ea typeface="+mn-ea"/>
                <a:cs typeface="+mn-cs"/>
              </a:rPr>
              <a:t>decoder</a:t>
            </a:r>
            <a:r>
              <a:rPr lang="zh-CN" altLang="en-US" sz="1200" b="0" i="0" kern="1200" smtClean="0">
                <a:solidFill>
                  <a:schemeClr val="tx1"/>
                </a:solidFill>
                <a:effectLst/>
                <a:latin typeface="+mn-lt"/>
                <a:ea typeface="+mn-ea"/>
                <a:cs typeface="+mn-cs"/>
              </a:rPr>
              <a:t>的输出是  ，那么自监督学习就是减小真实值  与重构值  之间的差别，考虑到不同的</a:t>
            </a:r>
            <a:r>
              <a:rPr lang="en-US" altLang="zh-CN" sz="1200" b="0" i="0" kern="1200" smtClean="0">
                <a:solidFill>
                  <a:schemeClr val="tx1"/>
                </a:solidFill>
                <a:effectLst/>
                <a:latin typeface="+mn-lt"/>
                <a:ea typeface="+mn-ea"/>
                <a:cs typeface="+mn-cs"/>
              </a:rPr>
              <a:t>feature</a:t>
            </a:r>
            <a:r>
              <a:rPr lang="zh-CN" altLang="en-US" sz="1200" b="0" i="0" kern="1200" smtClean="0">
                <a:solidFill>
                  <a:schemeClr val="tx1"/>
                </a:solidFill>
                <a:effectLst/>
                <a:latin typeface="+mn-lt"/>
                <a:ea typeface="+mn-ea"/>
                <a:cs typeface="+mn-cs"/>
              </a:rPr>
              <a:t>的量级不一定相同，因此采用正则化后的</a:t>
            </a:r>
            <a:r>
              <a:rPr lang="en-US" altLang="zh-CN" sz="1200" b="0" i="0" kern="1200" smtClean="0">
                <a:solidFill>
                  <a:schemeClr val="tx1"/>
                </a:solidFill>
                <a:effectLst/>
                <a:latin typeface="+mn-lt"/>
                <a:ea typeface="+mn-ea"/>
                <a:cs typeface="+mn-cs"/>
              </a:rPr>
              <a:t>MSE</a:t>
            </a:r>
            <a:r>
              <a:rPr lang="zh-CN" altLang="en-US" sz="1200" b="0" i="0" kern="1200" smtClean="0">
                <a:solidFill>
                  <a:schemeClr val="tx1"/>
                </a:solidFill>
                <a:effectLst/>
                <a:latin typeface="+mn-lt"/>
                <a:ea typeface="+mn-ea"/>
                <a:cs typeface="+mn-cs"/>
              </a:rPr>
              <a:t>作为</a:t>
            </a:r>
            <a:r>
              <a:rPr lang="en-US" altLang="zh-CN" sz="1200" b="0" i="0" kern="1200" smtClean="0">
                <a:solidFill>
                  <a:schemeClr val="tx1"/>
                </a:solidFill>
                <a:effectLst/>
                <a:latin typeface="+mn-lt"/>
                <a:ea typeface="+mn-ea"/>
                <a:cs typeface="+mn-cs"/>
              </a:rPr>
              <a:t>loss</a:t>
            </a:r>
            <a:r>
              <a:rPr lang="zh-CN" altLang="en-US" sz="1200" b="0" i="0" kern="1200" smtClean="0">
                <a:solidFill>
                  <a:schemeClr val="tx1"/>
                </a:solidFill>
                <a:effectLst/>
                <a:latin typeface="+mn-lt"/>
                <a:ea typeface="+mn-ea"/>
                <a:cs typeface="+mn-cs"/>
              </a:rPr>
              <a:t>，形式如下：</a:t>
            </a:r>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10</a:t>
            </a:fld>
            <a:endParaRPr lang="zh-CN" altLang="en-US"/>
          </a:p>
        </p:txBody>
      </p:sp>
    </p:spTree>
    <p:extLst>
      <p:ext uri="{BB962C8B-B14F-4D97-AF65-F5344CB8AC3E}">
        <p14:creationId xmlns:p14="http://schemas.microsoft.com/office/powerpoint/2010/main" val="66000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 didn’t have to perform feature preprocessing beyond specifying whether my features are integer, floats, booleans or string values.</a:t>
            </a:r>
          </a:p>
          <a:p>
            <a:r>
              <a:rPr lang="en-US" altLang="zh-CN" smtClean="0"/>
              <a:t>TabNet handles class imbalance automatically.</a:t>
            </a:r>
          </a:p>
          <a:p>
            <a:r>
              <a:rPr lang="en-US" altLang="zh-CN" smtClean="0"/>
              <a:t>TabNet is competitive with XGBoost, and in some cases, even surpasses it. In one test, it had 9% higher accuracy than XGBoost, which is a huge margin of outperformance!</a:t>
            </a:r>
          </a:p>
          <a:p>
            <a:r>
              <a:rPr lang="en-US" altLang="zh-CN" smtClean="0"/>
              <a:t>TabNet is surprisingly robust in its hyperparameters, and default hyperparameters often provided good performance. The one case where there was high sensitivity to hyperparameters was on the Poker Hand dataset, and the hyperparameters stated in the paper provided the highest accuracy.</a:t>
            </a:r>
          </a:p>
          <a:p>
            <a:r>
              <a:rPr lang="en-US" altLang="zh-CN" smtClean="0"/>
              <a:t>there was no drop in performance when the feature transformer was reduced to one shared block and one decision step dependent block, unlike the original paper, at least on my datasets.</a:t>
            </a:r>
          </a:p>
          <a:p>
            <a:endParaRPr lang="zh-CN" altLang="en-US" smtClean="0"/>
          </a:p>
          <a:p>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11</a:t>
            </a:fld>
            <a:endParaRPr lang="zh-CN" altLang="en-US"/>
          </a:p>
        </p:txBody>
      </p:sp>
    </p:spTree>
    <p:extLst>
      <p:ext uri="{BB962C8B-B14F-4D97-AF65-F5344CB8AC3E}">
        <p14:creationId xmlns:p14="http://schemas.microsoft.com/office/powerpoint/2010/main" val="286058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It would be interesting if TabNet can be </a:t>
            </a:r>
            <a:r>
              <a:rPr lang="en-US" altLang="zh-CN" sz="1200" b="1" i="0" kern="1200" smtClean="0">
                <a:solidFill>
                  <a:schemeClr val="tx1"/>
                </a:solidFill>
                <a:effectLst/>
                <a:latin typeface="+mn-lt"/>
                <a:ea typeface="+mn-ea"/>
                <a:cs typeface="+mn-cs"/>
              </a:rPr>
              <a:t>augmented with sequential adaptivity</a:t>
            </a:r>
            <a:r>
              <a:rPr lang="en-US" altLang="zh-CN" sz="1200" b="0" i="0" kern="1200" smtClean="0">
                <a:solidFill>
                  <a:schemeClr val="tx1"/>
                </a:solidFill>
                <a:effectLst/>
                <a:latin typeface="+mn-lt"/>
                <a:ea typeface="+mn-ea"/>
                <a:cs typeface="+mn-cs"/>
              </a:rPr>
              <a:t>, so that the number of decision steps taken can be learned on the fly as per the adaptive computation trick used in recurrent neural networks⁸. Then it would be possible for the model to automatically figure out the number of decision steps it needs.</a:t>
            </a:r>
          </a:p>
          <a:p>
            <a:r>
              <a:rPr lang="en-US" altLang="zh-CN" sz="1200" b="0" i="0" kern="1200" smtClean="0">
                <a:solidFill>
                  <a:schemeClr val="tx1"/>
                </a:solidFill>
                <a:effectLst/>
                <a:latin typeface="+mn-lt"/>
                <a:ea typeface="+mn-ea"/>
                <a:cs typeface="+mn-cs"/>
              </a:rPr>
              <a:t>Another architecture change would be to </a:t>
            </a:r>
            <a:r>
              <a:rPr lang="en-US" altLang="zh-CN" sz="1200" b="1" i="0" kern="1200" smtClean="0">
                <a:solidFill>
                  <a:schemeClr val="tx1"/>
                </a:solidFill>
                <a:effectLst/>
                <a:latin typeface="+mn-lt"/>
                <a:ea typeface="+mn-ea"/>
                <a:cs typeface="+mn-cs"/>
              </a:rPr>
              <a:t>replace the sparsemax function with EntMax</a:t>
            </a:r>
            <a:r>
              <a:rPr lang="en-US" altLang="zh-CN" sz="1200" b="0" i="0" kern="1200" smtClean="0">
                <a:solidFill>
                  <a:schemeClr val="tx1"/>
                </a:solidFill>
                <a:effectLst/>
                <a:latin typeface="+mn-lt"/>
                <a:ea typeface="+mn-ea"/>
                <a:cs typeface="+mn-cs"/>
              </a:rPr>
              <a:t> instead (see below). It has been shown that EntMax performs better than sparsemax in other applications, so it would be worth trying.</a:t>
            </a:r>
            <a:endParaRPr lang="zh-CN" altLang="en-US"/>
          </a:p>
        </p:txBody>
      </p:sp>
      <p:sp>
        <p:nvSpPr>
          <p:cNvPr id="4" name="灯片编号占位符 3"/>
          <p:cNvSpPr>
            <a:spLocks noGrp="1"/>
          </p:cNvSpPr>
          <p:nvPr>
            <p:ph type="sldNum" sz="quarter" idx="10"/>
          </p:nvPr>
        </p:nvSpPr>
        <p:spPr/>
        <p:txBody>
          <a:bodyPr/>
          <a:lstStyle/>
          <a:p>
            <a:fld id="{8FD73CB4-246D-487A-93C4-EF5424880C44}" type="slidenum">
              <a:rPr lang="zh-CN" altLang="en-US" smtClean="0"/>
              <a:t>12</a:t>
            </a:fld>
            <a:endParaRPr lang="zh-CN" altLang="en-US"/>
          </a:p>
        </p:txBody>
      </p:sp>
    </p:spTree>
    <p:extLst>
      <p:ext uri="{BB962C8B-B14F-4D97-AF65-F5344CB8AC3E}">
        <p14:creationId xmlns:p14="http://schemas.microsoft.com/office/powerpoint/2010/main" val="211887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176186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295574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156299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179081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202026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257885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416511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314121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384244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118494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732E26-795B-410A-BF82-BCDA2499AD3B}" type="datetimeFigureOut">
              <a:rPr lang="zh-CN" altLang="en-US" smtClean="0"/>
              <a:t>2021/7/13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292400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32E26-795B-410A-BF82-BCDA2499AD3B}" type="datetimeFigureOut">
              <a:rPr lang="zh-CN" altLang="en-US" smtClean="0"/>
              <a:t>2021/7/13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10F94-C698-46D4-8DAE-E3249EA136E5}" type="slidenum">
              <a:rPr lang="zh-CN" altLang="en-US" smtClean="0"/>
              <a:t>‹#›</a:t>
            </a:fld>
            <a:endParaRPr lang="zh-CN" altLang="en-US"/>
          </a:p>
        </p:txBody>
      </p:sp>
    </p:spTree>
    <p:extLst>
      <p:ext uri="{BB962C8B-B14F-4D97-AF65-F5344CB8AC3E}">
        <p14:creationId xmlns:p14="http://schemas.microsoft.com/office/powerpoint/2010/main" val="706172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tuls/tabnet-modifi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smtClean="0"/>
              <a:t>Tabnet: Attentive Interpretable Tabular Learning</a:t>
            </a:r>
            <a:endParaRPr lang="zh-CN" altLang="en-US" sz="3600"/>
          </a:p>
        </p:txBody>
      </p:sp>
      <p:sp>
        <p:nvSpPr>
          <p:cNvPr id="3" name="副标题 2"/>
          <p:cNvSpPr>
            <a:spLocks noGrp="1"/>
          </p:cNvSpPr>
          <p:nvPr>
            <p:ph type="subTitle" idx="1"/>
          </p:nvPr>
        </p:nvSpPr>
        <p:spPr>
          <a:xfrm>
            <a:off x="1090367" y="3743440"/>
            <a:ext cx="9144000" cy="1655762"/>
          </a:xfrm>
        </p:spPr>
        <p:txBody>
          <a:bodyPr>
            <a:normAutofit/>
          </a:bodyPr>
          <a:lstStyle/>
          <a:p>
            <a:r>
              <a:rPr lang="zh-CN" altLang="en-US" sz="3200">
                <a:latin typeface="Adobe 宋体 Std L" panose="02020300000000000000" pitchFamily="18" charset="-122"/>
                <a:ea typeface="Adobe 宋体 Std L" panose="02020300000000000000" pitchFamily="18" charset="-122"/>
              </a:rPr>
              <a:t>算法</a:t>
            </a:r>
            <a:r>
              <a:rPr lang="zh-CN" altLang="en-US" sz="3200" smtClean="0">
                <a:latin typeface="Adobe 宋体 Std L" panose="02020300000000000000" pitchFamily="18" charset="-122"/>
                <a:ea typeface="Adobe 宋体 Std L" panose="02020300000000000000" pitchFamily="18" charset="-122"/>
              </a:rPr>
              <a:t>分享</a:t>
            </a:r>
            <a:endParaRPr lang="zh-CN" altLang="en-US" sz="320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400764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58883"/>
          <a:stretch/>
        </p:blipFill>
        <p:spPr>
          <a:xfrm>
            <a:off x="7927961" y="1330062"/>
            <a:ext cx="4154363" cy="3388141"/>
          </a:xfrm>
          <a:prstGeom prst="rect">
            <a:avLst/>
          </a:prstGeom>
        </p:spPr>
      </p:pic>
      <p:sp>
        <p:nvSpPr>
          <p:cNvPr id="4" name="内容占位符 2"/>
          <p:cNvSpPr txBox="1">
            <a:spLocks/>
          </p:cNvSpPr>
          <p:nvPr/>
        </p:nvSpPr>
        <p:spPr>
          <a:xfrm>
            <a:off x="857054" y="373856"/>
            <a:ext cx="10515600" cy="729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mtClean="0">
                <a:latin typeface="Adobe 宋体 Std L" panose="02020300000000000000" pitchFamily="18" charset="-122"/>
                <a:ea typeface="Adobe 宋体 Std L" panose="02020300000000000000" pitchFamily="18" charset="-122"/>
              </a:rPr>
              <a:t>创新</a:t>
            </a:r>
            <a:r>
              <a:rPr lang="en-US" altLang="zh-CN" smtClean="0">
                <a:latin typeface="Adobe 宋体 Std L" panose="02020300000000000000" pitchFamily="18" charset="-122"/>
                <a:ea typeface="Adobe 宋体 Std L" panose="02020300000000000000" pitchFamily="18" charset="-122"/>
              </a:rPr>
              <a:t>4</a:t>
            </a:r>
            <a:r>
              <a:rPr lang="zh-CN" altLang="en-US" smtClean="0">
                <a:latin typeface="Adobe 宋体 Std L" panose="02020300000000000000" pitchFamily="18" charset="-122"/>
                <a:ea typeface="Adobe 宋体 Std L" panose="02020300000000000000" pitchFamily="18" charset="-122"/>
              </a:rPr>
              <a:t>：自监督学习</a:t>
            </a:r>
            <a:r>
              <a:rPr lang="en-US" altLang="zh-CN" smtClean="0">
                <a:latin typeface="Adobe 宋体 Std L" panose="02020300000000000000" pitchFamily="18" charset="-122"/>
                <a:ea typeface="Adobe 宋体 Std L" panose="02020300000000000000" pitchFamily="18" charset="-122"/>
              </a:rPr>
              <a:t>--</a:t>
            </a:r>
            <a:r>
              <a:rPr lang="zh-CN" altLang="en-US" smtClean="0">
                <a:latin typeface="Adobe 宋体 Std L" panose="02020300000000000000" pitchFamily="18" charset="-122"/>
                <a:ea typeface="Adobe 宋体 Std L" panose="02020300000000000000" pitchFamily="18" charset="-122"/>
              </a:rPr>
              <a:t>填补</a:t>
            </a:r>
            <a:r>
              <a:rPr lang="zh-CN" altLang="en-US" smtClean="0">
                <a:latin typeface="Adobe 宋体 Std L" panose="02020300000000000000" pitchFamily="18" charset="-122"/>
                <a:ea typeface="Adobe 宋体 Std L" panose="02020300000000000000" pitchFamily="18" charset="-122"/>
              </a:rPr>
              <a:t>缺失值</a:t>
            </a:r>
            <a:endParaRPr lang="en-US" altLang="zh-CN" smtClean="0">
              <a:latin typeface="Adobe 宋体 Std L" panose="02020300000000000000" pitchFamily="18" charset="-122"/>
              <a:ea typeface="Adobe 宋体 Std L" panose="02020300000000000000" pitchFamily="18" charset="-122"/>
            </a:endParaRPr>
          </a:p>
        </p:txBody>
      </p:sp>
      <p:sp>
        <p:nvSpPr>
          <p:cNvPr id="2" name="AutoShape 2" descr="https://miro.medium.com/max/481/1*lxKTeMDc0t5JUR_Q9waoZ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294894"/>
            <a:ext cx="6784713" cy="349935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a:stretch>
            <a:fillRect/>
          </a:stretch>
        </p:blipFill>
        <p:spPr>
          <a:xfrm>
            <a:off x="8272898" y="5745002"/>
            <a:ext cx="3919102" cy="1112998"/>
          </a:xfrm>
          <a:prstGeom prst="rect">
            <a:avLst/>
          </a:prstGeom>
        </p:spPr>
      </p:pic>
      <p:sp>
        <p:nvSpPr>
          <p:cNvPr id="8" name="文本框 7"/>
          <p:cNvSpPr txBox="1"/>
          <p:nvPr/>
        </p:nvSpPr>
        <p:spPr>
          <a:xfrm>
            <a:off x="635167" y="5139635"/>
            <a:ext cx="11556833" cy="1477328"/>
          </a:xfrm>
          <a:prstGeom prst="rect">
            <a:avLst/>
          </a:prstGeom>
          <a:noFill/>
        </p:spPr>
        <p:txBody>
          <a:bodyPr wrap="square" rtlCol="0">
            <a:spAutoFit/>
          </a:bodyPr>
          <a:lstStyle/>
          <a:p>
            <a:r>
              <a:rPr lang="en-US" altLang="zh-CN"/>
              <a:t>e</a:t>
            </a:r>
            <a:r>
              <a:rPr lang="en-US" altLang="zh-CN" smtClean="0"/>
              <a:t>ncoder</a:t>
            </a:r>
            <a:r>
              <a:rPr lang="zh-CN" altLang="en-US" smtClean="0"/>
              <a:t>：输入</a:t>
            </a:r>
            <a:r>
              <a:rPr lang="en-US" altLang="zh-CN" smtClean="0"/>
              <a:t>masked features   </a:t>
            </a:r>
            <a:r>
              <a:rPr lang="en-US" altLang="zh-CN" smtClean="0">
                <a:sym typeface="Wingdings" panose="05000000000000000000" pitchFamily="2" charset="2"/>
              </a:rPr>
              <a:t></a:t>
            </a:r>
            <a:r>
              <a:rPr lang="en-US" altLang="zh-CN"/>
              <a:t> </a:t>
            </a:r>
            <a:r>
              <a:rPr lang="en-US" altLang="zh-CN" smtClean="0"/>
              <a:t>   encode</a:t>
            </a:r>
            <a:r>
              <a:rPr lang="en-US" altLang="zh-CN" smtClean="0">
                <a:sym typeface="Wingdings" panose="05000000000000000000" pitchFamily="2" charset="2"/>
              </a:rPr>
              <a:t>, </a:t>
            </a:r>
            <a:r>
              <a:rPr lang="zh-CN" altLang="en-US" smtClean="0"/>
              <a:t>但</a:t>
            </a:r>
            <a:r>
              <a:rPr lang="zh-CN" altLang="en-US" smtClean="0"/>
              <a:t>不经过</a:t>
            </a:r>
            <a:r>
              <a:rPr lang="en-US" altLang="zh-CN" smtClean="0"/>
              <a:t>FC</a:t>
            </a:r>
            <a:r>
              <a:rPr lang="zh-CN" altLang="en-US" smtClean="0"/>
              <a:t>层加和向量    </a:t>
            </a:r>
            <a:r>
              <a:rPr lang="en-US" altLang="zh-CN" smtClean="0">
                <a:sym typeface="Wingdings" panose="05000000000000000000" pitchFamily="2" charset="2"/>
              </a:rPr>
              <a:t>   </a:t>
            </a:r>
            <a:r>
              <a:rPr lang="zh-CN" altLang="en-US" smtClean="0"/>
              <a:t>输出</a:t>
            </a:r>
            <a:r>
              <a:rPr lang="en-US" altLang="zh-CN" smtClean="0"/>
              <a:t>encoded representation</a:t>
            </a:r>
          </a:p>
          <a:p>
            <a:r>
              <a:rPr lang="en-US" altLang="zh-CN"/>
              <a:t>d</a:t>
            </a:r>
            <a:r>
              <a:rPr lang="en-US" altLang="zh-CN" smtClean="0"/>
              <a:t>ecoder</a:t>
            </a:r>
            <a:r>
              <a:rPr lang="zh-CN" altLang="en-US" smtClean="0"/>
              <a:t>：输入</a:t>
            </a:r>
            <a:r>
              <a:rPr lang="en-US" altLang="zh-CN" smtClean="0"/>
              <a:t>encoded representation </a:t>
            </a:r>
            <a:r>
              <a:rPr lang="en-US" altLang="zh-CN" smtClean="0">
                <a:sym typeface="Wingdings" panose="05000000000000000000" pitchFamily="2" charset="2"/>
              </a:rPr>
              <a:t>  feature transformer   </a:t>
            </a:r>
            <a:r>
              <a:rPr lang="zh-CN" altLang="en-US" smtClean="0">
                <a:sym typeface="Wingdings" panose="05000000000000000000" pitchFamily="2" charset="2"/>
              </a:rPr>
              <a:t>多</a:t>
            </a:r>
            <a:r>
              <a:rPr lang="en-US" altLang="zh-CN" smtClean="0">
                <a:sym typeface="Wingdings" panose="05000000000000000000" pitchFamily="2" charset="2"/>
              </a:rPr>
              <a:t>steps</a:t>
            </a:r>
            <a:r>
              <a:rPr lang="zh-CN" altLang="en-US" smtClean="0">
                <a:sym typeface="Wingdings" panose="05000000000000000000" pitchFamily="2" charset="2"/>
              </a:rPr>
              <a:t>加和  </a:t>
            </a:r>
            <a:r>
              <a:rPr lang="en-US" altLang="zh-CN" smtClean="0">
                <a:sym typeface="Wingdings" panose="05000000000000000000" pitchFamily="2" charset="2"/>
              </a:rPr>
              <a:t>  </a:t>
            </a:r>
            <a:r>
              <a:rPr lang="zh-CN" altLang="en-US" smtClean="0">
                <a:sym typeface="Wingdings" panose="05000000000000000000" pitchFamily="2" charset="2"/>
              </a:rPr>
              <a:t>输出重构</a:t>
            </a:r>
            <a:r>
              <a:rPr lang="en-US" altLang="zh-CN" smtClean="0">
                <a:sym typeface="Wingdings" panose="05000000000000000000" pitchFamily="2" charset="2"/>
              </a:rPr>
              <a:t>feature</a:t>
            </a:r>
          </a:p>
          <a:p>
            <a:endParaRPr lang="en-US" altLang="zh-CN">
              <a:sym typeface="Wingdings" panose="05000000000000000000" pitchFamily="2" charset="2"/>
            </a:endParaRPr>
          </a:p>
          <a:p>
            <a:pPr marL="285750" indent="-285750">
              <a:buFont typeface="Arial" panose="020B0604020202020204" pitchFamily="34" charset="0"/>
              <a:buChar char="•"/>
            </a:pPr>
            <a:r>
              <a:rPr lang="zh-CN" altLang="en-US" smtClean="0">
                <a:sym typeface="Wingdings" panose="05000000000000000000" pitchFamily="2" charset="2"/>
              </a:rPr>
              <a:t>结构参考</a:t>
            </a:r>
            <a:r>
              <a:rPr lang="en-US" altLang="zh-CN" smtClean="0">
                <a:sym typeface="Wingdings" panose="05000000000000000000" pitchFamily="2" charset="2"/>
              </a:rPr>
              <a:t>bert MLM</a:t>
            </a:r>
          </a:p>
          <a:p>
            <a:pPr marL="285750" indent="-285750">
              <a:buFont typeface="Arial" panose="020B0604020202020204" pitchFamily="34" charset="0"/>
              <a:buChar char="•"/>
            </a:pPr>
            <a:r>
              <a:rPr lang="zh-CN" altLang="en-US" smtClean="0"/>
              <a:t>可以很好</a:t>
            </a:r>
            <a:r>
              <a:rPr lang="zh-CN" altLang="en-US"/>
              <a:t>地利用到没有</a:t>
            </a:r>
            <a:r>
              <a:rPr lang="en-US" altLang="zh-CN"/>
              <a:t>label</a:t>
            </a:r>
            <a:r>
              <a:rPr lang="zh-CN" altLang="en-US"/>
              <a:t>的数据</a:t>
            </a:r>
            <a:endParaRPr lang="zh-CN" altLang="en-US"/>
          </a:p>
        </p:txBody>
      </p:sp>
    </p:spTree>
    <p:extLst>
      <p:ext uri="{BB962C8B-B14F-4D97-AF65-F5344CB8AC3E}">
        <p14:creationId xmlns:p14="http://schemas.microsoft.com/office/powerpoint/2010/main" val="401795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7726" y="112461"/>
            <a:ext cx="10515600" cy="1325563"/>
          </a:xfrm>
        </p:spPr>
        <p:txBody>
          <a:bodyPr>
            <a:normAutofit/>
          </a:bodyPr>
          <a:lstStyle/>
          <a:p>
            <a:r>
              <a:rPr lang="zh-CN" altLang="en-US" sz="3600" smtClean="0">
                <a:latin typeface="Adobe 宋体 Std L" panose="02020300000000000000" pitchFamily="18" charset="-122"/>
                <a:ea typeface="Adobe 宋体 Std L" panose="02020300000000000000" pitchFamily="18" charset="-122"/>
              </a:rPr>
              <a:t>实验观察</a:t>
            </a:r>
            <a:endParaRPr lang="zh-CN" altLang="en-US" sz="3600">
              <a:latin typeface="Adobe 宋体 Std L" panose="02020300000000000000" pitchFamily="18" charset="-122"/>
              <a:ea typeface="Adobe 宋体 Std L" panose="02020300000000000000" pitchFamily="18" charset="-122"/>
            </a:endParaRPr>
          </a:p>
        </p:txBody>
      </p:sp>
      <p:sp>
        <p:nvSpPr>
          <p:cNvPr id="3" name="内容占位符 2"/>
          <p:cNvSpPr>
            <a:spLocks noGrp="1"/>
          </p:cNvSpPr>
          <p:nvPr>
            <p:ph idx="1"/>
          </p:nvPr>
        </p:nvSpPr>
        <p:spPr>
          <a:xfrm>
            <a:off x="657726" y="1344362"/>
            <a:ext cx="10515600" cy="4351338"/>
          </a:xfrm>
        </p:spPr>
        <p:txBody>
          <a:bodyPr>
            <a:noAutofit/>
          </a:bodyPr>
          <a:lstStyle/>
          <a:p>
            <a:pPr marL="0" indent="0">
              <a:buNone/>
            </a:pPr>
            <a:r>
              <a:rPr lang="zh-CN" altLang="en-US" sz="2400" b="1" u="sng" smtClean="0">
                <a:latin typeface="Adobe 宋体 Std L" panose="02020300000000000000" pitchFamily="18" charset="-122"/>
                <a:ea typeface="Adobe 宋体 Std L" panose="02020300000000000000" pitchFamily="18" charset="-122"/>
              </a:rPr>
              <a:t>优势</a:t>
            </a:r>
            <a:endParaRPr lang="en-US" altLang="zh-CN" sz="2400" b="1" u="sng" smtClean="0">
              <a:latin typeface="Adobe 宋体 Std L" panose="02020300000000000000" pitchFamily="18" charset="-122"/>
              <a:ea typeface="Adobe 宋体 Std L" panose="02020300000000000000" pitchFamily="18" charset="-122"/>
            </a:endParaRPr>
          </a:p>
          <a:p>
            <a:r>
              <a:rPr lang="en-US" altLang="zh-CN" sz="1800" smtClean="0">
                <a:latin typeface="Adobe 宋体 Std L" panose="02020300000000000000" pitchFamily="18" charset="-122"/>
                <a:ea typeface="Adobe 宋体 Std L" panose="02020300000000000000" pitchFamily="18" charset="-122"/>
              </a:rPr>
              <a:t>End-to-end, </a:t>
            </a:r>
            <a:r>
              <a:rPr lang="zh-CN" altLang="en-US" sz="1800" smtClean="0">
                <a:latin typeface="Adobe 宋体 Std L" panose="02020300000000000000" pitchFamily="18" charset="-122"/>
                <a:ea typeface="Adobe 宋体 Std L" panose="02020300000000000000" pitchFamily="18" charset="-122"/>
              </a:rPr>
              <a:t>基本</a:t>
            </a:r>
            <a:r>
              <a:rPr lang="zh-CN" altLang="en-US" sz="1800" smtClean="0">
                <a:latin typeface="Adobe 宋体 Std L" panose="02020300000000000000" pitchFamily="18" charset="-122"/>
                <a:ea typeface="Adobe 宋体 Std L" panose="02020300000000000000" pitchFamily="18" charset="-122"/>
              </a:rPr>
              <a:t>不需要特征工程（除了指定数据类型）</a:t>
            </a:r>
            <a:endParaRPr lang="en-US" altLang="zh-CN" sz="1800" smtClean="0">
              <a:latin typeface="Adobe 宋体 Std L" panose="02020300000000000000" pitchFamily="18" charset="-122"/>
              <a:ea typeface="Adobe 宋体 Std L" panose="02020300000000000000" pitchFamily="18" charset="-122"/>
            </a:endParaRPr>
          </a:p>
          <a:p>
            <a:r>
              <a:rPr lang="zh-CN" altLang="en-US" sz="1800" smtClean="0">
                <a:latin typeface="Adobe 宋体 Std L" panose="02020300000000000000" pitchFamily="18" charset="-122"/>
                <a:ea typeface="Adobe 宋体 Std L" panose="02020300000000000000" pitchFamily="18" charset="-122"/>
              </a:rPr>
              <a:t>自动处理类别不平衡</a:t>
            </a:r>
            <a:endParaRPr lang="en-US" altLang="zh-CN" sz="1800" smtClean="0">
              <a:latin typeface="Adobe 宋体 Std L" panose="02020300000000000000" pitchFamily="18" charset="-122"/>
              <a:ea typeface="Adobe 宋体 Std L" panose="02020300000000000000" pitchFamily="18" charset="-122"/>
            </a:endParaRPr>
          </a:p>
          <a:p>
            <a:r>
              <a:rPr lang="zh-CN" altLang="en-US" sz="1800" smtClean="0">
                <a:latin typeface="Adobe 宋体 Std L" panose="02020300000000000000" pitchFamily="18" charset="-122"/>
                <a:ea typeface="Adobe 宋体 Std L" panose="02020300000000000000" pitchFamily="18" charset="-122"/>
              </a:rPr>
              <a:t>不加</a:t>
            </a:r>
            <a:r>
              <a:rPr lang="en-US" altLang="zh-CN" sz="1800" smtClean="0">
                <a:latin typeface="Adobe 宋体 Std L" panose="02020300000000000000" pitchFamily="18" charset="-122"/>
                <a:ea typeface="Adobe 宋体 Std L" panose="02020300000000000000" pitchFamily="18" charset="-122"/>
              </a:rPr>
              <a:t>pretrain</a:t>
            </a:r>
            <a:r>
              <a:rPr lang="zh-CN" altLang="en-US" sz="1800" smtClean="0">
                <a:latin typeface="Adobe 宋体 Std L" panose="02020300000000000000" pitchFamily="18" charset="-122"/>
                <a:ea typeface="Adobe 宋体 Std L" panose="02020300000000000000" pitchFamily="18" charset="-122"/>
              </a:rPr>
              <a:t>效果</a:t>
            </a:r>
            <a:r>
              <a:rPr lang="zh-CN" altLang="en-US" sz="1800" smtClean="0">
                <a:latin typeface="Adobe 宋体 Std L" panose="02020300000000000000" pitchFamily="18" charset="-122"/>
                <a:ea typeface="Adobe 宋体 Std L" panose="02020300000000000000" pitchFamily="18" charset="-122"/>
              </a:rPr>
              <a:t>与</a:t>
            </a:r>
            <a:r>
              <a:rPr lang="en-US" altLang="zh-CN" sz="1800" smtClean="0">
                <a:latin typeface="Adobe 宋体 Std L" panose="02020300000000000000" pitchFamily="18" charset="-122"/>
                <a:ea typeface="Adobe 宋体 Std L" panose="02020300000000000000" pitchFamily="18" charset="-122"/>
              </a:rPr>
              <a:t>Xgboost</a:t>
            </a:r>
            <a:r>
              <a:rPr lang="zh-CN" altLang="en-US" sz="1800" smtClean="0">
                <a:latin typeface="Adobe 宋体 Std L" panose="02020300000000000000" pitchFamily="18" charset="-122"/>
                <a:ea typeface="Adobe 宋体 Std L" panose="02020300000000000000" pitchFamily="18" charset="-122"/>
              </a:rPr>
              <a:t>略差或持平，加上</a:t>
            </a:r>
            <a:r>
              <a:rPr lang="en-US" altLang="zh-CN" sz="1800" smtClean="0">
                <a:latin typeface="Adobe 宋体 Std L" panose="02020300000000000000" pitchFamily="18" charset="-122"/>
                <a:ea typeface="Adobe 宋体 Std L" panose="02020300000000000000" pitchFamily="18" charset="-122"/>
              </a:rPr>
              <a:t>pretrain</a:t>
            </a:r>
            <a:r>
              <a:rPr lang="zh-CN" altLang="en-US" sz="1800" smtClean="0">
                <a:latin typeface="Adobe 宋体 Std L" panose="02020300000000000000" pitchFamily="18" charset="-122"/>
                <a:ea typeface="Adobe 宋体 Std L" panose="02020300000000000000" pitchFamily="18" charset="-122"/>
              </a:rPr>
              <a:t>有时</a:t>
            </a:r>
            <a:r>
              <a:rPr lang="zh-CN" altLang="en-US" sz="1800" smtClean="0">
                <a:latin typeface="Adobe 宋体 Std L" panose="02020300000000000000" pitchFamily="18" charset="-122"/>
                <a:ea typeface="Adobe 宋体 Std L" panose="02020300000000000000" pitchFamily="18" charset="-122"/>
              </a:rPr>
              <a:t>优于</a:t>
            </a:r>
            <a:r>
              <a:rPr lang="en-US" altLang="zh-CN" sz="1800" smtClean="0">
                <a:latin typeface="Adobe 宋体 Std L" panose="02020300000000000000" pitchFamily="18" charset="-122"/>
                <a:ea typeface="Adobe 宋体 Std L" panose="02020300000000000000" pitchFamily="18" charset="-122"/>
              </a:rPr>
              <a:t>XGB</a:t>
            </a:r>
          </a:p>
          <a:p>
            <a:r>
              <a:rPr lang="zh-CN" altLang="en-US" sz="1800" smtClean="0">
                <a:latin typeface="Adobe 宋体 Std L" panose="02020300000000000000" pitchFamily="18" charset="-122"/>
                <a:ea typeface="Adobe 宋体 Std L" panose="02020300000000000000" pitchFamily="18" charset="-122"/>
              </a:rPr>
              <a:t>对超参数鲁棒性，不太依赖调参</a:t>
            </a:r>
            <a:endParaRPr lang="en-US" altLang="zh-CN" sz="1800" smtClean="0">
              <a:latin typeface="Adobe 宋体 Std L" panose="02020300000000000000" pitchFamily="18" charset="-122"/>
              <a:ea typeface="Adobe 宋体 Std L" panose="02020300000000000000" pitchFamily="18" charset="-122"/>
            </a:endParaRPr>
          </a:p>
          <a:p>
            <a:endParaRPr lang="en-US" altLang="zh-CN" sz="1800" smtClean="0">
              <a:latin typeface="Adobe 宋体 Std L" panose="02020300000000000000" pitchFamily="18" charset="-122"/>
              <a:ea typeface="Adobe 宋体 Std L" panose="02020300000000000000" pitchFamily="18" charset="-122"/>
            </a:endParaRPr>
          </a:p>
          <a:p>
            <a:pPr marL="0" indent="0">
              <a:buNone/>
            </a:pPr>
            <a:r>
              <a:rPr lang="zh-CN" altLang="en-US" sz="2400" b="1" u="sng" smtClean="0">
                <a:latin typeface="Adobe 宋体 Std L" panose="02020300000000000000" pitchFamily="18" charset="-122"/>
                <a:ea typeface="Adobe 宋体 Std L" panose="02020300000000000000" pitchFamily="18" charset="-122"/>
              </a:rPr>
              <a:t>劣势</a:t>
            </a:r>
            <a:endParaRPr lang="en-US" altLang="zh-CN" sz="2400" b="1" u="sng" smtClean="0">
              <a:latin typeface="Adobe 宋体 Std L" panose="02020300000000000000" pitchFamily="18" charset="-122"/>
              <a:ea typeface="Adobe 宋体 Std L" panose="02020300000000000000" pitchFamily="18" charset="-122"/>
            </a:endParaRPr>
          </a:p>
          <a:p>
            <a:r>
              <a:rPr lang="en-US" altLang="zh-CN" sz="1800"/>
              <a:t>gbdt</a:t>
            </a:r>
            <a:r>
              <a:rPr lang="zh-CN" altLang="en-US" sz="1800"/>
              <a:t>在</a:t>
            </a:r>
            <a:r>
              <a:rPr lang="en-US" altLang="zh-CN" sz="1800"/>
              <a:t>CPU</a:t>
            </a:r>
            <a:r>
              <a:rPr lang="zh-CN" altLang="en-US" sz="1800"/>
              <a:t>上训练效率有绝对优势</a:t>
            </a:r>
            <a:endParaRPr lang="en-US" altLang="zh-CN" sz="1800"/>
          </a:p>
          <a:p>
            <a:r>
              <a:rPr lang="en-US" altLang="zh-CN" sz="1800"/>
              <a:t>GPU: </a:t>
            </a:r>
            <a:r>
              <a:rPr lang="zh-CN" altLang="en-US" sz="1800"/>
              <a:t>训练要占用整块</a:t>
            </a:r>
            <a:r>
              <a:rPr lang="en-US" altLang="zh-CN" sz="1800"/>
              <a:t>gpu</a:t>
            </a:r>
            <a:r>
              <a:rPr lang="zh-CN" altLang="en-US" sz="1800"/>
              <a:t>，</a:t>
            </a:r>
            <a:r>
              <a:rPr lang="en-US" altLang="zh-CN" sz="1800"/>
              <a:t>I/O</a:t>
            </a:r>
            <a:r>
              <a:rPr lang="zh-CN" altLang="en-US" sz="1800"/>
              <a:t>运算成本高</a:t>
            </a:r>
            <a:endParaRPr lang="en-US" altLang="zh-CN" sz="1800"/>
          </a:p>
          <a:p>
            <a:pPr marL="228600" lvl="1">
              <a:spcBef>
                <a:spcPts val="1000"/>
              </a:spcBef>
            </a:pPr>
            <a:r>
              <a:rPr lang="zh-CN" altLang="en-US" sz="1800"/>
              <a:t>调参不敏感：</a:t>
            </a:r>
            <a:r>
              <a:rPr lang="arn-CL" altLang="zh-CN" sz="1800"/>
              <a:t> Guidelines for hyperparameters</a:t>
            </a:r>
            <a:r>
              <a:rPr lang="zh-CN" altLang="en-US" sz="1800"/>
              <a:t>部分</a:t>
            </a:r>
            <a:endParaRPr lang="en-US" altLang="zh-CN" sz="1800"/>
          </a:p>
          <a:p>
            <a:pPr marL="685800" lvl="2">
              <a:spcBef>
                <a:spcPts val="1000"/>
              </a:spcBef>
            </a:pPr>
            <a:r>
              <a:rPr lang="arn-CL" altLang="zh-CN" sz="1100"/>
              <a:t>Nsteps </a:t>
            </a:r>
            <a:r>
              <a:rPr lang="zh-CN" altLang="en-US" sz="1100"/>
              <a:t>∈</a:t>
            </a:r>
            <a:r>
              <a:rPr lang="arn-CL" altLang="zh-CN" sz="1100"/>
              <a:t> [3</a:t>
            </a:r>
            <a:r>
              <a:rPr lang="en-US" altLang="zh-CN" sz="1100"/>
              <a:t>,</a:t>
            </a:r>
            <a:r>
              <a:rPr lang="arn-CL" altLang="zh-CN" sz="1100"/>
              <a:t>10]</a:t>
            </a:r>
          </a:p>
          <a:p>
            <a:pPr marL="685800" lvl="2">
              <a:spcBef>
                <a:spcPts val="1000"/>
              </a:spcBef>
            </a:pPr>
            <a:r>
              <a:rPr lang="arn-CL" altLang="zh-CN" sz="1100"/>
              <a:t>N</a:t>
            </a:r>
            <a:r>
              <a:rPr lang="en-US" altLang="zh-CN" sz="1100"/>
              <a:t>d, Na (Nd=Na)</a:t>
            </a:r>
          </a:p>
          <a:p>
            <a:pPr marL="685800" lvl="2">
              <a:spcBef>
                <a:spcPts val="1000"/>
              </a:spcBef>
            </a:pPr>
            <a:r>
              <a:rPr lang="el-GR" altLang="zh-CN" sz="1100"/>
              <a:t>γ </a:t>
            </a:r>
            <a:endParaRPr lang="en-US" altLang="zh-CN" sz="1100"/>
          </a:p>
          <a:p>
            <a:pPr marL="685800" lvl="2">
              <a:spcBef>
                <a:spcPts val="1000"/>
              </a:spcBef>
            </a:pPr>
            <a:r>
              <a:rPr lang="en-US" altLang="zh-CN" sz="1100"/>
              <a:t>Batch size</a:t>
            </a:r>
            <a:endParaRPr lang="en-US" altLang="zh-CN" sz="1400"/>
          </a:p>
          <a:p>
            <a:pPr marL="0" indent="0">
              <a:buNone/>
            </a:pPr>
            <a:endParaRPr lang="en-US" altLang="zh-CN" sz="2000" b="1" u="sng" smtClean="0">
              <a:latin typeface="Adobe 宋体 Std L" panose="02020300000000000000" pitchFamily="18" charset="-122"/>
              <a:ea typeface="Adobe 宋体 Std L" panose="02020300000000000000" pitchFamily="18" charset="-122"/>
            </a:endParaRPr>
          </a:p>
          <a:p>
            <a:endParaRPr lang="zh-CN" altLang="en-US" sz="160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60809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smtClean="0">
                <a:latin typeface="Adobe 宋体 Std L" panose="02020300000000000000" pitchFamily="18" charset="-122"/>
                <a:ea typeface="Adobe 宋体 Std L" panose="02020300000000000000" pitchFamily="18" charset="-122"/>
              </a:rPr>
              <a:t>优化方向</a:t>
            </a:r>
            <a:endParaRPr lang="zh-CN" altLang="en-US" sz="3600">
              <a:latin typeface="Adobe 宋体 Std L" panose="02020300000000000000" pitchFamily="18" charset="-122"/>
              <a:ea typeface="Adobe 宋体 Std L" panose="02020300000000000000" pitchFamily="18" charset="-122"/>
            </a:endParaRPr>
          </a:p>
        </p:txBody>
      </p:sp>
      <p:sp>
        <p:nvSpPr>
          <p:cNvPr id="3" name="内容占位符 2"/>
          <p:cNvSpPr>
            <a:spLocks noGrp="1"/>
          </p:cNvSpPr>
          <p:nvPr>
            <p:ph idx="1"/>
          </p:nvPr>
        </p:nvSpPr>
        <p:spPr>
          <a:xfrm>
            <a:off x="677944" y="1690688"/>
            <a:ext cx="10515600" cy="4351338"/>
          </a:xfrm>
        </p:spPr>
        <p:txBody>
          <a:bodyPr>
            <a:normAutofit/>
          </a:bodyPr>
          <a:lstStyle/>
          <a:p>
            <a:r>
              <a:rPr lang="en-US" altLang="zh-CN">
                <a:latin typeface="Adobe 宋体 Std L" panose="02020300000000000000" pitchFamily="18" charset="-122"/>
                <a:ea typeface="Adobe 宋体 Std L" panose="02020300000000000000" pitchFamily="18" charset="-122"/>
              </a:rPr>
              <a:t>The unreasonable ineffectiveness of deep learning on tabular </a:t>
            </a:r>
            <a:r>
              <a:rPr lang="en-US" altLang="zh-CN" smtClean="0">
                <a:latin typeface="Adobe 宋体 Std L" panose="02020300000000000000" pitchFamily="18" charset="-122"/>
                <a:ea typeface="Adobe 宋体 Std L" panose="02020300000000000000" pitchFamily="18" charset="-122"/>
              </a:rPr>
              <a:t>data</a:t>
            </a:r>
            <a:endParaRPr lang="arn-CL" altLang="zh-CN" smtClean="0">
              <a:latin typeface="Adobe 宋体 Std L" panose="02020300000000000000" pitchFamily="18" charset="-122"/>
              <a:ea typeface="Adobe 宋体 Std L" panose="02020300000000000000" pitchFamily="18" charset="-122"/>
            </a:endParaRPr>
          </a:p>
          <a:p>
            <a:r>
              <a:rPr lang="zh-CN" altLang="en-US" smtClean="0">
                <a:latin typeface="Adobe 宋体 Std L" panose="02020300000000000000" pitchFamily="18" charset="-122"/>
                <a:ea typeface="Adobe 宋体 Std L" panose="02020300000000000000" pitchFamily="18" charset="-122"/>
              </a:rPr>
              <a:t>优化</a:t>
            </a:r>
            <a:r>
              <a:rPr lang="zh-CN" altLang="en-US" smtClean="0">
                <a:latin typeface="Adobe 宋体 Std L" panose="02020300000000000000" pitchFamily="18" charset="-122"/>
                <a:ea typeface="Adobe 宋体 Std L" panose="02020300000000000000" pitchFamily="18" charset="-122"/>
              </a:rPr>
              <a:t>：效果</a:t>
            </a:r>
            <a:r>
              <a:rPr lang="zh-CN" altLang="en-US" smtClean="0">
                <a:latin typeface="Adobe 宋体 Std L" panose="02020300000000000000" pitchFamily="18" charset="-122"/>
                <a:ea typeface="Adobe 宋体 Std L" panose="02020300000000000000" pitchFamily="18" charset="-122"/>
              </a:rPr>
              <a:t>：</a:t>
            </a:r>
            <a:endParaRPr lang="en-US" altLang="zh-CN" smtClean="0">
              <a:latin typeface="Adobe 宋体 Std L" panose="02020300000000000000" pitchFamily="18" charset="-122"/>
              <a:ea typeface="Adobe 宋体 Std L" panose="02020300000000000000" pitchFamily="18" charset="-122"/>
            </a:endParaRPr>
          </a:p>
          <a:p>
            <a:pPr lvl="2"/>
            <a:r>
              <a:rPr lang="zh-CN" altLang="en-US" smtClean="0">
                <a:latin typeface="Adobe 宋体 Std L" panose="02020300000000000000" pitchFamily="18" charset="-122"/>
                <a:ea typeface="Adobe 宋体 Std L" panose="02020300000000000000" pitchFamily="18" charset="-122"/>
              </a:rPr>
              <a:t>参量更小</a:t>
            </a:r>
            <a:endParaRPr lang="en-US" altLang="zh-CN" smtClean="0">
              <a:latin typeface="Adobe 宋体 Std L" panose="02020300000000000000" pitchFamily="18" charset="-122"/>
              <a:ea typeface="Adobe 宋体 Std L" panose="02020300000000000000" pitchFamily="18" charset="-122"/>
            </a:endParaRPr>
          </a:p>
          <a:p>
            <a:pPr lvl="2"/>
            <a:r>
              <a:rPr lang="en-US" altLang="zh-CN" smtClean="0">
                <a:latin typeface="Adobe 宋体 Std L" panose="02020300000000000000" pitchFamily="18" charset="-122"/>
                <a:ea typeface="Adobe 宋体 Std L" panose="02020300000000000000" pitchFamily="18" charset="-122"/>
              </a:rPr>
              <a:t>Sharper mask</a:t>
            </a:r>
          </a:p>
          <a:p>
            <a:pPr lvl="1"/>
            <a:r>
              <a:rPr lang="zh-CN" altLang="en-US" smtClean="0">
                <a:latin typeface="Adobe 宋体 Std L" panose="02020300000000000000" pitchFamily="18" charset="-122"/>
                <a:ea typeface="Adobe 宋体 Std L" panose="02020300000000000000" pitchFamily="18" charset="-122"/>
              </a:rPr>
              <a:t>改动：</a:t>
            </a:r>
            <a:endParaRPr lang="en-US" altLang="zh-CN" smtClean="0">
              <a:latin typeface="Adobe 宋体 Std L" panose="02020300000000000000" pitchFamily="18" charset="-122"/>
              <a:ea typeface="Adobe 宋体 Std L" panose="02020300000000000000" pitchFamily="18" charset="-122"/>
            </a:endParaRPr>
          </a:p>
          <a:p>
            <a:pPr lvl="2"/>
            <a:r>
              <a:rPr lang="en-US" altLang="zh-CN" smtClean="0">
                <a:latin typeface="Adobe 宋体 Std L" panose="02020300000000000000" pitchFamily="18" charset="-122"/>
                <a:ea typeface="Adobe 宋体 Std L" panose="02020300000000000000" pitchFamily="18" charset="-122"/>
              </a:rPr>
              <a:t>feature transformer</a:t>
            </a:r>
            <a:r>
              <a:rPr lang="zh-CN" altLang="en-US" smtClean="0">
                <a:latin typeface="Adobe 宋体 Std L" panose="02020300000000000000" pitchFamily="18" charset="-122"/>
                <a:ea typeface="Adobe 宋体 Std L" panose="02020300000000000000" pitchFamily="18" charset="-122"/>
              </a:rPr>
              <a:t>： </a:t>
            </a:r>
            <a:r>
              <a:rPr lang="en-US" altLang="zh-CN" smtClean="0">
                <a:latin typeface="Adobe 宋体 Std L" panose="02020300000000000000" pitchFamily="18" charset="-122"/>
                <a:ea typeface="Adobe 宋体 Std L" panose="02020300000000000000" pitchFamily="18" charset="-122"/>
              </a:rPr>
              <a:t>2</a:t>
            </a:r>
            <a:r>
              <a:rPr lang="zh-CN" altLang="en-US" smtClean="0">
                <a:latin typeface="Adobe 宋体 Std L" panose="02020300000000000000" pitchFamily="18" charset="-122"/>
                <a:ea typeface="Adobe 宋体 Std L" panose="02020300000000000000" pitchFamily="18" charset="-122"/>
              </a:rPr>
              <a:t>共享</a:t>
            </a:r>
            <a:r>
              <a:rPr lang="en-US" altLang="zh-CN" smtClean="0">
                <a:latin typeface="Adobe 宋体 Std L" panose="02020300000000000000" pitchFamily="18" charset="-122"/>
                <a:ea typeface="Adobe 宋体 Std L" panose="02020300000000000000" pitchFamily="18" charset="-122"/>
              </a:rPr>
              <a:t>+2 </a:t>
            </a:r>
            <a:r>
              <a:rPr lang="zh-CN" altLang="en-US" smtClean="0">
                <a:latin typeface="Adobe 宋体 Std L" panose="02020300000000000000" pitchFamily="18" charset="-122"/>
                <a:ea typeface="Adobe 宋体 Std L" panose="02020300000000000000" pitchFamily="18" charset="-122"/>
              </a:rPr>
              <a:t>独立</a:t>
            </a:r>
            <a:r>
              <a:rPr lang="en-US" altLang="zh-CN" smtClean="0">
                <a:latin typeface="Adobe 宋体 Std L" panose="02020300000000000000" pitchFamily="18" charset="-122"/>
                <a:ea typeface="Adobe 宋体 Std L" panose="02020300000000000000" pitchFamily="18" charset="-122"/>
                <a:sym typeface="Wingdings" panose="05000000000000000000" pitchFamily="2" charset="2"/>
              </a:rPr>
              <a:t> 1</a:t>
            </a:r>
            <a:r>
              <a:rPr lang="zh-CN" altLang="en-US" smtClean="0">
                <a:latin typeface="Adobe 宋体 Std L" panose="02020300000000000000" pitchFamily="18" charset="-122"/>
                <a:ea typeface="Adobe 宋体 Std L" panose="02020300000000000000" pitchFamily="18" charset="-122"/>
              </a:rPr>
              <a:t>共享</a:t>
            </a:r>
            <a:r>
              <a:rPr lang="en-US" altLang="zh-CN" smtClean="0">
                <a:latin typeface="Adobe 宋体 Std L" panose="02020300000000000000" pitchFamily="18" charset="-122"/>
                <a:ea typeface="Adobe 宋体 Std L" panose="02020300000000000000" pitchFamily="18" charset="-122"/>
              </a:rPr>
              <a:t>+1</a:t>
            </a:r>
            <a:r>
              <a:rPr lang="zh-CN" altLang="en-US" smtClean="0">
                <a:latin typeface="Adobe 宋体 Std L" panose="02020300000000000000" pitchFamily="18" charset="-122"/>
                <a:ea typeface="Adobe 宋体 Std L" panose="02020300000000000000" pitchFamily="18" charset="-122"/>
              </a:rPr>
              <a:t>独立</a:t>
            </a:r>
            <a:endParaRPr lang="en-US" altLang="zh-CN" smtClean="0">
              <a:latin typeface="Adobe 宋体 Std L" panose="02020300000000000000" pitchFamily="18" charset="-122"/>
              <a:ea typeface="Adobe 宋体 Std L" panose="02020300000000000000" pitchFamily="18" charset="-122"/>
            </a:endParaRPr>
          </a:p>
          <a:p>
            <a:pPr marL="914400" lvl="2" indent="0">
              <a:buNone/>
            </a:pPr>
            <a:r>
              <a:rPr lang="en-US" altLang="zh-CN" smtClean="0">
                <a:latin typeface="Adobe 宋体 Std L" panose="02020300000000000000" pitchFamily="18" charset="-122"/>
                <a:ea typeface="Adobe 宋体 Std L" panose="02020300000000000000" pitchFamily="18" charset="-122"/>
              </a:rPr>
              <a:t>    (</a:t>
            </a:r>
            <a:r>
              <a:rPr lang="zh-CN" altLang="en-US" smtClean="0">
                <a:latin typeface="Adobe 宋体 Std L" panose="02020300000000000000" pitchFamily="18" charset="-122"/>
                <a:ea typeface="Adobe 宋体 Std L" panose="02020300000000000000" pitchFamily="18" charset="-122"/>
              </a:rPr>
              <a:t>减少</a:t>
            </a:r>
            <a:r>
              <a:rPr lang="en-US" altLang="zh-CN" smtClean="0">
                <a:latin typeface="Adobe 宋体 Std L" panose="02020300000000000000" pitchFamily="18" charset="-122"/>
                <a:ea typeface="Adobe 宋体 Std L" panose="02020300000000000000" pitchFamily="18" charset="-122"/>
              </a:rPr>
              <a:t>FT</a:t>
            </a:r>
            <a:r>
              <a:rPr lang="zh-CN" altLang="en-US" smtClean="0">
                <a:latin typeface="Adobe 宋体 Std L" panose="02020300000000000000" pitchFamily="18" charset="-122"/>
                <a:ea typeface="Adobe 宋体 Std L" panose="02020300000000000000" pitchFamily="18" charset="-122"/>
              </a:rPr>
              <a:t>层数 在文章作者和我</a:t>
            </a:r>
            <a:r>
              <a:rPr lang="zh-CN" altLang="en-US">
                <a:latin typeface="Adobe 宋体 Std L" panose="02020300000000000000" pitchFamily="18" charset="-122"/>
                <a:ea typeface="Adobe 宋体 Std L" panose="02020300000000000000" pitchFamily="18" charset="-122"/>
              </a:rPr>
              <a:t>的数据</a:t>
            </a:r>
            <a:r>
              <a:rPr lang="zh-CN" altLang="en-US">
                <a:latin typeface="Adobe 宋体 Std L" panose="02020300000000000000" pitchFamily="18" charset="-122"/>
                <a:ea typeface="Adobe 宋体 Std L" panose="02020300000000000000" pitchFamily="18" charset="-122"/>
              </a:rPr>
              <a:t>集</a:t>
            </a:r>
            <a:r>
              <a:rPr lang="zh-CN" altLang="en-US" smtClean="0">
                <a:latin typeface="Adobe 宋体 Std L" panose="02020300000000000000" pitchFamily="18" charset="-122"/>
                <a:ea typeface="Adobe 宋体 Std L" panose="02020300000000000000" pitchFamily="18" charset="-122"/>
              </a:rPr>
              <a:t>上都没有</a:t>
            </a:r>
            <a:r>
              <a:rPr lang="zh-CN" altLang="en-US">
                <a:latin typeface="Adobe 宋体 Std L" panose="02020300000000000000" pitchFamily="18" charset="-122"/>
                <a:ea typeface="Adobe 宋体 Std L" panose="02020300000000000000" pitchFamily="18" charset="-122"/>
              </a:rPr>
              <a:t>影响</a:t>
            </a:r>
            <a:r>
              <a:rPr lang="en-US" altLang="zh-CN" smtClean="0">
                <a:latin typeface="Adobe 宋体 Std L" panose="02020300000000000000" pitchFamily="18" charset="-122"/>
                <a:ea typeface="Adobe 宋体 Std L" panose="02020300000000000000" pitchFamily="18" charset="-122"/>
              </a:rPr>
              <a:t>)</a:t>
            </a:r>
            <a:endParaRPr lang="en-US" altLang="zh-CN" smtClean="0">
              <a:latin typeface="Adobe 宋体 Std L" panose="02020300000000000000" pitchFamily="18" charset="-122"/>
              <a:ea typeface="Adobe 宋体 Std L" panose="02020300000000000000" pitchFamily="18" charset="-122"/>
              <a:sym typeface="Wingdings" panose="05000000000000000000" pitchFamily="2" charset="2"/>
            </a:endParaRPr>
          </a:p>
          <a:p>
            <a:pPr lvl="2"/>
            <a:r>
              <a:rPr lang="en-US" altLang="zh-CN">
                <a:latin typeface="Adobe 宋体 Std L" panose="02020300000000000000" pitchFamily="18" charset="-122"/>
                <a:ea typeface="Adobe 宋体 Std L" panose="02020300000000000000" pitchFamily="18" charset="-122"/>
              </a:rPr>
              <a:t>m</a:t>
            </a:r>
            <a:r>
              <a:rPr lang="en-US" altLang="zh-CN" smtClean="0">
                <a:latin typeface="Adobe 宋体 Std L" panose="02020300000000000000" pitchFamily="18" charset="-122"/>
                <a:ea typeface="Adobe 宋体 Std L" panose="02020300000000000000" pitchFamily="18" charset="-122"/>
              </a:rPr>
              <a:t>ask: sparsemax -&gt; </a:t>
            </a:r>
            <a:r>
              <a:rPr lang="en-US" altLang="zh-CN" smtClean="0">
                <a:latin typeface="Adobe 宋体 Std L" panose="02020300000000000000" pitchFamily="18" charset="-122"/>
                <a:ea typeface="Adobe 宋体 Std L" panose="02020300000000000000" pitchFamily="18" charset="-122"/>
              </a:rPr>
              <a:t>1.5-entmax</a:t>
            </a:r>
            <a:r>
              <a:rPr lang="zh-CN" altLang="en-US" smtClean="0">
                <a:latin typeface="Adobe 宋体 Std L" panose="02020300000000000000" pitchFamily="18" charset="-122"/>
                <a:ea typeface="Adobe 宋体 Std L" panose="02020300000000000000" pitchFamily="18" charset="-122"/>
              </a:rPr>
              <a:t>，更贴近</a:t>
            </a:r>
            <a:r>
              <a:rPr lang="en-US" altLang="zh-CN" smtClean="0">
                <a:latin typeface="Adobe 宋体 Std L" panose="02020300000000000000" pitchFamily="18" charset="-122"/>
                <a:ea typeface="Adobe 宋体 Std L" panose="02020300000000000000" pitchFamily="18" charset="-122"/>
              </a:rPr>
              <a:t>softmax</a:t>
            </a:r>
            <a:r>
              <a:rPr lang="zh-CN" altLang="en-US" smtClean="0">
                <a:latin typeface="Adobe 宋体 Std L" panose="02020300000000000000" pitchFamily="18" charset="-122"/>
                <a:ea typeface="Adobe 宋体 Std L" panose="02020300000000000000" pitchFamily="18" charset="-122"/>
              </a:rPr>
              <a:t>分布但稀疏</a:t>
            </a:r>
            <a:endParaRPr lang="en-US" altLang="zh-CN">
              <a:latin typeface="Adobe 宋体 Std L" panose="02020300000000000000" pitchFamily="18" charset="-122"/>
              <a:ea typeface="Adobe 宋体 Std L" panose="02020300000000000000" pitchFamily="18" charset="-122"/>
            </a:endParaRPr>
          </a:p>
          <a:p>
            <a:pPr lvl="2"/>
            <a:r>
              <a:rPr lang="en-US" altLang="zh-CN" smtClean="0">
                <a:latin typeface="Adobe 宋体 Std L" panose="02020300000000000000" pitchFamily="18" charset="-122"/>
                <a:ea typeface="Adobe 宋体 Std L" panose="02020300000000000000" pitchFamily="18" charset="-122"/>
              </a:rPr>
              <a:t>*Sequential </a:t>
            </a:r>
            <a:r>
              <a:rPr lang="en-US" altLang="zh-CN" smtClean="0">
                <a:latin typeface="Adobe 宋体 Std L" panose="02020300000000000000" pitchFamily="18" charset="-122"/>
                <a:ea typeface="Adobe 宋体 Std L" panose="02020300000000000000" pitchFamily="18" charset="-122"/>
              </a:rPr>
              <a:t>adaptivity: </a:t>
            </a:r>
            <a:r>
              <a:rPr lang="zh-CN" altLang="en-US" smtClean="0">
                <a:latin typeface="Adobe 宋体 Std L" panose="02020300000000000000" pitchFamily="18" charset="-122"/>
                <a:ea typeface="Adobe 宋体 Std L" panose="02020300000000000000" pitchFamily="18" charset="-122"/>
              </a:rPr>
              <a:t>动态决策步数，模型通过适应性学习自动算步数</a:t>
            </a:r>
            <a:endParaRPr lang="en-US" altLang="zh-CN" smtClean="0">
              <a:latin typeface="Adobe 宋体 Std L" panose="02020300000000000000" pitchFamily="18" charset="-122"/>
              <a:ea typeface="Adobe 宋体 Std L" panose="02020300000000000000" pitchFamily="18" charset="-122"/>
            </a:endParaRPr>
          </a:p>
          <a:p>
            <a:pPr lvl="2"/>
            <a:endParaRPr lang="en-US" altLang="zh-CN" sz="1800">
              <a:latin typeface="Adobe 宋体 Std L" panose="02020300000000000000" pitchFamily="18" charset="-122"/>
              <a:ea typeface="Adobe 宋体 Std L" panose="02020300000000000000" pitchFamily="18" charset="-122"/>
            </a:endParaRPr>
          </a:p>
          <a:p>
            <a:r>
              <a:rPr lang="zh-CN" altLang="en-US" sz="2400">
                <a:latin typeface="Adobe 宋体 Std L" panose="02020300000000000000" pitchFamily="18" charset="-122"/>
                <a:ea typeface="Adobe 宋体 Std L" panose="02020300000000000000" pitchFamily="18" charset="-122"/>
              </a:rPr>
              <a:t>代码：</a:t>
            </a:r>
            <a:r>
              <a:rPr lang="arn-CL" altLang="zh-CN" sz="2400">
                <a:latin typeface="Adobe 宋体 Std L" panose="02020300000000000000" pitchFamily="18" charset="-122"/>
                <a:ea typeface="Adobe 宋体 Std L" panose="02020300000000000000" pitchFamily="18" charset="-122"/>
                <a:hlinkClick r:id="rId3"/>
              </a:rPr>
              <a:t>https://github.com/ptuls/tabnet-modified</a:t>
            </a:r>
            <a:endParaRPr lang="en-US" altLang="zh-CN" sz="2400" smtClean="0">
              <a:latin typeface="Adobe 宋体 Std L" panose="02020300000000000000" pitchFamily="18" charset="-122"/>
              <a:ea typeface="Adobe 宋体 Std L" panose="02020300000000000000" pitchFamily="18" charset="-122"/>
            </a:endParaRPr>
          </a:p>
        </p:txBody>
      </p:sp>
      <p:pic>
        <p:nvPicPr>
          <p:cNvPr id="1026" name="Picture 2" descr="https://pic3.zhimg.com/80/v2-79e32895cdd49a0672e8e5b1bc0268f2_720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3332" y="33553"/>
            <a:ext cx="5540058" cy="152422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82534" y="6404447"/>
            <a:ext cx="12403015" cy="369332"/>
          </a:xfrm>
          <a:prstGeom prst="rect">
            <a:avLst/>
          </a:prstGeom>
        </p:spPr>
        <p:txBody>
          <a:bodyPr wrap="square">
            <a:spAutoFit/>
          </a:bodyPr>
          <a:lstStyle/>
          <a:p>
            <a:pPr marL="685800" lvl="2">
              <a:spcBef>
                <a:spcPts val="1000"/>
              </a:spcBef>
            </a:pPr>
            <a:r>
              <a:rPr lang="en-US" altLang="zh-CN" smtClean="0">
                <a:latin typeface="Adobe 宋体 Std L" panose="02020300000000000000" pitchFamily="18" charset="-122"/>
                <a:ea typeface="Adobe 宋体 Std L" panose="02020300000000000000" pitchFamily="18" charset="-122"/>
              </a:rPr>
              <a:t>https</a:t>
            </a:r>
            <a:r>
              <a:rPr lang="en-US" altLang="zh-CN">
                <a:latin typeface="Adobe 宋体 Std L" panose="02020300000000000000" pitchFamily="18" charset="-122"/>
                <a:ea typeface="Adobe 宋体 Std L" panose="02020300000000000000" pitchFamily="18" charset="-122"/>
              </a:rPr>
              <a:t>://towardsdatascience.com/the-unreasonable-ineffectiveness-of-deep-learning-on-tabular-data-fd784ea29c33 </a:t>
            </a:r>
          </a:p>
        </p:txBody>
      </p:sp>
      <p:pic>
        <p:nvPicPr>
          <p:cNvPr id="5" name="图片 4"/>
          <p:cNvPicPr>
            <a:picLocks noChangeAspect="1"/>
          </p:cNvPicPr>
          <p:nvPr/>
        </p:nvPicPr>
        <p:blipFill>
          <a:blip r:embed="rId5"/>
          <a:stretch>
            <a:fillRect/>
          </a:stretch>
        </p:blipFill>
        <p:spPr>
          <a:xfrm>
            <a:off x="9843580" y="2137330"/>
            <a:ext cx="2103777" cy="1782366"/>
          </a:xfrm>
          <a:prstGeom prst="rect">
            <a:avLst/>
          </a:prstGeom>
        </p:spPr>
      </p:pic>
    </p:spTree>
    <p:extLst>
      <p:ext uri="{BB962C8B-B14F-4D97-AF65-F5344CB8AC3E}">
        <p14:creationId xmlns:p14="http://schemas.microsoft.com/office/powerpoint/2010/main" val="314383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bwMode="auto">
          <a:xfrm>
            <a:off x="-152400" y="3408907"/>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zh-CN" altLang="zh-CN" sz="1800" smtClean="0">
              <a:latin typeface="Arial" panose="020B0604020202020204" pitchFamily="34" charset="0"/>
            </a:endParaRPr>
          </a:p>
        </p:txBody>
      </p:sp>
      <p:sp>
        <p:nvSpPr>
          <p:cNvPr id="5" name="内容占位符 2"/>
          <p:cNvSpPr>
            <a:spLocks noGrp="1"/>
          </p:cNvSpPr>
          <p:nvPr>
            <p:ph idx="1"/>
          </p:nvPr>
        </p:nvSpPr>
        <p:spPr>
          <a:xfrm>
            <a:off x="1023026" y="1829294"/>
            <a:ext cx="10515600" cy="4351338"/>
          </a:xfrm>
        </p:spPr>
        <p:txBody>
          <a:bodyPr>
            <a:normAutofit/>
          </a:bodyPr>
          <a:lstStyle/>
          <a:p>
            <a:r>
              <a:rPr lang="zh-CN" altLang="en-US" sz="2200" b="1" smtClean="0">
                <a:latin typeface="Adobe 宋体 Std L" panose="02020300000000000000" pitchFamily="18" charset="-122"/>
                <a:ea typeface="Adobe 宋体 Std L" panose="02020300000000000000" pitchFamily="18" charset="-122"/>
              </a:rPr>
              <a:t>论文尝试</a:t>
            </a:r>
            <a:r>
              <a:rPr lang="zh-CN" altLang="en-US" sz="2200" b="1">
                <a:latin typeface="Adobe 宋体 Std L" panose="02020300000000000000" pitchFamily="18" charset="-122"/>
                <a:ea typeface="Adobe 宋体 Std L" panose="02020300000000000000" pitchFamily="18" charset="-122"/>
              </a:rPr>
              <a:t>解决的问题</a:t>
            </a:r>
            <a:r>
              <a:rPr lang="en-US" altLang="zh-CN" sz="2200" b="1">
                <a:latin typeface="Adobe 宋体 Std L" panose="02020300000000000000" pitchFamily="18" charset="-122"/>
                <a:ea typeface="Adobe 宋体 Std L" panose="02020300000000000000" pitchFamily="18" charset="-122"/>
              </a:rPr>
              <a:t>: </a:t>
            </a:r>
            <a:r>
              <a:rPr lang="zh-CN" altLang="en-US" sz="2200" b="1" smtClean="0">
                <a:latin typeface="Adobe 宋体 Std L" panose="02020300000000000000" pitchFamily="18" charset="-122"/>
                <a:ea typeface="Adobe 宋体 Std L" panose="02020300000000000000" pitchFamily="18" charset="-122"/>
              </a:rPr>
              <a:t>深度</a:t>
            </a:r>
            <a:r>
              <a:rPr lang="zh-CN" altLang="en-US" sz="2200" b="1">
                <a:latin typeface="Adobe 宋体 Std L" panose="02020300000000000000" pitchFamily="18" charset="-122"/>
                <a:ea typeface="Adobe 宋体 Std L" panose="02020300000000000000" pitchFamily="18" charset="-122"/>
              </a:rPr>
              <a:t>学习在</a:t>
            </a:r>
            <a:r>
              <a:rPr lang="zh-CN" altLang="en-US" sz="2200" b="1" u="sng">
                <a:latin typeface="Adobe 宋体 Std L" panose="02020300000000000000" pitchFamily="18" charset="-122"/>
                <a:ea typeface="Adobe 宋体 Std L" panose="02020300000000000000" pitchFamily="18" charset="-122"/>
              </a:rPr>
              <a:t>表格数据</a:t>
            </a:r>
            <a:r>
              <a:rPr lang="zh-CN" altLang="en-US" sz="2200" b="1">
                <a:latin typeface="Adobe 宋体 Std L" panose="02020300000000000000" pitchFamily="18" charset="-122"/>
                <a:ea typeface="Adobe 宋体 Std L" panose="02020300000000000000" pitchFamily="18" charset="-122"/>
              </a:rPr>
              <a:t>领域的</a:t>
            </a:r>
            <a:r>
              <a:rPr lang="zh-CN" altLang="en-US" sz="2200" b="1" smtClean="0">
                <a:latin typeface="Adobe 宋体 Std L" panose="02020300000000000000" pitchFamily="18" charset="-122"/>
                <a:ea typeface="Adobe 宋体 Std L" panose="02020300000000000000" pitchFamily="18" charset="-122"/>
              </a:rPr>
              <a:t>应用</a:t>
            </a:r>
            <a:endParaRPr lang="en-US" altLang="zh-CN" sz="2200" b="1" smtClean="0">
              <a:latin typeface="Adobe 宋体 Std L" panose="02020300000000000000" pitchFamily="18" charset="-122"/>
              <a:ea typeface="Adobe 宋体 Std L" panose="02020300000000000000" pitchFamily="18" charset="-122"/>
            </a:endParaRPr>
          </a:p>
          <a:p>
            <a:endParaRPr lang="en-US" altLang="zh-CN" sz="2200" b="1" smtClean="0">
              <a:latin typeface="Adobe 宋体 Std L" panose="02020300000000000000" pitchFamily="18" charset="-122"/>
              <a:ea typeface="Adobe 宋体 Std L" panose="02020300000000000000" pitchFamily="18" charset="-122"/>
            </a:endParaRPr>
          </a:p>
          <a:p>
            <a:r>
              <a:rPr lang="zh-CN" altLang="en-US" sz="2400">
                <a:latin typeface="Adobe 宋体 Std L" panose="02020300000000000000" pitchFamily="18" charset="-122"/>
                <a:ea typeface="Adobe 宋体 Std L" panose="02020300000000000000" pitchFamily="18" charset="-122"/>
              </a:rPr>
              <a:t>表格数据特点</a:t>
            </a:r>
            <a:endParaRPr lang="zh-CN" altLang="en-US" smtClean="0">
              <a:latin typeface="Adobe 宋体 Std L" panose="02020300000000000000" pitchFamily="18" charset="-122"/>
              <a:ea typeface="Adobe 宋体 Std L" panose="02020300000000000000" pitchFamily="18" charset="-122"/>
            </a:endParaRPr>
          </a:p>
          <a:p>
            <a:pPr lvl="1"/>
            <a:r>
              <a:rPr lang="zh-CN" altLang="en-US" smtClean="0">
                <a:latin typeface="Adobe 宋体 Std L" panose="02020300000000000000" pitchFamily="18" charset="-122"/>
                <a:ea typeface="Adobe 宋体 Std L" panose="02020300000000000000" pitchFamily="18" charset="-122"/>
              </a:rPr>
              <a:t>特征</a:t>
            </a:r>
            <a:r>
              <a:rPr lang="zh-CN" altLang="en-US">
                <a:latin typeface="Adobe 宋体 Std L" panose="02020300000000000000" pitchFamily="18" charset="-122"/>
                <a:ea typeface="Adobe 宋体 Std L" panose="02020300000000000000" pitchFamily="18" charset="-122"/>
              </a:rPr>
              <a:t>关联度高，少部分特征做主要贡献</a:t>
            </a:r>
          </a:p>
          <a:p>
            <a:pPr lvl="1"/>
            <a:r>
              <a:rPr lang="zh-CN" altLang="en-US">
                <a:latin typeface="Adobe 宋体 Std L" panose="02020300000000000000" pitchFamily="18" charset="-122"/>
                <a:ea typeface="Adobe 宋体 Std L" panose="02020300000000000000" pitchFamily="18" charset="-122"/>
              </a:rPr>
              <a:t>缺失情况严重</a:t>
            </a:r>
          </a:p>
          <a:p>
            <a:pPr lvl="1"/>
            <a:r>
              <a:rPr lang="zh-CN" altLang="en-US">
                <a:latin typeface="Adobe 宋体 Std L" panose="02020300000000000000" pitchFamily="18" charset="-122"/>
                <a:ea typeface="Adobe 宋体 Std L" panose="02020300000000000000" pitchFamily="18" charset="-122"/>
              </a:rPr>
              <a:t>类别不平衡情况严重</a:t>
            </a:r>
          </a:p>
          <a:p>
            <a:pPr lvl="1"/>
            <a:endParaRPr lang="en-US" altLang="zh-CN" smtClean="0">
              <a:latin typeface="Adobe 宋体 Std L" panose="02020300000000000000" pitchFamily="18" charset="-122"/>
              <a:ea typeface="Adobe 宋体 Std L" panose="02020300000000000000" pitchFamily="18" charset="-122"/>
            </a:endParaRPr>
          </a:p>
          <a:p>
            <a:pPr lvl="1"/>
            <a:endParaRPr lang="en-US" altLang="zh-CN" smtClean="0">
              <a:latin typeface="Adobe 宋体 Std L" panose="02020300000000000000" pitchFamily="18" charset="-122"/>
              <a:ea typeface="Adobe 宋体 Std L" panose="02020300000000000000" pitchFamily="18" charset="-122"/>
            </a:endParaRPr>
          </a:p>
          <a:p>
            <a:pPr lvl="1"/>
            <a:endParaRPr lang="zh-CN" altLang="en-US">
              <a:latin typeface="Adobe 宋体 Std L" panose="02020300000000000000" pitchFamily="18" charset="-122"/>
              <a:ea typeface="Adobe 宋体 Std L" panose="02020300000000000000" pitchFamily="18" charset="-122"/>
            </a:endParaRPr>
          </a:p>
        </p:txBody>
      </p:sp>
      <p:sp>
        <p:nvSpPr>
          <p:cNvPr id="8" name="标题 1"/>
          <p:cNvSpPr>
            <a:spLocks noGrp="1"/>
          </p:cNvSpPr>
          <p:nvPr>
            <p:ph type="title"/>
          </p:nvPr>
        </p:nvSpPr>
        <p:spPr>
          <a:xfrm>
            <a:off x="838200" y="503731"/>
            <a:ext cx="10515600" cy="1325563"/>
          </a:xfrm>
        </p:spPr>
        <p:txBody>
          <a:bodyPr>
            <a:normAutofit/>
          </a:bodyPr>
          <a:lstStyle/>
          <a:p>
            <a:pPr lvl="1" algn="l" rtl="0">
              <a:lnSpc>
                <a:spcPct val="90000"/>
              </a:lnSpc>
              <a:spcBef>
                <a:spcPct val="0"/>
              </a:spcBef>
            </a:pPr>
            <a:r>
              <a:rPr lang="zh-CN" altLang="en-US" sz="2800" smtClean="0">
                <a:latin typeface="Adobe 宋体 Std L" panose="02020300000000000000" pitchFamily="18" charset="-122"/>
                <a:ea typeface="Adobe 宋体 Std L" panose="02020300000000000000" pitchFamily="18" charset="-122"/>
              </a:rPr>
              <a:t>表格学习</a:t>
            </a:r>
            <a:endParaRPr lang="zh-CN" altLang="en-US" sz="2800">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46725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3731"/>
            <a:ext cx="10515600" cy="1325563"/>
          </a:xfrm>
        </p:spPr>
        <p:txBody>
          <a:bodyPr>
            <a:normAutofit/>
          </a:bodyPr>
          <a:lstStyle/>
          <a:p>
            <a:pPr lvl="1" algn="l" rtl="0">
              <a:lnSpc>
                <a:spcPct val="90000"/>
              </a:lnSpc>
              <a:spcBef>
                <a:spcPct val="0"/>
              </a:spcBef>
            </a:pPr>
            <a:r>
              <a:rPr lang="zh-CN" altLang="en-US" sz="2800" smtClean="0">
                <a:latin typeface="Adobe 宋体 Std L" panose="02020300000000000000" pitchFamily="18" charset="-122"/>
                <a:ea typeface="Adobe 宋体 Std L" panose="02020300000000000000" pitchFamily="18" charset="-122"/>
              </a:rPr>
              <a:t>背景</a:t>
            </a:r>
            <a:endParaRPr lang="zh-CN" altLang="en-US" sz="2800">
              <a:latin typeface="Adobe 宋体 Std L" panose="02020300000000000000" pitchFamily="18" charset="-122"/>
              <a:ea typeface="Adobe 宋体 Std L" panose="02020300000000000000" pitchFamily="18" charset="-122"/>
            </a:endParaRPr>
          </a:p>
        </p:txBody>
      </p:sp>
      <p:sp>
        <p:nvSpPr>
          <p:cNvPr id="3" name="内容占位符 2"/>
          <p:cNvSpPr>
            <a:spLocks noGrp="1"/>
          </p:cNvSpPr>
          <p:nvPr>
            <p:ph idx="1"/>
          </p:nvPr>
        </p:nvSpPr>
        <p:spPr>
          <a:xfrm>
            <a:off x="838200" y="1641841"/>
            <a:ext cx="10515600" cy="4351338"/>
          </a:xfrm>
        </p:spPr>
        <p:txBody>
          <a:bodyPr>
            <a:normAutofit fontScale="70000" lnSpcReduction="20000"/>
          </a:bodyPr>
          <a:lstStyle/>
          <a:p>
            <a:r>
              <a:rPr lang="zh-CN" altLang="en-US" b="1" smtClean="0">
                <a:latin typeface="Adobe 宋体 Std L" panose="02020300000000000000" pitchFamily="18" charset="-122"/>
                <a:ea typeface="Adobe 宋体 Std L" panose="02020300000000000000" pitchFamily="18" charset="-122"/>
              </a:rPr>
              <a:t>论文尝试</a:t>
            </a:r>
            <a:r>
              <a:rPr lang="zh-CN" altLang="en-US" b="1">
                <a:latin typeface="Adobe 宋体 Std L" panose="02020300000000000000" pitchFamily="18" charset="-122"/>
                <a:ea typeface="Adobe 宋体 Std L" panose="02020300000000000000" pitchFamily="18" charset="-122"/>
              </a:rPr>
              <a:t>解决的问题</a:t>
            </a:r>
            <a:r>
              <a:rPr lang="en-US" altLang="zh-CN" b="1">
                <a:latin typeface="Adobe 宋体 Std L" panose="02020300000000000000" pitchFamily="18" charset="-122"/>
                <a:ea typeface="Adobe 宋体 Std L" panose="02020300000000000000" pitchFamily="18" charset="-122"/>
              </a:rPr>
              <a:t>: </a:t>
            </a:r>
            <a:r>
              <a:rPr lang="zh-CN" altLang="en-US" b="1" smtClean="0">
                <a:latin typeface="Adobe 宋体 Std L" panose="02020300000000000000" pitchFamily="18" charset="-122"/>
                <a:ea typeface="Adobe 宋体 Std L" panose="02020300000000000000" pitchFamily="18" charset="-122"/>
              </a:rPr>
              <a:t>深度</a:t>
            </a:r>
            <a:r>
              <a:rPr lang="zh-CN" altLang="en-US" b="1">
                <a:latin typeface="Adobe 宋体 Std L" panose="02020300000000000000" pitchFamily="18" charset="-122"/>
                <a:ea typeface="Adobe 宋体 Std L" panose="02020300000000000000" pitchFamily="18" charset="-122"/>
              </a:rPr>
              <a:t>学习在</a:t>
            </a:r>
            <a:r>
              <a:rPr lang="zh-CN" altLang="en-US" b="1" u="sng">
                <a:latin typeface="Adobe 宋体 Std L" panose="02020300000000000000" pitchFamily="18" charset="-122"/>
                <a:ea typeface="Adobe 宋体 Std L" panose="02020300000000000000" pitchFamily="18" charset="-122"/>
              </a:rPr>
              <a:t>表格数据</a:t>
            </a:r>
            <a:r>
              <a:rPr lang="zh-CN" altLang="en-US" b="1">
                <a:latin typeface="Adobe 宋体 Std L" panose="02020300000000000000" pitchFamily="18" charset="-122"/>
                <a:ea typeface="Adobe 宋体 Std L" panose="02020300000000000000" pitchFamily="18" charset="-122"/>
              </a:rPr>
              <a:t>领域的</a:t>
            </a:r>
            <a:r>
              <a:rPr lang="zh-CN" altLang="en-US" b="1" smtClean="0">
                <a:latin typeface="Adobe 宋体 Std L" panose="02020300000000000000" pitchFamily="18" charset="-122"/>
                <a:ea typeface="Adobe 宋体 Std L" panose="02020300000000000000" pitchFamily="18" charset="-122"/>
              </a:rPr>
              <a:t>应用</a:t>
            </a:r>
            <a:endParaRPr lang="en-US" altLang="zh-CN" b="1" smtClean="0">
              <a:latin typeface="Adobe 宋体 Std L" panose="02020300000000000000" pitchFamily="18" charset="-122"/>
              <a:ea typeface="Adobe 宋体 Std L" panose="02020300000000000000" pitchFamily="18" charset="-122"/>
            </a:endParaRPr>
          </a:p>
          <a:p>
            <a:endParaRPr lang="en-US" altLang="zh-CN" b="1" smtClean="0">
              <a:latin typeface="Adobe 宋体 Std L" panose="02020300000000000000" pitchFamily="18" charset="-122"/>
              <a:ea typeface="Adobe 宋体 Std L" panose="02020300000000000000" pitchFamily="18" charset="-122"/>
            </a:endParaRPr>
          </a:p>
          <a:p>
            <a:r>
              <a:rPr lang="zh-CN" altLang="en-US" sz="2400" smtClean="0">
                <a:latin typeface="Adobe 宋体 Std L" panose="02020300000000000000" pitchFamily="18" charset="-122"/>
                <a:ea typeface="Adobe 宋体 Std L" panose="02020300000000000000" pitchFamily="18" charset="-122"/>
              </a:rPr>
              <a:t>决策树模型</a:t>
            </a:r>
            <a:r>
              <a:rPr lang="zh-CN" altLang="en-US" sz="2400" smtClean="0">
                <a:latin typeface="Adobe 宋体 Std L" panose="02020300000000000000" pitchFamily="18" charset="-122"/>
                <a:ea typeface="Adobe 宋体 Std L" panose="02020300000000000000" pitchFamily="18" charset="-122"/>
              </a:rPr>
              <a:t>（传统优势</a:t>
            </a:r>
            <a:r>
              <a:rPr lang="zh-CN" altLang="en-US" sz="2400" smtClean="0">
                <a:latin typeface="Adobe 宋体 Std L" panose="02020300000000000000" pitchFamily="18" charset="-122"/>
                <a:ea typeface="Adobe 宋体 Std L" panose="02020300000000000000" pitchFamily="18" charset="-122"/>
              </a:rPr>
              <a:t>）：</a:t>
            </a:r>
            <a:endParaRPr lang="en-US" altLang="zh-CN" sz="2400" smtClean="0">
              <a:latin typeface="Adobe 宋体 Std L" panose="02020300000000000000" pitchFamily="18" charset="-122"/>
              <a:ea typeface="Adobe 宋体 Std L" panose="02020300000000000000" pitchFamily="18" charset="-122"/>
            </a:endParaRPr>
          </a:p>
          <a:p>
            <a:pPr lvl="1"/>
            <a:r>
              <a:rPr lang="en-US" altLang="zh-CN" sz="2000" smtClean="0">
                <a:latin typeface="Adobe 宋体 Std L" panose="02020300000000000000" pitchFamily="18" charset="-122"/>
                <a:ea typeface="Adobe 宋体 Std L" panose="02020300000000000000" pitchFamily="18" charset="-122"/>
                <a:sym typeface="Wingdings" panose="05000000000000000000" pitchFamily="2" charset="2"/>
              </a:rPr>
              <a:t>(1)</a:t>
            </a:r>
            <a:r>
              <a:rPr lang="zh-CN" altLang="en-US" sz="1800" u="sng" smtClean="0">
                <a:latin typeface="Adobe 宋体 Std L" panose="02020300000000000000" pitchFamily="18" charset="-122"/>
                <a:ea typeface="Adobe 宋体 Std L" panose="02020300000000000000" pitchFamily="18" charset="-122"/>
                <a:sym typeface="Wingdings" panose="05000000000000000000" pitchFamily="2" charset="2"/>
              </a:rPr>
              <a:t>表示效果好</a:t>
            </a:r>
            <a:r>
              <a:rPr lang="en-US" altLang="zh-CN" sz="1800" u="sng" smtClean="0">
                <a:latin typeface="Adobe 宋体 Std L" panose="02020300000000000000" pitchFamily="18" charset="-122"/>
                <a:ea typeface="Adobe 宋体 Std L" panose="02020300000000000000" pitchFamily="18" charset="-122"/>
                <a:sym typeface="Wingdings" panose="05000000000000000000" pitchFamily="2" charset="2"/>
              </a:rPr>
              <a:t>: </a:t>
            </a:r>
            <a:r>
              <a:rPr lang="zh-CN" altLang="en-US" sz="1800" smtClean="0">
                <a:latin typeface="Adobe 宋体 Std L" panose="02020300000000000000" pitchFamily="18" charset="-122"/>
                <a:ea typeface="Adobe 宋体 Std L" panose="02020300000000000000" pitchFamily="18" charset="-122"/>
                <a:sym typeface="Wingdings" panose="05000000000000000000" pitchFamily="2" charset="2"/>
              </a:rPr>
              <a:t>决策流型近似于超平面，适用表格数据</a:t>
            </a:r>
            <a:r>
              <a:rPr lang="zh-CN" altLang="en-US" sz="1800">
                <a:latin typeface="Adobe 宋体 Std L" panose="02020300000000000000" pitchFamily="18" charset="-122"/>
                <a:ea typeface="Adobe 宋体 Std L" panose="02020300000000000000" pitchFamily="18" charset="-122"/>
                <a:sym typeface="Wingdings" panose="05000000000000000000" pitchFamily="2" charset="2"/>
              </a:rPr>
              <a:t>分布</a:t>
            </a:r>
            <a:endParaRPr lang="en-US" altLang="zh-CN" sz="1800" smtClean="0">
              <a:latin typeface="Adobe 宋体 Std L" panose="02020300000000000000" pitchFamily="18" charset="-122"/>
              <a:ea typeface="Adobe 宋体 Std L" panose="02020300000000000000" pitchFamily="18" charset="-122"/>
              <a:sym typeface="Wingdings" panose="05000000000000000000" pitchFamily="2" charset="2"/>
            </a:endParaRPr>
          </a:p>
          <a:p>
            <a:pPr lvl="1"/>
            <a:r>
              <a:rPr lang="en-US" altLang="zh-CN" sz="2000" smtClean="0">
                <a:latin typeface="Adobe 宋体 Std L" panose="02020300000000000000" pitchFamily="18" charset="-122"/>
                <a:ea typeface="Adobe 宋体 Std L" panose="02020300000000000000" pitchFamily="18" charset="-122"/>
                <a:sym typeface="Wingdings" panose="05000000000000000000" pitchFamily="2" charset="2"/>
              </a:rPr>
              <a:t>(2</a:t>
            </a:r>
            <a:r>
              <a:rPr lang="en-US" altLang="zh-CN" sz="1800" smtClean="0">
                <a:latin typeface="Adobe 宋体 Std L" panose="02020300000000000000" pitchFamily="18" charset="-122"/>
                <a:ea typeface="Adobe 宋体 Std L" panose="02020300000000000000" pitchFamily="18" charset="-122"/>
                <a:sym typeface="Wingdings" panose="05000000000000000000" pitchFamily="2" charset="2"/>
              </a:rPr>
              <a:t>)</a:t>
            </a:r>
            <a:r>
              <a:rPr lang="zh-CN" altLang="en-US" sz="1800" u="sng">
                <a:latin typeface="Adobe 宋体 Std L" panose="02020300000000000000" pitchFamily="18" charset="-122"/>
                <a:ea typeface="Adobe 宋体 Std L" panose="02020300000000000000" pitchFamily="18" charset="-122"/>
                <a:sym typeface="Wingdings" panose="05000000000000000000" pitchFamily="2" charset="2"/>
              </a:rPr>
              <a:t>可</a:t>
            </a:r>
            <a:r>
              <a:rPr lang="zh-CN" altLang="en-US" sz="1800" u="sng" smtClean="0">
                <a:latin typeface="Adobe 宋体 Std L" panose="02020300000000000000" pitchFamily="18" charset="-122"/>
                <a:ea typeface="Adobe 宋体 Std L" panose="02020300000000000000" pitchFamily="18" charset="-122"/>
                <a:sym typeface="Wingdings" panose="05000000000000000000" pitchFamily="2" charset="2"/>
              </a:rPr>
              <a:t>解释</a:t>
            </a:r>
            <a:endParaRPr lang="en-US" altLang="zh-CN" sz="1800" u="sng" smtClean="0">
              <a:latin typeface="Adobe 宋体 Std L" panose="02020300000000000000" pitchFamily="18" charset="-122"/>
              <a:ea typeface="Adobe 宋体 Std L" panose="02020300000000000000" pitchFamily="18" charset="-122"/>
              <a:sym typeface="Wingdings" panose="05000000000000000000" pitchFamily="2" charset="2"/>
            </a:endParaRPr>
          </a:p>
          <a:p>
            <a:pPr lvl="1"/>
            <a:r>
              <a:rPr lang="en-US" altLang="zh-CN" sz="1800" smtClean="0">
                <a:latin typeface="Adobe 宋体 Std L" panose="02020300000000000000" pitchFamily="18" charset="-122"/>
                <a:ea typeface="Adobe 宋体 Std L" panose="02020300000000000000" pitchFamily="18" charset="-122"/>
                <a:sym typeface="Wingdings" panose="05000000000000000000" pitchFamily="2" charset="2"/>
              </a:rPr>
              <a:t>(3)</a:t>
            </a:r>
            <a:r>
              <a:rPr lang="zh-CN" altLang="en-US" sz="1800" u="sng" smtClean="0">
                <a:latin typeface="Adobe 宋体 Std L" panose="02020300000000000000" pitchFamily="18" charset="-122"/>
                <a:ea typeface="Adobe 宋体 Std L" panose="02020300000000000000" pitchFamily="18" charset="-122"/>
                <a:sym typeface="Wingdings" panose="05000000000000000000" pitchFamily="2" charset="2"/>
              </a:rPr>
              <a:t>训练</a:t>
            </a:r>
            <a:r>
              <a:rPr lang="zh-CN" altLang="en-US" sz="1800" u="sng" smtClean="0">
                <a:latin typeface="Adobe 宋体 Std L" panose="02020300000000000000" pitchFamily="18" charset="-122"/>
                <a:ea typeface="Adobe 宋体 Std L" panose="02020300000000000000" pitchFamily="18" charset="-122"/>
                <a:sym typeface="Wingdings" panose="05000000000000000000" pitchFamily="2" charset="2"/>
              </a:rPr>
              <a:t>快</a:t>
            </a:r>
            <a:endParaRPr lang="en-US" altLang="zh-CN" sz="1800" u="sng" smtClean="0">
              <a:latin typeface="Adobe 宋体 Std L" panose="02020300000000000000" pitchFamily="18" charset="-122"/>
              <a:ea typeface="Adobe 宋体 Std L" panose="02020300000000000000" pitchFamily="18" charset="-122"/>
              <a:sym typeface="Wingdings" panose="05000000000000000000" pitchFamily="2" charset="2"/>
            </a:endParaRPr>
          </a:p>
          <a:p>
            <a:pPr lvl="1"/>
            <a:endParaRPr lang="en-US" altLang="zh-CN" sz="1800" u="sng" smtClean="0">
              <a:latin typeface="Adobe 宋体 Std L" panose="02020300000000000000" pitchFamily="18" charset="-122"/>
              <a:ea typeface="Adobe 宋体 Std L" panose="02020300000000000000" pitchFamily="18" charset="-122"/>
              <a:sym typeface="Wingdings" panose="05000000000000000000" pitchFamily="2" charset="2"/>
            </a:endParaRPr>
          </a:p>
          <a:p>
            <a:r>
              <a:rPr lang="zh-CN" altLang="en-US" sz="2400" smtClean="0">
                <a:latin typeface="Adobe 宋体 Std L" panose="02020300000000000000" pitchFamily="18" charset="-122"/>
                <a:ea typeface="Adobe 宋体 Std L" panose="02020300000000000000" pitchFamily="18" charset="-122"/>
              </a:rPr>
              <a:t>深度学习（潜在优势）：</a:t>
            </a:r>
            <a:endParaRPr lang="en-US" altLang="zh-CN" sz="2400" smtClean="0">
              <a:latin typeface="Adobe 宋体 Std L" panose="02020300000000000000" pitchFamily="18" charset="-122"/>
              <a:ea typeface="Adobe 宋体 Std L" panose="02020300000000000000" pitchFamily="18" charset="-122"/>
            </a:endParaRPr>
          </a:p>
          <a:p>
            <a:pPr lvl="1"/>
            <a:r>
              <a:rPr lang="zh-CN" altLang="en-US" sz="2000" smtClean="0">
                <a:latin typeface="Adobe 宋体 Std L" panose="02020300000000000000" pitchFamily="18" charset="-122"/>
                <a:ea typeface="Adobe 宋体 Std L" panose="02020300000000000000" pitchFamily="18" charset="-122"/>
              </a:rPr>
              <a:t>处理大数据量</a:t>
            </a:r>
            <a:endParaRPr lang="en-US" altLang="zh-CN" sz="2000" smtClean="0">
              <a:latin typeface="Adobe 宋体 Std L" panose="02020300000000000000" pitchFamily="18" charset="-122"/>
              <a:ea typeface="Adobe 宋体 Std L" panose="02020300000000000000" pitchFamily="18" charset="-122"/>
            </a:endParaRPr>
          </a:p>
          <a:p>
            <a:pPr lvl="1"/>
            <a:r>
              <a:rPr lang="en-US" altLang="zh-CN" sz="2000" smtClean="0">
                <a:latin typeface="Adobe 宋体 Std L" panose="02020300000000000000" pitchFamily="18" charset="-122"/>
                <a:ea typeface="Adobe 宋体 Std L" panose="02020300000000000000" pitchFamily="18" charset="-122"/>
              </a:rPr>
              <a:t>end-to-end</a:t>
            </a:r>
            <a:r>
              <a:rPr lang="zh-CN" altLang="en-US" sz="2000" smtClean="0">
                <a:latin typeface="Adobe 宋体 Std L" panose="02020300000000000000" pitchFamily="18" charset="-122"/>
                <a:ea typeface="Adobe 宋体 Std L" panose="02020300000000000000" pitchFamily="18" charset="-122"/>
              </a:rPr>
              <a:t>：</a:t>
            </a:r>
            <a:r>
              <a:rPr lang="zh-CN" altLang="en-US" sz="2000" smtClean="0">
                <a:latin typeface="Adobe 宋体 Std L" panose="02020300000000000000" pitchFamily="18" charset="-122"/>
                <a:ea typeface="Adobe 宋体 Std L" panose="02020300000000000000" pitchFamily="18" charset="-122"/>
              </a:rPr>
              <a:t>处理图像，减少特征工程工作，在线学习，表示学习场景（半监督学习等</a:t>
            </a:r>
            <a:r>
              <a:rPr lang="zh-CN" altLang="en-US" sz="2000" smtClean="0">
                <a:latin typeface="Adobe 宋体 Std L" panose="02020300000000000000" pitchFamily="18" charset="-122"/>
                <a:ea typeface="Adobe 宋体 Std L" panose="02020300000000000000" pitchFamily="18" charset="-122"/>
              </a:rPr>
              <a:t>）</a:t>
            </a:r>
            <a:endParaRPr lang="en-US" altLang="zh-CN" sz="2000" smtClean="0">
              <a:latin typeface="Adobe 宋体 Std L" panose="02020300000000000000" pitchFamily="18" charset="-122"/>
              <a:ea typeface="Adobe 宋体 Std L" panose="02020300000000000000" pitchFamily="18" charset="-122"/>
            </a:endParaRPr>
          </a:p>
          <a:p>
            <a:pPr lvl="1"/>
            <a:endParaRPr lang="en-US" altLang="zh-CN" sz="2000" smtClean="0">
              <a:latin typeface="Adobe 宋体 Std L" panose="02020300000000000000" pitchFamily="18" charset="-122"/>
              <a:ea typeface="Adobe 宋体 Std L" panose="02020300000000000000" pitchFamily="18" charset="-122"/>
            </a:endParaRPr>
          </a:p>
          <a:p>
            <a:r>
              <a:rPr lang="zh-CN" altLang="en-US" sz="2400">
                <a:latin typeface="Adobe 宋体 Std L" panose="02020300000000000000" pitchFamily="18" charset="-122"/>
                <a:ea typeface="Adobe 宋体 Std L" panose="02020300000000000000" pitchFamily="18" charset="-122"/>
              </a:rPr>
              <a:t>传统</a:t>
            </a:r>
            <a:r>
              <a:rPr lang="en-US" altLang="zh-CN" sz="2400" smtClean="0">
                <a:latin typeface="Adobe 宋体 Std L" panose="02020300000000000000" pitchFamily="18" charset="-122"/>
                <a:ea typeface="Adobe 宋体 Std L" panose="02020300000000000000" pitchFamily="18" charset="-122"/>
              </a:rPr>
              <a:t>DNN</a:t>
            </a:r>
            <a:r>
              <a:rPr lang="zh-CN" altLang="en-US" sz="2400" smtClean="0">
                <a:latin typeface="Adobe 宋体 Std L" panose="02020300000000000000" pitchFamily="18" charset="-122"/>
                <a:ea typeface="Adobe 宋体 Std L" panose="02020300000000000000" pitchFamily="18" charset="-122"/>
              </a:rPr>
              <a:t>（现存问题）：</a:t>
            </a:r>
            <a:endParaRPr lang="en-US" altLang="zh-CN" sz="2400">
              <a:latin typeface="Adobe 宋体 Std L" panose="02020300000000000000" pitchFamily="18" charset="-122"/>
              <a:ea typeface="Adobe 宋体 Std L" panose="02020300000000000000" pitchFamily="18" charset="-122"/>
            </a:endParaRPr>
          </a:p>
          <a:p>
            <a:pPr lvl="1"/>
            <a:r>
              <a:rPr lang="zh-CN" altLang="en-US" sz="2000">
                <a:latin typeface="Adobe 宋体 Std L" panose="02020300000000000000" pitchFamily="18" charset="-122"/>
                <a:ea typeface="Adobe 宋体 Std L" panose="02020300000000000000" pitchFamily="18" charset="-122"/>
              </a:rPr>
              <a:t>堆叠网络层导致</a:t>
            </a:r>
            <a:r>
              <a:rPr lang="zh-CN" altLang="en-US" sz="2000" u="sng">
                <a:latin typeface="Adobe 宋体 Std L" panose="02020300000000000000" pitchFamily="18" charset="-122"/>
                <a:ea typeface="Adobe 宋体 Std L" panose="02020300000000000000" pitchFamily="18" charset="-122"/>
              </a:rPr>
              <a:t>过参数化</a:t>
            </a:r>
            <a:r>
              <a:rPr lang="en-US" altLang="zh-CN" sz="2000" u="sng">
                <a:latin typeface="Adobe 宋体 Std L" panose="02020300000000000000" pitchFamily="18" charset="-122"/>
                <a:ea typeface="Adobe 宋体 Std L" panose="02020300000000000000" pitchFamily="18" charset="-122"/>
              </a:rPr>
              <a:t>(overparametrized)</a:t>
            </a:r>
            <a:r>
              <a:rPr lang="zh-CN" altLang="en-US" sz="2000">
                <a:latin typeface="Adobe 宋体 Std L" panose="02020300000000000000" pitchFamily="18" charset="-122"/>
                <a:ea typeface="Adobe 宋体 Std L" panose="02020300000000000000" pitchFamily="18" charset="-122"/>
              </a:rPr>
              <a:t>，影响模型性能</a:t>
            </a:r>
            <a:endParaRPr lang="en-US" altLang="zh-CN" sz="2000">
              <a:latin typeface="Adobe 宋体 Std L" panose="02020300000000000000" pitchFamily="18" charset="-122"/>
              <a:ea typeface="Adobe 宋体 Std L" panose="02020300000000000000" pitchFamily="18" charset="-122"/>
            </a:endParaRPr>
          </a:p>
          <a:p>
            <a:pPr lvl="1"/>
            <a:endParaRPr lang="en-US" altLang="zh-CN" sz="2000" smtClean="0">
              <a:latin typeface="Adobe 宋体 Std L" panose="02020300000000000000" pitchFamily="18" charset="-122"/>
              <a:ea typeface="Adobe 宋体 Std L" panose="02020300000000000000" pitchFamily="18" charset="-122"/>
            </a:endParaRPr>
          </a:p>
          <a:p>
            <a:r>
              <a:rPr lang="en-US" altLang="zh-CN" smtClean="0">
                <a:latin typeface="Adobe 宋体 Std L" panose="02020300000000000000" pitchFamily="18" charset="-122"/>
                <a:ea typeface="Adobe 宋体 Std L" panose="02020300000000000000" pitchFamily="18" charset="-122"/>
              </a:rPr>
              <a:t>TabNET</a:t>
            </a:r>
            <a:r>
              <a:rPr lang="zh-CN" altLang="en-US" smtClean="0">
                <a:latin typeface="Adobe 宋体 Std L" panose="02020300000000000000" pitchFamily="18" charset="-122"/>
                <a:ea typeface="Adobe 宋体 Std L" panose="02020300000000000000" pitchFamily="18" charset="-122"/>
              </a:rPr>
              <a:t>：</a:t>
            </a:r>
            <a:endParaRPr lang="en-US" altLang="zh-CN" smtClean="0">
              <a:latin typeface="Adobe 宋体 Std L" panose="02020300000000000000" pitchFamily="18" charset="-122"/>
              <a:ea typeface="Adobe 宋体 Std L" panose="02020300000000000000" pitchFamily="18" charset="-122"/>
            </a:endParaRPr>
          </a:p>
          <a:p>
            <a:pPr lvl="1"/>
            <a:r>
              <a:rPr lang="zh-CN" altLang="en-US" smtClean="0">
                <a:latin typeface="Adobe 宋体 Std L" panose="02020300000000000000" pitchFamily="18" charset="-122"/>
                <a:ea typeface="Adobe 宋体 Std L" panose="02020300000000000000" pitchFamily="18" charset="-122"/>
              </a:rPr>
              <a:t>可学习的稀疏</a:t>
            </a:r>
            <a:r>
              <a:rPr lang="en-US" altLang="zh-CN" smtClean="0">
                <a:latin typeface="Adobe 宋体 Std L" panose="02020300000000000000" pitchFamily="18" charset="-122"/>
                <a:ea typeface="Adobe 宋体 Std L" panose="02020300000000000000" pitchFamily="18" charset="-122"/>
              </a:rPr>
              <a:t>mask</a:t>
            </a:r>
            <a:r>
              <a:rPr lang="zh-CN" altLang="en-US" smtClean="0">
                <a:latin typeface="Adobe 宋体 Std L" panose="02020300000000000000" pitchFamily="18" charset="-122"/>
                <a:ea typeface="Adobe 宋体 Std L" panose="02020300000000000000" pitchFamily="18" charset="-122"/>
              </a:rPr>
              <a:t>，用在特征上</a:t>
            </a:r>
            <a:endParaRPr lang="en-US" altLang="zh-CN" smtClean="0">
              <a:latin typeface="Adobe 宋体 Std L" panose="02020300000000000000" pitchFamily="18" charset="-122"/>
              <a:ea typeface="Adobe 宋体 Std L" panose="02020300000000000000" pitchFamily="18" charset="-122"/>
            </a:endParaRPr>
          </a:p>
          <a:p>
            <a:pPr lvl="1"/>
            <a:endParaRPr lang="en-US" altLang="zh-CN" smtClean="0">
              <a:latin typeface="Adobe 宋体 Std L" panose="02020300000000000000" pitchFamily="18" charset="-122"/>
              <a:ea typeface="Adobe 宋体 Std L" panose="02020300000000000000" pitchFamily="18" charset="-122"/>
            </a:endParaRPr>
          </a:p>
          <a:p>
            <a:pPr lvl="1"/>
            <a:endParaRPr lang="zh-CN" altLang="en-US">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2149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5725" y="114299"/>
            <a:ext cx="11497301" cy="6295927"/>
          </a:xfrm>
          <a:prstGeom prst="rect">
            <a:avLst/>
          </a:prstGeom>
        </p:spPr>
      </p:pic>
      <p:sp>
        <p:nvSpPr>
          <p:cNvPr id="6" name="矩形 5"/>
          <p:cNvSpPr/>
          <p:nvPr/>
        </p:nvSpPr>
        <p:spPr>
          <a:xfrm>
            <a:off x="2393296" y="6225560"/>
            <a:ext cx="4916731" cy="369332"/>
          </a:xfrm>
          <a:prstGeom prst="rect">
            <a:avLst/>
          </a:prstGeom>
        </p:spPr>
        <p:txBody>
          <a:bodyPr wrap="none">
            <a:spAutoFit/>
          </a:bodyPr>
          <a:lstStyle/>
          <a:p>
            <a:r>
              <a:rPr lang="en-US" altLang="zh-CN">
                <a:latin typeface="NimbusRomNo9L-Regu"/>
              </a:rPr>
              <a:t>top-down attention in the sequential form</a:t>
            </a:r>
            <a:endParaRPr lang="zh-CN" altLang="en-US"/>
          </a:p>
        </p:txBody>
      </p:sp>
      <p:pic>
        <p:nvPicPr>
          <p:cNvPr id="7" name="图片 6"/>
          <p:cNvPicPr>
            <a:picLocks noChangeAspect="1"/>
          </p:cNvPicPr>
          <p:nvPr/>
        </p:nvPicPr>
        <p:blipFill>
          <a:blip r:embed="rId4"/>
          <a:stretch>
            <a:fillRect/>
          </a:stretch>
        </p:blipFill>
        <p:spPr>
          <a:xfrm>
            <a:off x="718254" y="6947554"/>
            <a:ext cx="9198743" cy="2058514"/>
          </a:xfrm>
          <a:prstGeom prst="rect">
            <a:avLst/>
          </a:prstGeom>
        </p:spPr>
      </p:pic>
    </p:spTree>
    <p:extLst>
      <p:ext uri="{BB962C8B-B14F-4D97-AF65-F5344CB8AC3E}">
        <p14:creationId xmlns:p14="http://schemas.microsoft.com/office/powerpoint/2010/main" val="159197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7144"/>
            <a:ext cx="10515600" cy="1325563"/>
          </a:xfrm>
        </p:spPr>
        <p:txBody>
          <a:bodyPr>
            <a:normAutofit/>
          </a:bodyPr>
          <a:lstStyle/>
          <a:p>
            <a:r>
              <a:rPr lang="zh-CN" altLang="en-US" sz="3600" smtClean="0">
                <a:latin typeface="Adobe 宋体 Std L" panose="02020300000000000000" pitchFamily="18" charset="-122"/>
                <a:ea typeface="Adobe 宋体 Std L" panose="02020300000000000000" pitchFamily="18" charset="-122"/>
              </a:rPr>
              <a:t>目录</a:t>
            </a:r>
            <a:endParaRPr lang="zh-CN" altLang="en-US" sz="3600">
              <a:latin typeface="Adobe 宋体 Std L" panose="02020300000000000000" pitchFamily="18" charset="-122"/>
              <a:ea typeface="Adobe 宋体 Std L" panose="02020300000000000000" pitchFamily="18" charset="-122"/>
            </a:endParaRPr>
          </a:p>
        </p:txBody>
      </p:sp>
      <p:sp>
        <p:nvSpPr>
          <p:cNvPr id="3" name="内容占位符 2"/>
          <p:cNvSpPr>
            <a:spLocks noGrp="1"/>
          </p:cNvSpPr>
          <p:nvPr>
            <p:ph idx="1"/>
          </p:nvPr>
        </p:nvSpPr>
        <p:spPr>
          <a:xfrm>
            <a:off x="838200" y="2506662"/>
            <a:ext cx="10515600" cy="4351338"/>
          </a:xfrm>
        </p:spPr>
        <p:txBody>
          <a:bodyPr>
            <a:normAutofit/>
          </a:bodyPr>
          <a:lstStyle/>
          <a:p>
            <a:r>
              <a:rPr lang="zh-CN" altLang="en-US" sz="2400" smtClean="0">
                <a:latin typeface="Adobe 宋体 Std L" panose="02020300000000000000" pitchFamily="18" charset="-122"/>
                <a:ea typeface="Adobe 宋体 Std L" panose="02020300000000000000" pitchFamily="18" charset="-122"/>
              </a:rPr>
              <a:t>结构原理</a:t>
            </a:r>
            <a:endParaRPr lang="en-US" altLang="zh-CN" sz="2400" smtClean="0">
              <a:latin typeface="Adobe 宋体 Std L" panose="02020300000000000000" pitchFamily="18" charset="-122"/>
              <a:ea typeface="Adobe 宋体 Std L" panose="02020300000000000000" pitchFamily="18" charset="-122"/>
            </a:endParaRPr>
          </a:p>
          <a:p>
            <a:pPr lvl="1"/>
            <a:r>
              <a:rPr lang="zh-CN" altLang="en-US" sz="2000" smtClean="0">
                <a:latin typeface="Adobe 宋体 Std L" panose="02020300000000000000" pitchFamily="18" charset="-122"/>
                <a:ea typeface="Adobe 宋体 Std L" panose="02020300000000000000" pitchFamily="18" charset="-122"/>
              </a:rPr>
              <a:t>创新</a:t>
            </a:r>
            <a:r>
              <a:rPr lang="en-US" altLang="zh-CN" sz="2000">
                <a:latin typeface="Adobe 宋体 Std L" panose="02020300000000000000" pitchFamily="18" charset="-122"/>
                <a:ea typeface="Adobe 宋体 Std L" panose="02020300000000000000" pitchFamily="18" charset="-122"/>
              </a:rPr>
              <a:t>1</a:t>
            </a:r>
            <a:r>
              <a:rPr lang="zh-CN" altLang="en-US" sz="2000">
                <a:latin typeface="Adobe 宋体 Std L" panose="02020300000000000000" pitchFamily="18" charset="-122"/>
                <a:ea typeface="Adobe 宋体 Std L" panose="02020300000000000000" pitchFamily="18" charset="-122"/>
              </a:rPr>
              <a:t>：决策树</a:t>
            </a:r>
            <a:r>
              <a:rPr lang="en-US" altLang="zh-CN" sz="2000">
                <a:latin typeface="Adobe 宋体 Std L" panose="02020300000000000000" pitchFamily="18" charset="-122"/>
                <a:ea typeface="Adobe 宋体 Std L" panose="02020300000000000000" pitchFamily="18" charset="-122"/>
              </a:rPr>
              <a:t>+</a:t>
            </a:r>
            <a:r>
              <a:rPr lang="zh-CN" altLang="en-US" sz="2000">
                <a:latin typeface="Adobe 宋体 Std L" panose="02020300000000000000" pitchFamily="18" charset="-122"/>
                <a:ea typeface="Adobe 宋体 Std L" panose="02020300000000000000" pitchFamily="18" charset="-122"/>
              </a:rPr>
              <a:t>深度</a:t>
            </a:r>
            <a:r>
              <a:rPr lang="zh-CN" altLang="en-US" sz="2000" smtClean="0">
                <a:latin typeface="Adobe 宋体 Std L" panose="02020300000000000000" pitchFamily="18" charset="-122"/>
                <a:ea typeface="Adobe 宋体 Std L" panose="02020300000000000000" pitchFamily="18" charset="-122"/>
              </a:rPr>
              <a:t>网络</a:t>
            </a:r>
            <a:r>
              <a:rPr lang="en-US" altLang="zh-CN" sz="2000" smtClean="0">
                <a:latin typeface="Adobe 宋体 Std L" panose="02020300000000000000" pitchFamily="18" charset="-122"/>
                <a:ea typeface="Adobe 宋体 Std L" panose="02020300000000000000" pitchFamily="18" charset="-122"/>
              </a:rPr>
              <a:t>--</a:t>
            </a:r>
            <a:r>
              <a:rPr lang="zh-CN" altLang="en-US" sz="2000" smtClean="0">
                <a:latin typeface="Adobe 宋体 Std L" panose="02020300000000000000" pitchFamily="18" charset="-122"/>
                <a:ea typeface="Adobe 宋体 Std L" panose="02020300000000000000" pitchFamily="18" charset="-122"/>
              </a:rPr>
              <a:t>各取所长，效果提升</a:t>
            </a:r>
            <a:endParaRPr lang="en-US" altLang="zh-CN" sz="2000" smtClean="0">
              <a:latin typeface="Adobe 宋体 Std L" panose="02020300000000000000" pitchFamily="18" charset="-122"/>
              <a:ea typeface="Adobe 宋体 Std L" panose="02020300000000000000" pitchFamily="18" charset="-122"/>
            </a:endParaRPr>
          </a:p>
          <a:p>
            <a:pPr lvl="1"/>
            <a:r>
              <a:rPr lang="zh-CN" altLang="en-US" sz="2000" smtClean="0">
                <a:latin typeface="Adobe 宋体 Std L" panose="02020300000000000000" pitchFamily="18" charset="-122"/>
                <a:ea typeface="Adobe 宋体 Std L" panose="02020300000000000000" pitchFamily="18" charset="-122"/>
              </a:rPr>
              <a:t>创新</a:t>
            </a:r>
            <a:r>
              <a:rPr lang="en-US" altLang="zh-CN" sz="2000">
                <a:latin typeface="Adobe 宋体 Std L" panose="02020300000000000000" pitchFamily="18" charset="-122"/>
                <a:ea typeface="Adobe 宋体 Std L" panose="02020300000000000000" pitchFamily="18" charset="-122"/>
              </a:rPr>
              <a:t>2</a:t>
            </a:r>
            <a:r>
              <a:rPr lang="zh-CN" altLang="en-US" sz="2000">
                <a:latin typeface="Adobe 宋体 Std L" panose="02020300000000000000" pitchFamily="18" charset="-122"/>
                <a:ea typeface="Adobe 宋体 Std L" panose="02020300000000000000" pitchFamily="18" charset="-122"/>
              </a:rPr>
              <a:t>：</a:t>
            </a:r>
            <a:r>
              <a:rPr lang="en-US" altLang="zh-CN" sz="2000">
                <a:latin typeface="Adobe 宋体 Std L" panose="02020300000000000000" pitchFamily="18" charset="-122"/>
                <a:ea typeface="Adobe 宋体 Std L" panose="02020300000000000000" pitchFamily="18" charset="-122"/>
              </a:rPr>
              <a:t>sparsemax</a:t>
            </a:r>
            <a:r>
              <a:rPr lang="zh-CN" altLang="en-US" sz="2000">
                <a:latin typeface="Adobe 宋体 Std L" panose="02020300000000000000" pitchFamily="18" charset="-122"/>
                <a:ea typeface="Adobe 宋体 Std L" panose="02020300000000000000" pitchFamily="18" charset="-122"/>
              </a:rPr>
              <a:t>激活函数</a:t>
            </a:r>
            <a:r>
              <a:rPr lang="en-US" altLang="zh-CN" sz="2000">
                <a:latin typeface="Adobe 宋体 Std L" panose="02020300000000000000" pitchFamily="18" charset="-122"/>
                <a:ea typeface="Adobe 宋体 Std L" panose="02020300000000000000" pitchFamily="18" charset="-122"/>
              </a:rPr>
              <a:t>--</a:t>
            </a:r>
            <a:r>
              <a:rPr lang="zh-CN" altLang="en-US" sz="2000">
                <a:latin typeface="Adobe 宋体 Std L" panose="02020300000000000000" pitchFamily="18" charset="-122"/>
                <a:ea typeface="Adobe 宋体 Std L" panose="02020300000000000000" pitchFamily="18" charset="-122"/>
              </a:rPr>
              <a:t>稀疏，可解释</a:t>
            </a:r>
            <a:endParaRPr lang="en-US" altLang="zh-CN" sz="2000">
              <a:latin typeface="Adobe 宋体 Std L" panose="02020300000000000000" pitchFamily="18" charset="-122"/>
              <a:ea typeface="Adobe 宋体 Std L" panose="02020300000000000000" pitchFamily="18" charset="-122"/>
            </a:endParaRPr>
          </a:p>
          <a:p>
            <a:pPr lvl="1"/>
            <a:r>
              <a:rPr lang="zh-CN" altLang="en-US" sz="2000">
                <a:latin typeface="Adobe 宋体 Std L" panose="02020300000000000000" pitchFamily="18" charset="-122"/>
                <a:ea typeface="Adobe 宋体 Std L" panose="02020300000000000000" pitchFamily="18" charset="-122"/>
              </a:rPr>
              <a:t>创新</a:t>
            </a:r>
            <a:r>
              <a:rPr lang="en-US" altLang="zh-CN" sz="2000">
                <a:latin typeface="Adobe 宋体 Std L" panose="02020300000000000000" pitchFamily="18" charset="-122"/>
                <a:ea typeface="Adobe 宋体 Std L" panose="02020300000000000000" pitchFamily="18" charset="-122"/>
              </a:rPr>
              <a:t>3</a:t>
            </a:r>
            <a:r>
              <a:rPr lang="zh-CN" altLang="en-US" sz="2000">
                <a:latin typeface="Adobe 宋体 Std L" panose="02020300000000000000" pitchFamily="18" charset="-122"/>
                <a:ea typeface="Adobe 宋体 Std L" panose="02020300000000000000" pitchFamily="18" charset="-122"/>
              </a:rPr>
              <a:t>：</a:t>
            </a:r>
            <a:r>
              <a:rPr lang="en-US" altLang="zh-CN" sz="2000">
                <a:latin typeface="Adobe 宋体 Std L" panose="02020300000000000000" pitchFamily="18" charset="-122"/>
                <a:ea typeface="Adobe 宋体 Std L" panose="02020300000000000000" pitchFamily="18" charset="-122"/>
              </a:rPr>
              <a:t>attention</a:t>
            </a:r>
            <a:r>
              <a:rPr lang="zh-CN" altLang="en-US" sz="2000">
                <a:latin typeface="Adobe 宋体 Std L" panose="02020300000000000000" pitchFamily="18" charset="-122"/>
                <a:ea typeface="Adobe 宋体 Std L" panose="02020300000000000000" pitchFamily="18" charset="-122"/>
              </a:rPr>
              <a:t>序列</a:t>
            </a:r>
            <a:r>
              <a:rPr lang="en-US" altLang="zh-CN" sz="2000">
                <a:latin typeface="Adobe 宋体 Std L" panose="02020300000000000000" pitchFamily="18" charset="-122"/>
                <a:ea typeface="Adobe 宋体 Std L" panose="02020300000000000000" pitchFamily="18" charset="-122"/>
              </a:rPr>
              <a:t>--</a:t>
            </a:r>
            <a:r>
              <a:rPr lang="zh-CN" altLang="en-US" sz="2000">
                <a:latin typeface="Adobe 宋体 Std L" panose="02020300000000000000" pitchFamily="18" charset="-122"/>
                <a:ea typeface="Adobe 宋体 Std L" panose="02020300000000000000" pitchFamily="18" charset="-122"/>
              </a:rPr>
              <a:t>软</a:t>
            </a:r>
            <a:r>
              <a:rPr lang="zh-CN" altLang="en-US" sz="2000" smtClean="0">
                <a:latin typeface="Adobe 宋体 Std L" panose="02020300000000000000" pitchFamily="18" charset="-122"/>
                <a:ea typeface="Adobe 宋体 Std L" panose="02020300000000000000" pitchFamily="18" charset="-122"/>
              </a:rPr>
              <a:t>特征选择，多步叠加（集成学习）</a:t>
            </a:r>
            <a:endParaRPr lang="en-US" altLang="zh-CN" sz="2000">
              <a:latin typeface="Adobe 宋体 Std L" panose="02020300000000000000" pitchFamily="18" charset="-122"/>
              <a:ea typeface="Adobe 宋体 Std L" panose="02020300000000000000" pitchFamily="18" charset="-122"/>
            </a:endParaRPr>
          </a:p>
          <a:p>
            <a:pPr lvl="1"/>
            <a:r>
              <a:rPr lang="zh-CN" altLang="en-US" sz="2000">
                <a:latin typeface="Adobe 宋体 Std L" panose="02020300000000000000" pitchFamily="18" charset="-122"/>
                <a:ea typeface="Adobe 宋体 Std L" panose="02020300000000000000" pitchFamily="18" charset="-122"/>
              </a:rPr>
              <a:t>创新</a:t>
            </a:r>
            <a:r>
              <a:rPr lang="en-US" altLang="zh-CN" sz="2000">
                <a:latin typeface="Adobe 宋体 Std L" panose="02020300000000000000" pitchFamily="18" charset="-122"/>
                <a:ea typeface="Adobe 宋体 Std L" panose="02020300000000000000" pitchFamily="18" charset="-122"/>
              </a:rPr>
              <a:t>4</a:t>
            </a:r>
            <a:r>
              <a:rPr lang="zh-CN" altLang="en-US" sz="2000">
                <a:latin typeface="Adobe 宋体 Std L" panose="02020300000000000000" pitchFamily="18" charset="-122"/>
                <a:ea typeface="Adobe 宋体 Std L" panose="02020300000000000000" pitchFamily="18" charset="-122"/>
              </a:rPr>
              <a:t>：自监督学习</a:t>
            </a:r>
            <a:r>
              <a:rPr lang="en-US" altLang="zh-CN" sz="2000">
                <a:latin typeface="Adobe 宋体 Std L" panose="02020300000000000000" pitchFamily="18" charset="-122"/>
                <a:ea typeface="Adobe 宋体 Std L" panose="02020300000000000000" pitchFamily="18" charset="-122"/>
              </a:rPr>
              <a:t>--</a:t>
            </a:r>
            <a:r>
              <a:rPr lang="zh-CN" altLang="en-US" sz="2000">
                <a:latin typeface="Adobe 宋体 Std L" panose="02020300000000000000" pitchFamily="18" charset="-122"/>
                <a:ea typeface="Adobe 宋体 Std L" panose="02020300000000000000" pitchFamily="18" charset="-122"/>
              </a:rPr>
              <a:t>填补缺失</a:t>
            </a:r>
            <a:r>
              <a:rPr lang="zh-CN" altLang="en-US" sz="2000" smtClean="0">
                <a:latin typeface="Adobe 宋体 Std L" panose="02020300000000000000" pitchFamily="18" charset="-122"/>
                <a:ea typeface="Adobe 宋体 Std L" panose="02020300000000000000" pitchFamily="18" charset="-122"/>
              </a:rPr>
              <a:t>值</a:t>
            </a:r>
            <a:endParaRPr lang="en-US" altLang="zh-CN" sz="2000" smtClean="0">
              <a:latin typeface="Adobe 宋体 Std L" panose="02020300000000000000" pitchFamily="18" charset="-122"/>
              <a:ea typeface="Adobe 宋体 Std L" panose="02020300000000000000" pitchFamily="18" charset="-122"/>
            </a:endParaRPr>
          </a:p>
          <a:p>
            <a:r>
              <a:rPr lang="zh-CN" altLang="en-US" sz="2400" smtClean="0">
                <a:latin typeface="Adobe 宋体 Std L" panose="02020300000000000000" pitchFamily="18" charset="-122"/>
                <a:ea typeface="Adobe 宋体 Std L" panose="02020300000000000000" pitchFamily="18" charset="-122"/>
              </a:rPr>
              <a:t>效果</a:t>
            </a:r>
            <a:endParaRPr lang="en-US" altLang="zh-CN" sz="2400" smtClean="0">
              <a:latin typeface="Adobe 宋体 Std L" panose="02020300000000000000" pitchFamily="18" charset="-122"/>
              <a:ea typeface="Adobe 宋体 Std L" panose="02020300000000000000" pitchFamily="18" charset="-122"/>
            </a:endParaRPr>
          </a:p>
          <a:p>
            <a:r>
              <a:rPr lang="zh-CN" altLang="en-US" sz="2400" smtClean="0">
                <a:latin typeface="Adobe 宋体 Std L" panose="02020300000000000000" pitchFamily="18" charset="-122"/>
                <a:ea typeface="Adobe 宋体 Std L" panose="02020300000000000000" pitchFamily="18" charset="-122"/>
              </a:rPr>
              <a:t>应用</a:t>
            </a:r>
            <a:endParaRPr lang="en-US" altLang="zh-CN" sz="2400" smtClean="0">
              <a:latin typeface="Adobe 宋体 Std L" panose="02020300000000000000" pitchFamily="18" charset="-122"/>
              <a:ea typeface="Adobe 宋体 Std L" panose="02020300000000000000" pitchFamily="18" charset="-122"/>
            </a:endParaRPr>
          </a:p>
          <a:p>
            <a:pPr lvl="1"/>
            <a:r>
              <a:rPr lang="zh-CN" altLang="en-US" sz="2000">
                <a:latin typeface="Adobe 宋体 Std L" panose="02020300000000000000" pitchFamily="18" charset="-122"/>
                <a:ea typeface="Adobe 宋体 Std L" panose="02020300000000000000" pitchFamily="18" charset="-122"/>
              </a:rPr>
              <a:t>开</a:t>
            </a:r>
            <a:r>
              <a:rPr lang="zh-CN" altLang="en-US" sz="2000" smtClean="0">
                <a:latin typeface="Adobe 宋体 Std L" panose="02020300000000000000" pitchFamily="18" charset="-122"/>
                <a:ea typeface="Adobe 宋体 Std L" panose="02020300000000000000" pitchFamily="18" charset="-122"/>
              </a:rPr>
              <a:t>源代码</a:t>
            </a:r>
            <a:r>
              <a:rPr lang="en-US" altLang="zh-CN" sz="2000" smtClean="0">
                <a:latin typeface="Adobe 宋体 Std L" panose="02020300000000000000" pitchFamily="18" charset="-122"/>
                <a:ea typeface="Adobe 宋体 Std L" panose="02020300000000000000" pitchFamily="18" charset="-122"/>
              </a:rPr>
              <a:t>/</a:t>
            </a:r>
            <a:r>
              <a:rPr lang="zh-CN" altLang="en-US" sz="2000" smtClean="0">
                <a:latin typeface="Adobe 宋体 Std L" panose="02020300000000000000" pitchFamily="18" charset="-122"/>
                <a:ea typeface="Adobe 宋体 Std L" panose="02020300000000000000" pitchFamily="18" charset="-122"/>
              </a:rPr>
              <a:t>接口</a:t>
            </a:r>
            <a:endParaRPr lang="en-US" altLang="zh-CN" sz="2000" smtClean="0">
              <a:latin typeface="Adobe 宋体 Std L" panose="02020300000000000000" pitchFamily="18" charset="-122"/>
              <a:ea typeface="Adobe 宋体 Std L" panose="02020300000000000000" pitchFamily="18" charset="-122"/>
            </a:endParaRPr>
          </a:p>
          <a:p>
            <a:pPr lvl="1"/>
            <a:r>
              <a:rPr lang="zh-CN" altLang="en-US" sz="2000">
                <a:latin typeface="Adobe 宋体 Std L" panose="02020300000000000000" pitchFamily="18" charset="-122"/>
                <a:ea typeface="Adobe 宋体 Std L" panose="02020300000000000000" pitchFamily="18" charset="-122"/>
              </a:rPr>
              <a:t>调参</a:t>
            </a:r>
            <a:endParaRPr lang="en-US" altLang="zh-CN" sz="2000" smtClean="0">
              <a:latin typeface="Adobe 宋体 Std L" panose="02020300000000000000" pitchFamily="18" charset="-122"/>
              <a:ea typeface="Adobe 宋体 Std L" panose="02020300000000000000" pitchFamily="18" charset="-122"/>
            </a:endParaRPr>
          </a:p>
          <a:p>
            <a:pPr lvl="1"/>
            <a:r>
              <a:rPr lang="zh-CN" altLang="en-US" sz="2000" smtClean="0">
                <a:latin typeface="Adobe 宋体 Std L" panose="02020300000000000000" pitchFamily="18" charset="-122"/>
                <a:ea typeface="Adobe 宋体 Std L" panose="02020300000000000000" pitchFamily="18" charset="-122"/>
              </a:rPr>
              <a:t>优化</a:t>
            </a:r>
            <a:endParaRPr lang="en-US" altLang="zh-CN" sz="2400" smtClean="0">
              <a:latin typeface="Adobe 宋体 Std L" panose="02020300000000000000" pitchFamily="18" charset="-122"/>
              <a:ea typeface="Adobe 宋体 Std L" panose="02020300000000000000" pitchFamily="18" charset="-122"/>
            </a:endParaRPr>
          </a:p>
          <a:p>
            <a:pPr marL="0" indent="0">
              <a:buNone/>
            </a:pPr>
            <a:endParaRPr lang="en-US" altLang="zh-CN" sz="2400">
              <a:latin typeface="Adobe 宋体 Std L" panose="02020300000000000000" pitchFamily="18" charset="-122"/>
              <a:ea typeface="Adobe 宋体 Std L" panose="02020300000000000000" pitchFamily="18" charset="-122"/>
            </a:endParaRPr>
          </a:p>
          <a:p>
            <a:pPr marL="0" indent="0">
              <a:buNone/>
            </a:pPr>
            <a:endParaRPr lang="en-US" altLang="zh-CN" sz="2400">
              <a:latin typeface="Adobe 宋体 Std L" panose="02020300000000000000" pitchFamily="18" charset="-122"/>
              <a:ea typeface="Adobe 宋体 Std L" panose="02020300000000000000" pitchFamily="18" charset="-122"/>
            </a:endParaRPr>
          </a:p>
          <a:p>
            <a:endParaRPr lang="zh-CN" altLang="en-US" sz="2400">
              <a:latin typeface="Adobe 宋体 Std L" panose="02020300000000000000" pitchFamily="18" charset="-122"/>
              <a:ea typeface="Adobe 宋体 Std L" panose="02020300000000000000" pitchFamily="18" charset="-122"/>
            </a:endParaRPr>
          </a:p>
        </p:txBody>
      </p:sp>
      <p:pic>
        <p:nvPicPr>
          <p:cNvPr id="4" name="图片 3"/>
          <p:cNvPicPr>
            <a:picLocks noChangeAspect="1"/>
          </p:cNvPicPr>
          <p:nvPr/>
        </p:nvPicPr>
        <p:blipFill>
          <a:blip r:embed="rId2"/>
          <a:stretch>
            <a:fillRect/>
          </a:stretch>
        </p:blipFill>
        <p:spPr>
          <a:xfrm>
            <a:off x="3020067" y="57383"/>
            <a:ext cx="7304002" cy="2449279"/>
          </a:xfrm>
          <a:prstGeom prst="rect">
            <a:avLst/>
          </a:prstGeom>
        </p:spPr>
      </p:pic>
    </p:spTree>
    <p:extLst>
      <p:ext uri="{BB962C8B-B14F-4D97-AF65-F5344CB8AC3E}">
        <p14:creationId xmlns:p14="http://schemas.microsoft.com/office/powerpoint/2010/main" val="19234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57054" y="373856"/>
            <a:ext cx="10515600" cy="597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mtClean="0">
                <a:latin typeface="Adobe 宋体 Std L" panose="02020300000000000000" pitchFamily="18" charset="-122"/>
                <a:ea typeface="Adobe 宋体 Std L" panose="02020300000000000000" pitchFamily="18" charset="-122"/>
              </a:rPr>
              <a:t>创新</a:t>
            </a:r>
            <a:r>
              <a:rPr lang="en-US" altLang="zh-CN" smtClean="0">
                <a:latin typeface="Adobe 宋体 Std L" panose="02020300000000000000" pitchFamily="18" charset="-122"/>
                <a:ea typeface="Adobe 宋体 Std L" panose="02020300000000000000" pitchFamily="18" charset="-122"/>
              </a:rPr>
              <a:t>1</a:t>
            </a:r>
            <a:r>
              <a:rPr lang="zh-CN" altLang="en-US" smtClean="0">
                <a:latin typeface="Adobe 宋体 Std L" panose="02020300000000000000" pitchFamily="18" charset="-122"/>
                <a:ea typeface="Adobe 宋体 Std L" panose="02020300000000000000" pitchFamily="18" charset="-122"/>
              </a:rPr>
              <a:t>：决策树</a:t>
            </a:r>
            <a:r>
              <a:rPr lang="en-US" altLang="zh-CN" smtClean="0">
                <a:latin typeface="Adobe 宋体 Std L" panose="02020300000000000000" pitchFamily="18" charset="-122"/>
                <a:ea typeface="Adobe 宋体 Std L" panose="02020300000000000000" pitchFamily="18" charset="-122"/>
              </a:rPr>
              <a:t>+</a:t>
            </a:r>
            <a:r>
              <a:rPr lang="zh-CN" altLang="en-US" smtClean="0">
                <a:latin typeface="Adobe 宋体 Std L" panose="02020300000000000000" pitchFamily="18" charset="-122"/>
                <a:ea typeface="Adobe 宋体 Std L" panose="02020300000000000000" pitchFamily="18" charset="-122"/>
              </a:rPr>
              <a:t>深度网络</a:t>
            </a:r>
            <a:endParaRPr lang="en-US" altLang="zh-CN" smtClean="0">
              <a:latin typeface="Adobe 宋体 Std L" panose="02020300000000000000" pitchFamily="18" charset="-122"/>
              <a:ea typeface="Adobe 宋体 Std L" panose="02020300000000000000" pitchFamily="18" charset="-122"/>
            </a:endParaRPr>
          </a:p>
        </p:txBody>
      </p:sp>
      <p:pic>
        <p:nvPicPr>
          <p:cNvPr id="3" name="图片 2"/>
          <p:cNvPicPr>
            <a:picLocks noChangeAspect="1"/>
          </p:cNvPicPr>
          <p:nvPr/>
        </p:nvPicPr>
        <p:blipFill>
          <a:blip r:embed="rId2"/>
          <a:stretch>
            <a:fillRect/>
          </a:stretch>
        </p:blipFill>
        <p:spPr>
          <a:xfrm>
            <a:off x="3168116" y="1593774"/>
            <a:ext cx="7887830" cy="3571690"/>
          </a:xfrm>
          <a:prstGeom prst="rect">
            <a:avLst/>
          </a:prstGeom>
        </p:spPr>
      </p:pic>
      <p:pic>
        <p:nvPicPr>
          <p:cNvPr id="5" name="图片 4"/>
          <p:cNvPicPr>
            <a:picLocks noChangeAspect="1"/>
          </p:cNvPicPr>
          <p:nvPr/>
        </p:nvPicPr>
        <p:blipFill rotWithShape="1">
          <a:blip r:embed="rId3"/>
          <a:srcRect l="25878" r="25406"/>
          <a:stretch/>
        </p:blipFill>
        <p:spPr>
          <a:xfrm>
            <a:off x="405353" y="1593774"/>
            <a:ext cx="3723588" cy="3197475"/>
          </a:xfrm>
          <a:prstGeom prst="rect">
            <a:avLst/>
          </a:prstGeom>
        </p:spPr>
      </p:pic>
    </p:spTree>
    <p:extLst>
      <p:ext uri="{BB962C8B-B14F-4D97-AF65-F5344CB8AC3E}">
        <p14:creationId xmlns:p14="http://schemas.microsoft.com/office/powerpoint/2010/main" val="251219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57054" y="373856"/>
            <a:ext cx="10515600" cy="729350"/>
          </a:xfrm>
        </p:spPr>
        <p:txBody>
          <a:bodyPr/>
          <a:lstStyle/>
          <a:p>
            <a:pPr marL="0" indent="0">
              <a:buNone/>
            </a:pPr>
            <a:r>
              <a:rPr lang="zh-CN" altLang="en-US" smtClean="0">
                <a:latin typeface="Adobe 宋体 Std L" panose="02020300000000000000" pitchFamily="18" charset="-122"/>
                <a:ea typeface="Adobe 宋体 Std L" panose="02020300000000000000" pitchFamily="18" charset="-122"/>
              </a:rPr>
              <a:t>创新</a:t>
            </a:r>
            <a:r>
              <a:rPr lang="en-US" altLang="zh-CN">
                <a:latin typeface="Adobe 宋体 Std L" panose="02020300000000000000" pitchFamily="18" charset="-122"/>
                <a:ea typeface="Adobe 宋体 Std L" panose="02020300000000000000" pitchFamily="18" charset="-122"/>
              </a:rPr>
              <a:t>2</a:t>
            </a:r>
            <a:r>
              <a:rPr lang="zh-CN" altLang="en-US" smtClean="0">
                <a:latin typeface="Adobe 宋体 Std L" panose="02020300000000000000" pitchFamily="18" charset="-122"/>
                <a:ea typeface="Adobe 宋体 Std L" panose="02020300000000000000" pitchFamily="18" charset="-122"/>
              </a:rPr>
              <a:t>：</a:t>
            </a:r>
            <a:r>
              <a:rPr lang="en-US" altLang="zh-CN" smtClean="0">
                <a:latin typeface="Adobe 宋体 Std L" panose="02020300000000000000" pitchFamily="18" charset="-122"/>
                <a:ea typeface="Adobe 宋体 Std L" panose="02020300000000000000" pitchFamily="18" charset="-122"/>
              </a:rPr>
              <a:t>attention</a:t>
            </a:r>
            <a:r>
              <a:rPr lang="zh-CN" altLang="en-US" smtClean="0">
                <a:latin typeface="Adobe 宋体 Std L" panose="02020300000000000000" pitchFamily="18" charset="-122"/>
                <a:ea typeface="Adobe 宋体 Std L" panose="02020300000000000000" pitchFamily="18" charset="-122"/>
              </a:rPr>
              <a:t>序列</a:t>
            </a:r>
            <a:r>
              <a:rPr lang="en-US" altLang="zh-CN" smtClean="0">
                <a:latin typeface="Adobe 宋体 Std L" panose="02020300000000000000" pitchFamily="18" charset="-122"/>
                <a:ea typeface="Adobe 宋体 Std L" panose="02020300000000000000" pitchFamily="18" charset="-122"/>
              </a:rPr>
              <a:t>--</a:t>
            </a:r>
            <a:r>
              <a:rPr lang="zh-CN" altLang="en-US" smtClean="0">
                <a:latin typeface="Adobe 宋体 Std L" panose="02020300000000000000" pitchFamily="18" charset="-122"/>
                <a:ea typeface="Adobe 宋体 Std L" panose="02020300000000000000" pitchFamily="18" charset="-122"/>
              </a:rPr>
              <a:t>软特征选择，多步叠加决策（集成）</a:t>
            </a:r>
            <a:endParaRPr lang="en-US" altLang="zh-CN" smtClean="0">
              <a:latin typeface="Adobe 宋体 Std L" panose="02020300000000000000" pitchFamily="18" charset="-122"/>
              <a:ea typeface="Adobe 宋体 Std L" panose="02020300000000000000" pitchFamily="18" charset="-122"/>
            </a:endParaRPr>
          </a:p>
        </p:txBody>
      </p:sp>
      <p:pic>
        <p:nvPicPr>
          <p:cNvPr id="5" name="图片 4"/>
          <p:cNvPicPr>
            <a:picLocks noChangeAspect="1"/>
          </p:cNvPicPr>
          <p:nvPr/>
        </p:nvPicPr>
        <p:blipFill>
          <a:blip r:embed="rId3"/>
          <a:stretch>
            <a:fillRect/>
          </a:stretch>
        </p:blipFill>
        <p:spPr>
          <a:xfrm>
            <a:off x="705236" y="1225233"/>
            <a:ext cx="6461683" cy="2342267"/>
          </a:xfrm>
          <a:prstGeom prst="rect">
            <a:avLst/>
          </a:prstGeom>
        </p:spPr>
      </p:pic>
      <p:pic>
        <p:nvPicPr>
          <p:cNvPr id="6" name="图片 5"/>
          <p:cNvPicPr>
            <a:picLocks noChangeAspect="1"/>
          </p:cNvPicPr>
          <p:nvPr/>
        </p:nvPicPr>
        <p:blipFill>
          <a:blip r:embed="rId4"/>
          <a:stretch>
            <a:fillRect/>
          </a:stretch>
        </p:blipFill>
        <p:spPr>
          <a:xfrm>
            <a:off x="7461034" y="1356937"/>
            <a:ext cx="1979527" cy="2078858"/>
          </a:xfrm>
          <a:prstGeom prst="rect">
            <a:avLst/>
          </a:prstGeom>
        </p:spPr>
      </p:pic>
      <p:sp>
        <p:nvSpPr>
          <p:cNvPr id="7" name="内容占位符 2"/>
          <p:cNvSpPr txBox="1">
            <a:spLocks/>
          </p:cNvSpPr>
          <p:nvPr/>
        </p:nvSpPr>
        <p:spPr>
          <a:xfrm>
            <a:off x="1198239" y="37087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smtClean="0">
                <a:latin typeface="微软雅黑" panose="020B0503020204020204" pitchFamily="34" charset="-122"/>
                <a:ea typeface="微软雅黑" panose="020B0503020204020204" pitchFamily="34" charset="-122"/>
              </a:rPr>
              <a:t>Feature transformer:</a:t>
            </a:r>
          </a:p>
          <a:p>
            <a:r>
              <a:rPr lang="en-US" altLang="zh-CN" sz="2000" smtClean="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层共享参数 </a:t>
            </a:r>
            <a:r>
              <a:rPr lang="en-US" altLang="zh-CN" sz="2000" smtClean="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层独立参数（</a:t>
            </a:r>
            <a:r>
              <a:rPr lang="en-US" altLang="zh-CN" sz="2000" smtClean="0">
                <a:latin typeface="微软雅黑" panose="020B0503020204020204" pitchFamily="34" charset="-122"/>
                <a:ea typeface="微软雅黑" panose="020B0503020204020204" pitchFamily="34" charset="-122"/>
              </a:rPr>
              <a:t>decision step-dependent</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r>
              <a:rPr lang="zh-CN" altLang="en-US" sz="2000" smtClean="0">
                <a:latin typeface="微软雅黑" panose="020B0503020204020204" pitchFamily="34" charset="-122"/>
                <a:ea typeface="微软雅黑" panose="020B0503020204020204" pitchFamily="34" charset="-122"/>
              </a:rPr>
              <a:t>决策树</a:t>
            </a:r>
            <a:r>
              <a:rPr lang="zh-CN" altLang="en-US" sz="200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硬决策</a:t>
            </a:r>
            <a:endParaRPr lang="en-US" altLang="zh-CN" sz="2000" smtClean="0">
              <a:latin typeface="微软雅黑" panose="020B0503020204020204" pitchFamily="34" charset="-122"/>
              <a:ea typeface="微软雅黑" panose="020B0503020204020204" pitchFamily="34" charset="-122"/>
            </a:endParaRPr>
          </a:p>
          <a:p>
            <a:pPr marL="0" indent="0">
              <a:buNone/>
            </a:pPr>
            <a:r>
              <a:rPr lang="en-US" altLang="zh-CN" sz="2000" smtClean="0">
                <a:latin typeface="微软雅黑" panose="020B0503020204020204" pitchFamily="34" charset="-122"/>
                <a:ea typeface="微软雅黑" panose="020B0503020204020204" pitchFamily="34" charset="-122"/>
              </a:rPr>
              <a:t>   feature mask</a:t>
            </a:r>
            <a:r>
              <a:rPr lang="zh-CN" altLang="en-US" sz="2000" smtClean="0">
                <a:latin typeface="微软雅黑" panose="020B0503020204020204" pitchFamily="34" charset="-122"/>
                <a:ea typeface="微软雅黑" panose="020B0503020204020204" pitchFamily="34" charset="-122"/>
              </a:rPr>
              <a:t>：软决策</a:t>
            </a:r>
            <a:endParaRPr lang="en-US" altLang="zh-CN" sz="200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180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sz="1800" smtClean="0">
              <a:latin typeface="微软雅黑" panose="020B0503020204020204" pitchFamily="34" charset="-122"/>
              <a:ea typeface="微软雅黑" panose="020B0503020204020204" pitchFamily="34" charset="-122"/>
            </a:endParaRPr>
          </a:p>
          <a:p>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922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duotone>
              <a:schemeClr val="bg2">
                <a:shade val="45000"/>
                <a:satMod val="135000"/>
              </a:schemeClr>
              <a:prstClr val="white"/>
            </a:duotone>
          </a:blip>
          <a:stretch>
            <a:fillRect/>
          </a:stretch>
        </p:blipFill>
        <p:spPr>
          <a:xfrm>
            <a:off x="-257371" y="1103206"/>
            <a:ext cx="6461683" cy="2342267"/>
          </a:xfrm>
          <a:prstGeom prst="rect">
            <a:avLst/>
          </a:prstGeom>
        </p:spPr>
      </p:pic>
      <p:pic>
        <p:nvPicPr>
          <p:cNvPr id="5" name="图片 4"/>
          <p:cNvPicPr>
            <a:picLocks noChangeAspect="1"/>
          </p:cNvPicPr>
          <p:nvPr/>
        </p:nvPicPr>
        <p:blipFill>
          <a:blip r:embed="rId4"/>
          <a:stretch>
            <a:fillRect/>
          </a:stretch>
        </p:blipFill>
        <p:spPr>
          <a:xfrm>
            <a:off x="6204312" y="1234910"/>
            <a:ext cx="1979527" cy="2078858"/>
          </a:xfrm>
          <a:prstGeom prst="rect">
            <a:avLst/>
          </a:prstGeom>
        </p:spPr>
      </p:pic>
      <p:sp>
        <p:nvSpPr>
          <p:cNvPr id="6" name="内容占位符 2"/>
          <p:cNvSpPr txBox="1">
            <a:spLocks/>
          </p:cNvSpPr>
          <p:nvPr/>
        </p:nvSpPr>
        <p:spPr>
          <a:xfrm>
            <a:off x="857054" y="335366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a:latin typeface="微软雅黑" panose="020B0503020204020204" pitchFamily="34" charset="-122"/>
                <a:ea typeface="微软雅黑" panose="020B0503020204020204" pitchFamily="34" charset="-122"/>
              </a:rPr>
              <a:t>Attentive </a:t>
            </a:r>
            <a:r>
              <a:rPr lang="en-US" altLang="zh-CN" sz="1800">
                <a:latin typeface="微软雅黑" panose="020B0503020204020204" pitchFamily="34" charset="-122"/>
                <a:ea typeface="微软雅黑" panose="020B0503020204020204" pitchFamily="34" charset="-122"/>
              </a:rPr>
              <a:t>transformer</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Adobe 宋体 Std L" panose="02020300000000000000" pitchFamily="18" charset="-122"/>
              <a:ea typeface="Adobe 宋体 Std L" panose="02020300000000000000" pitchFamily="18" charset="-122"/>
            </a:endParaRPr>
          </a:p>
          <a:p>
            <a:r>
              <a:rPr lang="zh-CN" altLang="en-US" sz="1800" smtClean="0">
                <a:latin typeface="Adobe 宋体 Std L" panose="02020300000000000000" pitchFamily="18" charset="-122"/>
                <a:ea typeface="Adobe 宋体 Std L" panose="02020300000000000000" pitchFamily="18" charset="-122"/>
              </a:rPr>
              <a:t>决策序列（多步）：每步对特征进行编码，使用一个可学习的</a:t>
            </a:r>
            <a:r>
              <a:rPr lang="en-US" altLang="zh-CN" sz="1800" smtClean="0">
                <a:latin typeface="Adobe 宋体 Std L" panose="02020300000000000000" pitchFamily="18" charset="-122"/>
                <a:ea typeface="Adobe 宋体 Std L" panose="02020300000000000000" pitchFamily="18" charset="-122"/>
              </a:rPr>
              <a:t>mask</a:t>
            </a:r>
            <a:r>
              <a:rPr lang="zh-CN" altLang="en-US" sz="1800" smtClean="0">
                <a:latin typeface="Adobe 宋体 Std L" panose="02020300000000000000" pitchFamily="18" charset="-122"/>
                <a:ea typeface="Adobe 宋体 Std L" panose="02020300000000000000" pitchFamily="18" charset="-122"/>
              </a:rPr>
              <a:t>做软特征选择</a:t>
            </a:r>
            <a:endParaRPr lang="en-US" altLang="zh-CN" sz="1800" smtClean="0">
              <a:latin typeface="Adobe 宋体 Std L" panose="02020300000000000000" pitchFamily="18" charset="-122"/>
              <a:ea typeface="Adobe 宋体 Std L" panose="02020300000000000000" pitchFamily="18" charset="-122"/>
            </a:endParaRPr>
          </a:p>
          <a:p>
            <a:pPr marL="0" indent="0">
              <a:buNone/>
            </a:pPr>
            <a:endParaRPr lang="en-US" altLang="zh-CN" sz="1800">
              <a:latin typeface="Adobe 宋体 Std L" panose="02020300000000000000" pitchFamily="18" charset="-122"/>
              <a:ea typeface="Adobe 宋体 Std L" panose="02020300000000000000" pitchFamily="18" charset="-122"/>
            </a:endParaRPr>
          </a:p>
          <a:p>
            <a:pPr marL="0" indent="0">
              <a:buNone/>
            </a:pPr>
            <a:endParaRPr lang="en-US" altLang="zh-CN" sz="1800" smtClean="0">
              <a:latin typeface="Adobe 宋体 Std L" panose="02020300000000000000" pitchFamily="18" charset="-122"/>
              <a:ea typeface="Adobe 宋体 Std L" panose="02020300000000000000" pitchFamily="18" charset="-122"/>
            </a:endParaRPr>
          </a:p>
          <a:p>
            <a:r>
              <a:rPr lang="en-US" altLang="zh-CN" sz="1800" smtClean="0">
                <a:latin typeface="Adobe 宋体 Std L" panose="02020300000000000000" pitchFamily="18" charset="-122"/>
                <a:ea typeface="Adobe 宋体 Std L" panose="02020300000000000000" pitchFamily="18" charset="-122"/>
              </a:rPr>
              <a:t>M- attention</a:t>
            </a:r>
            <a:r>
              <a:rPr lang="zh-CN" altLang="en-US" sz="1800" smtClean="0">
                <a:latin typeface="Adobe 宋体 Std L" panose="02020300000000000000" pitchFamily="18" charset="-122"/>
                <a:ea typeface="Adobe 宋体 Std L" panose="02020300000000000000" pitchFamily="18" charset="-122"/>
              </a:rPr>
              <a:t>权重</a:t>
            </a:r>
            <a:endParaRPr lang="en-US" altLang="zh-CN" sz="1800" smtClean="0">
              <a:latin typeface="Adobe 宋体 Std L" panose="02020300000000000000" pitchFamily="18" charset="-122"/>
              <a:ea typeface="Adobe 宋体 Std L" panose="02020300000000000000" pitchFamily="18" charset="-122"/>
            </a:endParaRPr>
          </a:p>
          <a:p>
            <a:r>
              <a:rPr lang="en-US" altLang="zh-CN" sz="1800" smtClean="0">
                <a:latin typeface="Adobe 宋体 Std L" panose="02020300000000000000" pitchFamily="18" charset="-122"/>
                <a:ea typeface="Adobe 宋体 Std L" panose="02020300000000000000" pitchFamily="18" charset="-122"/>
              </a:rPr>
              <a:t>Sparsemax</a:t>
            </a:r>
            <a:r>
              <a:rPr lang="en-US" altLang="zh-CN" sz="1800" smtClean="0">
                <a:latin typeface="Adobe 宋体 Std L" panose="02020300000000000000" pitchFamily="18" charset="-122"/>
                <a:ea typeface="Adobe 宋体 Std L" panose="02020300000000000000" pitchFamily="18" charset="-122"/>
              </a:rPr>
              <a:t>-</a:t>
            </a:r>
            <a:r>
              <a:rPr lang="zh-CN" altLang="en-US" sz="1800" smtClean="0">
                <a:latin typeface="Adobe 宋体 Std L" panose="02020300000000000000" pitchFamily="18" charset="-122"/>
                <a:ea typeface="Adobe 宋体 Std L" panose="02020300000000000000" pitchFamily="18" charset="-122"/>
              </a:rPr>
              <a:t>增强</a:t>
            </a:r>
            <a:r>
              <a:rPr lang="zh-CN" altLang="en-US" sz="1800" smtClean="0">
                <a:latin typeface="Adobe 宋体 Std L" panose="02020300000000000000" pitchFamily="18" charset="-122"/>
                <a:ea typeface="Adobe 宋体 Std L" panose="02020300000000000000" pitchFamily="18" charset="-122"/>
              </a:rPr>
              <a:t>稀疏</a:t>
            </a:r>
            <a:r>
              <a:rPr lang="zh-CN" altLang="en-US" sz="1800" smtClean="0">
                <a:latin typeface="Adobe 宋体 Std L" panose="02020300000000000000" pitchFamily="18" charset="-122"/>
                <a:ea typeface="Adobe 宋体 Std L" panose="02020300000000000000" pitchFamily="18" charset="-122"/>
              </a:rPr>
              <a:t>性，滤除噪声</a:t>
            </a:r>
            <a:endParaRPr lang="en-US" altLang="zh-CN" sz="1800" smtClean="0">
              <a:latin typeface="Adobe 宋体 Std L" panose="02020300000000000000" pitchFamily="18" charset="-122"/>
              <a:ea typeface="Adobe 宋体 Std L" panose="02020300000000000000" pitchFamily="18" charset="-122"/>
            </a:endParaRPr>
          </a:p>
          <a:p>
            <a:r>
              <a:rPr lang="en-US" altLang="zh-CN" sz="1800" smtClean="0">
                <a:latin typeface="Adobe 宋体 Std L" panose="02020300000000000000" pitchFamily="18" charset="-122"/>
                <a:ea typeface="Adobe 宋体 Std L" panose="02020300000000000000" pitchFamily="18" charset="-122"/>
              </a:rPr>
              <a:t>P- Prior scales</a:t>
            </a:r>
            <a:r>
              <a:rPr lang="zh-CN" altLang="en-US" sz="1800">
                <a:latin typeface="Adobe 宋体 Std L" panose="02020300000000000000" pitchFamily="18" charset="-122"/>
                <a:ea typeface="Adobe 宋体 Std L" panose="02020300000000000000" pitchFamily="18" charset="-122"/>
              </a:rPr>
              <a:t>项</a:t>
            </a:r>
            <a:r>
              <a:rPr lang="zh-CN" altLang="en-US" sz="1800" smtClean="0">
                <a:latin typeface="Adobe 宋体 Std L" panose="02020300000000000000" pitchFamily="18" charset="-122"/>
                <a:ea typeface="Adobe 宋体 Std L" panose="02020300000000000000" pitchFamily="18" charset="-122"/>
              </a:rPr>
              <a:t>：</a:t>
            </a:r>
            <a:r>
              <a:rPr lang="zh-CN" altLang="en-US" sz="1800" smtClean="0">
                <a:latin typeface="Adobe 宋体 Std L" panose="02020300000000000000" pitchFamily="18" charset="-122"/>
                <a:ea typeface="Adobe 宋体 Std L" panose="02020300000000000000" pitchFamily="18" charset="-122"/>
              </a:rPr>
              <a:t>向后</a:t>
            </a:r>
            <a:r>
              <a:rPr lang="zh-CN" altLang="en-US" sz="1800" smtClean="0">
                <a:latin typeface="Adobe 宋体 Std L" panose="02020300000000000000" pitchFamily="18" charset="-122"/>
                <a:ea typeface="Adobe 宋体 Std L" panose="02020300000000000000" pitchFamily="18" charset="-122"/>
              </a:rPr>
              <a:t>传递</a:t>
            </a:r>
            <a:r>
              <a:rPr lang="zh-CN" altLang="en-US" sz="1800">
                <a:latin typeface="Adobe 宋体 Std L" panose="02020300000000000000" pitchFamily="18" charset="-122"/>
                <a:ea typeface="Adobe 宋体 Std L" panose="02020300000000000000" pitchFamily="18" charset="-122"/>
              </a:rPr>
              <a:t>，</a:t>
            </a:r>
            <a:r>
              <a:rPr lang="zh-CN" altLang="en-US" sz="1800" smtClean="0">
                <a:latin typeface="Adobe 宋体 Std L" panose="02020300000000000000" pitchFamily="18" charset="-122"/>
                <a:ea typeface="Adobe 宋体 Std L" panose="02020300000000000000" pitchFamily="18" charset="-122"/>
              </a:rPr>
              <a:t>控制</a:t>
            </a:r>
            <a:r>
              <a:rPr lang="arn-CL" altLang="zh-CN" sz="1800" smtClean="0">
                <a:latin typeface="Adobe 宋体 Std L" panose="02020300000000000000" pitchFamily="18" charset="-122"/>
                <a:ea typeface="Adobe 宋体 Std L" panose="02020300000000000000" pitchFamily="18" charset="-122"/>
              </a:rPr>
              <a:t>feature</a:t>
            </a:r>
            <a:r>
              <a:rPr lang="zh-CN" altLang="en-US" sz="1800">
                <a:latin typeface="Adobe 宋体 Std L" panose="02020300000000000000" pitchFamily="18" charset="-122"/>
                <a:ea typeface="Adobe 宋体 Std L" panose="02020300000000000000" pitchFamily="18" charset="-122"/>
              </a:rPr>
              <a:t>在之前的</a:t>
            </a:r>
            <a:r>
              <a:rPr lang="arn-CL" altLang="zh-CN" sz="1800">
                <a:latin typeface="Adobe 宋体 Std L" panose="02020300000000000000" pitchFamily="18" charset="-122"/>
                <a:ea typeface="Adobe 宋体 Std L" panose="02020300000000000000" pitchFamily="18" charset="-122"/>
              </a:rPr>
              <a:t>step</a:t>
            </a:r>
            <a:r>
              <a:rPr lang="zh-CN" altLang="en-US" sz="1800">
                <a:latin typeface="Adobe 宋体 Std L" panose="02020300000000000000" pitchFamily="18" charset="-122"/>
                <a:ea typeface="Adobe 宋体 Std L" panose="02020300000000000000" pitchFamily="18" charset="-122"/>
              </a:rPr>
              <a:t>中的运用程度</a:t>
            </a:r>
            <a:endParaRPr lang="en-US" altLang="zh-CN" sz="1800" smtClean="0">
              <a:latin typeface="Adobe 宋体 Std L" panose="02020300000000000000" pitchFamily="18" charset="-122"/>
              <a:ea typeface="Adobe 宋体 Std L" panose="02020300000000000000" pitchFamily="18" charset="-122"/>
            </a:endParaRPr>
          </a:p>
          <a:p>
            <a:r>
              <a:rPr lang="en-US" altLang="zh-CN" sz="1800" smtClean="0">
                <a:latin typeface="Adobe 宋体 Std L" panose="02020300000000000000" pitchFamily="18" charset="-122"/>
                <a:ea typeface="Adobe 宋体 Std L" panose="02020300000000000000" pitchFamily="18" charset="-122"/>
              </a:rPr>
              <a:t>learn and control how much a feature has been used before in prior decision steps</a:t>
            </a:r>
          </a:p>
          <a:p>
            <a:endParaRPr lang="en-US" altLang="zh-CN" sz="1800" smtClean="0">
              <a:latin typeface="Adobe 宋体 Std L" panose="02020300000000000000" pitchFamily="18" charset="-122"/>
              <a:ea typeface="Adobe 宋体 Std L" panose="02020300000000000000" pitchFamily="18" charset="-122"/>
            </a:endParaRPr>
          </a:p>
          <a:p>
            <a:pPr marL="0" indent="0">
              <a:buFont typeface="Arial" panose="020B0604020202020204" pitchFamily="34" charset="0"/>
              <a:buNone/>
            </a:pPr>
            <a:endParaRPr lang="en-US" altLang="zh-CN" sz="1800" smtClean="0">
              <a:latin typeface="Adobe 宋体 Std L" panose="02020300000000000000" pitchFamily="18" charset="-122"/>
              <a:ea typeface="Adobe 宋体 Std L" panose="02020300000000000000" pitchFamily="18" charset="-122"/>
            </a:endParaRPr>
          </a:p>
          <a:p>
            <a:pPr marL="0" indent="0">
              <a:buFont typeface="Arial" panose="020B0604020202020204" pitchFamily="34" charset="0"/>
              <a:buNone/>
            </a:pPr>
            <a:endParaRPr lang="en-US" altLang="zh-CN" sz="1800" smtClean="0">
              <a:latin typeface="Adobe 宋体 Std L" panose="02020300000000000000" pitchFamily="18" charset="-122"/>
              <a:ea typeface="Adobe 宋体 Std L" panose="02020300000000000000" pitchFamily="18" charset="-122"/>
            </a:endParaRPr>
          </a:p>
          <a:p>
            <a:endParaRPr lang="zh-CN" altLang="en-US" sz="1800">
              <a:latin typeface="Adobe 宋体 Std L" panose="02020300000000000000" pitchFamily="18" charset="-122"/>
              <a:ea typeface="Adobe 宋体 Std L" panose="02020300000000000000" pitchFamily="18" charset="-122"/>
            </a:endParaRPr>
          </a:p>
        </p:txBody>
      </p:sp>
      <p:sp>
        <p:nvSpPr>
          <p:cNvPr id="7" name="内容占位符 2"/>
          <p:cNvSpPr>
            <a:spLocks noGrp="1"/>
          </p:cNvSpPr>
          <p:nvPr>
            <p:ph idx="1"/>
          </p:nvPr>
        </p:nvSpPr>
        <p:spPr>
          <a:xfrm>
            <a:off x="857054" y="373856"/>
            <a:ext cx="10515600" cy="729350"/>
          </a:xfrm>
        </p:spPr>
        <p:txBody>
          <a:bodyPr/>
          <a:lstStyle/>
          <a:p>
            <a:pPr marL="0" indent="0">
              <a:buNone/>
            </a:pPr>
            <a:r>
              <a:rPr lang="en-US" altLang="zh-CN">
                <a:latin typeface="Adobe 宋体 Std L" panose="02020300000000000000" pitchFamily="18" charset="-122"/>
                <a:ea typeface="Adobe 宋体 Std L" panose="02020300000000000000" pitchFamily="18" charset="-122"/>
              </a:rPr>
              <a:t>a</a:t>
            </a:r>
            <a:r>
              <a:rPr lang="en-US" altLang="zh-CN" smtClean="0">
                <a:latin typeface="Adobe 宋体 Std L" panose="02020300000000000000" pitchFamily="18" charset="-122"/>
                <a:ea typeface="Adobe 宋体 Std L" panose="02020300000000000000" pitchFamily="18" charset="-122"/>
              </a:rPr>
              <a:t>ttentive transformer</a:t>
            </a:r>
            <a:r>
              <a:rPr lang="zh-CN" altLang="en-US" smtClean="0">
                <a:latin typeface="Adobe 宋体 Std L" panose="02020300000000000000" pitchFamily="18" charset="-122"/>
                <a:ea typeface="Adobe 宋体 Std L" panose="02020300000000000000" pitchFamily="18" charset="-122"/>
              </a:rPr>
              <a:t>：</a:t>
            </a:r>
            <a:r>
              <a:rPr lang="en-US" altLang="zh-CN" smtClean="0">
                <a:latin typeface="Adobe 宋体 Std L" panose="02020300000000000000" pitchFamily="18" charset="-122"/>
                <a:ea typeface="Adobe 宋体 Std L" panose="02020300000000000000" pitchFamily="18" charset="-122"/>
              </a:rPr>
              <a:t>mask</a:t>
            </a:r>
            <a:r>
              <a:rPr lang="zh-CN" altLang="en-US" smtClean="0">
                <a:latin typeface="Adobe 宋体 Std L" panose="02020300000000000000" pitchFamily="18" charset="-122"/>
                <a:ea typeface="Adobe 宋体 Std L" panose="02020300000000000000" pitchFamily="18" charset="-122"/>
              </a:rPr>
              <a:t>的学习过程</a:t>
            </a:r>
            <a:endParaRPr lang="en-US" altLang="zh-CN" smtClean="0">
              <a:latin typeface="Adobe 宋体 Std L" panose="02020300000000000000" pitchFamily="18" charset="-122"/>
              <a:ea typeface="Adobe 宋体 Std L" panose="02020300000000000000" pitchFamily="18" charset="-122"/>
            </a:endParaRPr>
          </a:p>
        </p:txBody>
      </p:sp>
      <p:pic>
        <p:nvPicPr>
          <p:cNvPr id="8" name="图片 7"/>
          <p:cNvPicPr>
            <a:picLocks noChangeAspect="1"/>
          </p:cNvPicPr>
          <p:nvPr/>
        </p:nvPicPr>
        <p:blipFill>
          <a:blip r:embed="rId5"/>
          <a:stretch>
            <a:fillRect/>
          </a:stretch>
        </p:blipFill>
        <p:spPr>
          <a:xfrm>
            <a:off x="8334374" y="952500"/>
            <a:ext cx="3242203" cy="2492973"/>
          </a:xfrm>
          <a:prstGeom prst="rect">
            <a:avLst/>
          </a:prstGeom>
        </p:spPr>
      </p:pic>
      <p:pic>
        <p:nvPicPr>
          <p:cNvPr id="9" name="图片 8"/>
          <p:cNvPicPr>
            <a:picLocks noChangeAspect="1"/>
          </p:cNvPicPr>
          <p:nvPr/>
        </p:nvPicPr>
        <p:blipFill>
          <a:blip r:embed="rId6"/>
          <a:stretch>
            <a:fillRect/>
          </a:stretch>
        </p:blipFill>
        <p:spPr>
          <a:xfrm>
            <a:off x="857054" y="4174823"/>
            <a:ext cx="4429125" cy="666750"/>
          </a:xfrm>
          <a:prstGeom prst="rect">
            <a:avLst/>
          </a:prstGeom>
        </p:spPr>
      </p:pic>
      <p:pic>
        <p:nvPicPr>
          <p:cNvPr id="10" name="图片 9"/>
          <p:cNvPicPr>
            <a:picLocks noChangeAspect="1"/>
          </p:cNvPicPr>
          <p:nvPr/>
        </p:nvPicPr>
        <p:blipFill>
          <a:blip r:embed="rId7"/>
          <a:stretch>
            <a:fillRect/>
          </a:stretch>
        </p:blipFill>
        <p:spPr>
          <a:xfrm>
            <a:off x="9466873" y="5421475"/>
            <a:ext cx="1905781" cy="664005"/>
          </a:xfrm>
          <a:prstGeom prst="rect">
            <a:avLst/>
          </a:prstGeom>
        </p:spPr>
      </p:pic>
    </p:spTree>
    <p:extLst>
      <p:ext uri="{BB962C8B-B14F-4D97-AF65-F5344CB8AC3E}">
        <p14:creationId xmlns:p14="http://schemas.microsoft.com/office/powerpoint/2010/main" val="4266792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054" y="373856"/>
            <a:ext cx="10515600" cy="729350"/>
          </a:xfrm>
        </p:spPr>
        <p:txBody>
          <a:bodyPr/>
          <a:lstStyle/>
          <a:p>
            <a:pPr marL="0" indent="0">
              <a:buNone/>
            </a:pPr>
            <a:r>
              <a:rPr lang="zh-CN" altLang="en-US" smtClean="0">
                <a:latin typeface="Adobe 宋体 Std L" panose="02020300000000000000" pitchFamily="18" charset="-122"/>
                <a:ea typeface="Adobe 宋体 Std L" panose="02020300000000000000" pitchFamily="18" charset="-122"/>
              </a:rPr>
              <a:t>创新</a:t>
            </a:r>
            <a:r>
              <a:rPr lang="en-US" altLang="zh-CN">
                <a:latin typeface="Adobe 宋体 Std L" panose="02020300000000000000" pitchFamily="18" charset="-122"/>
                <a:ea typeface="Adobe 宋体 Std L" panose="02020300000000000000" pitchFamily="18" charset="-122"/>
              </a:rPr>
              <a:t>3</a:t>
            </a:r>
            <a:r>
              <a:rPr lang="zh-CN" altLang="en-US" smtClean="0">
                <a:latin typeface="Adobe 宋体 Std L" panose="02020300000000000000" pitchFamily="18" charset="-122"/>
                <a:ea typeface="Adobe 宋体 Std L" panose="02020300000000000000" pitchFamily="18" charset="-122"/>
              </a:rPr>
              <a:t>：</a:t>
            </a:r>
            <a:r>
              <a:rPr lang="en-US" altLang="zh-CN" smtClean="0">
                <a:latin typeface="Adobe 宋体 Std L" panose="02020300000000000000" pitchFamily="18" charset="-122"/>
                <a:ea typeface="Adobe 宋体 Std L" panose="02020300000000000000" pitchFamily="18" charset="-122"/>
              </a:rPr>
              <a:t>sparsemax</a:t>
            </a:r>
            <a:r>
              <a:rPr lang="zh-CN" altLang="en-US" smtClean="0">
                <a:latin typeface="Adobe 宋体 Std L" panose="02020300000000000000" pitchFamily="18" charset="-122"/>
                <a:ea typeface="Adobe 宋体 Std L" panose="02020300000000000000" pitchFamily="18" charset="-122"/>
              </a:rPr>
              <a:t>激活函数</a:t>
            </a:r>
            <a:r>
              <a:rPr lang="en-US" altLang="zh-CN" smtClean="0">
                <a:latin typeface="Adobe 宋体 Std L" panose="02020300000000000000" pitchFamily="18" charset="-122"/>
                <a:ea typeface="Adobe 宋体 Std L" panose="02020300000000000000" pitchFamily="18" charset="-122"/>
              </a:rPr>
              <a:t>--</a:t>
            </a:r>
            <a:r>
              <a:rPr lang="zh-CN" altLang="en-US" smtClean="0">
                <a:latin typeface="Adobe 宋体 Std L" panose="02020300000000000000" pitchFamily="18" charset="-122"/>
                <a:ea typeface="Adobe 宋体 Std L" panose="02020300000000000000" pitchFamily="18" charset="-122"/>
              </a:rPr>
              <a:t>稀疏可解释</a:t>
            </a:r>
            <a:endParaRPr lang="en-US" altLang="zh-CN" smtClean="0">
              <a:latin typeface="Adobe 宋体 Std L" panose="02020300000000000000" pitchFamily="18" charset="-122"/>
              <a:ea typeface="Adobe 宋体 Std L" panose="02020300000000000000" pitchFamily="18" charset="-122"/>
            </a:endParaRPr>
          </a:p>
        </p:txBody>
      </p:sp>
      <p:pic>
        <p:nvPicPr>
          <p:cNvPr id="4" name="图片 3"/>
          <p:cNvPicPr>
            <a:picLocks noChangeAspect="1"/>
          </p:cNvPicPr>
          <p:nvPr/>
        </p:nvPicPr>
        <p:blipFill>
          <a:blip r:embed="rId3"/>
          <a:stretch>
            <a:fillRect/>
          </a:stretch>
        </p:blipFill>
        <p:spPr>
          <a:xfrm>
            <a:off x="925273" y="4722579"/>
            <a:ext cx="3867150" cy="723900"/>
          </a:xfrm>
          <a:prstGeom prst="rect">
            <a:avLst/>
          </a:prstGeom>
        </p:spPr>
      </p:pic>
      <p:pic>
        <p:nvPicPr>
          <p:cNvPr id="5" name="图片 4"/>
          <p:cNvPicPr>
            <a:picLocks noChangeAspect="1"/>
          </p:cNvPicPr>
          <p:nvPr/>
        </p:nvPicPr>
        <p:blipFill>
          <a:blip r:embed="rId4"/>
          <a:stretch>
            <a:fillRect/>
          </a:stretch>
        </p:blipFill>
        <p:spPr>
          <a:xfrm>
            <a:off x="764775" y="3998679"/>
            <a:ext cx="3448050" cy="723900"/>
          </a:xfrm>
          <a:prstGeom prst="rect">
            <a:avLst/>
          </a:prstGeom>
        </p:spPr>
      </p:pic>
      <p:sp>
        <p:nvSpPr>
          <p:cNvPr id="7" name="矩形 6"/>
          <p:cNvSpPr/>
          <p:nvPr/>
        </p:nvSpPr>
        <p:spPr>
          <a:xfrm>
            <a:off x="3733211" y="6359715"/>
            <a:ext cx="8829773" cy="369332"/>
          </a:xfrm>
          <a:prstGeom prst="rect">
            <a:avLst/>
          </a:prstGeom>
        </p:spPr>
        <p:txBody>
          <a:bodyPr wrap="square">
            <a:spAutoFit/>
          </a:bodyPr>
          <a:lstStyle/>
          <a:p>
            <a:r>
              <a:rPr lang="en-US" altLang="zh-CN" i="1"/>
              <a:t>From Softmax to Sparsemax: A Sparse Model of Attention and Multi-Label </a:t>
            </a:r>
            <a:r>
              <a:rPr lang="en-US" altLang="zh-CN" i="1" smtClean="0"/>
              <a:t>Classification</a:t>
            </a:r>
            <a:endParaRPr lang="zh-CN" altLang="en-US" i="1"/>
          </a:p>
        </p:txBody>
      </p:sp>
      <p:sp>
        <p:nvSpPr>
          <p:cNvPr id="8" name="文本框 7"/>
          <p:cNvSpPr txBox="1"/>
          <p:nvPr/>
        </p:nvSpPr>
        <p:spPr>
          <a:xfrm>
            <a:off x="5143828" y="4078878"/>
            <a:ext cx="6564923" cy="1477328"/>
          </a:xfrm>
          <a:prstGeom prst="rect">
            <a:avLst/>
          </a:prstGeom>
          <a:noFill/>
        </p:spPr>
        <p:txBody>
          <a:bodyPr wrap="square" rtlCol="0">
            <a:spAutoFit/>
          </a:bodyPr>
          <a:lstStyle/>
          <a:p>
            <a:r>
              <a:rPr lang="en-US" altLang="zh-CN" smtClean="0"/>
              <a:t>Softmax</a:t>
            </a:r>
            <a:r>
              <a:rPr lang="en-US" altLang="zh-CN" smtClean="0"/>
              <a:t>: </a:t>
            </a:r>
            <a:r>
              <a:rPr lang="zh-CN" altLang="en-US" smtClean="0"/>
              <a:t>稠密</a:t>
            </a:r>
            <a:r>
              <a:rPr lang="zh-CN" altLang="en-US" smtClean="0"/>
              <a:t>分布</a:t>
            </a:r>
            <a:endParaRPr lang="en-US" altLang="zh-CN" smtClean="0"/>
          </a:p>
          <a:p>
            <a:r>
              <a:rPr lang="en-US" altLang="zh-CN" smtClean="0"/>
              <a:t>Sparsemax</a:t>
            </a:r>
            <a:r>
              <a:rPr lang="zh-CN" altLang="en-US" smtClean="0"/>
              <a:t>：稀疏分布</a:t>
            </a:r>
            <a:endParaRPr lang="en-US" altLang="zh-CN" smtClean="0"/>
          </a:p>
          <a:p>
            <a:endParaRPr lang="en-US" altLang="zh-CN" smtClean="0"/>
          </a:p>
          <a:p>
            <a:r>
              <a:rPr lang="zh-CN" altLang="en-US"/>
              <a:t>滤</a:t>
            </a:r>
            <a:r>
              <a:rPr lang="zh-CN" altLang="en-US"/>
              <a:t>出</a:t>
            </a:r>
            <a:r>
              <a:rPr lang="zh-CN" altLang="en-US" smtClean="0"/>
              <a:t>噪声；</a:t>
            </a:r>
            <a:r>
              <a:rPr lang="zh-CN" altLang="en-US" smtClean="0"/>
              <a:t>稀疏</a:t>
            </a:r>
            <a:r>
              <a:rPr lang="zh-CN" altLang="en-US" smtClean="0"/>
              <a:t>性为收敛到更高的准确率提供更好的归纳偏差；</a:t>
            </a:r>
            <a:endParaRPr lang="en-US" altLang="zh-CN" smtClean="0"/>
          </a:p>
          <a:p>
            <a:endParaRPr lang="zh-CN" altLang="en-US"/>
          </a:p>
        </p:txBody>
      </p:sp>
      <p:pic>
        <p:nvPicPr>
          <p:cNvPr id="6" name="图片 5"/>
          <p:cNvPicPr>
            <a:picLocks noChangeAspect="1"/>
          </p:cNvPicPr>
          <p:nvPr/>
        </p:nvPicPr>
        <p:blipFill>
          <a:blip r:embed="rId5"/>
          <a:stretch>
            <a:fillRect/>
          </a:stretch>
        </p:blipFill>
        <p:spPr>
          <a:xfrm>
            <a:off x="85056" y="1568258"/>
            <a:ext cx="8341234" cy="2163202"/>
          </a:xfrm>
          <a:prstGeom prst="rect">
            <a:avLst/>
          </a:prstGeom>
        </p:spPr>
      </p:pic>
    </p:spTree>
    <p:extLst>
      <p:ext uri="{BB962C8B-B14F-4D97-AF65-F5344CB8AC3E}">
        <p14:creationId xmlns:p14="http://schemas.microsoft.com/office/powerpoint/2010/main" val="2514838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1247</Words>
  <Application>Microsoft Office PowerPoint</Application>
  <PresentationFormat>宽屏</PresentationFormat>
  <Paragraphs>128</Paragraphs>
  <Slides>12</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Adobe 宋体 Std L</vt:lpstr>
      <vt:lpstr>NimbusRomNo9L-Regu</vt:lpstr>
      <vt:lpstr>宋体</vt:lpstr>
      <vt:lpstr>微软雅黑</vt:lpstr>
      <vt:lpstr>Arial</vt:lpstr>
      <vt:lpstr>Calibri</vt:lpstr>
      <vt:lpstr>Calibri Light</vt:lpstr>
      <vt:lpstr>Wingdings</vt:lpstr>
      <vt:lpstr>Office 主题</vt:lpstr>
      <vt:lpstr>Tabnet: Attentive Interpretable Tabular Learning</vt:lpstr>
      <vt:lpstr>表格学习</vt:lpstr>
      <vt:lpstr>背景</vt:lpstr>
      <vt:lpstr>PowerPoint 演示文稿</vt:lpstr>
      <vt:lpstr>目录</vt:lpstr>
      <vt:lpstr>PowerPoint 演示文稿</vt:lpstr>
      <vt:lpstr>PowerPoint 演示文稿</vt:lpstr>
      <vt:lpstr>PowerPoint 演示文稿</vt:lpstr>
      <vt:lpstr>PowerPoint 演示文稿</vt:lpstr>
      <vt:lpstr>PowerPoint 演示文稿</vt:lpstr>
      <vt:lpstr>实验观察</vt:lpstr>
      <vt:lpstr>优化方向</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Tabnet: Attentive Interpretable Tabular Learning</dc:title>
  <dc:creator>root</dc:creator>
  <cp:lastModifiedBy>root</cp:lastModifiedBy>
  <cp:revision>54</cp:revision>
  <dcterms:created xsi:type="dcterms:W3CDTF">2021-07-05T08:49:02Z</dcterms:created>
  <dcterms:modified xsi:type="dcterms:W3CDTF">2021-07-13T12:24:51Z</dcterms:modified>
</cp:coreProperties>
</file>