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1" r:id="rId3"/>
    <p:sldId id="312" r:id="rId4"/>
    <p:sldId id="314" r:id="rId5"/>
    <p:sldId id="316" r:id="rId6"/>
    <p:sldId id="315" r:id="rId7"/>
    <p:sldId id="313" r:id="rId8"/>
    <p:sldId id="330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66CCFF"/>
    <a:srgbClr val="4799FF"/>
    <a:srgbClr val="3E6EFF"/>
    <a:srgbClr val="21D6FF"/>
    <a:srgbClr val="000000"/>
    <a:srgbClr val="00B101"/>
    <a:srgbClr val="B31B1B"/>
    <a:srgbClr val="A2998B"/>
    <a:srgbClr val="4D4F53"/>
    <a:srgbClr val="9A1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5" autoAdjust="0"/>
  </p:normalViewPr>
  <p:slideViewPr>
    <p:cSldViewPr snapToGrid="0" snapToObjects="1">
      <p:cViewPr>
        <p:scale>
          <a:sx n="110" d="100"/>
          <a:sy n="110" d="100"/>
        </p:scale>
        <p:origin x="-2408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A1BDF-F1B5-6649-BC2D-8FAC761B5D82}" type="datetimeFigureOut">
              <a:rPr lang="en-US" smtClean="0"/>
              <a:t>9/18/14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BE31B-9C17-B743-8E1F-F4EBDCA8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9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7EEBC-0916-1A42-B54F-DD43CBA1454E}" type="datetimeFigureOut">
              <a:rPr lang="en-US" smtClean="0"/>
              <a:t>9/18/14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E9AF1-03CC-E845-895F-5A7D8752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9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(Potentially explain taxonomy of irregularity of applications) (Tao, irregularity paper)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Cut some uninteresting applications (redundant?)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Cornell faculty member mention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This is an experience paper: findings from parallelizing some apps, share with community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Leveraging old techniques in context of morph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7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Unclear</a:t>
            </a:r>
            <a:r>
              <a:rPr lang="en-US" baseline="0" dirty="0" smtClean="0"/>
              <a:t> how to exploit nested parallelism (traditional execution)?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Dynamic bound, communicate</a:t>
            </a:r>
            <a:r>
              <a:rPr lang="en-US" baseline="0" dirty="0" smtClean="0"/>
              <a:t> back to lane manager?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Still depends on some level of regularity and control flow divergence constrained by size of instruction 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Fine subset of edges which span all nodes exactly</a:t>
            </a:r>
            <a:r>
              <a:rPr lang="en-US" baseline="0" dirty="0" smtClean="0"/>
              <a:t> once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Before year 2000, chip design focused on exploiting ILP with complex, monolithic designs increasing single-threaded performance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However, at some point, this approach was not enough to make the best use of increasing transistor density, especially with emerging constraints like energy efficiency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For the next decade, the focus shifted towards exploiting DLP and TLP with multicore designs increasing multi-threaded performance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Now, it’s pretty clear that even exploiting TLP has reached its limits and we’ve entered the age of specialization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Some examples from three of the biggest companies in industry show tight coupling between general-purpose cores with specialized accelerators (mostly graphics)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Same task operates on independent</a:t>
            </a:r>
            <a:r>
              <a:rPr lang="en-US" baseline="0" dirty="0" smtClean="0"/>
              <a:t> pieces of data</a:t>
            </a:r>
            <a:r>
              <a:rPr lang="en-US" dirty="0" smtClean="0"/>
              <a:t> (elements)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Note that both the control flow and data structure are highly regular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Each task operates on an element of each of the source arrays and produces</a:t>
            </a:r>
            <a:r>
              <a:rPr lang="en-US" baseline="0" dirty="0" smtClean="0"/>
              <a:t> an element of the output array (the inputs and outputs are disjoint)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Different from </a:t>
            </a:r>
            <a:r>
              <a:rPr lang="en-US" dirty="0" err="1" smtClean="0"/>
              <a:t>vvadd</a:t>
            </a:r>
            <a:r>
              <a:rPr lang="en-US" dirty="0" smtClean="0"/>
              <a:t>, elements</a:t>
            </a:r>
            <a:r>
              <a:rPr lang="en-US" baseline="0" dirty="0" smtClean="0"/>
              <a:t> of tasks can overlap, requiring some conflict resolution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Another key difference is that we are dynamically generating tasks as we traverse the graph, instead of having all tasks available before we start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Intuition</a:t>
            </a:r>
            <a:r>
              <a:rPr lang="en-US" baseline="0" dirty="0" smtClean="0"/>
              <a:t> is that if we can capture amorphous data parallelism, could we ubiquitously exploit this parallelism on any workload?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 Meeting Notes (9/19/14 11:15) 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 Data-dependent execution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XPC programming</a:t>
            </a:r>
            <a:r>
              <a:rPr lang="en-US" baseline="0" dirty="0" smtClean="0"/>
              <a:t> API for more a</a:t>
            </a:r>
            <a:r>
              <a:rPr lang="en-US" dirty="0" smtClean="0"/>
              <a:t>lgorithm-centric</a:t>
            </a:r>
            <a:r>
              <a:rPr lang="en-US" baseline="0" dirty="0" smtClean="0"/>
              <a:t> approach to writing applications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XPC runtime which</a:t>
            </a:r>
            <a:r>
              <a:rPr lang="en-US" baseline="0" dirty="0" smtClean="0"/>
              <a:t> facilitates adaptive task scheduling and 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Pull model where functions may</a:t>
            </a:r>
            <a:r>
              <a:rPr lang="en-US" baseline="0" dirty="0" smtClean="0"/>
              <a:t> or may not be executed in parallel, as opposed to push model we are more used to like </a:t>
            </a:r>
            <a:r>
              <a:rPr lang="en-US" baseline="0" dirty="0" err="1" smtClean="0"/>
              <a:t>bthreads</a:t>
            </a:r>
            <a:r>
              <a:rPr lang="en-US" baseline="0" dirty="0" smtClean="0"/>
              <a:t> where we actively push tasks onto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Pull model where functions may</a:t>
            </a:r>
            <a:r>
              <a:rPr lang="en-US" baseline="0" dirty="0" smtClean="0"/>
              <a:t> or may not be executed in parallel, as opposed to push model we are more used to like </a:t>
            </a:r>
            <a:r>
              <a:rPr lang="en-US" baseline="0" dirty="0" err="1" smtClean="0"/>
              <a:t>bthreads</a:t>
            </a:r>
            <a:r>
              <a:rPr lang="en-US" baseline="0" dirty="0" smtClean="0"/>
              <a:t> where we actively push tasks onto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9AF1-03CC-E845-895F-5A7D87527C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35" y="3158850"/>
            <a:ext cx="6400800" cy="1098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05217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5800" y="679173"/>
            <a:ext cx="7848600" cy="22256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9750" y="3400108"/>
            <a:ext cx="545465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79750" y="1936750"/>
            <a:ext cx="5454650" cy="131444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7" name="Picture 16" descr="transition-splash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848203"/>
            <a:ext cx="2370259" cy="5135561"/>
          </a:xfrm>
          <a:prstGeom prst="rect">
            <a:avLst/>
          </a:prstGeom>
        </p:spPr>
      </p:pic>
      <p:pic>
        <p:nvPicPr>
          <p:cNvPr id="9" name="Picture 8" descr="transition-splash-new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" y="848203"/>
            <a:ext cx="2370259" cy="5135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8479"/>
            <a:ext cx="7772400" cy="3443743"/>
          </a:xfrm>
        </p:spPr>
        <p:txBody>
          <a:bodyPr anchor="b">
            <a:normAutofit/>
          </a:bodyPr>
          <a:lstStyle>
            <a:lvl1pPr algn="ctr">
              <a:defRPr sz="4000" b="0" cap="all">
                <a:solidFill>
                  <a:srgbClr val="4D4F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9654"/>
            <a:ext cx="7772400" cy="88969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B31B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22313" y="5159353"/>
            <a:ext cx="7772400" cy="88969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B31B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35" y="3505200"/>
            <a:ext cx="6400800" cy="1098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5800" y="1025523"/>
            <a:ext cx="7848600" cy="222567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1431935" y="4756150"/>
            <a:ext cx="6400800" cy="490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A2998B"/>
                </a:solidFill>
              </a:rPr>
              <a:t>Cornell University</a:t>
            </a:r>
            <a:endParaRPr lang="en-US" dirty="0">
              <a:solidFill>
                <a:srgbClr val="A2998B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431935" y="5322093"/>
            <a:ext cx="6400800" cy="607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A2998B"/>
                </a:solidFill>
              </a:rPr>
              <a:t>IEEE/ACM</a:t>
            </a:r>
            <a:r>
              <a:rPr lang="en-US" baseline="0" dirty="0" smtClean="0">
                <a:solidFill>
                  <a:srgbClr val="A2998B"/>
                </a:solidFill>
              </a:rPr>
              <a:t> </a:t>
            </a:r>
            <a:r>
              <a:rPr lang="en-US" dirty="0" smtClean="0">
                <a:solidFill>
                  <a:srgbClr val="A2998B"/>
                </a:solidFill>
              </a:rPr>
              <a:t>International Symposium on Computer Architecture 2013 (ISCA-40)</a:t>
            </a:r>
            <a:endParaRPr lang="en-US" dirty="0">
              <a:solidFill>
                <a:srgbClr val="A2998B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5800" y="1025523"/>
            <a:ext cx="7848600" cy="22256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8479"/>
            <a:ext cx="7772400" cy="3443743"/>
          </a:xfrm>
        </p:spPr>
        <p:txBody>
          <a:bodyPr anchor="b">
            <a:normAutofit/>
          </a:bodyPr>
          <a:lstStyle>
            <a:lvl1pPr algn="ctr">
              <a:defRPr sz="4000" b="0" cap="all">
                <a:solidFill>
                  <a:srgbClr val="4D4F5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9654"/>
            <a:ext cx="7772400" cy="88969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B31B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22313" y="5159353"/>
            <a:ext cx="7772400" cy="88969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B31B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74"/>
            <a:ext cx="8229600" cy="77785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374"/>
            <a:ext cx="8229600" cy="5381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8479"/>
            <a:ext cx="7772400" cy="3443743"/>
          </a:xfrm>
        </p:spPr>
        <p:txBody>
          <a:bodyPr anchor="b">
            <a:normAutofit/>
          </a:bodyPr>
          <a:lstStyle>
            <a:lvl1pPr algn="ctr">
              <a:defRPr sz="4000" b="0" cap="all">
                <a:solidFill>
                  <a:srgbClr val="4D4F5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9654"/>
            <a:ext cx="7772400" cy="88969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B31B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22313" y="5159353"/>
            <a:ext cx="7772400" cy="88969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B31B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20786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0927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637214"/>
            <a:ext cx="9144000" cy="220786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" y="6596877"/>
            <a:ext cx="229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Cornell University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9063" y="6596877"/>
            <a:ext cx="3213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Ji Kim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51812" y="6602839"/>
            <a:ext cx="99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22E900-2C00-CA49-96D5-A986DA790FD8}" type="slidenum">
              <a:rPr lang="en-US" sz="1200" smtClean="0">
                <a:solidFill>
                  <a:schemeClr val="bg1"/>
                </a:solidFill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</a:rPr>
              <a:t>/21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637214"/>
            <a:ext cx="9144000" cy="220786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" y="6596877"/>
            <a:ext cx="229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Cornell University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9063" y="6596877"/>
            <a:ext cx="3213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Ji Kim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51812" y="6602839"/>
            <a:ext cx="99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22E900-2C00-CA49-96D5-A986DA790FD8}" type="slidenum">
              <a:rPr lang="en-US" sz="1200" smtClean="0">
                <a:solidFill>
                  <a:schemeClr val="bg1"/>
                </a:solidFill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</a:rPr>
              <a:t>/21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637214"/>
            <a:ext cx="9144000" cy="220786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" y="6596877"/>
            <a:ext cx="229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Cornell University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859063" y="6596877"/>
            <a:ext cx="3213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Ji Kim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09" r:id="rId14"/>
    <p:sldLayoutId id="2147483661" r:id="rId15"/>
    <p:sldLayoutId id="2147483663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B31B1B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4D4F53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4D4F53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rgbClr val="4D4F53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4D4F53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4D4F53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364" y="3222750"/>
            <a:ext cx="7088909" cy="24807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Ji Kim</a:t>
            </a:r>
            <a:endParaRPr lang="en-US" sz="2800" dirty="0"/>
          </a:p>
          <a:p>
            <a:endParaRPr lang="en-US" sz="2000" dirty="0" smtClean="0"/>
          </a:p>
          <a:p>
            <a:r>
              <a:rPr lang="en-US" dirty="0" smtClean="0"/>
              <a:t>BRG Group Meeting 09/19/14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47288"/>
            <a:ext cx="7848600" cy="10474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Explicit Parallel Call (XPC)</a:t>
            </a:r>
            <a:br>
              <a:rPr lang="en-US" dirty="0" smtClean="0"/>
            </a:br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1/21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4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XPC Hardware: Tightly-Coupled Lanes (TCL)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</a:t>
            </a:r>
            <a:r>
              <a:rPr lang="en-US" sz="1200" dirty="0" smtClean="0">
                <a:solidFill>
                  <a:schemeClr val="bg1"/>
                </a:solidFill>
              </a:rPr>
              <a:t>XPC Hardware    </a:t>
            </a:r>
            <a:r>
              <a:rPr lang="en-US" sz="1200" dirty="0" smtClean="0">
                <a:solidFill>
                  <a:srgbClr val="4D4F53"/>
                </a:solidFill>
              </a:rPr>
              <a:t>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10/21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4" name="Picture 3" descr="Screen Shot 2014-09-18 at 1.52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85" y="1119908"/>
            <a:ext cx="4213096" cy="514130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745182" y="1119908"/>
            <a:ext cx="4167913" cy="521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 performance and energy efficiency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800000"/>
                </a:solidFill>
              </a:rPr>
              <a:t>traditional data parallelism</a:t>
            </a:r>
          </a:p>
          <a:p>
            <a:endParaRPr lang="en-US" dirty="0" smtClean="0"/>
          </a:p>
          <a:p>
            <a:r>
              <a:rPr lang="en-US" dirty="0" smtClean="0"/>
              <a:t>Amortized front-end, lock-step execution</a:t>
            </a:r>
          </a:p>
          <a:p>
            <a:endParaRPr lang="en-US" dirty="0" smtClean="0"/>
          </a:p>
          <a:p>
            <a:r>
              <a:rPr lang="en-US" dirty="0" smtClean="0"/>
              <a:t>Affine execution accelerates value structure</a:t>
            </a:r>
          </a:p>
          <a:p>
            <a:endParaRPr lang="en-US" dirty="0" smtClean="0"/>
          </a:p>
          <a:p>
            <a:r>
              <a:rPr lang="en-US" dirty="0" smtClean="0"/>
              <a:t>Suffers with control and memory-access irregularity</a:t>
            </a:r>
          </a:p>
        </p:txBody>
      </p:sp>
    </p:spTree>
    <p:extLst>
      <p:ext uri="{BB962C8B-B14F-4D97-AF65-F5344CB8AC3E}">
        <p14:creationId xmlns:p14="http://schemas.microsoft.com/office/powerpoint/2010/main" val="78793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XPC Hardware: Loosely-Coupled Lanes (LCL)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</a:t>
            </a:r>
            <a:r>
              <a:rPr lang="en-US" sz="1200" dirty="0" smtClean="0">
                <a:solidFill>
                  <a:schemeClr val="bg1"/>
                </a:solidFill>
              </a:rPr>
              <a:t>XPC Hardware    </a:t>
            </a:r>
            <a:r>
              <a:rPr lang="en-US" sz="1200" dirty="0" smtClean="0">
                <a:solidFill>
                  <a:srgbClr val="4D4F53"/>
                </a:solidFill>
              </a:rPr>
              <a:t>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11</a:t>
            </a:r>
            <a:r>
              <a:rPr lang="en-US" sz="1200" dirty="0" smtClean="0">
                <a:solidFill>
                  <a:srgbClr val="FFFFFF"/>
                </a:solidFill>
              </a:rPr>
              <a:t>/21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45182" y="1119908"/>
            <a:ext cx="4248728" cy="5214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Better tolerance for irregular </a:t>
            </a:r>
            <a:r>
              <a:rPr lang="en-US" dirty="0" smtClean="0">
                <a:solidFill>
                  <a:srgbClr val="800000"/>
                </a:solidFill>
              </a:rPr>
              <a:t>amorphous data parallelism</a:t>
            </a:r>
          </a:p>
          <a:p>
            <a:endParaRPr lang="en-US" dirty="0" smtClean="0"/>
          </a:p>
          <a:p>
            <a:r>
              <a:rPr lang="en-US" dirty="0" smtClean="0"/>
              <a:t>Decoupled control flow between lanes using instruction buffers</a:t>
            </a:r>
          </a:p>
          <a:p>
            <a:endParaRPr lang="en-US" dirty="0" smtClean="0"/>
          </a:p>
          <a:p>
            <a:r>
              <a:rPr lang="en-US" dirty="0" smtClean="0"/>
              <a:t>More lightweight lanes with shared ‘expensive’ FUs</a:t>
            </a:r>
          </a:p>
          <a:p>
            <a:endParaRPr lang="en-US" dirty="0" smtClean="0"/>
          </a:p>
          <a:p>
            <a:r>
              <a:rPr lang="en-US" dirty="0" smtClean="0"/>
              <a:t>Good middle-ground specialization before resorting to general-purpose</a:t>
            </a:r>
          </a:p>
        </p:txBody>
      </p:sp>
      <p:pic>
        <p:nvPicPr>
          <p:cNvPr id="3" name="Picture 2" descr="Screen Shot 2014-09-18 at 1.52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85" y="1119908"/>
            <a:ext cx="4210272" cy="52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9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XPC Hardware: Cooperative Multicore (CMC)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</a:t>
            </a:r>
            <a:r>
              <a:rPr lang="en-US" sz="1200" dirty="0" smtClean="0">
                <a:solidFill>
                  <a:schemeClr val="bg1"/>
                </a:solidFill>
              </a:rPr>
              <a:t>XPC Hardware    </a:t>
            </a:r>
            <a:r>
              <a:rPr lang="en-US" sz="1200" dirty="0" smtClean="0">
                <a:solidFill>
                  <a:srgbClr val="4D4F53"/>
                </a:solidFill>
              </a:rPr>
              <a:t>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12</a:t>
            </a:r>
            <a:r>
              <a:rPr lang="en-US" sz="1200" dirty="0" smtClean="0">
                <a:solidFill>
                  <a:srgbClr val="FFFFFF"/>
                </a:solidFill>
              </a:rPr>
              <a:t>/21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45182" y="1119908"/>
            <a:ext cx="4248728" cy="521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General-purpose, capable of handling highly irregular amorphous data parallelism</a:t>
            </a:r>
          </a:p>
          <a:p>
            <a:endParaRPr lang="en-US" dirty="0"/>
          </a:p>
          <a:p>
            <a:r>
              <a:rPr lang="en-US" dirty="0" smtClean="0"/>
              <a:t>No significant performance or energy benefits regular control and memory-access</a:t>
            </a:r>
          </a:p>
          <a:p>
            <a:endParaRPr lang="en-US" dirty="0"/>
          </a:p>
          <a:p>
            <a:r>
              <a:rPr lang="en-US" dirty="0" smtClean="0"/>
              <a:t>Internal task distribution unit</a:t>
            </a:r>
          </a:p>
          <a:p>
            <a:endParaRPr lang="en-US" dirty="0"/>
          </a:p>
          <a:p>
            <a:r>
              <a:rPr lang="en-US" dirty="0" smtClean="0"/>
              <a:t>Default tile to collect heuristics for migration?</a:t>
            </a:r>
          </a:p>
        </p:txBody>
      </p:sp>
      <p:pic>
        <p:nvPicPr>
          <p:cNvPr id="6" name="Picture 5" descr="Screen Shot 2014-09-18 at 11.53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1" y="1119908"/>
            <a:ext cx="4292206" cy="505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8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XPC Software: Programming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13/21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6385" y="1119908"/>
            <a:ext cx="8617525" cy="521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Highly productive parallel programming API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ubset of PARC Parallel Primitives (PPP)</a:t>
            </a:r>
          </a:p>
          <a:p>
            <a:pPr lvl="1"/>
            <a:endParaRPr lang="en-US" dirty="0"/>
          </a:p>
          <a:p>
            <a:r>
              <a:rPr lang="en-US" dirty="0" smtClean="0"/>
              <a:t>Algorithm-centric approach with a focus on exposing amorphous data parallelism</a:t>
            </a:r>
          </a:p>
          <a:p>
            <a:endParaRPr lang="en-US" dirty="0"/>
          </a:p>
          <a:p>
            <a:r>
              <a:rPr lang="en-US" dirty="0" smtClean="0"/>
              <a:t>Four parallel constructs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pawn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p</a:t>
            </a:r>
            <a:r>
              <a:rPr lang="en-US" dirty="0" err="1" smtClean="0">
                <a:latin typeface="Courier"/>
                <a:cs typeface="Courier"/>
              </a:rPr>
              <a:t>arallel_for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>
                <a:latin typeface="Courier"/>
                <a:cs typeface="Courier"/>
              </a:rPr>
              <a:t>a</a:t>
            </a:r>
            <a:r>
              <a:rPr lang="en-US" dirty="0" err="1" smtClean="0">
                <a:latin typeface="Courier"/>
                <a:cs typeface="Courier"/>
              </a:rPr>
              <a:t>tomic_for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>
                <a:latin typeface="Courier"/>
                <a:cs typeface="Courier"/>
              </a:rPr>
              <a:t>s</a:t>
            </a:r>
            <a:r>
              <a:rPr lang="en-US" dirty="0" err="1" smtClean="0">
                <a:latin typeface="Courier"/>
                <a:cs typeface="Courier"/>
              </a:rPr>
              <a:t>peculative_for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</a:t>
            </a:r>
            <a:r>
              <a:rPr lang="en-US" sz="1200" dirty="0" smtClean="0">
                <a:solidFill>
                  <a:schemeClr val="bg1"/>
                </a:solidFill>
              </a:rPr>
              <a:t>XPC Software    </a:t>
            </a:r>
            <a:r>
              <a:rPr lang="en-US" sz="1200" dirty="0" smtClean="0">
                <a:solidFill>
                  <a:srgbClr val="4D4F53"/>
                </a:solidFill>
              </a:rPr>
              <a:t>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6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XPC Software: Programming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14</a:t>
            </a:r>
            <a:r>
              <a:rPr lang="en-US" sz="1200" dirty="0" smtClean="0">
                <a:solidFill>
                  <a:srgbClr val="FFFFFF"/>
                </a:solidFill>
              </a:rPr>
              <a:t>/21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6385" y="1119908"/>
            <a:ext cx="8617525" cy="5391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"/>
                <a:cs typeface="Courier"/>
              </a:rPr>
              <a:t>spawn( index, function )</a:t>
            </a:r>
          </a:p>
          <a:p>
            <a:pPr lvl="1"/>
            <a:r>
              <a:rPr lang="en-US" dirty="0" smtClean="0">
                <a:cs typeface="Courier"/>
              </a:rPr>
              <a:t>Recursive divide-and-conquer</a:t>
            </a:r>
          </a:p>
          <a:p>
            <a:pPr marL="0" indent="0">
              <a:buNone/>
            </a:pPr>
            <a:endParaRPr lang="en-US" dirty="0" smtClean="0"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void </a:t>
            </a:r>
            <a:r>
              <a:rPr lang="en-US" sz="1600" dirty="0" err="1">
                <a:latin typeface="Courier"/>
                <a:cs typeface="Courier"/>
              </a:rPr>
              <a:t>bfs</a:t>
            </a:r>
            <a:r>
              <a:rPr lang="en-US" sz="1600" dirty="0">
                <a:latin typeface="Courier"/>
                <a:cs typeface="Courier"/>
              </a:rPr>
              <a:t>( </a:t>
            </a:r>
            <a:r>
              <a:rPr lang="en-US" sz="1600" dirty="0" smtClean="0">
                <a:latin typeface="Courier"/>
                <a:cs typeface="Courier"/>
              </a:rPr>
              <a:t>Node* nodes 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800000"/>
                </a:solidFill>
                <a:latin typeface="Courier"/>
                <a:cs typeface="Courier"/>
              </a:rPr>
              <a:t>ppp</a:t>
            </a: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&lt;</a:t>
            </a:r>
            <a:r>
              <a:rPr lang="en-US" sz="1600" dirty="0" err="1" smtClean="0">
                <a:solidFill>
                  <a:srgbClr val="800000"/>
                </a:solidFill>
                <a:latin typeface="Courier"/>
                <a:cs typeface="Courier"/>
              </a:rPr>
              <a:t>xpc</a:t>
            </a: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&gt;:</a:t>
            </a:r>
            <a:r>
              <a:rPr lang="en-US" sz="1600" dirty="0">
                <a:solidFill>
                  <a:srgbClr val="800000"/>
                </a:solidFill>
                <a:latin typeface="Courier"/>
                <a:cs typeface="Courier"/>
              </a:rPr>
              <a:t>:spawn( start, </a:t>
            </a:r>
            <a:r>
              <a:rPr lang="en-US" sz="1600" dirty="0" err="1">
                <a:solidFill>
                  <a:srgbClr val="800000"/>
                </a:solidFill>
                <a:latin typeface="Courier"/>
                <a:cs typeface="Courier"/>
              </a:rPr>
              <a:t>func</a:t>
            </a:r>
            <a:r>
              <a:rPr lang="en-US" sz="1600" dirty="0">
                <a:solidFill>
                  <a:srgbClr val="800000"/>
                </a:solidFill>
                <a:latin typeface="Courier"/>
                <a:cs typeface="Courier"/>
              </a:rPr>
              <a:t> = [&amp;] </a:t>
            </a: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( </a:t>
            </a:r>
            <a:r>
              <a:rPr lang="en-US" sz="1600" dirty="0" err="1" smtClean="0">
                <a:solidFill>
                  <a:srgbClr val="80000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800000"/>
                </a:solidFill>
                <a:latin typeface="Courier"/>
                <a:cs typeface="Courier"/>
              </a:rPr>
              <a:t>idx</a:t>
            </a: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 ) </a:t>
            </a: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Node </a:t>
            </a:r>
            <a:r>
              <a:rPr lang="en-US" sz="1600" dirty="0" err="1">
                <a:latin typeface="Courier"/>
                <a:cs typeface="Courier"/>
              </a:rPr>
              <a:t>my_node</a:t>
            </a:r>
            <a:r>
              <a:rPr lang="en-US" sz="1600" dirty="0">
                <a:latin typeface="Courier"/>
                <a:cs typeface="Courier"/>
              </a:rPr>
              <a:t> = node[</a:t>
            </a:r>
            <a:r>
              <a:rPr lang="en-US" sz="1600" dirty="0" err="1">
                <a:latin typeface="Courier"/>
                <a:cs typeface="Courier"/>
              </a:rPr>
              <a:t>idx</a:t>
            </a:r>
            <a:r>
              <a:rPr lang="en-US" sz="1600" dirty="0">
                <a:latin typeface="Courier"/>
                <a:cs typeface="Courier"/>
              </a:rPr>
              <a:t>]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 for </a:t>
            </a:r>
            <a:r>
              <a:rPr lang="en-US" sz="1600" dirty="0">
                <a:latin typeface="Courier"/>
                <a:cs typeface="Courier"/>
              </a:rPr>
              <a:t>(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0;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&lt; </a:t>
            </a:r>
            <a:r>
              <a:rPr lang="en-US" sz="1600" dirty="0" err="1" smtClean="0">
                <a:latin typeface="Courier"/>
                <a:cs typeface="Courier"/>
              </a:rPr>
              <a:t>my_node.num_neighbors</a:t>
            </a:r>
            <a:r>
              <a:rPr lang="en-US" sz="1600" dirty="0" smtClean="0">
                <a:latin typeface="Courier"/>
                <a:cs typeface="Courier"/>
              </a:rPr>
              <a:t>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++ ) </a:t>
            </a:r>
            <a:r>
              <a:rPr lang="en-US" sz="1600" dirty="0" smtClean="0">
                <a:latin typeface="Courier"/>
                <a:cs typeface="Courier"/>
              </a:rPr>
              <a:t>{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  Node </a:t>
            </a:r>
            <a:r>
              <a:rPr lang="en-US" sz="1600" dirty="0">
                <a:latin typeface="Courier"/>
                <a:cs typeface="Courier"/>
              </a:rPr>
              <a:t>neighbor = </a:t>
            </a:r>
            <a:r>
              <a:rPr lang="en-US" sz="1600" dirty="0" err="1">
                <a:latin typeface="Courier"/>
                <a:cs typeface="Courier"/>
              </a:rPr>
              <a:t>my_node.neighbors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err="1">
                <a:latin typeface="Courier"/>
                <a:cs typeface="Courier"/>
              </a:rPr>
              <a:t>idx</a:t>
            </a:r>
            <a:r>
              <a:rPr lang="en-US" sz="16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if </a:t>
            </a:r>
            <a:r>
              <a:rPr lang="en-US" sz="1600" dirty="0">
                <a:latin typeface="Courier"/>
                <a:cs typeface="Courier"/>
              </a:rPr>
              <a:t>( </a:t>
            </a:r>
            <a:r>
              <a:rPr lang="en-US" sz="1600" dirty="0" err="1">
                <a:latin typeface="Courier"/>
                <a:cs typeface="Courier"/>
              </a:rPr>
              <a:t>my_node.dist</a:t>
            </a:r>
            <a:r>
              <a:rPr lang="en-US" sz="1600" dirty="0">
                <a:latin typeface="Courier"/>
                <a:cs typeface="Courier"/>
              </a:rPr>
              <a:t> + 1 &lt; </a:t>
            </a:r>
            <a:r>
              <a:rPr lang="en-US" sz="1600" dirty="0" err="1">
                <a:latin typeface="Courier"/>
                <a:cs typeface="Courier"/>
              </a:rPr>
              <a:t>neighbor.dist</a:t>
            </a:r>
            <a:r>
              <a:rPr lang="en-US" sz="1600" dirty="0">
                <a:latin typeface="Courier"/>
                <a:cs typeface="Courier"/>
              </a:rPr>
              <a:t> 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neighbor.dist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my_node.dist</a:t>
            </a:r>
            <a:r>
              <a:rPr lang="en-US" sz="1600" dirty="0">
                <a:latin typeface="Courier"/>
                <a:cs typeface="Courier"/>
              </a:rPr>
              <a:t> + 1;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xpc</a:t>
            </a:r>
            <a:r>
              <a:rPr lang="en-US" sz="1600" dirty="0">
                <a:latin typeface="Courier"/>
                <a:cs typeface="Courier"/>
              </a:rPr>
              <a:t>::spawn( </a:t>
            </a:r>
            <a:r>
              <a:rPr lang="en-US" sz="1600" dirty="0" err="1">
                <a:latin typeface="Courier"/>
                <a:cs typeface="Courier"/>
              </a:rPr>
              <a:t>neighbor.idx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func</a:t>
            </a:r>
            <a:r>
              <a:rPr lang="en-US" sz="1600" dirty="0">
                <a:latin typeface="Courier"/>
                <a:cs typeface="Courier"/>
              </a:rPr>
              <a:t> 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</a:t>
            </a:r>
            <a:r>
              <a:rPr lang="en-US" sz="1200" dirty="0" smtClean="0">
                <a:solidFill>
                  <a:schemeClr val="bg1"/>
                </a:solidFill>
              </a:rPr>
              <a:t>XPC Software    </a:t>
            </a:r>
            <a:r>
              <a:rPr lang="en-US" sz="1200" dirty="0" smtClean="0">
                <a:solidFill>
                  <a:srgbClr val="4D4F53"/>
                </a:solidFill>
              </a:rPr>
              <a:t>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1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XPC Software: Programming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15</a:t>
            </a:r>
            <a:r>
              <a:rPr lang="en-US" sz="1200" dirty="0" smtClean="0">
                <a:solidFill>
                  <a:srgbClr val="FFFFFF"/>
                </a:solidFill>
              </a:rPr>
              <a:t>/21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6385" y="1119908"/>
            <a:ext cx="8617525" cy="5391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err="1">
                <a:latin typeface="Courier"/>
                <a:cs typeface="Courier"/>
              </a:rPr>
              <a:t>p</a:t>
            </a:r>
            <a:r>
              <a:rPr lang="en-US" sz="3800" dirty="0" err="1" smtClean="0">
                <a:latin typeface="Courier"/>
                <a:cs typeface="Courier"/>
              </a:rPr>
              <a:t>arallel_for</a:t>
            </a:r>
            <a:r>
              <a:rPr lang="en-US" sz="3800" dirty="0" smtClean="0">
                <a:latin typeface="Courier"/>
                <a:cs typeface="Courier"/>
              </a:rPr>
              <a:t>( </a:t>
            </a:r>
            <a:r>
              <a:rPr lang="en-US" sz="3800" dirty="0" err="1" smtClean="0">
                <a:latin typeface="Courier"/>
                <a:cs typeface="Courier"/>
              </a:rPr>
              <a:t>num_calls</a:t>
            </a:r>
            <a:r>
              <a:rPr lang="en-US" sz="3800" dirty="0" smtClean="0">
                <a:latin typeface="Courier"/>
                <a:cs typeface="Courier"/>
              </a:rPr>
              <a:t>, function )</a:t>
            </a:r>
          </a:p>
          <a:p>
            <a:pPr lvl="1"/>
            <a:r>
              <a:rPr lang="en-US" sz="3200" dirty="0" smtClean="0">
                <a:cs typeface="Courier"/>
              </a:rPr>
              <a:t>Parallelize across loop iterations (i.e., tasks)</a:t>
            </a:r>
          </a:p>
          <a:p>
            <a:pPr marL="0" indent="0">
              <a:buNone/>
            </a:pPr>
            <a:endParaRPr lang="en-US" sz="2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void </a:t>
            </a:r>
            <a:r>
              <a:rPr lang="en-US" sz="2600" dirty="0" err="1">
                <a:latin typeface="Courier"/>
                <a:cs typeface="Courier"/>
              </a:rPr>
              <a:t>bfs</a:t>
            </a:r>
            <a:r>
              <a:rPr lang="en-US" sz="2600" dirty="0">
                <a:latin typeface="Courier"/>
                <a:cs typeface="Courier"/>
              </a:rPr>
              <a:t>( </a:t>
            </a:r>
            <a:r>
              <a:rPr lang="en-US" sz="2600" dirty="0" smtClean="0">
                <a:latin typeface="Courier"/>
                <a:cs typeface="Courier"/>
              </a:rPr>
              <a:t>Node* nodes </a:t>
            </a:r>
            <a:r>
              <a:rPr lang="en-US" sz="2600" dirty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  </a:t>
            </a:r>
            <a:r>
              <a:rPr lang="en-US" sz="2600" dirty="0" err="1" smtClean="0">
                <a:latin typeface="Courier"/>
                <a:cs typeface="Courier"/>
              </a:rPr>
              <a:t>Worklist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inwl</a:t>
            </a:r>
            <a:r>
              <a:rPr lang="en-US" sz="2600" dirty="0">
                <a:latin typeface="Courier"/>
                <a:cs typeface="Courier"/>
              </a:rPr>
              <a:t>, </a:t>
            </a:r>
            <a:r>
              <a:rPr lang="en-US" sz="2600" dirty="0" err="1">
                <a:latin typeface="Courier"/>
                <a:cs typeface="Courier"/>
              </a:rPr>
              <a:t>outwl</a:t>
            </a:r>
            <a:r>
              <a:rPr lang="en-US" sz="26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 </a:t>
            </a:r>
            <a:r>
              <a:rPr lang="en-US" sz="2600" dirty="0" err="1" smtClean="0">
                <a:latin typeface="Courier"/>
                <a:cs typeface="Courier"/>
              </a:rPr>
              <a:t>inwl.push</a:t>
            </a:r>
            <a:r>
              <a:rPr lang="en-US" sz="2600" dirty="0">
                <a:latin typeface="Courier"/>
                <a:cs typeface="Courier"/>
              </a:rPr>
              <a:t>( start );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 </a:t>
            </a:r>
            <a:r>
              <a:rPr lang="en-US" sz="2600" dirty="0" smtClean="0">
                <a:latin typeface="Courier"/>
                <a:cs typeface="Courier"/>
              </a:rPr>
              <a:t>while </a:t>
            </a:r>
            <a:r>
              <a:rPr lang="en-US" sz="2600" dirty="0">
                <a:latin typeface="Courier"/>
                <a:cs typeface="Courier"/>
              </a:rPr>
              <a:t>( </a:t>
            </a:r>
            <a:r>
              <a:rPr lang="en-US" sz="2600" dirty="0" err="1">
                <a:latin typeface="Courier"/>
                <a:cs typeface="Courier"/>
              </a:rPr>
              <a:t>inwl.size</a:t>
            </a:r>
            <a:r>
              <a:rPr lang="en-US" sz="2600" dirty="0">
                <a:latin typeface="Courier"/>
                <a:cs typeface="Courier"/>
              </a:rPr>
              <a:t>() &gt; 0 ) {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 </a:t>
            </a:r>
            <a:r>
              <a:rPr lang="en-US" sz="2600" dirty="0" smtClean="0">
                <a:latin typeface="Courier"/>
                <a:cs typeface="Courier"/>
              </a:rPr>
              <a:t>  </a:t>
            </a:r>
            <a:r>
              <a:rPr lang="en-US" sz="2600" dirty="0" err="1" smtClean="0">
                <a:solidFill>
                  <a:srgbClr val="800000"/>
                </a:solidFill>
                <a:latin typeface="Courier"/>
                <a:cs typeface="Courier"/>
              </a:rPr>
              <a:t>ppp</a:t>
            </a:r>
            <a:r>
              <a:rPr lang="en-US" sz="2600" dirty="0" smtClean="0">
                <a:solidFill>
                  <a:srgbClr val="800000"/>
                </a:solidFill>
                <a:latin typeface="Courier"/>
                <a:cs typeface="Courier"/>
              </a:rPr>
              <a:t>&lt;</a:t>
            </a:r>
            <a:r>
              <a:rPr lang="en-US" sz="2600" dirty="0" err="1" smtClean="0">
                <a:solidFill>
                  <a:srgbClr val="800000"/>
                </a:solidFill>
                <a:latin typeface="Courier"/>
                <a:cs typeface="Courier"/>
              </a:rPr>
              <a:t>xpc</a:t>
            </a:r>
            <a:r>
              <a:rPr lang="en-US" sz="2600" dirty="0" smtClean="0">
                <a:solidFill>
                  <a:srgbClr val="800000"/>
                </a:solidFill>
                <a:latin typeface="Courier"/>
                <a:cs typeface="Courier"/>
              </a:rPr>
              <a:t>&gt;:</a:t>
            </a:r>
            <a:r>
              <a:rPr lang="en-US" sz="2600" dirty="0">
                <a:solidFill>
                  <a:srgbClr val="800000"/>
                </a:solidFill>
                <a:latin typeface="Courier"/>
                <a:cs typeface="Courier"/>
              </a:rPr>
              <a:t>:</a:t>
            </a:r>
            <a:r>
              <a:rPr lang="en-US" sz="2600" dirty="0" err="1">
                <a:solidFill>
                  <a:srgbClr val="800000"/>
                </a:solidFill>
                <a:latin typeface="Courier"/>
                <a:cs typeface="Courier"/>
              </a:rPr>
              <a:t>parallel_for</a:t>
            </a:r>
            <a:r>
              <a:rPr lang="en-US" sz="2600" dirty="0">
                <a:solidFill>
                  <a:srgbClr val="800000"/>
                </a:solidFill>
                <a:latin typeface="Courier"/>
                <a:cs typeface="Courier"/>
              </a:rPr>
              <a:t>( </a:t>
            </a:r>
            <a:r>
              <a:rPr lang="en-US" sz="2600" dirty="0" err="1">
                <a:solidFill>
                  <a:srgbClr val="800000"/>
                </a:solidFill>
                <a:latin typeface="Courier"/>
                <a:cs typeface="Courier"/>
              </a:rPr>
              <a:t>inwl.size</a:t>
            </a:r>
            <a:r>
              <a:rPr lang="en-US" sz="2600" dirty="0">
                <a:solidFill>
                  <a:srgbClr val="800000"/>
                </a:solidFill>
                <a:latin typeface="Courier"/>
                <a:cs typeface="Courier"/>
              </a:rPr>
              <a:t>(), [&amp;] </a:t>
            </a:r>
            <a:r>
              <a:rPr lang="en-US" sz="2600" dirty="0" smtClean="0">
                <a:solidFill>
                  <a:srgbClr val="800000"/>
                </a:solidFill>
                <a:latin typeface="Courier"/>
                <a:cs typeface="Courier"/>
              </a:rPr>
              <a:t>( </a:t>
            </a:r>
            <a:r>
              <a:rPr lang="en-US" sz="2600" dirty="0" err="1" smtClean="0">
                <a:solidFill>
                  <a:srgbClr val="800000"/>
                </a:solidFill>
                <a:latin typeface="Courier"/>
                <a:cs typeface="Courier"/>
              </a:rPr>
              <a:t>int</a:t>
            </a:r>
            <a:r>
              <a:rPr lang="en-US" sz="2600" dirty="0" smtClean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US" sz="2600" dirty="0" err="1" smtClean="0">
                <a:solidFill>
                  <a:srgbClr val="800000"/>
                </a:solidFill>
                <a:latin typeface="Courier"/>
                <a:cs typeface="Courier"/>
              </a:rPr>
              <a:t>idx</a:t>
            </a:r>
            <a:r>
              <a:rPr lang="en-US" sz="2600" dirty="0" smtClean="0">
                <a:solidFill>
                  <a:srgbClr val="800000"/>
                </a:solidFill>
                <a:latin typeface="Courier"/>
                <a:cs typeface="Courier"/>
              </a:rPr>
              <a:t> ) </a:t>
            </a:r>
            <a:r>
              <a:rPr lang="en-US" sz="26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      </a:t>
            </a:r>
            <a:r>
              <a:rPr lang="en-US" sz="2600" dirty="0">
                <a:latin typeface="Courier"/>
                <a:cs typeface="Courier"/>
              </a:rPr>
              <a:t>Node </a:t>
            </a:r>
            <a:r>
              <a:rPr lang="en-US" sz="2600" dirty="0" err="1">
                <a:latin typeface="Courier"/>
                <a:cs typeface="Courier"/>
              </a:rPr>
              <a:t>my_node</a:t>
            </a:r>
            <a:r>
              <a:rPr lang="en-US" sz="2600" dirty="0">
                <a:latin typeface="Courier"/>
                <a:cs typeface="Courier"/>
              </a:rPr>
              <a:t> = node[</a:t>
            </a:r>
            <a:r>
              <a:rPr lang="en-US" sz="2600" dirty="0" err="1">
                <a:latin typeface="Courier"/>
                <a:cs typeface="Courier"/>
              </a:rPr>
              <a:t>inwl.pull</a:t>
            </a:r>
            <a:r>
              <a:rPr lang="en-US" sz="2600" dirty="0">
                <a:latin typeface="Courier"/>
                <a:cs typeface="Courier"/>
              </a:rPr>
              <a:t>(</a:t>
            </a:r>
            <a:r>
              <a:rPr lang="en-US" sz="2600" dirty="0" err="1">
                <a:latin typeface="Courier"/>
                <a:cs typeface="Courier"/>
              </a:rPr>
              <a:t>idx</a:t>
            </a:r>
            <a:r>
              <a:rPr lang="en-US" sz="2600" dirty="0">
                <a:latin typeface="Courier"/>
                <a:cs typeface="Courier"/>
              </a:rPr>
              <a:t>)];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      </a:t>
            </a:r>
            <a:r>
              <a:rPr lang="en-US" sz="2600" dirty="0">
                <a:latin typeface="Courier"/>
                <a:cs typeface="Courier"/>
              </a:rPr>
              <a:t>for (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 = 0;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 &lt; </a:t>
            </a:r>
            <a:r>
              <a:rPr lang="en-US" sz="2600" dirty="0" err="1" smtClean="0">
                <a:latin typeface="Courier"/>
                <a:cs typeface="Courier"/>
              </a:rPr>
              <a:t>my_node.num_neighbors</a:t>
            </a:r>
            <a:r>
              <a:rPr lang="en-US" sz="2600" dirty="0" smtClean="0">
                <a:latin typeface="Courier"/>
                <a:cs typeface="Courier"/>
              </a:rPr>
              <a:t>;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++ ) {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        </a:t>
            </a:r>
            <a:r>
              <a:rPr lang="en-US" sz="2600" dirty="0">
                <a:latin typeface="Courier"/>
                <a:cs typeface="Courier"/>
              </a:rPr>
              <a:t>Node neighbor = </a:t>
            </a:r>
            <a:r>
              <a:rPr lang="en-US" sz="2600" dirty="0" err="1">
                <a:latin typeface="Courier"/>
                <a:cs typeface="Courier"/>
              </a:rPr>
              <a:t>my_node.neighbors</a:t>
            </a:r>
            <a:r>
              <a:rPr lang="en-US" sz="2600" dirty="0">
                <a:latin typeface="Courier"/>
                <a:cs typeface="Courier"/>
              </a:rPr>
              <a:t>[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        </a:t>
            </a:r>
            <a:r>
              <a:rPr lang="en-US" sz="2600" dirty="0">
                <a:latin typeface="Courier"/>
                <a:cs typeface="Courier"/>
              </a:rPr>
              <a:t>if ( </a:t>
            </a:r>
            <a:r>
              <a:rPr lang="en-US" sz="2600" dirty="0" err="1">
                <a:latin typeface="Courier"/>
                <a:cs typeface="Courier"/>
              </a:rPr>
              <a:t>my_node.dist</a:t>
            </a:r>
            <a:r>
              <a:rPr lang="en-US" sz="2600" dirty="0">
                <a:latin typeface="Courier"/>
                <a:cs typeface="Courier"/>
              </a:rPr>
              <a:t> + 1 &lt; </a:t>
            </a:r>
            <a:r>
              <a:rPr lang="en-US" sz="2600" dirty="0" err="1">
                <a:latin typeface="Courier"/>
                <a:cs typeface="Courier"/>
              </a:rPr>
              <a:t>neighbor.dist</a:t>
            </a:r>
            <a:r>
              <a:rPr lang="en-US" sz="2600" dirty="0">
                <a:latin typeface="Courier"/>
                <a:cs typeface="Courier"/>
              </a:rPr>
              <a:t> ) {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          </a:t>
            </a:r>
            <a:r>
              <a:rPr lang="en-US" sz="2600" dirty="0" err="1">
                <a:latin typeface="Courier"/>
                <a:cs typeface="Courier"/>
              </a:rPr>
              <a:t>neighbor.dist</a:t>
            </a:r>
            <a:r>
              <a:rPr lang="en-US" sz="2600" dirty="0">
                <a:latin typeface="Courier"/>
                <a:cs typeface="Courier"/>
              </a:rPr>
              <a:t> = </a:t>
            </a:r>
            <a:r>
              <a:rPr lang="en-US" sz="2600" dirty="0" err="1">
                <a:latin typeface="Courier"/>
                <a:cs typeface="Courier"/>
              </a:rPr>
              <a:t>my_node.dist</a:t>
            </a:r>
            <a:r>
              <a:rPr lang="en-US" sz="2600" dirty="0">
                <a:latin typeface="Courier"/>
                <a:cs typeface="Courier"/>
              </a:rPr>
              <a:t> + 1;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 </a:t>
            </a:r>
            <a:r>
              <a:rPr lang="en-US" sz="2600" dirty="0" smtClean="0">
                <a:latin typeface="Courier"/>
                <a:cs typeface="Courier"/>
              </a:rPr>
              <a:t>        </a:t>
            </a:r>
            <a:r>
              <a:rPr lang="en-US" sz="2600" dirty="0" err="1">
                <a:latin typeface="Courier"/>
                <a:cs typeface="Courier"/>
              </a:rPr>
              <a:t>outwl.push</a:t>
            </a:r>
            <a:r>
              <a:rPr lang="en-US" sz="2600" dirty="0">
                <a:latin typeface="Courier"/>
                <a:cs typeface="Courier"/>
              </a:rPr>
              <a:t>( </a:t>
            </a:r>
            <a:r>
              <a:rPr lang="en-US" sz="2600" dirty="0" err="1">
                <a:latin typeface="Courier"/>
                <a:cs typeface="Courier"/>
              </a:rPr>
              <a:t>neighbor.idx</a:t>
            </a:r>
            <a:r>
              <a:rPr lang="en-US" sz="2600" dirty="0">
                <a:latin typeface="Courier"/>
                <a:cs typeface="Courier"/>
              </a:rPr>
              <a:t> );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  </a:t>
            </a:r>
            <a:r>
              <a:rPr lang="en-US" sz="2600" dirty="0" smtClean="0">
                <a:latin typeface="Courier"/>
                <a:cs typeface="Courier"/>
              </a:rPr>
              <a:t>     </a:t>
            </a:r>
            <a:r>
              <a:rPr lang="en-US" sz="2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  </a:t>
            </a:r>
            <a:r>
              <a:rPr lang="en-US" sz="2600" dirty="0" smtClean="0">
                <a:latin typeface="Courier"/>
                <a:cs typeface="Courier"/>
              </a:rPr>
              <a:t>   </a:t>
            </a:r>
            <a:r>
              <a:rPr lang="en-US" sz="2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 </a:t>
            </a:r>
            <a:r>
              <a:rPr lang="en-US" sz="2600" dirty="0">
                <a:latin typeface="Courier"/>
                <a:cs typeface="Courier"/>
              </a:rPr>
              <a:t>});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   </a:t>
            </a:r>
            <a:r>
              <a:rPr lang="en-US" sz="2600" dirty="0" smtClean="0">
                <a:latin typeface="Courier"/>
                <a:cs typeface="Courier"/>
              </a:rPr>
              <a:t>swap</a:t>
            </a:r>
            <a:r>
              <a:rPr lang="en-US" sz="2600" dirty="0">
                <a:latin typeface="Courier"/>
                <a:cs typeface="Courier"/>
              </a:rPr>
              <a:t>( </a:t>
            </a:r>
            <a:r>
              <a:rPr lang="en-US" sz="2600" dirty="0" err="1">
                <a:latin typeface="Courier"/>
                <a:cs typeface="Courier"/>
              </a:rPr>
              <a:t>inwl</a:t>
            </a:r>
            <a:r>
              <a:rPr lang="en-US" sz="2600" dirty="0">
                <a:latin typeface="Courier"/>
                <a:cs typeface="Courier"/>
              </a:rPr>
              <a:t>, </a:t>
            </a:r>
            <a:r>
              <a:rPr lang="en-US" sz="2600" dirty="0" err="1">
                <a:latin typeface="Courier"/>
                <a:cs typeface="Courier"/>
              </a:rPr>
              <a:t>outwl</a:t>
            </a:r>
            <a:r>
              <a:rPr lang="en-US" sz="2600" dirty="0">
                <a:latin typeface="Courier"/>
                <a:cs typeface="Courier"/>
              </a:rPr>
              <a:t> );</a:t>
            </a: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  }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</a:t>
            </a:r>
            <a:r>
              <a:rPr lang="en-US" sz="1200" dirty="0" smtClean="0">
                <a:solidFill>
                  <a:schemeClr val="bg1"/>
                </a:solidFill>
              </a:rPr>
              <a:t>XPC Software    </a:t>
            </a:r>
            <a:r>
              <a:rPr lang="en-US" sz="1200" dirty="0" smtClean="0">
                <a:solidFill>
                  <a:srgbClr val="4D4F53"/>
                </a:solidFill>
              </a:rPr>
              <a:t>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1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XPC Software: Programming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16</a:t>
            </a:r>
            <a:r>
              <a:rPr lang="en-US" sz="1200" dirty="0" smtClean="0">
                <a:solidFill>
                  <a:srgbClr val="FFFFFF"/>
                </a:solidFill>
              </a:rPr>
              <a:t>/21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6385" y="1119908"/>
            <a:ext cx="8617525" cy="5391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Courier"/>
                <a:cs typeface="Courier"/>
              </a:rPr>
              <a:t>atomic_for</a:t>
            </a:r>
            <a:r>
              <a:rPr lang="en-US" dirty="0" smtClean="0">
                <a:latin typeface="Courier"/>
                <a:cs typeface="Courier"/>
              </a:rPr>
              <a:t>( </a:t>
            </a:r>
            <a:r>
              <a:rPr lang="en-US" dirty="0" err="1" smtClean="0">
                <a:latin typeface="Courier"/>
                <a:cs typeface="Courier"/>
              </a:rPr>
              <a:t>num_calls</a:t>
            </a:r>
            <a:r>
              <a:rPr lang="en-US" dirty="0" smtClean="0">
                <a:latin typeface="Courier"/>
                <a:cs typeface="Courier"/>
              </a:rPr>
              <a:t>, function )</a:t>
            </a:r>
          </a:p>
          <a:p>
            <a:pPr lvl="1"/>
            <a:r>
              <a:rPr lang="en-US" dirty="0" smtClean="0">
                <a:cs typeface="Courier"/>
              </a:rPr>
              <a:t>Similar to </a:t>
            </a:r>
            <a:r>
              <a:rPr lang="en-US" dirty="0" err="1" smtClean="0">
                <a:latin typeface="Courier"/>
                <a:cs typeface="Courier"/>
              </a:rPr>
              <a:t>parallel_for</a:t>
            </a:r>
            <a:r>
              <a:rPr lang="en-US" dirty="0" smtClean="0">
                <a:cs typeface="Courier"/>
              </a:rPr>
              <a:t> except tasks are guaranteed atomicity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void </a:t>
            </a:r>
            <a:r>
              <a:rPr lang="en-US" sz="1600" dirty="0">
                <a:latin typeface="Courier"/>
                <a:cs typeface="Courier"/>
              </a:rPr>
              <a:t>mm( </a:t>
            </a:r>
            <a:r>
              <a:rPr lang="en-US" sz="1600" dirty="0" smtClean="0">
                <a:latin typeface="Courier"/>
                <a:cs typeface="Courier"/>
              </a:rPr>
              <a:t>Edge* </a:t>
            </a:r>
            <a:r>
              <a:rPr lang="en-US" sz="1600" dirty="0" err="1" smtClean="0">
                <a:latin typeface="Courier"/>
                <a:cs typeface="Courier"/>
              </a:rPr>
              <a:t>out_edges</a:t>
            </a:r>
            <a:r>
              <a:rPr lang="en-US" sz="1600" dirty="0" smtClean="0">
                <a:latin typeface="Courier"/>
                <a:cs typeface="Courier"/>
              </a:rPr>
              <a:t>, Edge* </a:t>
            </a:r>
            <a:r>
              <a:rPr lang="en-US" sz="1600" dirty="0" err="1" smtClean="0">
                <a:latin typeface="Courier"/>
                <a:cs typeface="Courier"/>
              </a:rPr>
              <a:t>in_edges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bool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matched[</a:t>
            </a:r>
            <a:r>
              <a:rPr lang="en-US" sz="1600" dirty="0" err="1">
                <a:latin typeface="Courier"/>
                <a:cs typeface="Courier"/>
              </a:rPr>
              <a:t>num_nodes</a:t>
            </a:r>
            <a:r>
              <a:rPr lang="en-US" sz="1600" dirty="0">
                <a:latin typeface="Courier"/>
                <a:cs typeface="Courier"/>
              </a:rPr>
              <a:t>]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800000"/>
                </a:solidFill>
                <a:latin typeface="Courier"/>
                <a:cs typeface="Courier"/>
              </a:rPr>
              <a:t>ppp</a:t>
            </a:r>
            <a:r>
              <a:rPr lang="en-US" sz="1600" dirty="0">
                <a:solidFill>
                  <a:srgbClr val="800000"/>
                </a:solidFill>
                <a:latin typeface="Courier"/>
                <a:cs typeface="Courier"/>
              </a:rPr>
              <a:t>&lt;</a:t>
            </a:r>
            <a:r>
              <a:rPr lang="en-US" sz="1600" dirty="0" err="1" smtClean="0">
                <a:solidFill>
                  <a:srgbClr val="800000"/>
                </a:solidFill>
                <a:latin typeface="Courier"/>
                <a:cs typeface="Courier"/>
              </a:rPr>
              <a:t>xpc</a:t>
            </a: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&gt;:</a:t>
            </a:r>
            <a:r>
              <a:rPr lang="en-US" sz="1600" dirty="0">
                <a:solidFill>
                  <a:srgbClr val="800000"/>
                </a:solidFill>
                <a:latin typeface="Courier"/>
                <a:cs typeface="Courier"/>
              </a:rPr>
              <a:t>:</a:t>
            </a:r>
            <a:r>
              <a:rPr lang="en-US" sz="1600" dirty="0" err="1">
                <a:solidFill>
                  <a:srgbClr val="800000"/>
                </a:solidFill>
                <a:latin typeface="Courier"/>
                <a:cs typeface="Courier"/>
              </a:rPr>
              <a:t>atomic_for</a:t>
            </a:r>
            <a:r>
              <a:rPr lang="en-US" sz="1600" dirty="0">
                <a:solidFill>
                  <a:srgbClr val="800000"/>
                </a:solidFill>
                <a:latin typeface="Courier"/>
                <a:cs typeface="Courier"/>
              </a:rPr>
              <a:t>( </a:t>
            </a:r>
            <a:r>
              <a:rPr lang="en-US" sz="1600" dirty="0" err="1">
                <a:solidFill>
                  <a:srgbClr val="800000"/>
                </a:solidFill>
                <a:latin typeface="Courier"/>
                <a:cs typeface="Courier"/>
              </a:rPr>
              <a:t>num_edges</a:t>
            </a:r>
            <a:r>
              <a:rPr lang="en-US" sz="1600" dirty="0">
                <a:solidFill>
                  <a:srgbClr val="800000"/>
                </a:solidFill>
                <a:latin typeface="Courier"/>
                <a:cs typeface="Courier"/>
              </a:rPr>
              <a:t>, [&amp;] </a:t>
            </a: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( </a:t>
            </a:r>
            <a:r>
              <a:rPr lang="en-US" sz="1600" dirty="0" err="1" smtClean="0">
                <a:solidFill>
                  <a:srgbClr val="80000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800000"/>
                </a:solidFill>
                <a:latin typeface="Courier"/>
                <a:cs typeface="Courier"/>
              </a:rPr>
              <a:t>idx</a:t>
            </a:r>
            <a:r>
              <a:rPr lang="en-US" sz="1600" dirty="0" smtClean="0">
                <a:solidFill>
                  <a:srgbClr val="800000"/>
                </a:solidFill>
                <a:latin typeface="Courier"/>
                <a:cs typeface="Courier"/>
              </a:rPr>
              <a:t> ) </a:t>
            </a: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u = </a:t>
            </a:r>
            <a:r>
              <a:rPr lang="en-US" sz="1600" dirty="0" err="1">
                <a:latin typeface="Courier"/>
                <a:cs typeface="Courier"/>
              </a:rPr>
              <a:t>in_edges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err="1">
                <a:latin typeface="Courier"/>
                <a:cs typeface="Courier"/>
              </a:rPr>
              <a:t>idx</a:t>
            </a:r>
            <a:r>
              <a:rPr lang="en-US" sz="1600" dirty="0">
                <a:latin typeface="Courier"/>
                <a:cs typeface="Courier"/>
              </a:rPr>
              <a:t>].u;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v = </a:t>
            </a:r>
            <a:r>
              <a:rPr lang="en-US" sz="1600" dirty="0" err="1">
                <a:latin typeface="Courier"/>
                <a:cs typeface="Courier"/>
              </a:rPr>
              <a:t>in_edges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err="1">
                <a:latin typeface="Courier"/>
                <a:cs typeface="Courier"/>
              </a:rPr>
              <a:t>idx</a:t>
            </a:r>
            <a:r>
              <a:rPr lang="en-US" sz="1600" dirty="0">
                <a:latin typeface="Courier"/>
                <a:cs typeface="Courier"/>
              </a:rPr>
              <a:t>].v;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>
                <a:latin typeface="Courier"/>
                <a:cs typeface="Courier"/>
              </a:rPr>
              <a:t>if ( !matched[u] &amp;&amp; !matched[v] ) 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</a:t>
            </a:r>
            <a:r>
              <a:rPr lang="en-US" sz="1600" dirty="0">
                <a:latin typeface="Courier"/>
                <a:cs typeface="Courier"/>
              </a:rPr>
              <a:t>matched[u] = matched[v] = true;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out_edges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err="1">
                <a:latin typeface="Courier"/>
                <a:cs typeface="Courier"/>
              </a:rPr>
              <a:t>idx</a:t>
            </a:r>
            <a:r>
              <a:rPr lang="en-US" sz="1600" dirty="0">
                <a:latin typeface="Courier"/>
                <a:cs typeface="Courier"/>
              </a:rPr>
              <a:t>] = </a:t>
            </a:r>
            <a:r>
              <a:rPr lang="en-US" sz="1600" dirty="0" err="1">
                <a:latin typeface="Courier"/>
                <a:cs typeface="Courier"/>
              </a:rPr>
              <a:t>in_edges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err="1">
                <a:latin typeface="Courier"/>
                <a:cs typeface="Courier"/>
              </a:rPr>
              <a:t>idx</a:t>
            </a:r>
            <a:r>
              <a:rPr lang="en-US" sz="16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600" dirty="0" smtClean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</a:t>
            </a:r>
            <a:r>
              <a:rPr lang="en-US" sz="1200" dirty="0" smtClean="0">
                <a:solidFill>
                  <a:schemeClr val="bg1"/>
                </a:solidFill>
              </a:rPr>
              <a:t>XPC Software    </a:t>
            </a:r>
            <a:r>
              <a:rPr lang="en-US" sz="1200" dirty="0" smtClean="0">
                <a:solidFill>
                  <a:srgbClr val="4D4F53"/>
                </a:solidFill>
              </a:rPr>
              <a:t>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3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XPC Software: Programming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17</a:t>
            </a:r>
            <a:r>
              <a:rPr lang="en-US" sz="1200" dirty="0" smtClean="0">
                <a:solidFill>
                  <a:srgbClr val="FFFFFF"/>
                </a:solidFill>
              </a:rPr>
              <a:t>/21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6385" y="1119908"/>
            <a:ext cx="8767614" cy="5992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200" dirty="0" err="1" smtClean="0">
                <a:latin typeface="Courier"/>
                <a:cs typeface="Courier"/>
              </a:rPr>
              <a:t>speculative_for</a:t>
            </a:r>
            <a:r>
              <a:rPr lang="en-US" sz="6200" dirty="0" smtClean="0">
                <a:latin typeface="Courier"/>
                <a:cs typeface="Courier"/>
              </a:rPr>
              <a:t>( </a:t>
            </a:r>
            <a:r>
              <a:rPr lang="en-US" sz="6200" dirty="0" err="1" smtClean="0">
                <a:latin typeface="Courier"/>
                <a:cs typeface="Courier"/>
              </a:rPr>
              <a:t>num_calls</a:t>
            </a:r>
            <a:r>
              <a:rPr lang="en-US" sz="6200" dirty="0" smtClean="0">
                <a:latin typeface="Courier"/>
                <a:cs typeface="Courier"/>
              </a:rPr>
              <a:t>, </a:t>
            </a:r>
            <a:r>
              <a:rPr lang="en-US" sz="6200" dirty="0" err="1" smtClean="0">
                <a:latin typeface="Courier"/>
                <a:cs typeface="Courier"/>
              </a:rPr>
              <a:t>reserve_func</a:t>
            </a:r>
            <a:r>
              <a:rPr lang="en-US" sz="6200" dirty="0" smtClean="0">
                <a:latin typeface="Courier"/>
                <a:cs typeface="Courier"/>
              </a:rPr>
              <a:t>, </a:t>
            </a:r>
            <a:r>
              <a:rPr lang="en-US" sz="6200" dirty="0" err="1" smtClean="0">
                <a:latin typeface="Courier"/>
                <a:cs typeface="Courier"/>
              </a:rPr>
              <a:t>commit_func</a:t>
            </a:r>
            <a:r>
              <a:rPr lang="en-US" sz="6200" dirty="0" smtClean="0">
                <a:latin typeface="Courier"/>
                <a:cs typeface="Courier"/>
              </a:rPr>
              <a:t> )</a:t>
            </a:r>
          </a:p>
          <a:p>
            <a:pPr lvl="1"/>
            <a:r>
              <a:rPr lang="en-US" sz="6200" dirty="0" smtClean="0">
                <a:cs typeface="Courier"/>
              </a:rPr>
              <a:t>Split tasks into reserve and commit phases to ensure atomicity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void </a:t>
            </a:r>
            <a:r>
              <a:rPr lang="en-US" sz="4900" dirty="0">
                <a:latin typeface="Courier"/>
                <a:cs typeface="Courier"/>
              </a:rPr>
              <a:t>mm( </a:t>
            </a:r>
            <a:r>
              <a:rPr lang="en-US" sz="4900" dirty="0" smtClean="0">
                <a:latin typeface="Courier"/>
                <a:cs typeface="Courier"/>
              </a:rPr>
              <a:t>Edge* </a:t>
            </a:r>
            <a:r>
              <a:rPr lang="en-US" sz="4900" dirty="0" err="1" smtClean="0">
                <a:latin typeface="Courier"/>
                <a:cs typeface="Courier"/>
              </a:rPr>
              <a:t>out_edges</a:t>
            </a:r>
            <a:r>
              <a:rPr lang="en-US" sz="4900" dirty="0" smtClean="0">
                <a:latin typeface="Courier"/>
                <a:cs typeface="Courier"/>
              </a:rPr>
              <a:t>, Edge* </a:t>
            </a:r>
            <a:r>
              <a:rPr lang="en-US" sz="4900" dirty="0" err="1" smtClean="0">
                <a:latin typeface="Courier"/>
                <a:cs typeface="Courier"/>
              </a:rPr>
              <a:t>in_edges</a:t>
            </a:r>
            <a:r>
              <a:rPr lang="en-US" sz="4900" dirty="0" smtClean="0">
                <a:latin typeface="Courier"/>
                <a:cs typeface="Courier"/>
              </a:rPr>
              <a:t> </a:t>
            </a:r>
            <a:r>
              <a:rPr lang="en-US" sz="4900" dirty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</a:t>
            </a:r>
            <a:r>
              <a:rPr lang="en-US" sz="4900" dirty="0" err="1" smtClean="0">
                <a:solidFill>
                  <a:srgbClr val="800000"/>
                </a:solidFill>
                <a:latin typeface="Courier"/>
                <a:cs typeface="Courier"/>
              </a:rPr>
              <a:t>ppp</a:t>
            </a:r>
            <a:r>
              <a:rPr lang="en-US" sz="4900" dirty="0" smtClean="0">
                <a:solidFill>
                  <a:srgbClr val="800000"/>
                </a:solidFill>
                <a:latin typeface="Courier"/>
                <a:cs typeface="Courier"/>
              </a:rPr>
              <a:t>&lt;</a:t>
            </a:r>
            <a:r>
              <a:rPr lang="en-US" sz="4900" dirty="0" err="1" smtClean="0">
                <a:solidFill>
                  <a:srgbClr val="800000"/>
                </a:solidFill>
                <a:latin typeface="Courier"/>
                <a:cs typeface="Courier"/>
              </a:rPr>
              <a:t>xpc</a:t>
            </a:r>
            <a:r>
              <a:rPr lang="en-US" sz="4900" dirty="0" smtClean="0">
                <a:solidFill>
                  <a:srgbClr val="800000"/>
                </a:solidFill>
                <a:latin typeface="Courier"/>
                <a:cs typeface="Courier"/>
              </a:rPr>
              <a:t>&gt;:</a:t>
            </a:r>
            <a:r>
              <a:rPr lang="en-US" sz="4900" dirty="0">
                <a:solidFill>
                  <a:srgbClr val="800000"/>
                </a:solidFill>
                <a:latin typeface="Courier"/>
                <a:cs typeface="Courier"/>
              </a:rPr>
              <a:t>:</a:t>
            </a:r>
            <a:r>
              <a:rPr lang="en-US" sz="4900" dirty="0" err="1">
                <a:solidFill>
                  <a:srgbClr val="800000"/>
                </a:solidFill>
                <a:latin typeface="Courier"/>
                <a:cs typeface="Courier"/>
              </a:rPr>
              <a:t>speculative_for</a:t>
            </a:r>
            <a:r>
              <a:rPr lang="en-US" sz="4900" dirty="0">
                <a:solidFill>
                  <a:srgbClr val="800000"/>
                </a:solidFill>
                <a:latin typeface="Courier"/>
                <a:cs typeface="Courier"/>
              </a:rPr>
              <a:t>( </a:t>
            </a:r>
            <a:r>
              <a:rPr lang="en-US" sz="4900" dirty="0" err="1">
                <a:solidFill>
                  <a:srgbClr val="800000"/>
                </a:solidFill>
                <a:latin typeface="Courier"/>
                <a:cs typeface="Courier"/>
              </a:rPr>
              <a:t>num_edges</a:t>
            </a:r>
            <a:r>
              <a:rPr lang="en-US" sz="4900" dirty="0" smtClean="0">
                <a:solidFill>
                  <a:srgbClr val="800000"/>
                </a:solidFill>
                <a:latin typeface="Courier"/>
                <a:cs typeface="Courier"/>
              </a:rPr>
              <a:t>,</a:t>
            </a:r>
            <a:endParaRPr lang="en-US" sz="4900" dirty="0">
              <a:solidFill>
                <a:srgbClr val="8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900" dirty="0" smtClean="0">
                <a:solidFill>
                  <a:srgbClr val="800000"/>
                </a:solidFill>
                <a:latin typeface="Courier"/>
                <a:cs typeface="Courier"/>
              </a:rPr>
              <a:t>    </a:t>
            </a:r>
            <a:r>
              <a:rPr lang="en-US" sz="4900" dirty="0" err="1">
                <a:solidFill>
                  <a:srgbClr val="800000"/>
                </a:solidFill>
                <a:latin typeface="Courier"/>
                <a:cs typeface="Courier"/>
              </a:rPr>
              <a:t>reserve_func</a:t>
            </a:r>
            <a:r>
              <a:rPr lang="en-US" sz="4900" dirty="0">
                <a:solidFill>
                  <a:srgbClr val="800000"/>
                </a:solidFill>
                <a:latin typeface="Courier"/>
                <a:cs typeface="Courier"/>
              </a:rPr>
              <a:t> = [&amp;] </a:t>
            </a:r>
            <a:r>
              <a:rPr lang="en-US" sz="4900" dirty="0" smtClean="0">
                <a:solidFill>
                  <a:srgbClr val="800000"/>
                </a:solidFill>
                <a:latin typeface="Courier"/>
                <a:cs typeface="Courier"/>
              </a:rPr>
              <a:t>( </a:t>
            </a:r>
            <a:r>
              <a:rPr lang="en-US" sz="4900" dirty="0" err="1" smtClean="0">
                <a:solidFill>
                  <a:srgbClr val="800000"/>
                </a:solidFill>
                <a:latin typeface="Courier"/>
                <a:cs typeface="Courier"/>
              </a:rPr>
              <a:t>int</a:t>
            </a:r>
            <a:r>
              <a:rPr lang="en-US" sz="4900" dirty="0" smtClean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US" sz="4900" dirty="0" err="1" smtClean="0">
                <a:solidFill>
                  <a:srgbClr val="800000"/>
                </a:solidFill>
                <a:latin typeface="Courier"/>
                <a:cs typeface="Courier"/>
              </a:rPr>
              <a:t>idx</a:t>
            </a:r>
            <a:r>
              <a:rPr lang="en-US" sz="4900" dirty="0" smtClean="0">
                <a:solidFill>
                  <a:srgbClr val="800000"/>
                </a:solidFill>
                <a:latin typeface="Courier"/>
                <a:cs typeface="Courier"/>
              </a:rPr>
              <a:t> )</a:t>
            </a:r>
            <a:r>
              <a:rPr lang="en-US" sz="4900" dirty="0" smtClean="0">
                <a:latin typeface="Courier"/>
                <a:cs typeface="Courier"/>
              </a:rPr>
              <a:t> </a:t>
            </a:r>
            <a:r>
              <a:rPr lang="en-US" sz="49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</a:t>
            </a:r>
            <a:r>
              <a:rPr lang="en-US" sz="4900" dirty="0" err="1">
                <a:latin typeface="Courier"/>
                <a:cs typeface="Courier"/>
              </a:rPr>
              <a:t>int</a:t>
            </a:r>
            <a:r>
              <a:rPr lang="en-US" sz="4900" dirty="0">
                <a:latin typeface="Courier"/>
                <a:cs typeface="Courier"/>
              </a:rPr>
              <a:t> u = </a:t>
            </a:r>
            <a:r>
              <a:rPr lang="en-US" sz="4900" dirty="0" err="1">
                <a:latin typeface="Courier"/>
                <a:cs typeface="Courier"/>
              </a:rPr>
              <a:t>in_edges</a:t>
            </a:r>
            <a:r>
              <a:rPr lang="en-US" sz="4900" dirty="0">
                <a:latin typeface="Courier"/>
                <a:cs typeface="Courier"/>
              </a:rPr>
              <a:t>[</a:t>
            </a:r>
            <a:r>
              <a:rPr lang="en-US" sz="4900" dirty="0" err="1">
                <a:latin typeface="Courier"/>
                <a:cs typeface="Courier"/>
              </a:rPr>
              <a:t>idx</a:t>
            </a:r>
            <a:r>
              <a:rPr lang="en-US" sz="4900" dirty="0">
                <a:latin typeface="Courier"/>
                <a:cs typeface="Courier"/>
              </a:rPr>
              <a:t>].u;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</a:t>
            </a:r>
            <a:r>
              <a:rPr lang="en-US" sz="4900" dirty="0" err="1">
                <a:latin typeface="Courier"/>
                <a:cs typeface="Courier"/>
              </a:rPr>
              <a:t>int</a:t>
            </a:r>
            <a:r>
              <a:rPr lang="en-US" sz="4900" dirty="0">
                <a:latin typeface="Courier"/>
                <a:cs typeface="Courier"/>
              </a:rPr>
              <a:t> v = </a:t>
            </a:r>
            <a:r>
              <a:rPr lang="en-US" sz="4900" dirty="0" err="1">
                <a:latin typeface="Courier"/>
                <a:cs typeface="Courier"/>
              </a:rPr>
              <a:t>in_edges</a:t>
            </a:r>
            <a:r>
              <a:rPr lang="en-US" sz="4900" dirty="0">
                <a:latin typeface="Courier"/>
                <a:cs typeface="Courier"/>
              </a:rPr>
              <a:t>[</a:t>
            </a:r>
            <a:r>
              <a:rPr lang="en-US" sz="4900" dirty="0" err="1">
                <a:latin typeface="Courier"/>
                <a:cs typeface="Courier"/>
              </a:rPr>
              <a:t>idx</a:t>
            </a:r>
            <a:r>
              <a:rPr lang="en-US" sz="4900" dirty="0">
                <a:latin typeface="Courier"/>
                <a:cs typeface="Courier"/>
              </a:rPr>
              <a:t>].v;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</a:t>
            </a:r>
            <a:r>
              <a:rPr lang="en-US" sz="4900" dirty="0">
                <a:latin typeface="Courier"/>
                <a:cs typeface="Courier"/>
              </a:rPr>
              <a:t>if ( matched[u] || matched[v] ) return false</a:t>
            </a:r>
            <a:r>
              <a:rPr lang="en-US" sz="4900" dirty="0" smtClean="0">
                <a:latin typeface="Courier"/>
                <a:cs typeface="Courier"/>
              </a:rPr>
              <a:t>;</a:t>
            </a:r>
            <a:endParaRPr lang="en-US" sz="4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</a:t>
            </a:r>
            <a:r>
              <a:rPr lang="en-US" sz="4900" dirty="0">
                <a:latin typeface="Courier"/>
                <a:cs typeface="Courier"/>
              </a:rPr>
              <a:t>reserves[u] = reserves[v] = </a:t>
            </a:r>
            <a:r>
              <a:rPr lang="en-US" sz="4900" dirty="0" err="1">
                <a:latin typeface="Courier"/>
                <a:cs typeface="Courier"/>
              </a:rPr>
              <a:t>idx</a:t>
            </a:r>
            <a:r>
              <a:rPr lang="en-US" sz="49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</a:t>
            </a:r>
            <a:r>
              <a:rPr lang="en-US" sz="4900" dirty="0">
                <a:latin typeface="Courier"/>
                <a:cs typeface="Courier"/>
              </a:rPr>
              <a:t>return true;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</a:t>
            </a:r>
            <a:r>
              <a:rPr lang="en-US" sz="4900" dirty="0">
                <a:latin typeface="Courier"/>
                <a:cs typeface="Courier"/>
              </a:rPr>
              <a:t>},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</a:t>
            </a:r>
            <a:r>
              <a:rPr lang="en-US" sz="4900" dirty="0" err="1">
                <a:solidFill>
                  <a:srgbClr val="800000"/>
                </a:solidFill>
                <a:latin typeface="Courier"/>
                <a:cs typeface="Courier"/>
              </a:rPr>
              <a:t>commit_func</a:t>
            </a:r>
            <a:r>
              <a:rPr lang="en-US" sz="4900" dirty="0">
                <a:solidFill>
                  <a:srgbClr val="800000"/>
                </a:solidFill>
                <a:latin typeface="Courier"/>
                <a:cs typeface="Courier"/>
              </a:rPr>
              <a:t> = [&amp;] </a:t>
            </a:r>
            <a:r>
              <a:rPr lang="en-US" sz="4900" dirty="0" smtClean="0">
                <a:solidFill>
                  <a:srgbClr val="800000"/>
                </a:solidFill>
                <a:latin typeface="Courier"/>
                <a:cs typeface="Courier"/>
              </a:rPr>
              <a:t>( </a:t>
            </a:r>
            <a:r>
              <a:rPr lang="en-US" sz="4900" dirty="0" err="1" smtClean="0">
                <a:solidFill>
                  <a:srgbClr val="800000"/>
                </a:solidFill>
                <a:latin typeface="Courier"/>
                <a:cs typeface="Courier"/>
              </a:rPr>
              <a:t>int</a:t>
            </a:r>
            <a:r>
              <a:rPr lang="en-US" sz="4900" dirty="0" smtClean="0">
                <a:solidFill>
                  <a:srgbClr val="800000"/>
                </a:solidFill>
                <a:latin typeface="Courier"/>
                <a:cs typeface="Courier"/>
              </a:rPr>
              <a:t> </a:t>
            </a:r>
            <a:r>
              <a:rPr lang="en-US" sz="4900" dirty="0" err="1" smtClean="0">
                <a:solidFill>
                  <a:srgbClr val="800000"/>
                </a:solidFill>
                <a:latin typeface="Courier"/>
                <a:cs typeface="Courier"/>
              </a:rPr>
              <a:t>idx</a:t>
            </a:r>
            <a:r>
              <a:rPr lang="en-US" sz="4900" dirty="0" smtClean="0">
                <a:solidFill>
                  <a:srgbClr val="800000"/>
                </a:solidFill>
                <a:latin typeface="Courier"/>
                <a:cs typeface="Courier"/>
              </a:rPr>
              <a:t> ) </a:t>
            </a:r>
            <a:r>
              <a:rPr lang="en-US" sz="49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if ( reserves[u] == reserves[v] == </a:t>
            </a:r>
            <a:r>
              <a:rPr lang="en-US" sz="4900" dirty="0" err="1" smtClean="0">
                <a:latin typeface="Courier"/>
                <a:cs typeface="Courier"/>
              </a:rPr>
              <a:t>idx</a:t>
            </a:r>
            <a:r>
              <a:rPr lang="en-US" sz="4900" dirty="0" smtClean="0">
                <a:latin typeface="Courier"/>
                <a:cs typeface="Courier"/>
              </a:rPr>
              <a:t> ) {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  </a:t>
            </a:r>
            <a:r>
              <a:rPr lang="en-US" sz="4900" dirty="0">
                <a:latin typeface="Courier"/>
                <a:cs typeface="Courier"/>
              </a:rPr>
              <a:t>matched[u] = matched[v] = true;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  </a:t>
            </a:r>
            <a:r>
              <a:rPr lang="en-US" sz="4900" dirty="0" err="1">
                <a:latin typeface="Courier"/>
                <a:cs typeface="Courier"/>
              </a:rPr>
              <a:t>out_edges</a:t>
            </a:r>
            <a:r>
              <a:rPr lang="en-US" sz="4900" dirty="0">
                <a:latin typeface="Courier"/>
                <a:cs typeface="Courier"/>
              </a:rPr>
              <a:t>[</a:t>
            </a:r>
            <a:r>
              <a:rPr lang="en-US" sz="4900" dirty="0" err="1">
                <a:latin typeface="Courier"/>
                <a:cs typeface="Courier"/>
              </a:rPr>
              <a:t>idx</a:t>
            </a:r>
            <a:r>
              <a:rPr lang="en-US" sz="4900" dirty="0">
                <a:latin typeface="Courier"/>
                <a:cs typeface="Courier"/>
              </a:rPr>
              <a:t>] = </a:t>
            </a:r>
            <a:r>
              <a:rPr lang="en-US" sz="4900" dirty="0" err="1">
                <a:latin typeface="Courier"/>
                <a:cs typeface="Courier"/>
              </a:rPr>
              <a:t>in_edges</a:t>
            </a:r>
            <a:r>
              <a:rPr lang="en-US" sz="4900" dirty="0">
                <a:latin typeface="Courier"/>
                <a:cs typeface="Courier"/>
              </a:rPr>
              <a:t>[</a:t>
            </a:r>
            <a:r>
              <a:rPr lang="en-US" sz="4900" dirty="0" err="1">
                <a:latin typeface="Courier"/>
                <a:cs typeface="Courier"/>
              </a:rPr>
              <a:t>idx</a:t>
            </a:r>
            <a:r>
              <a:rPr lang="en-US" sz="49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  </a:t>
            </a:r>
            <a:r>
              <a:rPr lang="en-US" sz="4900" dirty="0">
                <a:latin typeface="Courier"/>
                <a:cs typeface="Courier"/>
              </a:rPr>
              <a:t>return true;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</a:t>
            </a:r>
            <a:r>
              <a:rPr lang="en-US" sz="49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  </a:t>
            </a:r>
            <a:r>
              <a:rPr lang="en-US" sz="4900" dirty="0">
                <a:latin typeface="Courier"/>
                <a:cs typeface="Courier"/>
              </a:rPr>
              <a:t>return false;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  </a:t>
            </a:r>
            <a:r>
              <a:rPr lang="en-US" sz="49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  </a:t>
            </a:r>
            <a:r>
              <a:rPr lang="en-US" sz="49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49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</a:t>
            </a:r>
            <a:r>
              <a:rPr lang="en-US" sz="1200" dirty="0" smtClean="0">
                <a:solidFill>
                  <a:schemeClr val="bg1"/>
                </a:solidFill>
              </a:rPr>
              <a:t>XPC Software    </a:t>
            </a:r>
            <a:r>
              <a:rPr lang="en-US" sz="1200" dirty="0" smtClean="0">
                <a:solidFill>
                  <a:srgbClr val="4D4F53"/>
                </a:solidFill>
              </a:rPr>
              <a:t>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5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XPC Software: Adaptive Runtime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</a:t>
            </a:r>
            <a:r>
              <a:rPr lang="en-US" sz="1200" dirty="0" smtClean="0">
                <a:solidFill>
                  <a:schemeClr val="bg1"/>
                </a:solidFill>
              </a:rPr>
              <a:t>XPC Software    </a:t>
            </a:r>
            <a:r>
              <a:rPr lang="en-US" sz="1200" dirty="0" smtClean="0">
                <a:solidFill>
                  <a:srgbClr val="4D4F53"/>
                </a:solidFill>
              </a:rPr>
              <a:t>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18</a:t>
            </a:r>
            <a:r>
              <a:rPr lang="en-US" sz="1200" dirty="0" smtClean="0">
                <a:solidFill>
                  <a:srgbClr val="FFFFFF"/>
                </a:solidFill>
              </a:rPr>
              <a:t>/21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8636" y="1119908"/>
            <a:ext cx="8624459" cy="5253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Courier"/>
              </a:rPr>
              <a:t>Software-based adaptive execution</a:t>
            </a:r>
          </a:p>
          <a:p>
            <a:pPr lvl="1"/>
            <a:r>
              <a:rPr lang="en-US" dirty="0" smtClean="0">
                <a:cs typeface="Courier"/>
              </a:rPr>
              <a:t>Always running on idle tiles to facilitate work stealing</a:t>
            </a:r>
          </a:p>
          <a:p>
            <a:pPr lvl="1"/>
            <a:r>
              <a:rPr lang="en-US" dirty="0" smtClean="0">
                <a:cs typeface="Courier"/>
              </a:rPr>
              <a:t>Ideal if lightweight to minimize software overhead</a:t>
            </a:r>
          </a:p>
          <a:p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Collect heuristics to determine when/where to schedule tasks</a:t>
            </a:r>
          </a:p>
          <a:p>
            <a:pPr lvl="1"/>
            <a:r>
              <a:rPr lang="en-US" dirty="0" smtClean="0">
                <a:cs typeface="Courier"/>
              </a:rPr>
              <a:t>Raw performance (compare to threshold or history)</a:t>
            </a:r>
          </a:p>
          <a:p>
            <a:pPr lvl="1"/>
            <a:r>
              <a:rPr lang="en-US" dirty="0" smtClean="0">
                <a:cs typeface="Courier"/>
              </a:rPr>
              <a:t>Control irregularity (e.g., number of warp fragments)</a:t>
            </a:r>
          </a:p>
          <a:p>
            <a:pPr lvl="1"/>
            <a:r>
              <a:rPr lang="en-US" dirty="0" smtClean="0">
                <a:cs typeface="Courier"/>
              </a:rPr>
              <a:t>Memory-access irregularity (e.g., number of </a:t>
            </a:r>
            <a:r>
              <a:rPr lang="en-US" dirty="0" err="1" smtClean="0">
                <a:cs typeface="Courier"/>
              </a:rPr>
              <a:t>uncoalesced</a:t>
            </a:r>
            <a:r>
              <a:rPr lang="en-US" dirty="0" smtClean="0">
                <a:cs typeface="Courier"/>
              </a:rPr>
              <a:t> accesses)</a:t>
            </a:r>
          </a:p>
          <a:p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Hardware support for runtime?</a:t>
            </a:r>
          </a:p>
          <a:p>
            <a:pPr lvl="1"/>
            <a:r>
              <a:rPr lang="en-US" dirty="0" smtClean="0">
                <a:cs typeface="Courier"/>
              </a:rPr>
              <a:t>Inter-tile task distribution unit exposed to runtime (not to user)</a:t>
            </a:r>
          </a:p>
          <a:p>
            <a:pPr lvl="1"/>
            <a:r>
              <a:rPr lang="en-US" dirty="0" smtClean="0">
                <a:cs typeface="Courier"/>
              </a:rPr>
              <a:t>Hardware performance counters for heuristics</a:t>
            </a:r>
          </a:p>
        </p:txBody>
      </p:sp>
    </p:spTree>
    <p:extLst>
      <p:ext uri="{BB962C8B-B14F-4D97-AF65-F5344CB8AC3E}">
        <p14:creationId xmlns:p14="http://schemas.microsoft.com/office/powerpoint/2010/main" val="3391136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Adaptive Acceleration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XPC Software    </a:t>
            </a:r>
            <a:r>
              <a:rPr lang="en-US" sz="1200" dirty="0" smtClean="0">
                <a:solidFill>
                  <a:srgbClr val="FFFFFF"/>
                </a:solidFill>
              </a:rPr>
              <a:t>Adaptive Acceleration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19</a:t>
            </a:r>
            <a:r>
              <a:rPr lang="en-US" sz="1200" dirty="0" smtClean="0">
                <a:solidFill>
                  <a:srgbClr val="FFFFFF"/>
                </a:solidFill>
              </a:rPr>
              <a:t>/21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8636" y="4237274"/>
            <a:ext cx="8624459" cy="223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Courier"/>
              </a:rPr>
              <a:t>Reasonable design point for exploring XPC</a:t>
            </a:r>
          </a:p>
          <a:p>
            <a:r>
              <a:rPr lang="en-US" dirty="0" smtClean="0">
                <a:cs typeface="Courier"/>
              </a:rPr>
              <a:t>Single tile with three sub-tiles: scalar CP, TCL, LCL</a:t>
            </a:r>
          </a:p>
          <a:p>
            <a:r>
              <a:rPr lang="en-US" dirty="0" smtClean="0">
                <a:cs typeface="Courier"/>
              </a:rPr>
              <a:t>CP responsible for generating work which can be stolen by TCL or LCL accelerators</a:t>
            </a:r>
          </a:p>
          <a:p>
            <a:r>
              <a:rPr lang="en-US" dirty="0" smtClean="0">
                <a:cs typeface="Courier"/>
              </a:rPr>
              <a:t>Shared memory system minimizes migration overhead</a:t>
            </a:r>
          </a:p>
        </p:txBody>
      </p:sp>
      <p:pic>
        <p:nvPicPr>
          <p:cNvPr id="3" name="Picture 2" descr="Screen Shot 2014-09-19 at 1.02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45" y="1108941"/>
            <a:ext cx="6350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2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023878"/>
            <a:ext cx="8229600" cy="1730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Age </a:t>
            </a:r>
            <a:r>
              <a:rPr lang="en-US" dirty="0" smtClean="0"/>
              <a:t>of </a:t>
            </a:r>
            <a:r>
              <a:rPr lang="en-US" dirty="0" smtClean="0"/>
              <a:t>ILP </a:t>
            </a:r>
            <a:r>
              <a:rPr lang="en-US" dirty="0" smtClean="0"/>
              <a:t>-&gt; </a:t>
            </a:r>
            <a:r>
              <a:rPr lang="en-US" dirty="0" smtClean="0"/>
              <a:t>DLP/TLP </a:t>
            </a:r>
            <a:r>
              <a:rPr lang="en-US" dirty="0" smtClean="0"/>
              <a:t>-&gt; </a:t>
            </a:r>
            <a:r>
              <a:rPr lang="en-US" dirty="0" smtClean="0">
                <a:solidFill>
                  <a:srgbClr val="FF0000"/>
                </a:solidFill>
              </a:rPr>
              <a:t>specialization</a:t>
            </a:r>
          </a:p>
          <a:p>
            <a:r>
              <a:rPr lang="en-US" dirty="0" smtClean="0"/>
              <a:t>Trend toward heterogeneous architectures (Intel </a:t>
            </a:r>
            <a:r>
              <a:rPr lang="en-US" dirty="0" err="1" smtClean="0"/>
              <a:t>Haswell</a:t>
            </a:r>
            <a:r>
              <a:rPr lang="en-US" dirty="0" smtClean="0"/>
              <a:t>, AMD </a:t>
            </a:r>
            <a:r>
              <a:rPr lang="en-US" dirty="0" err="1" smtClean="0"/>
              <a:t>Kabini</a:t>
            </a:r>
            <a:r>
              <a:rPr lang="en-US" dirty="0" smtClean="0"/>
              <a:t>, NVIDIA </a:t>
            </a:r>
            <a:r>
              <a:rPr lang="en-US" dirty="0" err="1" smtClean="0"/>
              <a:t>Tegra</a:t>
            </a:r>
            <a:r>
              <a:rPr lang="en-US" dirty="0" smtClean="0"/>
              <a:t>, etc.)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Motivation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</a:t>
            </a:r>
            <a:r>
              <a:rPr lang="en-US" sz="1200" dirty="0" smtClean="0">
                <a:solidFill>
                  <a:srgbClr val="FFFFFF"/>
                </a:solidFill>
              </a:rPr>
              <a:t>   </a:t>
            </a:r>
            <a:r>
              <a:rPr lang="en-US" sz="1200" dirty="0" smtClean="0">
                <a:solidFill>
                  <a:srgbClr val="4D4F53"/>
                </a:solidFill>
              </a:rPr>
              <a:t>XPC Hardware    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2/21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4" name="Picture 3" descr="Screen Shot 2014-09-18 at 12.59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5154"/>
            <a:ext cx="2269836" cy="2795261"/>
          </a:xfrm>
          <a:prstGeom prst="rect">
            <a:avLst/>
          </a:prstGeom>
        </p:spPr>
      </p:pic>
      <p:pic>
        <p:nvPicPr>
          <p:cNvPr id="3" name="Picture 2" descr="Screen Shot 2014-09-18 at 12.59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54" y="1400812"/>
            <a:ext cx="962893" cy="644342"/>
          </a:xfrm>
          <a:prstGeom prst="rect">
            <a:avLst/>
          </a:prstGeom>
        </p:spPr>
      </p:pic>
      <p:pic>
        <p:nvPicPr>
          <p:cNvPr id="7" name="Picture 6" descr="Screen Shot 2014-09-18 at 1.00.4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52" y="1307507"/>
            <a:ext cx="1929825" cy="3532908"/>
          </a:xfrm>
          <a:prstGeom prst="rect">
            <a:avLst/>
          </a:prstGeom>
        </p:spPr>
      </p:pic>
      <p:pic>
        <p:nvPicPr>
          <p:cNvPr id="8" name="Picture 7" descr="Screen Shot 2014-09-18 at 1.01.18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03" y="773434"/>
            <a:ext cx="1312719" cy="460304"/>
          </a:xfrm>
          <a:prstGeom prst="rect">
            <a:avLst/>
          </a:prstGeom>
        </p:spPr>
      </p:pic>
      <p:pic>
        <p:nvPicPr>
          <p:cNvPr id="9" name="Picture 8" descr="Screen Shot 2014-09-18 at 1.03.28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045154"/>
            <a:ext cx="2886364" cy="2886364"/>
          </a:xfrm>
          <a:prstGeom prst="rect">
            <a:avLst/>
          </a:prstGeom>
        </p:spPr>
      </p:pic>
      <p:pic>
        <p:nvPicPr>
          <p:cNvPr id="11" name="Picture 10" descr="Screen Shot 2014-09-18 at 1.03.38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64" y="997043"/>
            <a:ext cx="1207791" cy="9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8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Adaptive Acceleration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XPC Software    </a:t>
            </a:r>
            <a:r>
              <a:rPr lang="en-US" sz="1200" dirty="0" smtClean="0">
                <a:solidFill>
                  <a:srgbClr val="FFFFFF"/>
                </a:solidFill>
              </a:rPr>
              <a:t>Adaptive Acceleration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20/21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8636" y="1131455"/>
            <a:ext cx="8624459" cy="5287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Courier"/>
              </a:rPr>
              <a:t>Design decision challenges</a:t>
            </a:r>
          </a:p>
          <a:p>
            <a:pPr lvl="1"/>
            <a:endParaRPr lang="en-US" dirty="0" smtClean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Role of CP: completely independent of accelerators? TCL/LCL requires separate front-end (e.g., internal CP?)</a:t>
            </a:r>
          </a:p>
          <a:p>
            <a:pPr lvl="1"/>
            <a:endParaRPr lang="en-US" dirty="0" smtClean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Degree of HW support: focusing on single-tile makes HW migration more viable vs. SW runtime, but requires finite-capacity buffer?</a:t>
            </a:r>
          </a:p>
          <a:p>
            <a:pPr lvl="1"/>
            <a:endParaRPr lang="en-US" dirty="0" smtClean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Mapping parallel functions: if preferred accelerator is not available, still run it on any available sub-tile (including CP)?</a:t>
            </a:r>
          </a:p>
          <a:p>
            <a:pPr lvl="1"/>
            <a:endParaRPr lang="en-US" dirty="0" smtClean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205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Adaptive Acceleration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XPC Software    </a:t>
            </a:r>
            <a:r>
              <a:rPr lang="en-US" sz="1200" dirty="0" smtClean="0">
                <a:solidFill>
                  <a:srgbClr val="FFFFFF"/>
                </a:solidFill>
              </a:rPr>
              <a:t>Adaptive Acceleration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21/21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8636" y="1131455"/>
            <a:ext cx="8624459" cy="5287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Courier"/>
              </a:rPr>
              <a:t>Nested parallelism</a:t>
            </a:r>
          </a:p>
          <a:p>
            <a:pPr lvl="1"/>
            <a:endParaRPr lang="en-US" dirty="0" smtClean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Interesting opportunities to more generically expose previously underutilized parallelism!</a:t>
            </a:r>
          </a:p>
          <a:p>
            <a:pPr lvl="1"/>
            <a:endParaRPr lang="en-US" dirty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Allow any level of nesting to produce generic fine-grain tasks that can map to any sub-tile (function pointer, context pointer, call count)</a:t>
            </a:r>
          </a:p>
          <a:p>
            <a:pPr lvl="1"/>
            <a:endParaRPr lang="en-US" dirty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Hardware support for nested parallelism on TCL? (LCL can handle)</a:t>
            </a:r>
          </a:p>
          <a:p>
            <a:pPr lvl="2"/>
            <a:r>
              <a:rPr lang="en-US" dirty="0" err="1" smtClean="0">
                <a:cs typeface="Courier"/>
              </a:rPr>
              <a:t>pcall</a:t>
            </a:r>
            <a:r>
              <a:rPr lang="en-US" dirty="0" smtClean="0">
                <a:cs typeface="Courier"/>
              </a:rPr>
              <a:t> instruction on TCL triggers push to special task buffer which lazily updates memory? Would not look like function call in TCL, no divergence</a:t>
            </a:r>
          </a:p>
          <a:p>
            <a:pPr lvl="1"/>
            <a:endParaRPr lang="en-US" dirty="0" smtClean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1470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50469"/>
            <a:ext cx="8229600" cy="4822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Heterogeneous architectures introduce host of concerns: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Common </a:t>
            </a:r>
            <a:r>
              <a:rPr lang="en-US" dirty="0" smtClean="0"/>
              <a:t>programming framework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Compiler</a:t>
            </a:r>
            <a:r>
              <a:rPr lang="en-US" dirty="0" smtClean="0"/>
              <a:t>/runtime support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Scheduling </a:t>
            </a:r>
            <a:r>
              <a:rPr lang="en-US" dirty="0" smtClean="0"/>
              <a:t>work </a:t>
            </a:r>
            <a:r>
              <a:rPr lang="en-US" dirty="0" smtClean="0"/>
              <a:t>optimally (performance? utilization? energy?)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Heuristics </a:t>
            </a:r>
            <a:r>
              <a:rPr lang="en-US" dirty="0" smtClean="0"/>
              <a:t>for adaptive execution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 to expose parallelism that can be commonly exploited?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Motivation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</a:t>
            </a:r>
            <a:r>
              <a:rPr lang="en-US" sz="1200" dirty="0" smtClean="0">
                <a:solidFill>
                  <a:srgbClr val="FFFFFF"/>
                </a:solidFill>
              </a:rPr>
              <a:t>   </a:t>
            </a:r>
            <a:r>
              <a:rPr lang="en-US" sz="1200" dirty="0" smtClean="0">
                <a:solidFill>
                  <a:srgbClr val="4D4F53"/>
                </a:solidFill>
              </a:rPr>
              <a:t>XPC Hardware    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3</a:t>
            </a:r>
            <a:r>
              <a:rPr lang="en-US" sz="1200" dirty="0" smtClean="0">
                <a:solidFill>
                  <a:srgbClr val="FFFFFF"/>
                </a:solidFill>
              </a:rPr>
              <a:t>/21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0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Data Parallelism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chemeClr val="bg1"/>
                </a:solidFill>
              </a:rPr>
              <a:t>Data Parallelism    </a:t>
            </a:r>
            <a:r>
              <a:rPr lang="en-US" sz="1200" dirty="0" smtClean="0">
                <a:solidFill>
                  <a:srgbClr val="4D4F53"/>
                </a:solidFill>
              </a:rPr>
              <a:t>XPC Hardware    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4/21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385" y="1189320"/>
            <a:ext cx="6550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vvadd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*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dest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* src0,</a:t>
            </a:r>
            <a:r>
              <a:rPr lang="fr-FR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fr-FR" sz="1600" dirty="0" smtClean="0">
                <a:solidFill>
                  <a:srgbClr val="000000"/>
                </a:solidFill>
                <a:latin typeface="Courier"/>
                <a:cs typeface="Courier"/>
              </a:rPr>
              <a:t>* src1, </a:t>
            </a:r>
            <a:r>
              <a:rPr lang="fr-FR" sz="16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000000"/>
                </a:solidFill>
                <a:latin typeface="Courier"/>
                <a:cs typeface="Courier"/>
              </a:rPr>
              <a:t>size </a:t>
            </a:r>
            <a:r>
              <a:rPr lang="fr-FR" sz="16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fr-FR" sz="16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for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in range( size 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dest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] =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src0[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] +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src1[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pic>
        <p:nvPicPr>
          <p:cNvPr id="8" name="Picture 7" descr="Screen Shot 2014-09-18 at 1.38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72" y="2286000"/>
            <a:ext cx="4661201" cy="40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5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18 at 1.39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439" y="2698048"/>
            <a:ext cx="4439656" cy="3698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Amorphous Data Parallelism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chemeClr val="bg1"/>
                </a:solidFill>
              </a:rPr>
              <a:t>Data Parallelism    </a:t>
            </a:r>
            <a:r>
              <a:rPr lang="en-US" sz="1200" dirty="0" smtClean="0">
                <a:solidFill>
                  <a:srgbClr val="4D4F53"/>
                </a:solidFill>
              </a:rPr>
              <a:t>XPC Hardware    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5/21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112" y="1189459"/>
            <a:ext cx="558338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bfs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 Node* nodes,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Worklist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*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wl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while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wl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not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empty: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index   =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wl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-&gt;pull(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my_node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= node[index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for all neighbors of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my_node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my_node.dist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+ 1 &lt;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neighbor.dist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neighbor.dist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my_node.dist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+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wl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-&gt;push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neighbor.index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) 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7606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vs. Amorphous Data Parallelism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chemeClr val="bg1"/>
                </a:solidFill>
              </a:rPr>
              <a:t>Data Parallelism    </a:t>
            </a:r>
            <a:r>
              <a:rPr lang="en-US" sz="1200" dirty="0" smtClean="0">
                <a:solidFill>
                  <a:srgbClr val="4D4F53"/>
                </a:solidFill>
              </a:rPr>
              <a:t>XPC Hardware    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6/21</a:t>
            </a:r>
            <a:endParaRPr 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37017"/>
              </p:ext>
            </p:extLst>
          </p:nvPr>
        </p:nvGraphicFramePr>
        <p:xfrm>
          <a:off x="1039093" y="1204303"/>
          <a:ext cx="7169727" cy="5095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89909"/>
                <a:gridCol w="2389909"/>
                <a:gridCol w="2389909"/>
              </a:tblGrid>
              <a:tr h="10190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Characteristic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Traditional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Amorphous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019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4D4F53"/>
                          </a:solidFill>
                        </a:rPr>
                        <a:t>Control Flow</a:t>
                      </a:r>
                      <a:endParaRPr lang="en-US" b="1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Regular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Irregular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</a:tr>
              <a:tr h="1019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4D4F53"/>
                          </a:solidFill>
                        </a:rPr>
                        <a:t>Data Structure</a:t>
                      </a:r>
                      <a:endParaRPr lang="en-US" b="1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Regular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Irregular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</a:tr>
              <a:tr h="1019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4D4F53"/>
                          </a:solidFill>
                        </a:rPr>
                        <a:t>Task Inputs/Outputs</a:t>
                      </a:r>
                      <a:endParaRPr lang="en-US" b="1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Disjoint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Overlapped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</a:tr>
              <a:tr h="10190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4D4F53"/>
                          </a:solidFill>
                        </a:rPr>
                        <a:t>Task Generation</a:t>
                      </a:r>
                      <a:endParaRPr lang="en-US" b="1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Static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Dynamic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03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87105"/>
            <a:ext cx="8229600" cy="164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Explicit Parallel Call (XPC) architecture </a:t>
            </a:r>
            <a:r>
              <a:rPr lang="en-US" dirty="0" smtClean="0"/>
              <a:t>composed of </a:t>
            </a:r>
            <a:r>
              <a:rPr lang="en-US" dirty="0" err="1" smtClean="0"/>
              <a:t>microarchitectural</a:t>
            </a:r>
            <a:r>
              <a:rPr lang="en-US" dirty="0" smtClean="0"/>
              <a:t> tiles capable of exploiting varying degrees of amorphous data parallelism exposed as parallel function calls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</a:t>
            </a:r>
            <a:r>
              <a:rPr lang="en-US" sz="1200" dirty="0" smtClean="0">
                <a:solidFill>
                  <a:srgbClr val="FFFFFF"/>
                </a:solidFill>
              </a:rPr>
              <a:t>   </a:t>
            </a:r>
            <a:r>
              <a:rPr lang="en-US" sz="1200" dirty="0" smtClean="0">
                <a:solidFill>
                  <a:srgbClr val="4D4F53"/>
                </a:solidFill>
              </a:rPr>
              <a:t>XPC Hardware    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7/21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3" name="Picture 2" descr="Screen Shot 2014-09-18 at 1.21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10" y="1089814"/>
            <a:ext cx="4793672" cy="335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2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Pull-Based Parallelism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XPC Hardware    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8</a:t>
            </a:r>
            <a:r>
              <a:rPr lang="en-US" sz="1200" dirty="0" smtClean="0">
                <a:solidFill>
                  <a:srgbClr val="FFFFFF"/>
                </a:solidFill>
              </a:rPr>
              <a:t>/21</a:t>
            </a:r>
            <a:endParaRPr 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29754"/>
              </p:ext>
            </p:extLst>
          </p:nvPr>
        </p:nvGraphicFramePr>
        <p:xfrm>
          <a:off x="376388" y="1146575"/>
          <a:ext cx="8536707" cy="410660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845569"/>
                <a:gridCol w="2845569"/>
                <a:gridCol w="2845569"/>
              </a:tblGrid>
              <a:tr h="63464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Hardware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11109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4D4F53"/>
                          </a:solidFill>
                          <a:latin typeface="Courier"/>
                          <a:cs typeface="Courier"/>
                        </a:rPr>
                        <a:t>Expressing</a:t>
                      </a:r>
                      <a:r>
                        <a:rPr lang="en-US" b="1" baseline="0" dirty="0" smtClean="0">
                          <a:solidFill>
                            <a:srgbClr val="4D4F53"/>
                          </a:solidFill>
                          <a:latin typeface="Courier"/>
                          <a:cs typeface="Courier"/>
                        </a:rPr>
                        <a:t> opportunities for parallel tasks</a:t>
                      </a:r>
                      <a:endParaRPr lang="en-US" b="1" dirty="0">
                        <a:solidFill>
                          <a:srgbClr val="4D4F53"/>
                        </a:solidFill>
                        <a:latin typeface="Courier"/>
                        <a:cs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Parallel</a:t>
                      </a:r>
                      <a:r>
                        <a:rPr lang="en-US" baseline="0" dirty="0" smtClean="0">
                          <a:solidFill>
                            <a:srgbClr val="4D4F53"/>
                          </a:solidFill>
                        </a:rPr>
                        <a:t> function calls (tasks stored in memory)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rgbClr val="4D4F53"/>
                          </a:solidFill>
                        </a:rPr>
                        <a:t>Special memory instructions for updating tasks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</a:tr>
              <a:tr h="112810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4D4F53"/>
                          </a:solidFill>
                          <a:latin typeface="Courier"/>
                          <a:cs typeface="Courier"/>
                        </a:rPr>
                        <a:t>Stealing parallel tasks</a:t>
                      </a:r>
                      <a:endParaRPr lang="en-US" b="1" dirty="0">
                        <a:solidFill>
                          <a:srgbClr val="4D4F53"/>
                        </a:solidFill>
                        <a:latin typeface="Courier"/>
                        <a:cs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Adaptive runtime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Task</a:t>
                      </a:r>
                      <a:r>
                        <a:rPr lang="en-US" baseline="0" dirty="0" smtClean="0">
                          <a:solidFill>
                            <a:srgbClr val="4D4F53"/>
                          </a:solidFill>
                        </a:rPr>
                        <a:t> cache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</a:tr>
              <a:tr h="123276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4D4F53"/>
                          </a:solidFill>
                          <a:latin typeface="Courier"/>
                          <a:cs typeface="Courier"/>
                        </a:rPr>
                        <a:t>Executing parallel tasks</a:t>
                      </a:r>
                      <a:endParaRPr lang="en-US" b="1" dirty="0">
                        <a:solidFill>
                          <a:srgbClr val="4D4F53"/>
                        </a:solidFill>
                        <a:latin typeface="Courier"/>
                        <a:cs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Application</a:t>
                      </a:r>
                      <a:r>
                        <a:rPr lang="en-US" baseline="0" dirty="0" smtClean="0">
                          <a:solidFill>
                            <a:srgbClr val="4D4F53"/>
                          </a:solidFill>
                        </a:rPr>
                        <a:t> running on native multicore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Amorphous</a:t>
                      </a:r>
                      <a:r>
                        <a:rPr lang="en-US" baseline="0" dirty="0" smtClean="0">
                          <a:solidFill>
                            <a:srgbClr val="4D4F53"/>
                          </a:solidFill>
                        </a:rPr>
                        <a:t> data parallel accelerators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7819" y="5457053"/>
            <a:ext cx="8705276" cy="1023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XPC as a point in the design space of pull-based parallelism</a:t>
            </a:r>
          </a:p>
          <a:p>
            <a:r>
              <a:rPr lang="en-US" dirty="0" smtClean="0"/>
              <a:t>Use hardware to accelerate some or all facets</a:t>
            </a:r>
          </a:p>
        </p:txBody>
      </p:sp>
    </p:spTree>
    <p:extLst>
      <p:ext uri="{BB962C8B-B14F-4D97-AF65-F5344CB8AC3E}">
        <p14:creationId xmlns:p14="http://schemas.microsoft.com/office/powerpoint/2010/main" val="102066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5" y="230174"/>
            <a:ext cx="8536710" cy="777856"/>
          </a:xfrm>
        </p:spPr>
        <p:txBody>
          <a:bodyPr>
            <a:normAutofit/>
          </a:bodyPr>
          <a:lstStyle/>
          <a:p>
            <a:r>
              <a:rPr lang="en-US" dirty="0" smtClean="0"/>
              <a:t>XPC Hardware: ISA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-34635"/>
            <a:ext cx="9143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4D4F53"/>
                </a:solidFill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</a:rPr>
              <a:t>    </a:t>
            </a:r>
            <a:r>
              <a:rPr lang="en-US" sz="1200" dirty="0" smtClean="0">
                <a:solidFill>
                  <a:srgbClr val="4D4F53"/>
                </a:solidFill>
              </a:rPr>
              <a:t>Data Parallelism    </a:t>
            </a:r>
            <a:r>
              <a:rPr lang="en-US" sz="1200" dirty="0" smtClean="0">
                <a:solidFill>
                  <a:schemeClr val="bg1"/>
                </a:solidFill>
              </a:rPr>
              <a:t>XPC Hardware    </a:t>
            </a:r>
            <a:r>
              <a:rPr lang="en-US" sz="1200" dirty="0" smtClean="0">
                <a:solidFill>
                  <a:srgbClr val="4D4F53"/>
                </a:solidFill>
              </a:rPr>
              <a:t>XPC Software    Adaptive Acceleration</a:t>
            </a:r>
            <a:endParaRPr lang="en-US" sz="1200" dirty="0">
              <a:solidFill>
                <a:srgbClr val="4D4F5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05092" y="6592546"/>
            <a:ext cx="588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9/21</a:t>
            </a:r>
            <a:endParaRPr 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384372"/>
              </p:ext>
            </p:extLst>
          </p:nvPr>
        </p:nvGraphicFramePr>
        <p:xfrm>
          <a:off x="750456" y="1019575"/>
          <a:ext cx="7770092" cy="247511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47456"/>
                <a:gridCol w="5622636"/>
              </a:tblGrid>
              <a:tr h="5974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Instruction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9747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4D4F53"/>
                          </a:solidFill>
                          <a:latin typeface="Courier"/>
                          <a:cs typeface="Courier"/>
                        </a:rPr>
                        <a:t>pcall</a:t>
                      </a:r>
                      <a:r>
                        <a:rPr lang="en-US" b="1" dirty="0" smtClean="0">
                          <a:solidFill>
                            <a:srgbClr val="4D4F53"/>
                          </a:solidFill>
                          <a:latin typeface="Courier"/>
                          <a:cs typeface="Courier"/>
                        </a:rPr>
                        <a:t> n, </a:t>
                      </a:r>
                      <a:r>
                        <a:rPr lang="en-US" b="1" dirty="0" err="1" smtClean="0">
                          <a:solidFill>
                            <a:srgbClr val="4D4F53"/>
                          </a:solidFill>
                          <a:latin typeface="Courier"/>
                          <a:cs typeface="Courier"/>
                        </a:rPr>
                        <a:t>func</a:t>
                      </a:r>
                      <a:endParaRPr lang="en-US" b="1" dirty="0">
                        <a:solidFill>
                          <a:srgbClr val="4D4F53"/>
                        </a:solidFill>
                        <a:latin typeface="Courier"/>
                        <a:cs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Make</a:t>
                      </a:r>
                      <a:r>
                        <a:rPr lang="en-US" baseline="0" dirty="0" smtClean="0">
                          <a:solidFill>
                            <a:srgbClr val="4D4F53"/>
                          </a:solidFill>
                        </a:rPr>
                        <a:t> n instances of function available for parallel execution (serial execution is valid)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</a:tr>
              <a:tr h="59747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4D4F53"/>
                          </a:solidFill>
                          <a:latin typeface="Courier"/>
                          <a:cs typeface="Courier"/>
                        </a:rPr>
                        <a:t>psync</a:t>
                      </a:r>
                      <a:endParaRPr lang="en-US" b="1" dirty="0">
                        <a:solidFill>
                          <a:srgbClr val="4D4F53"/>
                        </a:solidFill>
                        <a:latin typeface="Courier"/>
                        <a:cs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Wait</a:t>
                      </a:r>
                      <a:r>
                        <a:rPr lang="en-US" baseline="0" dirty="0" smtClean="0">
                          <a:solidFill>
                            <a:srgbClr val="4D4F53"/>
                          </a:solidFill>
                        </a:rPr>
                        <a:t> for all child parallel calls to complete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</a:tr>
              <a:tr h="59747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4D4F53"/>
                          </a:solidFill>
                          <a:latin typeface="Courier"/>
                          <a:cs typeface="Courier"/>
                        </a:rPr>
                        <a:t>pret</a:t>
                      </a:r>
                      <a:endParaRPr lang="en-US" b="1" dirty="0">
                        <a:solidFill>
                          <a:srgbClr val="4D4F53"/>
                        </a:solidFill>
                        <a:latin typeface="Courier"/>
                        <a:cs typeface="Couri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D4F53"/>
                          </a:solidFill>
                        </a:rPr>
                        <a:t>Return</a:t>
                      </a:r>
                      <a:r>
                        <a:rPr lang="en-US" baseline="0" dirty="0" smtClean="0">
                          <a:solidFill>
                            <a:srgbClr val="4D4F53"/>
                          </a:solidFill>
                        </a:rPr>
                        <a:t> from parallel call (uses different return address from standard function call) </a:t>
                      </a:r>
                      <a:endParaRPr lang="en-US" dirty="0">
                        <a:solidFill>
                          <a:srgbClr val="4D4F53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 descr="Screen Shot 2014-09-18 at 1.44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46" y="3734113"/>
            <a:ext cx="5440219" cy="268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CSL.thmx</Template>
  <TotalTime>24994</TotalTime>
  <Words>2113</Words>
  <Application>Microsoft Macintosh PowerPoint</Application>
  <PresentationFormat>On-screen Show (4:3)</PresentationFormat>
  <Paragraphs>306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CSL</vt:lpstr>
      <vt:lpstr>Explicit Parallel Call (XPC) Architecture Overview</vt:lpstr>
      <vt:lpstr>Motivation</vt:lpstr>
      <vt:lpstr>Motivation</vt:lpstr>
      <vt:lpstr>Traditional Data Parallelism</vt:lpstr>
      <vt:lpstr>Amorphous Data Parallelism</vt:lpstr>
      <vt:lpstr>Traditional vs. Amorphous Data Parallelism</vt:lpstr>
      <vt:lpstr>Objective</vt:lpstr>
      <vt:lpstr>Pull-Based Parallelism</vt:lpstr>
      <vt:lpstr>XPC Hardware: ISA</vt:lpstr>
      <vt:lpstr>XPC Hardware: Tightly-Coupled Lanes (TCL) </vt:lpstr>
      <vt:lpstr>XPC Hardware: Loosely-Coupled Lanes (LCL) </vt:lpstr>
      <vt:lpstr>XPC Hardware: Cooperative Multicore (CMC) </vt:lpstr>
      <vt:lpstr>XPC Software: Programming API</vt:lpstr>
      <vt:lpstr>XPC Software: Programming API</vt:lpstr>
      <vt:lpstr>XPC Software: Programming API</vt:lpstr>
      <vt:lpstr>XPC Software: Programming API</vt:lpstr>
      <vt:lpstr>XPC Software: Programming API</vt:lpstr>
      <vt:lpstr>XPC Software: Adaptive Runtime</vt:lpstr>
      <vt:lpstr>Adaptive Acceleration</vt:lpstr>
      <vt:lpstr>Adaptive Acceleration</vt:lpstr>
      <vt:lpstr>Adaptive Acceleration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Kim</dc:creator>
  <cp:lastModifiedBy>Ji Kim</cp:lastModifiedBy>
  <cp:revision>357</cp:revision>
  <dcterms:created xsi:type="dcterms:W3CDTF">2013-06-11T20:34:02Z</dcterms:created>
  <dcterms:modified xsi:type="dcterms:W3CDTF">2014-09-19T16:05:48Z</dcterms:modified>
</cp:coreProperties>
</file>