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notesSlides/notesSlide12.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60"/>
  </p:notesMasterIdLst>
  <p:handoutMasterIdLst>
    <p:handoutMasterId r:id="rId61"/>
  </p:handoutMasterIdLst>
  <p:sldIdLst>
    <p:sldId id="256" r:id="rId2"/>
    <p:sldId id="311" r:id="rId3"/>
    <p:sldId id="314" r:id="rId4"/>
    <p:sldId id="316" r:id="rId5"/>
    <p:sldId id="315" r:id="rId6"/>
    <p:sldId id="312" r:id="rId7"/>
    <p:sldId id="399" r:id="rId8"/>
    <p:sldId id="313" r:id="rId9"/>
    <p:sldId id="333" r:id="rId10"/>
    <p:sldId id="334" r:id="rId11"/>
    <p:sldId id="336" r:id="rId12"/>
    <p:sldId id="397" r:id="rId13"/>
    <p:sldId id="339" r:id="rId14"/>
    <p:sldId id="340" r:id="rId15"/>
    <p:sldId id="343" r:id="rId16"/>
    <p:sldId id="367" r:id="rId17"/>
    <p:sldId id="349" r:id="rId18"/>
    <p:sldId id="391" r:id="rId19"/>
    <p:sldId id="350" r:id="rId20"/>
    <p:sldId id="352" r:id="rId21"/>
    <p:sldId id="353" r:id="rId22"/>
    <p:sldId id="365" r:id="rId23"/>
    <p:sldId id="355" r:id="rId24"/>
    <p:sldId id="359" r:id="rId25"/>
    <p:sldId id="368" r:id="rId26"/>
    <p:sldId id="372" r:id="rId27"/>
    <p:sldId id="373" r:id="rId28"/>
    <p:sldId id="374" r:id="rId29"/>
    <p:sldId id="375" r:id="rId30"/>
    <p:sldId id="376" r:id="rId31"/>
    <p:sldId id="377" r:id="rId32"/>
    <p:sldId id="393" r:id="rId33"/>
    <p:sldId id="380" r:id="rId34"/>
    <p:sldId id="383" r:id="rId35"/>
    <p:sldId id="384" r:id="rId36"/>
    <p:sldId id="392" r:id="rId37"/>
    <p:sldId id="385" r:id="rId38"/>
    <p:sldId id="386" r:id="rId39"/>
    <p:sldId id="318" r:id="rId40"/>
    <p:sldId id="319" r:id="rId41"/>
    <p:sldId id="320" r:id="rId42"/>
    <p:sldId id="327" r:id="rId43"/>
    <p:sldId id="369" r:id="rId44"/>
    <p:sldId id="348" r:id="rId45"/>
    <p:sldId id="388" r:id="rId46"/>
    <p:sldId id="370" r:id="rId47"/>
    <p:sldId id="387" r:id="rId48"/>
    <p:sldId id="371" r:id="rId49"/>
    <p:sldId id="366" r:id="rId50"/>
    <p:sldId id="398" r:id="rId51"/>
    <p:sldId id="363" r:id="rId52"/>
    <p:sldId id="362" r:id="rId53"/>
    <p:sldId id="389" r:id="rId54"/>
    <p:sldId id="395" r:id="rId55"/>
    <p:sldId id="390" r:id="rId56"/>
    <p:sldId id="396" r:id="rId57"/>
    <p:sldId id="394" r:id="rId58"/>
    <p:sldId id="381"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66CCFF"/>
    <a:srgbClr val="4799FF"/>
    <a:srgbClr val="3E6EFF"/>
    <a:srgbClr val="21D6FF"/>
    <a:srgbClr val="000000"/>
    <a:srgbClr val="00B101"/>
    <a:srgbClr val="B31B1B"/>
    <a:srgbClr val="A2998B"/>
    <a:srgbClr val="4D4F53"/>
    <a:srgbClr val="9A1B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85" autoAdjust="0"/>
  </p:normalViewPr>
  <p:slideViewPr>
    <p:cSldViewPr snapToGrid="0" snapToObjects="1">
      <p:cViewPr>
        <p:scale>
          <a:sx n="110" d="100"/>
          <a:sy n="110" d="100"/>
        </p:scale>
        <p:origin x="-136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EA1BDF-F1B5-6649-BC2D-8FAC761B5D82}" type="datetimeFigureOut">
              <a:rPr lang="en-US" smtClean="0"/>
              <a:t>10/7/14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3BE31B-9C17-B743-8E1F-F4EBDCA80816}" type="slidenum">
              <a:rPr lang="en-US" smtClean="0"/>
              <a:t>‹#›</a:t>
            </a:fld>
            <a:endParaRPr lang="en-US"/>
          </a:p>
        </p:txBody>
      </p:sp>
    </p:spTree>
    <p:extLst>
      <p:ext uri="{BB962C8B-B14F-4D97-AF65-F5344CB8AC3E}">
        <p14:creationId xmlns:p14="http://schemas.microsoft.com/office/powerpoint/2010/main" val="310828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37EEBC-0916-1A42-B54F-DD43CBA1454E}" type="datetimeFigureOut">
              <a:rPr lang="en-US" smtClean="0"/>
              <a:t>10/7/14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DE9AF1-03CC-E845-895F-5A7D87527C1F}" type="slidenum">
              <a:rPr lang="en-US" smtClean="0"/>
              <a:t>‹#›</a:t>
            </a:fld>
            <a:endParaRPr lang="en-US"/>
          </a:p>
        </p:txBody>
      </p:sp>
    </p:spTree>
    <p:extLst>
      <p:ext uri="{BB962C8B-B14F-4D97-AF65-F5344CB8AC3E}">
        <p14:creationId xmlns:p14="http://schemas.microsoft.com/office/powerpoint/2010/main" val="37517927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a:t>
            </a:fld>
            <a:endParaRPr lang="en-US"/>
          </a:p>
        </p:txBody>
      </p:sp>
    </p:spTree>
    <p:extLst>
      <p:ext uri="{BB962C8B-B14F-4D97-AF65-F5344CB8AC3E}">
        <p14:creationId xmlns:p14="http://schemas.microsoft.com/office/powerpoint/2010/main" val="376317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Best suited for TDP (can still handle ADP, but loses efficiency)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Groups of threads execute in lock-step across lanes and memory accesses are coalesced when possible (weak to control and memory-access irregularity)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has fine-grain thread scheduling on tightly coupled CPU + SIMT unit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focuses on exploiting intra-warp parallelism for area efficiency (instead of multithreading)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FG-SIMT also allows us to exploit value structure to further accelerate TDP by using compact affine execution</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Looking at TDP figure, we can see missed opportunities for eliminating redundancy if elements are uniform</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10</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understand what value structure is, we’ll be using our ongoing example of vector-scalar add shown here on the left. The pseudo-assembly this translates to is shown here on the right.</a:t>
            </a:r>
          </a:p>
          <a:p>
            <a:endParaRPr lang="en-US" baseline="0" dirty="0" smtClean="0"/>
          </a:p>
          <a:p>
            <a:r>
              <a:rPr lang="en-US" baseline="0" dirty="0" smtClean="0"/>
              <a:t>In the C code, each thread reads its thread index, which is then used to index a unique element of the array, we add a scalar value to this element and write it back to the array. If the result is greater than a threshold, we instead write the saturated maximum value to the array.</a:t>
            </a:r>
          </a:p>
          <a:p>
            <a:endParaRPr lang="en-US" baseline="0" dirty="0" smtClean="0"/>
          </a:p>
          <a:p>
            <a:r>
              <a:rPr lang="en-US" baseline="0" dirty="0" smtClean="0"/>
              <a:t>In the assembly, we start by loading the scalar value “a” and the address of the y array. The thread index is added to the base address to obtain the address of the element in the y array that each thread wants to access. We load from that address, add the scalar “a” value, then store it back into the array. This branch condition catches the case when the result is greater than the threshold, in which case we store the maximum value to the array.</a:t>
            </a:r>
          </a:p>
          <a:p>
            <a:endParaRPr lang="en-US" baseline="0" dirty="0" smtClean="0"/>
          </a:p>
          <a:p>
            <a:r>
              <a:rPr lang="en-US" baseline="0" dirty="0" smtClean="0"/>
              <a:t>As a reminder, we define value structure as occurring when… (read the rest)</a:t>
            </a:r>
          </a:p>
          <a:p>
            <a:endParaRPr lang="en-US" baseline="0" dirty="0" smtClean="0"/>
          </a:p>
          <a:p>
            <a:r>
              <a:rPr lang="en-US" baseline="0" dirty="0" smtClean="0"/>
              <a:t>Let’s see if we can find some examples of value structure in this example.</a:t>
            </a:r>
          </a:p>
          <a:p>
            <a:r>
              <a:rPr lang="en-US" baseline="0" dirty="0" smtClean="0"/>
              <a:t>First, we can identify some variables that are the same for all threads: the scalar “a” value, the threshold and the maximum value circled here are some examples. In the assembly, these correspond to these registers. The picture on the bottom shows a register file layout of four worker threads. You can see that the same values are redundantly stored across all threads.</a:t>
            </a:r>
          </a:p>
          <a:p>
            <a:endParaRPr lang="en-US" baseline="0" dirty="0" smtClean="0"/>
          </a:p>
          <a:p>
            <a:r>
              <a:rPr lang="en-US" baseline="0" dirty="0" smtClean="0"/>
              <a:t>We can also identify some values which increase by a set amount for increasing thread indices. An obvious example of this is the thread index itself which increments by one for each succeeding thread. Adding the thread index to the base address maintains this pattern which we can see on the bottom*.</a:t>
            </a:r>
          </a:p>
          <a:p>
            <a:endParaRPr lang="en-US" baseline="0" dirty="0" smtClean="0"/>
          </a:p>
          <a:p>
            <a:r>
              <a:rPr lang="en-US" baseline="0" dirty="0" smtClean="0"/>
              <a:t>This particular type of value structure is called “affine value structure”, and adheres to the formula shown here, where “b” is the base, “</a:t>
            </a:r>
            <a:r>
              <a:rPr lang="en-US" baseline="0" dirty="0" err="1" smtClean="0"/>
              <a:t>i</a:t>
            </a:r>
            <a:r>
              <a:rPr lang="en-US" baseline="0" dirty="0" smtClean="0"/>
              <a:t>” is the thread index, and “s” is the stride. For example, the affine value in </a:t>
            </a:r>
            <a:r>
              <a:rPr lang="en-US" baseline="0" dirty="0" err="1" smtClean="0"/>
              <a:t>R_yptr</a:t>
            </a:r>
            <a:r>
              <a:rPr lang="en-US" baseline="0" dirty="0" smtClean="0"/>
              <a:t> has a base of 16 and a stride of 1. We can compactly encode affine values as a base and stride pair. Note that the value structure seen in </a:t>
            </a:r>
            <a:r>
              <a:rPr lang="en-US" baseline="0" dirty="0" err="1" smtClean="0"/>
              <a:t>R_a</a:t>
            </a:r>
            <a:r>
              <a:rPr lang="en-US" baseline="0" dirty="0" smtClean="0"/>
              <a:t> and </a:t>
            </a:r>
            <a:r>
              <a:rPr lang="en-US" baseline="0" dirty="0" err="1" smtClean="0"/>
              <a:t>R_ybase</a:t>
            </a:r>
            <a:r>
              <a:rPr lang="en-US" baseline="0" dirty="0" smtClean="0"/>
              <a:t> are a special case of affine value structure where the stride is 0. For example, the affine value in </a:t>
            </a:r>
            <a:r>
              <a:rPr lang="en-US" baseline="0" dirty="0" err="1" smtClean="0"/>
              <a:t>R_a</a:t>
            </a:r>
            <a:r>
              <a:rPr lang="en-US" baseline="0" dirty="0" smtClean="0"/>
              <a:t> has a base of 2 and a stride of 0. We call this special case “uniform value structure”.</a:t>
            </a:r>
          </a:p>
          <a:p>
            <a:endParaRPr lang="en-US" baseline="0" dirty="0" smtClean="0"/>
          </a:p>
          <a:p>
            <a:r>
              <a:rPr lang="en-US" baseline="0" dirty="0" smtClean="0"/>
              <a:t>All other registers which do not have any type of structure, such as </a:t>
            </a:r>
            <a:r>
              <a:rPr lang="en-US" baseline="0" dirty="0" err="1" smtClean="0"/>
              <a:t>R_y</a:t>
            </a:r>
            <a:r>
              <a:rPr lang="en-US" baseline="0" dirty="0" smtClean="0"/>
              <a:t>, are called generic values. We can see that the the register values for </a:t>
            </a:r>
            <a:r>
              <a:rPr lang="en-US" baseline="0" dirty="0" err="1" smtClean="0"/>
              <a:t>R_y</a:t>
            </a:r>
            <a:r>
              <a:rPr lang="en-US" baseline="0" dirty="0" smtClean="0"/>
              <a:t> have no apparent pattern to them.</a:t>
            </a:r>
          </a:p>
          <a:p>
            <a:endParaRPr lang="en-US" baseline="0" dirty="0" smtClean="0"/>
          </a:p>
          <a:p>
            <a:r>
              <a:rPr lang="en-US" baseline="0" dirty="0" smtClean="0"/>
              <a:t>*Technically needs to be multiplied by 4, but skip for simplicity…</a:t>
            </a:r>
          </a:p>
        </p:txBody>
      </p:sp>
      <p:sp>
        <p:nvSpPr>
          <p:cNvPr id="4" name="Slide Number Placeholder 3"/>
          <p:cNvSpPr>
            <a:spLocks noGrp="1"/>
          </p:cNvSpPr>
          <p:nvPr>
            <p:ph type="sldNum" sz="quarter" idx="10"/>
          </p:nvPr>
        </p:nvSpPr>
        <p:spPr/>
        <p:txBody>
          <a:bodyPr/>
          <a:lstStyle/>
          <a:p>
            <a:fld id="{2FDE9AF1-03CC-E845-895F-5A7D87527C1F}" type="slidenum">
              <a:rPr lang="en-US" smtClean="0"/>
              <a:t>11</a:t>
            </a:fld>
            <a:endParaRPr lang="en-US"/>
          </a:p>
        </p:txBody>
      </p:sp>
    </p:spTree>
    <p:extLst>
      <p:ext uri="{BB962C8B-B14F-4D97-AF65-F5344CB8AC3E}">
        <p14:creationId xmlns:p14="http://schemas.microsoft.com/office/powerpoint/2010/main" val="2721175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each type of instruction we can exploit value structure for, I’ll be highlighting the instruction in red. Here, I’m going to start with the first two shared loads highlighted since we get these for free in the baseline as well.</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12</a:t>
            </a:fld>
            <a:endParaRPr lang="en-US"/>
          </a:p>
        </p:txBody>
      </p:sp>
    </p:spTree>
    <p:extLst>
      <p:ext uri="{BB962C8B-B14F-4D97-AF65-F5344CB8AC3E}">
        <p14:creationId xmlns:p14="http://schemas.microsoft.com/office/powerpoint/2010/main" val="41589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Affine arithmetic</a:t>
            </a:r>
            <a:r>
              <a:rPr lang="en-US" baseline="0" dirty="0" smtClean="0"/>
              <a:t> on operands that have affine values</a:t>
            </a:r>
          </a:p>
          <a:p>
            <a:pPr marL="171450" indent="-171450">
              <a:buFontTx/>
              <a:buChar char="•"/>
            </a:pPr>
            <a:r>
              <a:rPr lang="en-US" baseline="0" dirty="0" smtClean="0"/>
              <a:t>Affine memory operations on loads to affine addresses (within limits)</a:t>
            </a:r>
          </a:p>
          <a:p>
            <a:pPr marL="171450" indent="-171450">
              <a:buFontTx/>
              <a:buChar char="•"/>
            </a:pPr>
            <a:r>
              <a:rPr lang="en-US" baseline="0" dirty="0" smtClean="0"/>
              <a:t>Affine branches on uniform conditions</a:t>
            </a:r>
            <a:endParaRPr lang="en-US" dirty="0" smtClean="0"/>
          </a:p>
          <a:p>
            <a:pPr marL="171450" indent="-171450">
              <a:buFontTx/>
              <a:buChar char="•"/>
            </a:pPr>
            <a:r>
              <a:rPr lang="en-US" dirty="0" smtClean="0"/>
              <a:t>Affine</a:t>
            </a:r>
            <a:r>
              <a:rPr lang="en-US" baseline="0" dirty="0" smtClean="0"/>
              <a:t> execution allows us to eliminate redundancy and compactly execute instructions on the CP once instead of spread out across SIMT lanes</a:t>
            </a:r>
          </a:p>
          <a:p>
            <a:pPr marL="171450" indent="-171450">
              <a:buFontTx/>
              <a:buChar char="•"/>
            </a:pPr>
            <a:r>
              <a:rPr lang="en-US" baseline="0" dirty="0" smtClean="0"/>
              <a:t>Note we cannot exploit value structure after divergence because we would need different states of the ASRF for different fragments</a:t>
            </a:r>
          </a:p>
          <a:p>
            <a:pPr marL="628650" lvl="1" indent="-171450">
              <a:buFontTx/>
              <a:buChar char="•"/>
            </a:pPr>
            <a:r>
              <a:rPr lang="en-US" baseline="0" dirty="0" smtClean="0"/>
              <a:t>Performance overhead when overwriting affine register after divergence (make value available to all fragments)</a:t>
            </a:r>
          </a:p>
        </p:txBody>
      </p:sp>
      <p:sp>
        <p:nvSpPr>
          <p:cNvPr id="4" name="Slide Number Placeholder 3"/>
          <p:cNvSpPr>
            <a:spLocks noGrp="1"/>
          </p:cNvSpPr>
          <p:nvPr>
            <p:ph type="sldNum" sz="quarter" idx="10"/>
          </p:nvPr>
        </p:nvSpPr>
        <p:spPr/>
        <p:txBody>
          <a:bodyPr/>
          <a:lstStyle/>
          <a:p>
            <a:fld id="{2FDE9AF1-03CC-E845-895F-5A7D87527C1F}" type="slidenum">
              <a:rPr lang="en-US" smtClean="0"/>
              <a:t>13</a:t>
            </a:fld>
            <a:endParaRPr lang="en-US"/>
          </a:p>
        </p:txBody>
      </p:sp>
    </p:spTree>
    <p:extLst>
      <p:ext uri="{BB962C8B-B14F-4D97-AF65-F5344CB8AC3E}">
        <p14:creationId xmlns:p14="http://schemas.microsoft.com/office/powerpoint/2010/main" val="182371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Improve both performance and energy efficiency</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2FDE9AF1-03CC-E845-895F-5A7D87527C1F}" type="slidenum">
              <a:rPr lang="en-US" smtClean="0"/>
              <a:t>14</a:t>
            </a:fld>
            <a:endParaRPr lang="en-US"/>
          </a:p>
        </p:txBody>
      </p:sp>
    </p:spTree>
    <p:extLst>
      <p:ext uri="{BB962C8B-B14F-4D97-AF65-F5344CB8AC3E}">
        <p14:creationId xmlns:p14="http://schemas.microsoft.com/office/powerpoint/2010/main" val="182371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scatter</a:t>
            </a:r>
            <a:r>
              <a:rPr lang="en-US" baseline="0" dirty="0" smtClean="0"/>
              <a:t> plot of energy vs. performance for all our benchmarks. Results are only shown for FG-SIMT with all affine mechanisms enabled, normalized to the baseline FG-SIMT design shown by the red dot. Most of our benchmarks are in the lower right hand side of this point, meaning they achieve greater energy-efficiency and performance, with energy-efficiency improving up to 30% in the best case. Overall, compact affine execution reduces the amount of required to complete the same task. In one of the best cases, </a:t>
            </a:r>
            <a:r>
              <a:rPr lang="en-US" baseline="0" dirty="0" err="1" smtClean="0"/>
              <a:t>viterbi</a:t>
            </a:r>
            <a:r>
              <a:rPr lang="en-US" baseline="0" dirty="0" smtClean="0"/>
              <a:t>, we saw energy savings of 54% in the combined register files from using the efficient ASRF instead of the large SIMT register files, 29% in the combined functional units from eliminating redundant computation with affine execution, and 34% in the memory system from more efficient accesses due to affine memory operations.</a:t>
            </a:r>
          </a:p>
          <a:p>
            <a:endParaRPr lang="en-US" baseline="0" dirty="0" smtClean="0"/>
          </a:p>
          <a:p>
            <a:r>
              <a:rPr lang="en-US" baseline="0" dirty="0" smtClean="0"/>
              <a:t>The benchmarks which have worse energy-efficiency still manage to do slightly better in terms of performance compared to the baseline. Much of this overhead is due to the divergent nature of these benchmarks which trigger affine destination expansions. For example, in the worst case, </a:t>
            </a:r>
            <a:r>
              <a:rPr lang="en-US" baseline="0" dirty="0" err="1" smtClean="0"/>
              <a:t>strsearch</a:t>
            </a:r>
            <a:r>
              <a:rPr lang="en-US" baseline="0" dirty="0" smtClean="0"/>
              <a:t>, energy consumption increases from 115 to 130 </a:t>
            </a:r>
            <a:r>
              <a:rPr lang="en-US" baseline="0" dirty="0" err="1" smtClean="0"/>
              <a:t>uJ</a:t>
            </a:r>
            <a:r>
              <a:rPr lang="en-US" baseline="0" dirty="0" smtClean="0"/>
              <a:t>, an increase of 12%. 89% of this 15 </a:t>
            </a:r>
            <a:r>
              <a:rPr lang="en-US" baseline="0" dirty="0" err="1" smtClean="0"/>
              <a:t>uJ</a:t>
            </a:r>
            <a:r>
              <a:rPr lang="en-US" baseline="0" dirty="0" smtClean="0"/>
              <a:t> increase is attributed to the expansion units in the SIMT lanes, corroborating this theory.</a:t>
            </a:r>
          </a:p>
          <a:p>
            <a:endParaRPr lang="en-US" baseline="0" dirty="0" smtClean="0"/>
          </a:p>
          <a:p>
            <a:r>
              <a:rPr lang="en-US" baseline="0" dirty="0" smtClean="0"/>
              <a:t>Although the apps that do not improve do not hurt performance, they do incur a noticeable energy overhead. This is due to the overhead of affine destination expansion after divergence and relatively small application vector lengths (in the case of </a:t>
            </a:r>
            <a:r>
              <a:rPr lang="en-US" baseline="0" dirty="0" err="1" smtClean="0"/>
              <a:t>rsort</a:t>
            </a:r>
            <a:r>
              <a:rPr lang="en-US" baseline="0" dirty="0" smtClean="0"/>
              <a:t>). For future work, we are looking into improving opportunities for affine execution after divergence to eliminate this overhead, as well as exploring FG-SIMT as an alternative integrated data-parallel accelerator in general.</a:t>
            </a:r>
          </a:p>
        </p:txBody>
      </p:sp>
      <p:sp>
        <p:nvSpPr>
          <p:cNvPr id="4" name="Slide Number Placeholder 3"/>
          <p:cNvSpPr>
            <a:spLocks noGrp="1"/>
          </p:cNvSpPr>
          <p:nvPr>
            <p:ph type="sldNum" sz="quarter" idx="10"/>
          </p:nvPr>
        </p:nvSpPr>
        <p:spPr/>
        <p:txBody>
          <a:bodyPr/>
          <a:lstStyle/>
          <a:p>
            <a:fld id="{2FDE9AF1-03CC-E845-895F-5A7D87527C1F}" type="slidenum">
              <a:rPr lang="en-US" smtClean="0"/>
              <a:t>15</a:t>
            </a:fld>
            <a:endParaRPr lang="en-US"/>
          </a:p>
        </p:txBody>
      </p:sp>
    </p:spTree>
    <p:extLst>
      <p:ext uri="{BB962C8B-B14F-4D97-AF65-F5344CB8AC3E}">
        <p14:creationId xmlns:p14="http://schemas.microsoft.com/office/powerpoint/2010/main" val="21758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HWWL as inspiration for irregular workloads which do not map well to FGSIMT</a:t>
            </a:r>
          </a:p>
          <a:p>
            <a:pPr marL="171450" indent="-171450">
              <a:buFontTx/>
              <a:buChar char="•"/>
            </a:pPr>
            <a:r>
              <a:rPr lang="en-US" baseline="0" dirty="0" smtClean="0"/>
              <a:t>Slide on morph algorithms</a:t>
            </a: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16</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17</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Inspired</a:t>
            </a:r>
            <a:r>
              <a:rPr lang="en-US" baseline="0" dirty="0" smtClean="0"/>
              <a:t> by challenging, irregular amorphous data parallel applications from LSG and PBBS</a:t>
            </a:r>
          </a:p>
          <a:p>
            <a:pPr marL="171450" indent="-171450">
              <a:buFontTx/>
              <a:buChar char="•"/>
            </a:pPr>
            <a:r>
              <a:rPr lang="en-US" baseline="0" dirty="0" smtClean="0"/>
              <a:t>Workloads that do not perform very well on FG-SIMT</a:t>
            </a:r>
          </a:p>
          <a:p>
            <a:pPr marL="171450" indent="-171450">
              <a:buFontTx/>
              <a:buChar char="•"/>
            </a:pPr>
            <a:r>
              <a:rPr lang="en-US" baseline="0" dirty="0" smtClean="0"/>
              <a:t>Iterative apply compute operators to elements in an irregular data structure</a:t>
            </a:r>
          </a:p>
          <a:p>
            <a:pPr marL="171450" indent="-171450">
              <a:buFontTx/>
              <a:buChar char="•"/>
            </a:pPr>
            <a:r>
              <a:rPr lang="en-US" baseline="0" dirty="0" smtClean="0"/>
              <a:t>Dynamically generate work and modify underlying data structure (morph algorithms)</a:t>
            </a:r>
          </a:p>
          <a:p>
            <a:pPr marL="171450" indent="-171450">
              <a:buFontTx/>
              <a:buChar char="•"/>
            </a:pPr>
            <a:r>
              <a:rPr lang="en-US" baseline="0" dirty="0" smtClean="0"/>
              <a:t>How can we accelerate such workloads on data-parallel accelerators?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18</a:t>
            </a:fld>
            <a:endParaRPr lang="en-US"/>
          </a:p>
        </p:txBody>
      </p:sp>
    </p:spTree>
    <p:extLst>
      <p:ext uri="{BB962C8B-B14F-4D97-AF65-F5344CB8AC3E}">
        <p14:creationId xmlns:p14="http://schemas.microsoft.com/office/powerpoint/2010/main" val="1205323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Emphasize SW techniques</a:t>
            </a:r>
          </a:p>
          <a:p>
            <a:pPr marL="171450" indent="-171450">
              <a:buFontTx/>
              <a:buChar char="•"/>
            </a:pPr>
            <a:r>
              <a:rPr lang="en-US" baseline="0" dirty="0" smtClean="0"/>
              <a:t>Topology</a:t>
            </a:r>
            <a:r>
              <a:rPr lang="en-US" baseline="0" dirty="0" smtClean="0"/>
              <a:t>-driven: less work efficient, but simpler (no issues with memory contention)</a:t>
            </a:r>
          </a:p>
          <a:p>
            <a:pPr marL="171450" indent="-171450">
              <a:buFontTx/>
              <a:buChar char="•"/>
            </a:pPr>
            <a:r>
              <a:rPr lang="en-US" baseline="0" dirty="0" smtClean="0"/>
              <a:t>Data-driven: more work efficient, but issues with memory contention due to shared </a:t>
            </a:r>
            <a:r>
              <a:rPr lang="en-US" baseline="0" dirty="0" err="1" smtClean="0"/>
              <a:t>worklist</a:t>
            </a:r>
            <a:endParaRPr lang="en-US" baseline="0" dirty="0" smtClean="0"/>
          </a:p>
          <a:p>
            <a:pPr marL="171450" indent="-171450">
              <a:buFontTx/>
              <a:buChar char="•"/>
            </a:pPr>
            <a:r>
              <a:rPr lang="en-US" baseline="0" dirty="0" smtClean="0"/>
              <a:t>Both variants have issues with load balancing</a:t>
            </a:r>
          </a:p>
          <a:p>
            <a:pPr marL="171450" indent="-171450">
              <a:buFontTx/>
              <a:buChar char="•"/>
            </a:pPr>
            <a:endParaRPr lang="en-US" baseline="0" dirty="0" smtClean="0"/>
          </a:p>
          <a:p>
            <a:pPr marL="171450" indent="-171450">
              <a:buFontTx/>
              <a:buChar char="•"/>
            </a:pPr>
            <a:r>
              <a:rPr lang="en-US" baseline="0" dirty="0" smtClean="0"/>
              <a:t>Data-driven variant usually written with double-buffering to eliminate AMOs on pulls</a:t>
            </a:r>
          </a:p>
          <a:p>
            <a:pPr marL="628650" lvl="1" indent="-171450">
              <a:buFontTx/>
              <a:buChar char="•"/>
            </a:pPr>
            <a:r>
              <a:rPr lang="en-US" baseline="0" dirty="0" smtClean="0"/>
              <a:t>Single-buffering has better load balancing, but memory contention makes it unviable</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19</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 lot of serious</a:t>
            </a:r>
            <a:r>
              <a:rPr lang="en-US" baseline="0" dirty="0" smtClean="0"/>
              <a:t> technology challenges including power constraints and end of traditional CMOS scaling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Computer architects turning to new abstractions to achieve higher performance and energy efficiency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Requires innovation across HW/SW boundaries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Examples in industry with coarse-grain heterogeneity, usually a set of general-purpose cores with a data-parallel accelerator</a:t>
            </a:r>
          </a:p>
        </p:txBody>
      </p:sp>
      <p:sp>
        <p:nvSpPr>
          <p:cNvPr id="4" name="Slide Number Placeholder 3"/>
          <p:cNvSpPr>
            <a:spLocks noGrp="1"/>
          </p:cNvSpPr>
          <p:nvPr>
            <p:ph type="sldNum" sz="quarter" idx="10"/>
          </p:nvPr>
        </p:nvSpPr>
        <p:spPr/>
        <p:txBody>
          <a:bodyPr/>
          <a:lstStyle/>
          <a:p>
            <a:fld id="{2FDE9AF1-03CC-E845-895F-5A7D87527C1F}" type="slidenum">
              <a:rPr lang="en-US" smtClean="0"/>
              <a:t>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Add list of optimizations?</a:t>
            </a:r>
          </a:p>
        </p:txBody>
      </p:sp>
      <p:sp>
        <p:nvSpPr>
          <p:cNvPr id="4" name="Slide Number Placeholder 3"/>
          <p:cNvSpPr>
            <a:spLocks noGrp="1"/>
          </p:cNvSpPr>
          <p:nvPr>
            <p:ph type="sldNum" sz="quarter" idx="10"/>
          </p:nvPr>
        </p:nvSpPr>
        <p:spPr/>
        <p:txBody>
          <a:bodyPr/>
          <a:lstStyle/>
          <a:p>
            <a:fld id="{2FDE9AF1-03CC-E845-895F-5A7D87527C1F}" type="slidenum">
              <a:rPr lang="en-US" smtClean="0"/>
              <a:t>20</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Pulls move work IDs from HWWL to GRF</a:t>
            </a:r>
          </a:p>
          <a:p>
            <a:pPr marL="171450" indent="-171450">
              <a:buFontTx/>
              <a:buChar char="•"/>
            </a:pPr>
            <a:r>
              <a:rPr lang="en-US" baseline="0" dirty="0" smtClean="0"/>
              <a:t>Pushes moves work from GRF to HWWL</a:t>
            </a:r>
          </a:p>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21</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Distributed per-lane</a:t>
            </a:r>
            <a:r>
              <a:rPr lang="en-US" baseline="0" dirty="0" smtClean="0"/>
              <a:t> HWWL banks to avoid memory accesses when interacting with </a:t>
            </a:r>
            <a:r>
              <a:rPr lang="en-US" baseline="0" dirty="0" err="1" smtClean="0"/>
              <a:t>worklist</a:t>
            </a:r>
            <a:r>
              <a:rPr lang="en-US" baseline="0" dirty="0" smtClean="0"/>
              <a:t> (1rw SRAMs)</a:t>
            </a:r>
          </a:p>
          <a:p>
            <a:pPr marL="171450" indent="-171450">
              <a:buFontTx/>
              <a:buChar char="•"/>
            </a:pPr>
            <a:r>
              <a:rPr lang="en-US" baseline="0" dirty="0" smtClean="0"/>
              <a:t>WRU aggregates meta-data regarding bank occupancy to determine how to distribute work</a:t>
            </a:r>
          </a:p>
          <a:p>
            <a:pPr marL="628650" lvl="1" indent="-171450">
              <a:buFontTx/>
              <a:buChar char="•"/>
            </a:pPr>
            <a:r>
              <a:rPr lang="en-US" baseline="0" dirty="0" smtClean="0"/>
              <a:t>Prioritize intra-core before inter-core work redistribution</a:t>
            </a:r>
          </a:p>
          <a:p>
            <a:pPr marL="628650" lvl="1" indent="-171450">
              <a:buFontTx/>
              <a:buChar char="•"/>
            </a:pPr>
            <a:r>
              <a:rPr lang="en-US" baseline="0" dirty="0" smtClean="0"/>
              <a:t>ICRN facilitates inter-core work redistribution</a:t>
            </a:r>
          </a:p>
          <a:p>
            <a:pPr marL="171450" lvl="0" indent="-171450">
              <a:buFontTx/>
              <a:buChar char="•"/>
            </a:pPr>
            <a:r>
              <a:rPr lang="en-US" baseline="0" dirty="0" smtClean="0"/>
              <a:t>HVU handles virtualization of work that does not fit in the HWWL to an overflow buffer in memory</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22</a:t>
            </a:fld>
            <a:endParaRPr lang="en-US"/>
          </a:p>
        </p:txBody>
      </p:sp>
    </p:spTree>
    <p:extLst>
      <p:ext uri="{BB962C8B-B14F-4D97-AF65-F5344CB8AC3E}">
        <p14:creationId xmlns:p14="http://schemas.microsoft.com/office/powerpoint/2010/main" val="312299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All interval-based schemes (mention on-demand?)</a:t>
            </a:r>
          </a:p>
          <a:p>
            <a:pPr marL="171450" indent="-171450">
              <a:buFontTx/>
              <a:buChar char="•"/>
            </a:pPr>
            <a:r>
              <a:rPr lang="en-US" baseline="0" dirty="0" err="1" smtClean="0"/>
              <a:t>Redistro</a:t>
            </a:r>
            <a:r>
              <a:rPr lang="en-US" baseline="0" dirty="0" smtClean="0"/>
              <a:t> schemes tradeoff HW complexity for better load balancing</a:t>
            </a:r>
          </a:p>
          <a:p>
            <a:pPr marL="171450" indent="-171450">
              <a:buFontTx/>
              <a:buChar char="•"/>
            </a:pPr>
            <a:r>
              <a:rPr lang="en-US" baseline="0" dirty="0" err="1" smtClean="0"/>
              <a:t>lsorting</a:t>
            </a:r>
            <a:r>
              <a:rPr lang="en-US" baseline="0" dirty="0" smtClean="0"/>
              <a:t>: even needy banks can donate to other needy banks (helps case where all banks are below threshold)</a:t>
            </a:r>
          </a:p>
          <a:p>
            <a:pPr marL="171450" indent="-171450">
              <a:buFontTx/>
              <a:buChar char="•"/>
            </a:pPr>
            <a:r>
              <a:rPr lang="en-US" baseline="0" dirty="0" err="1" smtClean="0"/>
              <a:t>gsorting</a:t>
            </a:r>
            <a:r>
              <a:rPr lang="en-US" baseline="0" dirty="0" smtClean="0"/>
              <a:t>: prevents banks which are globally greedy from getting more work because it is locally needy</a:t>
            </a:r>
          </a:p>
          <a:p>
            <a:pPr marL="171450" indent="-171450">
              <a:buFontTx/>
              <a:buChar char="•"/>
            </a:pPr>
            <a:r>
              <a:rPr lang="en-US" baseline="0" dirty="0" smtClean="0"/>
              <a:t>Top half is greedy, lower half is needy</a:t>
            </a:r>
          </a:p>
          <a:p>
            <a:pPr marL="171450" indent="-171450">
              <a:buFontTx/>
              <a:buChar char="•"/>
            </a:pPr>
            <a:r>
              <a:rPr lang="en-US" baseline="0" dirty="0" smtClean="0"/>
              <a:t>If there are more greedy banks than needy banks in a core, that core sends work to a core with more needy banks than greedy banks via the ICRN</a:t>
            </a:r>
          </a:p>
          <a:p>
            <a:pPr marL="0" indent="0">
              <a:buFontTx/>
              <a:buNone/>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23</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25</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Essentially,</a:t>
            </a:r>
            <a:r>
              <a:rPr lang="en-US" baseline="0" dirty="0" smtClean="0"/>
              <a:t> XPC is a fine-grain heterogeneous architecture with SW/HW mechanisms for exposing, scheduling, and executing parallel tasks with amorphous data parallelism</a:t>
            </a:r>
            <a:endParaRPr lang="en-US" baseline="0" dirty="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SW managed cactus stack</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err="1" smtClean="0"/>
              <a:t>pcall</a:t>
            </a:r>
            <a:r>
              <a:rPr lang="en-US" baseline="0" dirty="0" smtClean="0"/>
              <a:t> in HW ISA</a:t>
            </a:r>
          </a:p>
        </p:txBody>
      </p:sp>
      <p:sp>
        <p:nvSpPr>
          <p:cNvPr id="4" name="Slide Number Placeholder 3"/>
          <p:cNvSpPr>
            <a:spLocks noGrp="1"/>
          </p:cNvSpPr>
          <p:nvPr>
            <p:ph type="sldNum" sz="quarter" idx="10"/>
          </p:nvPr>
        </p:nvSpPr>
        <p:spPr/>
        <p:txBody>
          <a:bodyPr/>
          <a:lstStyle/>
          <a:p>
            <a:fld id="{2FDE9AF1-03CC-E845-895F-5A7D87527C1F}" type="slidenum">
              <a:rPr lang="en-US" smtClean="0"/>
              <a:t>26</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Provide</a:t>
            </a:r>
            <a:r>
              <a:rPr lang="en-US" baseline="0" dirty="0" smtClean="0"/>
              <a:t> a highly productive parallel programming API which allows users to write applications with an algorithmic-centric approach instead of an implementation-centric approach</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For instance, users could write a recursive and frontier-based algorithms of an application like BFS, without thinking about what microarchitecture it would map to, just expose tasks as function calls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Offer four parallel primitives to facilitate this with an eye toward making exposing different levels of ADP easier</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a:t>
            </a:r>
            <a:r>
              <a:rPr lang="en-US" baseline="0" dirty="0" smtClean="0"/>
              <a:t> spawn primitive is suited for recursive divide-and-conquer algorithms, and takes one argument, a </a:t>
            </a:r>
            <a:r>
              <a:rPr lang="en-US" baseline="0" dirty="0" err="1" smtClean="0"/>
              <a:t>functor</a:t>
            </a:r>
            <a:r>
              <a:rPr lang="en-US" baseline="0" dirty="0" smtClean="0"/>
              <a:t> of the task you want to parallelize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BFS computes the number of hops from a source node to all other nodes in the graph</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This algorithm starts with the source node and recursively calls the distance calculation function on its neighbors until all nodes are visited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An important point is that we’re only exposing opportunities for parallelism, this means that a serial execution is entirely valid</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BFS</a:t>
            </a:r>
            <a:r>
              <a:rPr lang="en-US" baseline="0" dirty="0" smtClean="0"/>
              <a:t> is parallelized across the current frontier and uses a current and next frontier </a:t>
            </a:r>
            <a:r>
              <a:rPr lang="en-US" baseline="0" dirty="0" err="1" smtClean="0"/>
              <a:t>worklist</a:t>
            </a:r>
            <a:r>
              <a:rPr lang="en-US" baseline="0" dirty="0" smtClean="0"/>
              <a:t> which is swapped every super-step</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AMOs are used to handle conflicts between tasks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29</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Find subset of edges which span all nodes exactly</a:t>
            </a:r>
            <a:r>
              <a:rPr lang="en-US" baseline="0" dirty="0" smtClean="0"/>
              <a:t> once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Could write this with a </a:t>
            </a:r>
            <a:r>
              <a:rPr lang="en-US" baseline="0" dirty="0" err="1" smtClean="0"/>
              <a:t>parallel_for</a:t>
            </a:r>
            <a:r>
              <a:rPr lang="en-US" baseline="0" dirty="0" smtClean="0"/>
              <a:t> and AMOs, but </a:t>
            </a:r>
            <a:r>
              <a:rPr lang="en-US" baseline="0" dirty="0" err="1" smtClean="0"/>
              <a:t>atomic_for</a:t>
            </a:r>
            <a:r>
              <a:rPr lang="en-US" baseline="0" dirty="0" smtClean="0"/>
              <a:t> might be more efficient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Maps well to TM if HW supports it</a:t>
            </a: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30</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Commonly exploited on SIMD</a:t>
            </a:r>
            <a:r>
              <a:rPr lang="en-US" baseline="0" dirty="0" smtClean="0"/>
              <a:t> or SIMT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Same task operates on elements</a:t>
            </a:r>
            <a:r>
              <a:rPr lang="en-US" baseline="0" dirty="0" smtClean="0"/>
              <a:t> of independent input and output arrays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that both the control flow and data structure are highly </a:t>
            </a:r>
            <a:r>
              <a:rPr lang="en-US" dirty="0" smtClean="0"/>
              <a:t>regular</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Not</a:t>
            </a:r>
            <a:r>
              <a:rPr lang="en-US" baseline="0" dirty="0" smtClean="0"/>
              <a:t> DLP, traditional data parallelism -&gt; task-level parallelism</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Less</a:t>
            </a:r>
            <a:r>
              <a:rPr lang="en-US" baseline="0" dirty="0" smtClean="0"/>
              <a:t> restrictive version of </a:t>
            </a:r>
            <a:r>
              <a:rPr lang="en-US" baseline="0" dirty="0" err="1" smtClean="0"/>
              <a:t>atomic_for</a:t>
            </a:r>
            <a:r>
              <a:rPr lang="en-US" baseline="0" dirty="0" smtClean="0"/>
              <a:t>, allows concurrent speculative reservation of nodes and tasks only commit if they successfully reserved all their nodes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Essentially two </a:t>
            </a:r>
            <a:r>
              <a:rPr lang="en-US" baseline="0" dirty="0" err="1" smtClean="0"/>
              <a:t>parallel_for</a:t>
            </a:r>
            <a:r>
              <a:rPr lang="en-US" baseline="0" dirty="0" smtClean="0"/>
              <a:t>, could write yourself, but we provide a special primitive to make this type of reserve/commit phasing easier</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31</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Cite </a:t>
            </a:r>
            <a:r>
              <a:rPr lang="en-US" dirty="0" err="1" smtClean="0"/>
              <a:t>Cilk</a:t>
            </a:r>
            <a:r>
              <a:rPr lang="en-US" dirty="0" smtClean="0"/>
              <a:t> paper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32</a:t>
            </a:fld>
            <a:endParaRPr lang="en-US"/>
          </a:p>
        </p:txBody>
      </p:sp>
    </p:spTree>
    <p:extLst>
      <p:ext uri="{BB962C8B-B14F-4D97-AF65-F5344CB8AC3E}">
        <p14:creationId xmlns:p14="http://schemas.microsoft.com/office/powerpoint/2010/main" val="3464336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Runtime</a:t>
            </a:r>
            <a:r>
              <a:rPr lang="en-US" baseline="0" dirty="0" smtClean="0"/>
              <a:t> on idle tiles need to poll other spawn queues in memory to see if there is a task available for stealing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Serial execution is valid and one tile could serially execute all function calls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Could also steal pieces of a task (e.g., decrement call count by 1 in F1 task)</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33</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Essentially,</a:t>
            </a:r>
            <a:r>
              <a:rPr lang="en-US" baseline="0" dirty="0" smtClean="0"/>
              <a:t> XPC is a fine-grain heterogeneous architecture with SW/HW mechanisms for exposing, scheduling, and executing parallel tasks with amorphous data parallelism</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35</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Pull model where functions may</a:t>
            </a:r>
            <a:r>
              <a:rPr lang="en-US" baseline="0" dirty="0" smtClean="0"/>
              <a:t> or may not be executed in parallel, as opposed to push model we are more used to like </a:t>
            </a:r>
            <a:r>
              <a:rPr lang="en-US" baseline="0" dirty="0" err="1" smtClean="0"/>
              <a:t>bthreads</a:t>
            </a:r>
            <a:r>
              <a:rPr lang="en-US" baseline="0" dirty="0" smtClean="0"/>
              <a:t> where we actively push tasks onto threads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Any of the four primitives we discussed eventually get compiled down to some form of using </a:t>
            </a:r>
            <a:r>
              <a:rPr lang="en-US" baseline="0" dirty="0" err="1" smtClean="0"/>
              <a:t>pcall</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In the example, the tile that encounters the first </a:t>
            </a:r>
            <a:r>
              <a:rPr lang="en-US" baseline="0" dirty="0" err="1" smtClean="0"/>
              <a:t>pcall</a:t>
            </a:r>
            <a:r>
              <a:rPr lang="en-US" baseline="0" dirty="0" smtClean="0"/>
              <a:t> may either continue to execute independent instructions and leave tasks to be stolen by other tiles, or it may choose to execute it on its own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Each tile has a different way of interpreting a </a:t>
            </a:r>
            <a:r>
              <a:rPr lang="en-US" baseline="0" dirty="0" err="1" smtClean="0"/>
              <a:t>pcall</a:t>
            </a:r>
            <a:r>
              <a:rPr lang="en-US" baseline="0" dirty="0" smtClean="0"/>
              <a:t> (e.g., TCL might execute tasks across lanes, whereas CMC might execute serially or across cores)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It is up to the whatever is scheduling the tasks (runtime or task cache) to determine when and which tiles the task should run on based on collected heuristics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Generically express nested parallelism which can be exploited on multiple tiles</a:t>
            </a:r>
          </a:p>
        </p:txBody>
      </p:sp>
      <p:sp>
        <p:nvSpPr>
          <p:cNvPr id="4" name="Slide Number Placeholder 3"/>
          <p:cNvSpPr>
            <a:spLocks noGrp="1"/>
          </p:cNvSpPr>
          <p:nvPr>
            <p:ph type="sldNum" sz="quarter" idx="10"/>
          </p:nvPr>
        </p:nvSpPr>
        <p:spPr/>
        <p:txBody>
          <a:bodyPr/>
          <a:lstStyle/>
          <a:p>
            <a:fld id="{2FDE9AF1-03CC-E845-895F-5A7D87527C1F}" type="slidenum">
              <a:rPr lang="en-US" smtClean="0"/>
              <a:t>36</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Use special instruction</a:t>
            </a:r>
            <a:r>
              <a:rPr lang="en-US" baseline="0" dirty="0" smtClean="0"/>
              <a:t> or CP0 mapped register to allow runtime to access network</a:t>
            </a:r>
          </a:p>
          <a:p>
            <a:pPr marL="171450" indent="-171450">
              <a:buFontTx/>
              <a:buChar char="•"/>
            </a:pPr>
            <a:r>
              <a:rPr lang="en-US" dirty="0" smtClean="0"/>
              <a:t>Careful consideration required for coherence</a:t>
            </a:r>
            <a:r>
              <a:rPr lang="en-US" baseline="0" dirty="0" smtClean="0"/>
              <a:t> of each task cache</a:t>
            </a:r>
          </a:p>
          <a:p>
            <a:pPr marL="171450" indent="-171450">
              <a:buFontTx/>
              <a:buChar char="•"/>
            </a:pPr>
            <a:r>
              <a:rPr lang="en-US" baseline="0" dirty="0" smtClean="0"/>
              <a:t>Broadcasting to neighbors helps scalability</a:t>
            </a:r>
          </a:p>
          <a:p>
            <a:pPr marL="171450" indent="-171450">
              <a:buFontTx/>
              <a:buChar char="•"/>
            </a:pPr>
            <a:r>
              <a:rPr lang="en-US" baseline="0" dirty="0" smtClean="0"/>
              <a:t>Allow osmosis effect by having tiles steal even when it is not idle to encourage spreading of work</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38</a:t>
            </a:fld>
            <a:endParaRPr lang="en-US"/>
          </a:p>
        </p:txBody>
      </p:sp>
    </p:spTree>
    <p:extLst>
      <p:ext uri="{BB962C8B-B14F-4D97-AF65-F5344CB8AC3E}">
        <p14:creationId xmlns:p14="http://schemas.microsoft.com/office/powerpoint/2010/main" val="3881201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Traditional execution is difficult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Memory communication (vs. registers)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No support for nested parallelism</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Single </a:t>
            </a:r>
            <a:r>
              <a:rPr lang="en-US" baseline="0" dirty="0" err="1" smtClean="0"/>
              <a:t>pcall</a:t>
            </a:r>
            <a:r>
              <a:rPr lang="en-US" baseline="0" dirty="0" smtClean="0"/>
              <a:t> n is fine, just execute parallel functions across lanes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err="1" smtClean="0"/>
              <a:t>pcall</a:t>
            </a:r>
            <a:r>
              <a:rPr lang="en-US" baseline="0" dirty="0" smtClean="0"/>
              <a:t> n within </a:t>
            </a:r>
            <a:r>
              <a:rPr lang="en-US" baseline="0" dirty="0" err="1" smtClean="0"/>
              <a:t>pcall</a:t>
            </a:r>
            <a:r>
              <a:rPr lang="en-US" baseline="0" dirty="0" smtClean="0"/>
              <a:t> n is trickier, just pick one task to execute on TCL and push rest onto spawn queue?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Handling conditional nested </a:t>
            </a:r>
            <a:r>
              <a:rPr lang="en-US" baseline="0" dirty="0" err="1" smtClean="0"/>
              <a:t>pcalls</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always execute serially!</a:t>
            </a:r>
          </a:p>
        </p:txBody>
      </p:sp>
      <p:sp>
        <p:nvSpPr>
          <p:cNvPr id="4" name="Slide Number Placeholder 3"/>
          <p:cNvSpPr>
            <a:spLocks noGrp="1"/>
          </p:cNvSpPr>
          <p:nvPr>
            <p:ph type="sldNum" sz="quarter" idx="10"/>
          </p:nvPr>
        </p:nvSpPr>
        <p:spPr/>
        <p:txBody>
          <a:bodyPr/>
          <a:lstStyle/>
          <a:p>
            <a:fld id="{2FDE9AF1-03CC-E845-895F-5A7D87527C1F}" type="slidenum">
              <a:rPr lang="en-US" smtClean="0"/>
              <a:t>39</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Dynamic bound, communicate</a:t>
            </a:r>
            <a:r>
              <a:rPr lang="en-US" baseline="0" dirty="0" smtClean="0"/>
              <a:t> back to lane manager?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Still depends on some level of regularity and control flow divergence constrained by size of instruction buffer</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Might allow for spawn </a:t>
            </a:r>
            <a:r>
              <a:rPr lang="en-US" baseline="0" dirty="0" err="1" smtClean="0"/>
              <a:t>deque</a:t>
            </a:r>
            <a:r>
              <a:rPr lang="en-US" baseline="0" dirty="0" smtClean="0"/>
              <a:t> per lane in LCL since more control flow flexibility is allowed, intra-tile vs. inter-tile stealing?</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40</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Combine into summary</a:t>
            </a:r>
            <a:r>
              <a:rPr lang="en-US" baseline="0" dirty="0" smtClean="0"/>
              <a:t> slide of all XPC tiles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41</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Breadth-first</a:t>
            </a:r>
            <a:r>
              <a:rPr lang="en-US" baseline="0" dirty="0" smtClean="0"/>
              <a:t> search</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a:t>
            </a:r>
            <a:r>
              <a:rPr lang="en-US" baseline="0" dirty="0" smtClean="0"/>
              <a:t> </a:t>
            </a:r>
            <a:r>
              <a:rPr lang="en-US" baseline="0" dirty="0" smtClean="0"/>
              <a:t>more generalized form of data parallelism first defined in </a:t>
            </a:r>
            <a:r>
              <a:rPr lang="en-US" baseline="0" dirty="0" err="1" smtClean="0"/>
              <a:t>Pingali</a:t>
            </a:r>
            <a:r>
              <a:rPr lang="en-US" baseline="0" dirty="0" smtClean="0"/>
              <a:t> paper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Extends traditional data parallelism with relaxed constraints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Elements</a:t>
            </a:r>
            <a:r>
              <a:rPr lang="en-US" baseline="0" dirty="0" smtClean="0"/>
              <a:t> can belong to multiple tasks, requiring some conflict resolution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Output graph is a modified version of the input graph</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Tasks are dynamically generated by other tasks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Add HW</a:t>
            </a:r>
            <a:r>
              <a:rPr lang="en-US" baseline="0" dirty="0" smtClean="0"/>
              <a:t> acceleration elements</a:t>
            </a:r>
          </a:p>
        </p:txBody>
      </p:sp>
      <p:sp>
        <p:nvSpPr>
          <p:cNvPr id="4" name="Slide Number Placeholder 3"/>
          <p:cNvSpPr>
            <a:spLocks noGrp="1"/>
          </p:cNvSpPr>
          <p:nvPr>
            <p:ph type="sldNum" sz="quarter" idx="10"/>
          </p:nvPr>
        </p:nvSpPr>
        <p:spPr/>
        <p:txBody>
          <a:bodyPr/>
          <a:lstStyle/>
          <a:p>
            <a:fld id="{2FDE9AF1-03CC-E845-895F-5A7D87527C1F}" type="slidenum">
              <a:rPr lang="en-US" smtClean="0"/>
              <a:t>42</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43</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46</a:t>
            </a:fld>
            <a:endParaRPr lang="en-US"/>
          </a:p>
        </p:txBody>
      </p:sp>
    </p:spTree>
    <p:extLst>
      <p:ext uri="{BB962C8B-B14F-4D97-AF65-F5344CB8AC3E}">
        <p14:creationId xmlns:p14="http://schemas.microsoft.com/office/powerpoint/2010/main" val="27299740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AMD’s HSA is one</a:t>
            </a:r>
            <a:r>
              <a:rPr lang="en-US" baseline="0" dirty="0" smtClean="0"/>
              <a:t> approach to unifying heterogeneous architectures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Uses an intermediate virtualization layer in SW to map kernels to various microarchitectures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Essentially a clean wrapper for existing microarchitectures with their own ISAs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Reduce inter-tile communication latency with unified virtual memory</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Fine-grain function calls may be preferable with applications where most of the work is dynamically generated, allowing for more flexible, adaptive load balancing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Find more opportunities for HW acceleration of amorphous data parallelism within tiles</a:t>
            </a:r>
          </a:p>
        </p:txBody>
      </p:sp>
      <p:sp>
        <p:nvSpPr>
          <p:cNvPr id="4" name="Slide Number Placeholder 3"/>
          <p:cNvSpPr>
            <a:spLocks noGrp="1"/>
          </p:cNvSpPr>
          <p:nvPr>
            <p:ph type="sldNum" sz="quarter" idx="10"/>
          </p:nvPr>
        </p:nvSpPr>
        <p:spPr/>
        <p:txBody>
          <a:bodyPr/>
          <a:lstStyle/>
          <a:p>
            <a:fld id="{2FDE9AF1-03CC-E845-895F-5A7D87527C1F}" type="slidenum">
              <a:rPr lang="en-US" smtClean="0"/>
              <a:t>47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data-driven is more algorithmically efficient, the high memory contention due to accessing</a:t>
            </a:r>
            <a:r>
              <a:rPr lang="en-US" baseline="0" dirty="0" smtClean="0"/>
              <a:t> a shared </a:t>
            </a:r>
            <a:r>
              <a:rPr lang="en-US" baseline="0" dirty="0" err="1" smtClean="0"/>
              <a:t>worklist</a:t>
            </a:r>
            <a:r>
              <a:rPr lang="en-US" baseline="0" dirty="0" smtClean="0"/>
              <a:t> makes it inferior to topology-driven without </a:t>
            </a:r>
            <a:r>
              <a:rPr lang="en-US" baseline="0" dirty="0" err="1" smtClean="0"/>
              <a:t>signficant</a:t>
            </a:r>
            <a:r>
              <a:rPr lang="en-US" baseline="0" smtClean="0"/>
              <a:t> optimizations.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48</a:t>
            </a:fld>
            <a:endParaRPr lang="en-US"/>
          </a:p>
        </p:txBody>
      </p:sp>
    </p:spTree>
    <p:extLst>
      <p:ext uri="{BB962C8B-B14F-4D97-AF65-F5344CB8AC3E}">
        <p14:creationId xmlns:p14="http://schemas.microsoft.com/office/powerpoint/2010/main" val="25500073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Pull-based model (i.e., work-stealing) means we can always fall back to executing serially if resources are busy or non-existent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SW runtime dynamically handles which function calls are parallelized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NVIDIA dynamic parallelism allow nested kernel launches too, but is a coarse-grain approach and only for GPGPUs (not heterogeneous)</a:t>
            </a:r>
          </a:p>
        </p:txBody>
      </p:sp>
      <p:sp>
        <p:nvSpPr>
          <p:cNvPr id="4" name="Slide Number Placeholder 3"/>
          <p:cNvSpPr>
            <a:spLocks noGrp="1"/>
          </p:cNvSpPr>
          <p:nvPr>
            <p:ph type="sldNum" sz="quarter" idx="10"/>
          </p:nvPr>
        </p:nvSpPr>
        <p:spPr/>
        <p:txBody>
          <a:bodyPr/>
          <a:lstStyle/>
          <a:p>
            <a:fld id="{2FDE9AF1-03CC-E845-895F-5A7D87527C1F}" type="slidenum">
              <a:rPr lang="en-US" smtClean="0"/>
              <a:t>49</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Cut</a:t>
            </a:r>
            <a:r>
              <a:rPr lang="en-US" baseline="0" dirty="0" smtClean="0"/>
              <a:t> this, talk more about this XPC section</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Can </a:t>
            </a:r>
            <a:r>
              <a:rPr lang="en-US" dirty="0" smtClean="0"/>
              <a:t>describe</a:t>
            </a:r>
            <a:r>
              <a:rPr lang="en-US" baseline="0" dirty="0" smtClean="0"/>
              <a:t> XPC with three key facets of fine-grain parallel tasks</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Mix and match SW and HW techniques for three key facets of XPC architecture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Baseline</a:t>
            </a:r>
            <a:r>
              <a:rPr lang="en-US" baseline="0" dirty="0" smtClean="0"/>
              <a:t> uses all SW techniques by default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Most interesting and compelling permutation is using HW acceleration for all facets of XPC</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HW acceleration for ADP</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Conflict detection for overlapped tasks (</a:t>
            </a:r>
            <a:r>
              <a:rPr lang="en-US" baseline="0" dirty="0" err="1" smtClean="0"/>
              <a:t>speculative_for</a:t>
            </a:r>
            <a:r>
              <a:rPr lang="en-US" baseline="0" dirty="0" smtClean="0"/>
              <a:t>, </a:t>
            </a:r>
            <a:r>
              <a:rPr lang="en-US" baseline="0" dirty="0" err="1" smtClean="0"/>
              <a:t>atomic_for</a:t>
            </a:r>
            <a:r>
              <a:rPr lang="en-US" baseline="0" dirty="0" smtClean="0"/>
              <a:t>)</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Dynamic task generation (task cache?)</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50</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understand how FG-SIMT works, we’ll look at an example execution of the vector-scalar example code. Shown here is a cartoon of the FG-SIMT microarchitecture. The control processor, which is a simple 5-stage MIPS core on its own, acts as the front-end of the system and issues instructions from the kernel to the SIMT issue unit (SIU), the SIU schedules micro-instructions to all of the SIMT lanes which contain the SIMT register file, and both integer and floating point functional units. The SIMT memory unit manages all memory transactions generated by the SIMT lanes and handles coalescing.</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51</a:t>
            </a:fld>
            <a:endParaRPr lang="en-US"/>
          </a:p>
        </p:txBody>
      </p:sp>
    </p:spTree>
    <p:extLst>
      <p:ext uri="{BB962C8B-B14F-4D97-AF65-F5344CB8AC3E}">
        <p14:creationId xmlns:p14="http://schemas.microsoft.com/office/powerpoint/2010/main" val="3211618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Affine</a:t>
            </a:r>
            <a:r>
              <a:rPr lang="en-US" baseline="0" dirty="0" smtClean="0"/>
              <a:t> values are stored in a special register file called the affine SIMT register file (ASRF). The ASRF encodes an affine value as a base and stride pair, and tags each entry as uniform or affine.</a:t>
            </a:r>
          </a:p>
          <a:p>
            <a:endParaRPr lang="en-US" baseline="0" dirty="0" smtClean="0"/>
          </a:p>
          <a:p>
            <a:r>
              <a:rPr lang="en-US" baseline="0" dirty="0" smtClean="0"/>
              <a:t>As I alluded to before, registers can be tagged as affine if it is the destination of a shared load, thread index, or affine arithmetic.</a:t>
            </a:r>
          </a:p>
          <a:p>
            <a:endParaRPr lang="en-US" baseline="0" dirty="0" smtClean="0"/>
          </a:p>
          <a:p>
            <a:r>
              <a:rPr lang="en-US" baseline="0" dirty="0" smtClean="0"/>
              <a:t>We can exploit value structure in arithmetic, control, and memory instructions.</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52</a:t>
            </a:fld>
            <a:endParaRPr lang="en-US"/>
          </a:p>
        </p:txBody>
      </p:sp>
    </p:spTree>
    <p:extLst>
      <p:ext uri="{BB962C8B-B14F-4D97-AF65-F5344CB8AC3E}">
        <p14:creationId xmlns:p14="http://schemas.microsoft.com/office/powerpoint/2010/main" val="4158996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53</a:t>
            </a:fld>
            <a:endParaRPr lang="en-US"/>
          </a:p>
        </p:txBody>
      </p:sp>
    </p:spTree>
    <p:extLst>
      <p:ext uri="{BB962C8B-B14F-4D97-AF65-F5344CB8AC3E}">
        <p14:creationId xmlns:p14="http://schemas.microsoft.com/office/powerpoint/2010/main" val="4137422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Summary of differences between traditional and amorphous data parallelism</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ADP</a:t>
            </a:r>
            <a:r>
              <a:rPr lang="en-US" baseline="0" dirty="0" smtClean="0"/>
              <a:t> extends TDP (i.e., superset)</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we capture amorphous data parallelism, so that we can ubiquitously exploit this parallelism on any microarchitecture?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Ji: need a more explicit way of explaining how parallel function calls better expose ADP (is it more about the parallel primitives we provide?)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Runtime</a:t>
            </a:r>
            <a:r>
              <a:rPr lang="en-US" baseline="0" dirty="0" smtClean="0"/>
              <a:t> on idle tiles need to poll other spawn queues in memory to see if there is a task available for stealing</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Serial execution is valid and one tile could serially execute all function calls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Could also steal pieces of a task (e.g., decrement call count by 1 in F1 task)</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58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Better differentiate with coarse-grain heterogeneity</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Tightly-coupled, simpler/lightweight (in-order, single-core), less overhead, sea of small compute units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Kernel launches heavyweight</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SW-level fine-grain parallel function calls instead of AVX/CUDA kernel launches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Future </a:t>
            </a:r>
            <a:r>
              <a:rPr lang="en-US" baseline="0" dirty="0" smtClean="0"/>
              <a:t>will trend toward fine-grain heterogeneous architectures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Intermingling of fine-grain tiles (converging of CPU and GPU)</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Fine-grain allows for:</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Less parallelization overhead</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No need to know whether programming for CPU or GPU</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Better for exploiting ADP</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ADP has unpredictable, changing parallelism for a single workload</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ADP has dynamically generated work which would work better as fine-grain tasks for load balancing</a:t>
            </a:r>
          </a:p>
        </p:txBody>
      </p:sp>
      <p:sp>
        <p:nvSpPr>
          <p:cNvPr id="4" name="Slide Number Placeholder 3"/>
          <p:cNvSpPr>
            <a:spLocks noGrp="1"/>
          </p:cNvSpPr>
          <p:nvPr>
            <p:ph type="sldNum" sz="quarter" idx="10"/>
          </p:nvPr>
        </p:nvSpPr>
        <p:spPr/>
        <p:txBody>
          <a:bodyPr/>
          <a:lstStyle/>
          <a:p>
            <a:fld id="{2FDE9AF1-03CC-E845-895F-5A7D87527C1F}" type="slidenum">
              <a:rPr lang="en-US" smtClean="0"/>
              <a:t>6</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Example parallelize a loop: coarse-grain commits entire loop to accelerator a priori, fine-grain might execute some iterations of loop on accelerator and some on general-purpose (fine-grain tasks)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Fine-grain heterogeneity allows sea of lightweight tiles to act as one entity rather than discrete processors </a:t>
            </a:r>
            <a:r>
              <a:rPr lang="en-US" baseline="0" dirty="0" err="1" smtClean="0"/>
              <a:t>colocated</a:t>
            </a:r>
            <a:r>
              <a:rPr lang="en-US" baseline="0" dirty="0" smtClean="0"/>
              <a:t> on the same chip</a:t>
            </a:r>
            <a:endParaRPr lang="en-US" dirty="0"/>
          </a:p>
        </p:txBody>
      </p:sp>
      <p:sp>
        <p:nvSpPr>
          <p:cNvPr id="4" name="Slide Number Placeholder 3"/>
          <p:cNvSpPr>
            <a:spLocks noGrp="1"/>
          </p:cNvSpPr>
          <p:nvPr>
            <p:ph type="sldNum" sz="quarter" idx="10"/>
          </p:nvPr>
        </p:nvSpPr>
        <p:spPr/>
        <p:txBody>
          <a:bodyPr/>
          <a:lstStyle/>
          <a:p>
            <a:fld id="{2FDE9AF1-03CC-E845-895F-5A7D87527C1F}" type="slidenum">
              <a:rPr lang="en-US" smtClean="0"/>
              <a:t>7</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Explicitly expose to</a:t>
            </a:r>
            <a:r>
              <a:rPr lang="en-US" baseline="0" dirty="0" smtClean="0"/>
              <a:t> SW/HW parallel function calls (makes it easier to map fine-grain heterogeneity)</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At </a:t>
            </a:r>
            <a:r>
              <a:rPr lang="en-US" dirty="0" smtClean="0"/>
              <a:t>a</a:t>
            </a:r>
            <a:r>
              <a:rPr lang="en-US" baseline="0" dirty="0" smtClean="0"/>
              <a:t> high-level, the XPC architecture can be broken down into:</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programming framework, which allows users to expose opportunities for fine-grain parallel tasks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runtime, which facilitates adaptive scheduling of fine-grain parallel tasks</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XPC tiles (TCL, LCL, CMC, etc.), which are specialized for efficiently exploiting fine-grain parallel tasks with varying levels of amorphous data parallelism</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We will draw on previous works as inspiration in designing pieces of the XPC architecture</a:t>
            </a: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Build exposing/scheduling/executing</a:t>
            </a:r>
          </a:p>
        </p:txBody>
      </p:sp>
      <p:sp>
        <p:nvSpPr>
          <p:cNvPr id="4" name="Slide Number Placeholder 3"/>
          <p:cNvSpPr>
            <a:spLocks noGrp="1"/>
          </p:cNvSpPr>
          <p:nvPr>
            <p:ph type="sldNum" sz="quarter" idx="10"/>
          </p:nvPr>
        </p:nvSpPr>
        <p:spPr/>
        <p:txBody>
          <a:bodyPr/>
          <a:lstStyle/>
          <a:p>
            <a:fld id="{2FDE9AF1-03CC-E845-895F-5A7D87527C1F}" type="slidenum">
              <a:rPr lang="en-US" smtClean="0"/>
              <a:t>8</a:t>
            </a:fld>
            <a:endParaRPr lang="en-US"/>
          </a:p>
        </p:txBody>
      </p:sp>
    </p:spTree>
    <p:extLst>
      <p:ext uri="{BB962C8B-B14F-4D97-AF65-F5344CB8AC3E}">
        <p14:creationId xmlns:p14="http://schemas.microsoft.com/office/powerpoint/2010/main" val="636334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FDE9AF1-03CC-E845-895F-5A7D87527C1F}" type="slidenum">
              <a:rPr lang="en-US" smtClean="0"/>
              <a:t>9</a:t>
            </a:fld>
            <a:endParaRPr lang="en-US"/>
          </a:p>
        </p:txBody>
      </p:sp>
    </p:spTree>
    <p:extLst>
      <p:ext uri="{BB962C8B-B14F-4D97-AF65-F5344CB8AC3E}">
        <p14:creationId xmlns:p14="http://schemas.microsoft.com/office/powerpoint/2010/main" val="272997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1935" y="3158850"/>
            <a:ext cx="6400800" cy="109855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05217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679173"/>
            <a:ext cx="7848600" cy="2225675"/>
          </a:xfrm>
        </p:spPr>
        <p:txBody>
          <a:bodyPr>
            <a:normAutofit/>
          </a:bodyPr>
          <a:lstStyle>
            <a:lvl1pPr algn="ctr">
              <a:defRPr sz="4000"/>
            </a:lvl1pPr>
          </a:lstStyle>
          <a:p>
            <a:r>
              <a:rPr lang="en-US" smtClean="0"/>
              <a:t>Click to edit Master title style</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8" name="Straight Connector 7"/>
          <p:cNvCxnSpPr/>
          <p:nvPr/>
        </p:nvCxnSpPr>
        <p:spPr>
          <a:xfrm>
            <a:off x="3079750" y="3400108"/>
            <a:ext cx="545465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3079750" y="1936750"/>
            <a:ext cx="5454650" cy="1314448"/>
          </a:xfrm>
        </p:spPr>
        <p:txBody>
          <a:bodyPr>
            <a:normAutofit/>
          </a:bodyPr>
          <a:lstStyle>
            <a:lvl1pPr>
              <a:defRPr sz="4000"/>
            </a:lvl1pPr>
          </a:lstStyle>
          <a:p>
            <a:r>
              <a:rPr lang="en-US" dirty="0" smtClean="0"/>
              <a:t>Click to edit Master title style</a:t>
            </a:r>
            <a:endParaRPr lang="en-US" dirty="0"/>
          </a:p>
        </p:txBody>
      </p:sp>
      <p:pic>
        <p:nvPicPr>
          <p:cNvPr id="17" name="Picture 16" descr="transition-splash.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2751" y="848203"/>
            <a:ext cx="2370259" cy="5135561"/>
          </a:xfrm>
          <a:prstGeom prst="rect">
            <a:avLst/>
          </a:prstGeom>
        </p:spPr>
      </p:pic>
      <p:sp>
        <p:nvSpPr>
          <p:cNvPr id="7"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1935" y="3505200"/>
            <a:ext cx="6400800" cy="109855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1025523"/>
            <a:ext cx="7848600" cy="2225675"/>
          </a:xfrm>
        </p:spPr>
        <p:txBody>
          <a:bodyPr>
            <a:normAutofit/>
          </a:bodyPr>
          <a:lstStyle>
            <a:lvl1pPr algn="ctr">
              <a:defRPr sz="4000"/>
            </a:lvl1pPr>
          </a:lstStyle>
          <a:p>
            <a:r>
              <a:rPr lang="en-US" dirty="0" smtClean="0"/>
              <a:t>Click to edit Master title style</a:t>
            </a:r>
            <a:endParaRPr lang="en-US" dirty="0"/>
          </a:p>
        </p:txBody>
      </p:sp>
      <p:sp>
        <p:nvSpPr>
          <p:cNvPr id="5" name="Subtitle 2"/>
          <p:cNvSpPr txBox="1">
            <a:spLocks/>
          </p:cNvSpPr>
          <p:nvPr userDrawn="1"/>
        </p:nvSpPr>
        <p:spPr>
          <a:xfrm>
            <a:off x="1431935" y="4756150"/>
            <a:ext cx="6400800" cy="490538"/>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dirty="0" smtClean="0">
                <a:solidFill>
                  <a:srgbClr val="A2998B"/>
                </a:solidFill>
              </a:rPr>
              <a:t>Cornell University</a:t>
            </a:r>
            <a:endParaRPr lang="en-US" dirty="0">
              <a:solidFill>
                <a:srgbClr val="A2998B"/>
              </a:solidFill>
            </a:endParaRPr>
          </a:p>
        </p:txBody>
      </p:sp>
      <p:sp>
        <p:nvSpPr>
          <p:cNvPr id="12" name="Subtitle 2"/>
          <p:cNvSpPr txBox="1">
            <a:spLocks/>
          </p:cNvSpPr>
          <p:nvPr userDrawn="1"/>
        </p:nvSpPr>
        <p:spPr>
          <a:xfrm>
            <a:off x="1431935" y="5322093"/>
            <a:ext cx="6400800" cy="60722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dirty="0" smtClean="0">
                <a:solidFill>
                  <a:srgbClr val="A2998B"/>
                </a:solidFill>
              </a:rPr>
              <a:t>IEEE/ACM</a:t>
            </a:r>
            <a:r>
              <a:rPr lang="en-US" baseline="0" dirty="0" smtClean="0">
                <a:solidFill>
                  <a:srgbClr val="A2998B"/>
                </a:solidFill>
              </a:rPr>
              <a:t> </a:t>
            </a:r>
            <a:r>
              <a:rPr lang="en-US" dirty="0" smtClean="0">
                <a:solidFill>
                  <a:srgbClr val="A2998B"/>
                </a:solidFill>
              </a:rPr>
              <a:t>International Symposium on Computer Architecture 2013 (ISCA-40)</a:t>
            </a:r>
            <a:endParaRPr lang="en-US" dirty="0">
              <a:solidFill>
                <a:srgbClr val="A2998B"/>
              </a:solidFill>
            </a:endParaRPr>
          </a:p>
        </p:txBody>
      </p:sp>
      <p:sp>
        <p:nvSpPr>
          <p:cNvPr id="9"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85800" y="1025523"/>
            <a:ext cx="7848600" cy="2225675"/>
          </a:xfrm>
        </p:spPr>
        <p:txBody>
          <a:bodyPr>
            <a:normAutofit/>
          </a:bodyPr>
          <a:lstStyle>
            <a:lvl1pPr>
              <a:defRPr sz="4000"/>
            </a:lvl1pPr>
          </a:lstStyle>
          <a:p>
            <a:r>
              <a:rPr lang="en-US" dirty="0" smtClean="0"/>
              <a:t>Click to edit Master title style</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30174"/>
            <a:ext cx="8229600" cy="777856"/>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095374"/>
            <a:ext cx="8229600" cy="538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798479"/>
            <a:ext cx="7772400" cy="3443743"/>
          </a:xfrm>
        </p:spPr>
        <p:txBody>
          <a:bodyPr anchor="b">
            <a:normAutofit/>
          </a:bodyPr>
          <a:lstStyle>
            <a:lvl1pPr algn="ctr">
              <a:defRPr sz="4000" b="0" cap="all">
                <a:solidFill>
                  <a:srgbClr val="4D4F5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9654"/>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2"/>
          <p:cNvSpPr>
            <a:spLocks noGrp="1"/>
          </p:cNvSpPr>
          <p:nvPr>
            <p:ph type="body" idx="13"/>
          </p:nvPr>
        </p:nvSpPr>
        <p:spPr>
          <a:xfrm>
            <a:off x="722313" y="5159353"/>
            <a:ext cx="7772400" cy="889699"/>
          </a:xfrm>
        </p:spPr>
        <p:txBody>
          <a:bodyPr anchor="t">
            <a:normAutofit/>
          </a:bodyPr>
          <a:lstStyle>
            <a:lvl1pPr marL="0" indent="0" algn="ctr">
              <a:buNone/>
              <a:defRPr sz="2400">
                <a:solidFill>
                  <a:srgbClr val="B31B1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a:spLocks noGrp="1"/>
          </p:cNvSpPr>
          <p:nvPr>
            <p:ph type="sldNum" sz="quarter" idx="10"/>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8229600" cy="9906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F0927"/>
              </a:solidFill>
            </a:endParaRPr>
          </a:p>
        </p:txBody>
      </p:sp>
      <p:sp>
        <p:nvSpPr>
          <p:cNvPr id="9" name="Rectangle 8"/>
          <p:cNvSpPr/>
          <p:nvPr/>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2" name="TextBox 11"/>
          <p:cNvSpPr txBox="1"/>
          <p:nvPr/>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13" name="TextBox 12"/>
          <p:cNvSpPr txBox="1"/>
          <p:nvPr/>
        </p:nvSpPr>
        <p:spPr>
          <a:xfrm>
            <a:off x="8151812" y="6602839"/>
            <a:ext cx="992187" cy="276999"/>
          </a:xfrm>
          <a:prstGeom prst="rect">
            <a:avLst/>
          </a:prstGeom>
          <a:noFill/>
        </p:spPr>
        <p:txBody>
          <a:bodyPr wrap="square" rtlCol="0">
            <a:spAutoFit/>
          </a:bodyPr>
          <a:lstStyle/>
          <a:p>
            <a:pPr algn="ctr"/>
            <a:fld id="{0E22E900-2C00-CA49-96D5-A986DA790FD8}" type="slidenum">
              <a:rPr lang="en-US" sz="1200" smtClean="0">
                <a:solidFill>
                  <a:schemeClr val="bg1"/>
                </a:solidFill>
              </a:rPr>
              <a:t>‹#›</a:t>
            </a:fld>
            <a:r>
              <a:rPr lang="en-US" sz="1200" dirty="0" smtClean="0">
                <a:solidFill>
                  <a:schemeClr val="bg1"/>
                </a:solidFill>
              </a:rPr>
              <a:t>/21</a:t>
            </a:r>
            <a:endParaRPr lang="en-US" sz="1200" dirty="0">
              <a:solidFill>
                <a:schemeClr val="bg1"/>
              </a:solidFill>
            </a:endParaRPr>
          </a:p>
        </p:txBody>
      </p:sp>
      <p:sp>
        <p:nvSpPr>
          <p:cNvPr id="10" name="Rectangle 9"/>
          <p:cNvSpPr/>
          <p:nvPr/>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5" name="TextBox 14"/>
          <p:cNvSpPr txBox="1"/>
          <p:nvPr/>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16" name="TextBox 15"/>
          <p:cNvSpPr txBox="1"/>
          <p:nvPr/>
        </p:nvSpPr>
        <p:spPr>
          <a:xfrm>
            <a:off x="8151812" y="6602839"/>
            <a:ext cx="992187" cy="276999"/>
          </a:xfrm>
          <a:prstGeom prst="rect">
            <a:avLst/>
          </a:prstGeom>
          <a:noFill/>
        </p:spPr>
        <p:txBody>
          <a:bodyPr wrap="square" rtlCol="0">
            <a:spAutoFit/>
          </a:bodyPr>
          <a:lstStyle/>
          <a:p>
            <a:pPr algn="ctr"/>
            <a:fld id="{0E22E900-2C00-CA49-96D5-A986DA790FD8}" type="slidenum">
              <a:rPr lang="en-US" sz="1200" smtClean="0">
                <a:solidFill>
                  <a:schemeClr val="bg1"/>
                </a:solidFill>
              </a:rPr>
              <a:t>‹#›</a:t>
            </a:fld>
            <a:r>
              <a:rPr lang="en-US" sz="1200" dirty="0" smtClean="0">
                <a:solidFill>
                  <a:schemeClr val="bg1"/>
                </a:solidFill>
              </a:rPr>
              <a:t>/21</a:t>
            </a:r>
            <a:endParaRPr lang="en-US" sz="1200" dirty="0">
              <a:solidFill>
                <a:schemeClr val="bg1"/>
              </a:solidFill>
            </a:endParaRPr>
          </a:p>
        </p:txBody>
      </p:sp>
      <p:sp>
        <p:nvSpPr>
          <p:cNvPr id="17" name="Rectangle 16"/>
          <p:cNvSpPr/>
          <p:nvPr userDrawn="1"/>
        </p:nvSpPr>
        <p:spPr>
          <a:xfrm>
            <a:off x="0" y="6637214"/>
            <a:ext cx="9144000" cy="220786"/>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userDrawn="1"/>
        </p:nvSpPr>
        <p:spPr>
          <a:xfrm>
            <a:off x="1" y="6596877"/>
            <a:ext cx="2293938" cy="276999"/>
          </a:xfrm>
          <a:prstGeom prst="rect">
            <a:avLst/>
          </a:prstGeom>
          <a:noFill/>
        </p:spPr>
        <p:txBody>
          <a:bodyPr wrap="square" rtlCol="0">
            <a:spAutoFit/>
          </a:bodyPr>
          <a:lstStyle/>
          <a:p>
            <a:pPr algn="ctr"/>
            <a:r>
              <a:rPr lang="en-US" sz="1200" dirty="0" smtClean="0">
                <a:solidFill>
                  <a:schemeClr val="bg1"/>
                </a:solidFill>
              </a:rPr>
              <a:t>Cornell University</a:t>
            </a:r>
            <a:endParaRPr lang="en-US" sz="1200" dirty="0">
              <a:solidFill>
                <a:schemeClr val="bg1"/>
              </a:solidFill>
            </a:endParaRPr>
          </a:p>
        </p:txBody>
      </p:sp>
      <p:sp>
        <p:nvSpPr>
          <p:cNvPr id="19" name="TextBox 18"/>
          <p:cNvSpPr txBox="1"/>
          <p:nvPr userDrawn="1"/>
        </p:nvSpPr>
        <p:spPr>
          <a:xfrm>
            <a:off x="2859063" y="6596877"/>
            <a:ext cx="3213101" cy="276999"/>
          </a:xfrm>
          <a:prstGeom prst="rect">
            <a:avLst/>
          </a:prstGeom>
          <a:noFill/>
        </p:spPr>
        <p:txBody>
          <a:bodyPr wrap="square" rtlCol="0">
            <a:spAutoFit/>
          </a:bodyPr>
          <a:lstStyle/>
          <a:p>
            <a:pPr algn="ctr"/>
            <a:r>
              <a:rPr lang="en-US" sz="1200" dirty="0" smtClean="0">
                <a:solidFill>
                  <a:schemeClr val="bg1"/>
                </a:solidFill>
              </a:rPr>
              <a:t>Ji Kim</a:t>
            </a:r>
            <a:endParaRPr lang="en-US" sz="1200" dirty="0">
              <a:solidFill>
                <a:schemeClr val="bg1"/>
              </a:solidFill>
            </a:endParaRPr>
          </a:p>
        </p:txBody>
      </p:sp>
      <p:sp>
        <p:nvSpPr>
          <p:cNvPr id="4" name="Slide Number Placeholder 3"/>
          <p:cNvSpPr>
            <a:spLocks noGrp="1"/>
          </p:cNvSpPr>
          <p:nvPr>
            <p:ph type="sldNum" sz="quarter" idx="4"/>
          </p:nvPr>
        </p:nvSpPr>
        <p:spPr>
          <a:xfrm>
            <a:off x="6791044" y="6549736"/>
            <a:ext cx="2133600" cy="365125"/>
          </a:xfrm>
          <a:prstGeom prst="rect">
            <a:avLst/>
          </a:prstGeom>
        </p:spPr>
        <p:txBody>
          <a:bodyPr vert="horz" lIns="91440" tIns="45720" rIns="91440" bIns="45720" rtlCol="0" anchor="ctr"/>
          <a:lstStyle>
            <a:lvl1pPr algn="r">
              <a:defRPr sz="1200">
                <a:solidFill>
                  <a:schemeClr val="bg1"/>
                </a:solidFill>
              </a:defRPr>
            </a:lvl1pPr>
          </a:lstStyle>
          <a:p>
            <a:fld id="{592C423E-8D33-2B4D-9B9F-8C525F5FECA0}" type="slidenum">
              <a:rPr lang="en-US" smtClean="0"/>
              <a:pPr/>
              <a:t>‹#›</a:t>
            </a:fld>
            <a:endParaRPr lang="en-US" dirty="0"/>
          </a:p>
        </p:txBody>
      </p:sp>
      <p:sp>
        <p:nvSpPr>
          <p:cNvPr id="20" name="TextBox 19"/>
          <p:cNvSpPr txBox="1"/>
          <p:nvPr userDrawn="1"/>
        </p:nvSpPr>
        <p:spPr>
          <a:xfrm>
            <a:off x="0" y="-34635"/>
            <a:ext cx="9143999" cy="276999"/>
          </a:xfrm>
          <a:prstGeom prst="rect">
            <a:avLst/>
          </a:prstGeom>
          <a:noFill/>
        </p:spPr>
        <p:txBody>
          <a:bodyPr wrap="square" rtlCol="0">
            <a:spAutoFit/>
          </a:bodyPr>
          <a:lstStyle/>
          <a:p>
            <a:pPr algn="ctr"/>
            <a:r>
              <a:rPr lang="en-US" sz="1200" dirty="0" smtClean="0">
                <a:solidFill>
                  <a:schemeClr val="accent1"/>
                </a:solidFill>
              </a:rPr>
              <a:t>Motivation</a:t>
            </a:r>
            <a:r>
              <a:rPr lang="en-US" sz="1200" baseline="0" dirty="0" smtClean="0">
                <a:solidFill>
                  <a:schemeClr val="accent1"/>
                </a:solidFill>
              </a:rPr>
              <a:t>    FG-SIMT    HWWL    XPC    Roadmap</a:t>
            </a:r>
            <a:endParaRPr lang="en-US" sz="12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09" r:id="rId14"/>
    <p:sldLayoutId id="2147483661" r:id="rId15"/>
    <p:sldLayoutId id="2147483663" r:id="rId16"/>
  </p:sldLayoutIdLst>
  <p:hf hdr="0" ftr="0" dt="0"/>
  <p:txStyles>
    <p:titleStyle>
      <a:lvl1pPr algn="l" defTabSz="914400" rtl="0" eaLnBrk="1" latinLnBrk="0" hangingPunct="1">
        <a:spcBef>
          <a:spcPct val="0"/>
        </a:spcBef>
        <a:buNone/>
        <a:defRPr sz="3600" kern="1200" spc="-100" baseline="0">
          <a:solidFill>
            <a:srgbClr val="B31B1B"/>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oleObject" Target="../embeddings/oleObject1.bin"/><Relationship Id="rId7"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oleObject" Target="../embeddings/oleObject6.bin"/><Relationship Id="rId13" Type="http://schemas.openxmlformats.org/officeDocument/2006/relationships/oleObject" Target="../embeddings/oleObject7.bin"/><Relationship Id="rId14" Type="http://schemas.openxmlformats.org/officeDocument/2006/relationships/oleObject" Target="../embeddings/oleObject8.bin"/><Relationship Id="rId15" Type="http://schemas.openxmlformats.org/officeDocument/2006/relationships/oleObject" Target="../embeddings/oleObject9.bin"/><Relationship Id="rId16" Type="http://schemas.openxmlformats.org/officeDocument/2006/relationships/oleObject" Target="../embeddings/oleObject10.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image" Target="../media/image16.emf"/><Relationship Id="rId5" Type="http://schemas.openxmlformats.org/officeDocument/2006/relationships/oleObject" Target="../embeddings/oleObject2.bin"/><Relationship Id="rId6" Type="http://schemas.openxmlformats.org/officeDocument/2006/relationships/image" Target="../media/image17.emf"/><Relationship Id="rId7" Type="http://schemas.openxmlformats.org/officeDocument/2006/relationships/oleObject" Target="../embeddings/oleObject3.bin"/><Relationship Id="rId8" Type="http://schemas.openxmlformats.org/officeDocument/2006/relationships/image" Target="../media/image18.emf"/><Relationship Id="rId9" Type="http://schemas.openxmlformats.org/officeDocument/2006/relationships/oleObject" Target="../embeddings/oleObject4.bin"/><Relationship Id="rId10"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6" Type="http://schemas.openxmlformats.org/officeDocument/2006/relationships/image" Target="../media/image47.emf"/><Relationship Id="rId7"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emf"/><Relationship Id="rId3" Type="http://schemas.openxmlformats.org/officeDocument/2006/relationships/image" Target="../media/image5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8364" y="3222750"/>
            <a:ext cx="7088909" cy="2480703"/>
          </a:xfrm>
        </p:spPr>
        <p:txBody>
          <a:bodyPr>
            <a:normAutofit/>
          </a:bodyPr>
          <a:lstStyle/>
          <a:p>
            <a:r>
              <a:rPr lang="en-US" sz="2800" dirty="0" smtClean="0"/>
              <a:t>Ji Kim</a:t>
            </a:r>
          </a:p>
          <a:p>
            <a:endParaRPr lang="en-US" sz="2000" dirty="0"/>
          </a:p>
          <a:p>
            <a:r>
              <a:rPr lang="en-US" dirty="0" smtClean="0"/>
              <a:t>Computer Systems Laboratory</a:t>
            </a:r>
          </a:p>
          <a:p>
            <a:r>
              <a:rPr lang="en-US" dirty="0" smtClean="0"/>
              <a:t>Cornell University</a:t>
            </a:r>
          </a:p>
          <a:p>
            <a:r>
              <a:rPr lang="en-US" sz="2000" dirty="0"/>
              <a:t>10/08/2014</a:t>
            </a:r>
          </a:p>
          <a:p>
            <a:endParaRPr lang="en-US" sz="2000" dirty="0"/>
          </a:p>
        </p:txBody>
      </p:sp>
      <p:sp>
        <p:nvSpPr>
          <p:cNvPr id="2" name="Title 1"/>
          <p:cNvSpPr>
            <a:spLocks noGrp="1"/>
          </p:cNvSpPr>
          <p:nvPr>
            <p:ph type="title"/>
          </p:nvPr>
        </p:nvSpPr>
        <p:spPr>
          <a:xfrm>
            <a:off x="380999" y="1824196"/>
            <a:ext cx="8405091" cy="1047461"/>
          </a:xfrm>
        </p:spPr>
        <p:txBody>
          <a:bodyPr>
            <a:normAutofit fontScale="90000"/>
          </a:bodyPr>
          <a:lstStyle/>
          <a:p>
            <a:r>
              <a:rPr lang="en-US" dirty="0" smtClean="0"/>
              <a:t>Exposing, Scheduling, and Executing</a:t>
            </a:r>
            <a:br>
              <a:rPr lang="en-US" dirty="0" smtClean="0"/>
            </a:br>
            <a:r>
              <a:rPr lang="en-US" dirty="0" smtClean="0"/>
              <a:t>Fine-Grain Parallel Tasks</a:t>
            </a:r>
            <a:endParaRPr lang="en-US" dirty="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1</a:t>
            </a:fld>
            <a:endParaRPr lang="en-US" dirty="0"/>
          </a:p>
        </p:txBody>
      </p:sp>
    </p:spTree>
    <p:extLst>
      <p:ext uri="{BB962C8B-B14F-4D97-AF65-F5344CB8AC3E}">
        <p14:creationId xmlns:p14="http://schemas.microsoft.com/office/powerpoint/2010/main" val="27660453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SIMT at a Glance</a:t>
            </a:r>
            <a:endParaRPr lang="en-US" dirty="0"/>
          </a:p>
        </p:txBody>
      </p:sp>
      <p:sp>
        <p:nvSpPr>
          <p:cNvPr id="3" name="Content Placeholder 2"/>
          <p:cNvSpPr>
            <a:spLocks noGrp="1"/>
          </p:cNvSpPr>
          <p:nvPr>
            <p:ph idx="1"/>
          </p:nvPr>
        </p:nvSpPr>
        <p:spPr>
          <a:xfrm>
            <a:off x="457200" y="1031120"/>
            <a:ext cx="8467444" cy="1197790"/>
          </a:xfrm>
        </p:spPr>
        <p:txBody>
          <a:bodyPr>
            <a:noAutofit/>
          </a:bodyPr>
          <a:lstStyle/>
          <a:p>
            <a:r>
              <a:rPr lang="en-US" dirty="0" smtClean="0"/>
              <a:t>Tightly integrated data-parallel accelerator</a:t>
            </a:r>
          </a:p>
          <a:p>
            <a:r>
              <a:rPr lang="en-US" dirty="0" smtClean="0"/>
              <a:t>Focus on fine-grain parallelism and area efficiency</a:t>
            </a:r>
            <a:endParaRPr lang="en-US" dirty="0" smtClean="0"/>
          </a:p>
          <a:p>
            <a:r>
              <a:rPr lang="en-US" dirty="0" smtClean="0"/>
              <a:t>Exploit traditional data </a:t>
            </a:r>
            <a:r>
              <a:rPr lang="en-US" dirty="0" smtClean="0"/>
              <a:t>parallelism (value structure)</a:t>
            </a:r>
            <a:endParaRPr lang="en-US" dirty="0" smtClean="0"/>
          </a:p>
        </p:txBody>
      </p:sp>
      <p:sp>
        <p:nvSpPr>
          <p:cNvPr id="4" name="Slide Number Placeholder 3"/>
          <p:cNvSpPr>
            <a:spLocks noGrp="1"/>
          </p:cNvSpPr>
          <p:nvPr>
            <p:ph type="sldNum" sz="quarter" idx="4"/>
          </p:nvPr>
        </p:nvSpPr>
        <p:spPr/>
        <p:txBody>
          <a:bodyPr/>
          <a:lstStyle/>
          <a:p>
            <a:fld id="{592C423E-8D33-2B4D-9B9F-8C525F5FECA0}" type="slidenum">
              <a:rPr lang="en-US" smtClean="0"/>
              <a:pPr/>
              <a:t>10</a:t>
            </a:fld>
            <a:endParaRPr lang="en-US" dirty="0"/>
          </a:p>
        </p:txBody>
      </p:sp>
      <p:sp>
        <p:nvSpPr>
          <p:cNvPr id="11" name="Rectangle 10"/>
          <p:cNvSpPr/>
          <p:nvPr/>
        </p:nvSpPr>
        <p:spPr>
          <a:xfrm>
            <a:off x="159838" y="6245983"/>
            <a:ext cx="7500145" cy="276999"/>
          </a:xfrm>
          <a:prstGeom prst="rect">
            <a:avLst/>
          </a:prstGeom>
        </p:spPr>
        <p:txBody>
          <a:bodyPr wrap="none">
            <a:spAutoFit/>
          </a:bodyPr>
          <a:lstStyle/>
          <a:p>
            <a:r>
              <a:rPr lang="en-US" sz="1200" dirty="0" smtClean="0">
                <a:solidFill>
                  <a:srgbClr val="4D4F53"/>
                </a:solidFill>
              </a:rPr>
              <a:t>J. Kim et al. </a:t>
            </a:r>
            <a:r>
              <a:rPr lang="en-US" sz="1200" dirty="0" err="1" smtClean="0">
                <a:solidFill>
                  <a:srgbClr val="4D4F53"/>
                </a:solidFill>
              </a:rPr>
              <a:t>Microarchitectural</a:t>
            </a:r>
            <a:r>
              <a:rPr lang="en-US" sz="1200" dirty="0" smtClean="0">
                <a:solidFill>
                  <a:srgbClr val="4D4F53"/>
                </a:solidFill>
              </a:rPr>
              <a:t> Mechanisms for Exploiting Value Structure in SIMT Architectures. ISCA 2013.</a:t>
            </a:r>
            <a:endParaRPr lang="en-US" sz="1200" dirty="0">
              <a:solidFill>
                <a:srgbClr val="4D4F53"/>
              </a:solidFill>
            </a:endParaRPr>
          </a:p>
        </p:txBody>
      </p:sp>
      <p:pic>
        <p:nvPicPr>
          <p:cNvPr id="13" name="Picture 12" descr="Screen Shot 2014-09-18 at 1.38.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09" y="2623050"/>
            <a:ext cx="3745345" cy="3252961"/>
          </a:xfrm>
          <a:prstGeom prst="rect">
            <a:avLst/>
          </a:prstGeom>
        </p:spPr>
      </p:pic>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FG-SIMT    </a:t>
            </a:r>
            <a:r>
              <a:rPr lang="en-US" sz="1200" baseline="0" dirty="0" smtClean="0">
                <a:solidFill>
                  <a:schemeClr val="accent1"/>
                </a:solidFill>
              </a:rPr>
              <a:t>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pic>
        <p:nvPicPr>
          <p:cNvPr id="16" name="Picture 15" descr="Screen Shot 2014-10-07 at 4.07.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5502" y="2546476"/>
            <a:ext cx="3551953" cy="3329535"/>
          </a:xfrm>
          <a:prstGeom prst="rect">
            <a:avLst/>
          </a:prstGeom>
        </p:spPr>
      </p:pic>
    </p:spTree>
    <p:extLst>
      <p:ext uri="{BB962C8B-B14F-4D97-AF65-F5344CB8AC3E}">
        <p14:creationId xmlns:p14="http://schemas.microsoft.com/office/powerpoint/2010/main" val="18246819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de-ex-reg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268" y="4339334"/>
            <a:ext cx="6554814" cy="1764135"/>
          </a:xfrm>
          <a:prstGeom prst="rect">
            <a:avLst/>
          </a:prstGeom>
        </p:spPr>
      </p:pic>
      <p:sp>
        <p:nvSpPr>
          <p:cNvPr id="2" name="Title 1"/>
          <p:cNvSpPr>
            <a:spLocks noGrp="1"/>
          </p:cNvSpPr>
          <p:nvPr>
            <p:ph type="title"/>
          </p:nvPr>
        </p:nvSpPr>
        <p:spPr/>
        <p:txBody>
          <a:bodyPr/>
          <a:lstStyle/>
          <a:p>
            <a:r>
              <a:rPr lang="en-US" dirty="0" smtClean="0"/>
              <a:t>Identifying Value Structure</a:t>
            </a:r>
            <a:endParaRPr lang="en-US" dirty="0"/>
          </a:p>
        </p:txBody>
      </p:sp>
      <p:sp>
        <p:nvSpPr>
          <p:cNvPr id="3" name="Content Placeholder 2"/>
          <p:cNvSpPr>
            <a:spLocks noGrp="1"/>
          </p:cNvSpPr>
          <p:nvPr>
            <p:ph idx="1"/>
          </p:nvPr>
        </p:nvSpPr>
        <p:spPr>
          <a:xfrm>
            <a:off x="457200" y="1023423"/>
            <a:ext cx="4391613" cy="3500816"/>
          </a:xfrm>
        </p:spPr>
        <p:txBody>
          <a:bodyPr>
            <a:noAutofit/>
          </a:bodyPr>
          <a:lstStyle/>
          <a:p>
            <a:pPr marL="0" indent="0">
              <a:buNone/>
            </a:pPr>
            <a:r>
              <a:rPr lang="en-US" sz="1600" dirty="0" smtClean="0">
                <a:solidFill>
                  <a:srgbClr val="3366FF"/>
                </a:solidFill>
                <a:latin typeface="Courier"/>
                <a:cs typeface="Courier"/>
              </a:rPr>
              <a:t>__global__</a:t>
            </a:r>
            <a:r>
              <a:rPr lang="en-US" sz="1600" dirty="0" smtClean="0">
                <a:latin typeface="Courier"/>
                <a:cs typeface="Courier"/>
              </a:rPr>
              <a:t> </a:t>
            </a:r>
            <a:r>
              <a:rPr lang="en-US" sz="1600" dirty="0" smtClean="0">
                <a:solidFill>
                  <a:srgbClr val="008000"/>
                </a:solidFill>
                <a:latin typeface="Courier"/>
                <a:cs typeface="Courier"/>
              </a:rPr>
              <a:t>void</a:t>
            </a:r>
          </a:p>
          <a:p>
            <a:pPr marL="0" indent="0">
              <a:buNone/>
            </a:pPr>
            <a:r>
              <a:rPr lang="en-US" sz="1600" dirty="0" err="1" smtClean="0">
                <a:solidFill>
                  <a:srgbClr val="000000"/>
                </a:solidFill>
                <a:latin typeface="Courier"/>
                <a:cs typeface="Courier"/>
              </a:rPr>
              <a:t>vsadd</a:t>
            </a:r>
            <a:r>
              <a:rPr lang="en-US" sz="1600" dirty="0" smtClean="0">
                <a:solidFill>
                  <a:srgbClr val="000000"/>
                </a:solidFill>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000000"/>
                </a:solidFill>
                <a:latin typeface="Courier"/>
                <a:cs typeface="Courier"/>
              </a:rPr>
              <a:t>y[],</a:t>
            </a: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000000"/>
                </a:solidFill>
                <a:latin typeface="Courier"/>
                <a:cs typeface="Courier"/>
              </a:rPr>
              <a:t>a ) {</a:t>
            </a:r>
            <a:endParaRPr lang="en-US" sz="1600" dirty="0" smtClean="0">
              <a:latin typeface="Courier"/>
              <a:cs typeface="Courier"/>
            </a:endParaRPr>
          </a:p>
          <a:p>
            <a:pPr marL="0" indent="0">
              <a:buNone/>
            </a:pP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 get thread index</a:t>
            </a:r>
          </a:p>
          <a:p>
            <a:pPr marL="0" indent="0">
              <a:buNone/>
            </a:pPr>
            <a:endParaRPr lang="en-US" sz="1600" dirty="0">
              <a:solidFill>
                <a:srgbClr val="000000"/>
              </a:solidFill>
              <a:latin typeface="Courier"/>
              <a:cs typeface="Courier"/>
            </a:endParaRPr>
          </a:p>
          <a:p>
            <a:pPr marL="0" indent="0">
              <a:buNone/>
            </a:pPr>
            <a:r>
              <a:rPr lang="en-US" sz="1600" dirty="0" smtClean="0">
                <a:solidFill>
                  <a:srgbClr val="000000"/>
                </a:solidFill>
                <a:latin typeface="Courier"/>
                <a:cs typeface="Courier"/>
              </a:rPr>
              <a:t>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a;</a:t>
            </a:r>
            <a:endParaRPr lang="en-US" sz="1600" dirty="0">
              <a:solidFill>
                <a:srgbClr val="000000"/>
              </a:solidFill>
              <a:latin typeface="Courier"/>
              <a:cs typeface="Courier"/>
            </a:endParaRPr>
          </a:p>
          <a:p>
            <a:pPr marL="0" indent="0">
              <a:buNone/>
            </a:pPr>
            <a:r>
              <a:rPr lang="en-US" sz="1600" dirty="0" smtClean="0">
                <a:solidFill>
                  <a:srgbClr val="000000"/>
                </a:solidFill>
                <a:latin typeface="Courier"/>
                <a:cs typeface="Courier"/>
              </a:rPr>
              <a:t>  if (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&gt; THRESHOLD )</a:t>
            </a:r>
          </a:p>
          <a:p>
            <a:pPr marL="0" indent="0">
              <a:buNone/>
            </a:pPr>
            <a:r>
              <a:rPr lang="en-US" sz="1600" dirty="0">
                <a:solidFill>
                  <a:srgbClr val="000000"/>
                </a:solidFill>
                <a:latin typeface="Courier"/>
                <a:cs typeface="Courier"/>
              </a:rPr>
              <a:t> </a:t>
            </a:r>
            <a:r>
              <a:rPr lang="en-US" sz="1600" dirty="0" smtClean="0">
                <a:solidFill>
                  <a:srgbClr val="000000"/>
                </a:solidFill>
                <a:latin typeface="Courier"/>
                <a:cs typeface="Courier"/>
              </a:rPr>
              <a:t>   y[</a:t>
            </a:r>
            <a:r>
              <a:rPr lang="en-US" sz="1600" dirty="0" err="1" smtClean="0">
                <a:solidFill>
                  <a:srgbClr val="000000"/>
                </a:solidFill>
                <a:latin typeface="Courier"/>
                <a:cs typeface="Courier"/>
              </a:rPr>
              <a:t>idx</a:t>
            </a:r>
            <a:r>
              <a:rPr lang="en-US" sz="1600" dirty="0" smtClean="0">
                <a:solidFill>
                  <a:srgbClr val="000000"/>
                </a:solidFill>
                <a:latin typeface="Courier"/>
                <a:cs typeface="Courier"/>
              </a:rPr>
              <a:t>] = Y_MAX_VALUE;</a:t>
            </a:r>
          </a:p>
          <a:p>
            <a:pPr marL="0" indent="0">
              <a:buNone/>
            </a:pPr>
            <a:r>
              <a:rPr lang="en-US" sz="1600" dirty="0" smtClean="0">
                <a:solidFill>
                  <a:srgbClr val="000000"/>
                </a:solidFill>
                <a:latin typeface="Courier"/>
                <a:cs typeface="Courier"/>
              </a:rPr>
              <a:t>}</a:t>
            </a:r>
            <a:endParaRPr lang="en-US" sz="1600" dirty="0">
              <a:solidFill>
                <a:srgbClr val="000000"/>
              </a:solidFill>
              <a:latin typeface="Courier"/>
              <a:cs typeface="Courier"/>
            </a:endParaRPr>
          </a:p>
        </p:txBody>
      </p:sp>
      <p:sp>
        <p:nvSpPr>
          <p:cNvPr id="5" name="Content Placeholder 2"/>
          <p:cNvSpPr txBox="1">
            <a:spLocks/>
          </p:cNvSpPr>
          <p:nvPr/>
        </p:nvSpPr>
        <p:spPr>
          <a:xfrm>
            <a:off x="604130" y="4406115"/>
            <a:ext cx="8229600" cy="133491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solidFill>
                  <a:srgbClr val="B31B1B"/>
                </a:solidFill>
              </a:rPr>
              <a:t>Value Structure </a:t>
            </a:r>
            <a:r>
              <a:rPr lang="en-US" b="1" dirty="0"/>
              <a:t>occurs when the same operation uses values across threads which can be represented as a </a:t>
            </a:r>
            <a:r>
              <a:rPr lang="en-US" b="1" dirty="0" smtClean="0"/>
              <a:t>compact function.</a:t>
            </a:r>
            <a:endParaRPr lang="en-US" b="1" dirty="0"/>
          </a:p>
        </p:txBody>
      </p:sp>
      <p:sp>
        <p:nvSpPr>
          <p:cNvPr id="6" name="Rectangle 5"/>
          <p:cNvSpPr/>
          <p:nvPr/>
        </p:nvSpPr>
        <p:spPr>
          <a:xfrm>
            <a:off x="604130" y="4406115"/>
            <a:ext cx="8082670" cy="1186284"/>
          </a:xfrm>
          <a:prstGeom prst="rect">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2871008" y="2210477"/>
            <a:ext cx="352205"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25726" y="2515943"/>
            <a:ext cx="125642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044481" y="2803052"/>
            <a:ext cx="1530938"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ld.sh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ld.sh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R_ybase</a:t>
            </a:r>
            <a:r>
              <a:rPr lang="en-US" sz="1600" dirty="0" smtClean="0">
                <a:solidFill>
                  <a:srgbClr val="000000"/>
                </a:solidFill>
                <a:latin typeface="Courier"/>
                <a:cs typeface="Courier"/>
              </a:rPr>
              <a:t>, 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R_a</a:t>
            </a:r>
            <a:endParaRPr lang="en-US" sz="1600" dirty="0" smtClean="0">
              <a:solidFill>
                <a:srgbClr val="000000"/>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imm</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R_max</a:t>
            </a:r>
            <a:r>
              <a:rPr lang="en-US" sz="1600" dirty="0" smtClean="0">
                <a:solidFill>
                  <a:srgbClr val="000000"/>
                </a:solidFill>
                <a:latin typeface="Courier"/>
                <a:cs typeface="Courier"/>
              </a:rPr>
              <a:t>, 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000000"/>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000000"/>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2" name="Picture 11" descr="vstruct_0-split.svg.pdf"/>
          <p:cNvPicPr>
            <a:picLocks noChangeAspect="1"/>
          </p:cNvPicPr>
          <p:nvPr/>
        </p:nvPicPr>
        <p:blipFill rotWithShape="1">
          <a:blip r:embed="rId5">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sp>
        <p:nvSpPr>
          <p:cNvPr id="14" name="TextBox 13"/>
          <p:cNvSpPr txBox="1"/>
          <p:nvPr/>
        </p:nvSpPr>
        <p:spPr>
          <a:xfrm>
            <a:off x="5848745" y="1309690"/>
            <a:ext cx="554058" cy="338554"/>
          </a:xfrm>
          <a:prstGeom prst="rect">
            <a:avLst/>
          </a:prstGeom>
          <a:noFill/>
        </p:spPr>
        <p:txBody>
          <a:bodyPr wrap="none" rtlCol="0">
            <a:spAutoFit/>
          </a:bodyPr>
          <a:lstStyle/>
          <a:p>
            <a:r>
              <a:rPr lang="en-US" sz="1600" dirty="0" err="1" smtClean="0">
                <a:solidFill>
                  <a:srgbClr val="B31B1B"/>
                </a:solidFill>
                <a:latin typeface="Courier"/>
                <a:cs typeface="Courier"/>
              </a:rPr>
              <a:t>R_a</a:t>
            </a:r>
            <a:endParaRPr lang="en-US" sz="1600" dirty="0">
              <a:solidFill>
                <a:srgbClr val="B31B1B"/>
              </a:solidFill>
              <a:latin typeface="Courier"/>
              <a:cs typeface="Courier"/>
            </a:endParaRPr>
          </a:p>
        </p:txBody>
      </p:sp>
      <p:sp>
        <p:nvSpPr>
          <p:cNvPr id="15" name="TextBox 14"/>
          <p:cNvSpPr txBox="1"/>
          <p:nvPr/>
        </p:nvSpPr>
        <p:spPr>
          <a:xfrm>
            <a:off x="5851723" y="1600826"/>
            <a:ext cx="1046581" cy="338554"/>
          </a:xfrm>
          <a:prstGeom prst="rect">
            <a:avLst/>
          </a:prstGeom>
          <a:noFill/>
        </p:spPr>
        <p:txBody>
          <a:bodyPr wrap="none" rtlCol="0">
            <a:spAutoFit/>
          </a:bodyPr>
          <a:lstStyle/>
          <a:p>
            <a:r>
              <a:rPr lang="en-US" sz="1600" dirty="0" err="1" smtClean="0">
                <a:solidFill>
                  <a:srgbClr val="B31B1B"/>
                </a:solidFill>
                <a:latin typeface="Courier"/>
                <a:cs typeface="Courier"/>
              </a:rPr>
              <a:t>R_ybase</a:t>
            </a:r>
            <a:endParaRPr lang="en-US" sz="1600" dirty="0">
              <a:solidFill>
                <a:srgbClr val="B31B1B"/>
              </a:solidFill>
              <a:latin typeface="Courier"/>
              <a:cs typeface="Courier"/>
            </a:endParaRPr>
          </a:p>
        </p:txBody>
      </p:sp>
      <p:sp>
        <p:nvSpPr>
          <p:cNvPr id="16" name="TextBox 15"/>
          <p:cNvSpPr txBox="1"/>
          <p:nvPr/>
        </p:nvSpPr>
        <p:spPr>
          <a:xfrm>
            <a:off x="6822661" y="1904469"/>
            <a:ext cx="1046581" cy="338554"/>
          </a:xfrm>
          <a:prstGeom prst="rect">
            <a:avLst/>
          </a:prstGeom>
          <a:noFill/>
        </p:spPr>
        <p:txBody>
          <a:bodyPr wrap="none" rtlCol="0">
            <a:spAutoFit/>
          </a:bodyPr>
          <a:lstStyle/>
          <a:p>
            <a:r>
              <a:rPr lang="en-US" sz="1600" dirty="0" err="1" smtClean="0">
                <a:solidFill>
                  <a:srgbClr val="B31B1B"/>
                </a:solidFill>
                <a:latin typeface="Courier"/>
                <a:cs typeface="Courier"/>
              </a:rPr>
              <a:t>R_ybase</a:t>
            </a:r>
            <a:endParaRPr lang="en-US" sz="1600" dirty="0">
              <a:solidFill>
                <a:srgbClr val="B31B1B"/>
              </a:solidFill>
              <a:latin typeface="Courier"/>
              <a:cs typeface="Courier"/>
            </a:endParaRPr>
          </a:p>
        </p:txBody>
      </p:sp>
      <p:sp>
        <p:nvSpPr>
          <p:cNvPr id="17" name="TextBox 16"/>
          <p:cNvSpPr txBox="1"/>
          <p:nvPr/>
        </p:nvSpPr>
        <p:spPr>
          <a:xfrm>
            <a:off x="7068434" y="2478670"/>
            <a:ext cx="554058" cy="338554"/>
          </a:xfrm>
          <a:prstGeom prst="rect">
            <a:avLst/>
          </a:prstGeom>
          <a:noFill/>
        </p:spPr>
        <p:txBody>
          <a:bodyPr wrap="none" rtlCol="0">
            <a:spAutoFit/>
          </a:bodyPr>
          <a:lstStyle/>
          <a:p>
            <a:r>
              <a:rPr lang="en-US" sz="1600" dirty="0" err="1" smtClean="0">
                <a:solidFill>
                  <a:srgbClr val="B31B1B"/>
                </a:solidFill>
                <a:latin typeface="Courier"/>
                <a:cs typeface="Courier"/>
              </a:rPr>
              <a:t>R_a</a:t>
            </a:r>
            <a:endParaRPr lang="en-US" sz="1600" dirty="0">
              <a:solidFill>
                <a:srgbClr val="B31B1B"/>
              </a:solidFill>
              <a:latin typeface="Courier"/>
              <a:cs typeface="Courier"/>
            </a:endParaRPr>
          </a:p>
        </p:txBody>
      </p:sp>
      <p:sp>
        <p:nvSpPr>
          <p:cNvPr id="18" name="TextBox 17"/>
          <p:cNvSpPr txBox="1"/>
          <p:nvPr/>
        </p:nvSpPr>
        <p:spPr>
          <a:xfrm>
            <a:off x="5851723" y="3361587"/>
            <a:ext cx="800319" cy="338554"/>
          </a:xfrm>
          <a:prstGeom prst="rect">
            <a:avLst/>
          </a:prstGeom>
          <a:noFill/>
        </p:spPr>
        <p:txBody>
          <a:bodyPr wrap="none" rtlCol="0">
            <a:spAutoFit/>
          </a:bodyPr>
          <a:lstStyle/>
          <a:p>
            <a:r>
              <a:rPr lang="en-US" sz="1600" dirty="0" err="1" smtClean="0">
                <a:solidFill>
                  <a:srgbClr val="B31B1B"/>
                </a:solidFill>
                <a:latin typeface="Courier"/>
                <a:cs typeface="Courier"/>
              </a:rPr>
              <a:t>R_max</a:t>
            </a:r>
            <a:endParaRPr lang="en-US" sz="1600" dirty="0">
              <a:solidFill>
                <a:srgbClr val="B31B1B"/>
              </a:solidFill>
              <a:latin typeface="Courier"/>
              <a:cs typeface="Courier"/>
            </a:endParaRPr>
          </a:p>
        </p:txBody>
      </p:sp>
      <p:sp>
        <p:nvSpPr>
          <p:cNvPr id="19" name="TextBox 18"/>
          <p:cNvSpPr txBox="1"/>
          <p:nvPr/>
        </p:nvSpPr>
        <p:spPr>
          <a:xfrm>
            <a:off x="5851723" y="3646781"/>
            <a:ext cx="800319" cy="338554"/>
          </a:xfrm>
          <a:prstGeom prst="rect">
            <a:avLst/>
          </a:prstGeom>
          <a:noFill/>
        </p:spPr>
        <p:txBody>
          <a:bodyPr wrap="none" rtlCol="0">
            <a:spAutoFit/>
          </a:bodyPr>
          <a:lstStyle/>
          <a:p>
            <a:r>
              <a:rPr lang="en-US" sz="1600" dirty="0" err="1" smtClean="0">
                <a:solidFill>
                  <a:srgbClr val="B31B1B"/>
                </a:solidFill>
                <a:latin typeface="Courier"/>
                <a:cs typeface="Courier"/>
              </a:rPr>
              <a:t>R_max</a:t>
            </a:r>
            <a:endParaRPr lang="en-US" sz="1600" dirty="0">
              <a:solidFill>
                <a:srgbClr val="B31B1B"/>
              </a:solidFill>
              <a:latin typeface="Courier"/>
              <a:cs typeface="Courier"/>
            </a:endParaRPr>
          </a:p>
        </p:txBody>
      </p:sp>
      <p:sp>
        <p:nvSpPr>
          <p:cNvPr id="20" name="TextBox 19"/>
          <p:cNvSpPr txBox="1"/>
          <p:nvPr/>
        </p:nvSpPr>
        <p:spPr>
          <a:xfrm>
            <a:off x="6456168" y="3068616"/>
            <a:ext cx="1292842" cy="338554"/>
          </a:xfrm>
          <a:prstGeom prst="rect">
            <a:avLst/>
          </a:prstGeom>
          <a:noFill/>
        </p:spPr>
        <p:txBody>
          <a:bodyPr wrap="none" rtlCol="0">
            <a:spAutoFit/>
          </a:bodyPr>
          <a:lstStyle/>
          <a:p>
            <a:r>
              <a:rPr lang="en-US" sz="1600" dirty="0" smtClean="0">
                <a:solidFill>
                  <a:srgbClr val="B31B1B"/>
                </a:solidFill>
                <a:latin typeface="Courier"/>
                <a:cs typeface="Courier"/>
              </a:rPr>
              <a:t>THRESHOLD</a:t>
            </a:r>
            <a:endParaRPr lang="en-US" sz="1600" dirty="0">
              <a:solidFill>
                <a:srgbClr val="B31B1B"/>
              </a:solidFill>
              <a:latin typeface="Courier"/>
              <a:cs typeface="Courier"/>
            </a:endParaRPr>
          </a:p>
        </p:txBody>
      </p:sp>
      <p:sp>
        <p:nvSpPr>
          <p:cNvPr id="21" name="TextBox 20"/>
          <p:cNvSpPr txBox="1"/>
          <p:nvPr/>
        </p:nvSpPr>
        <p:spPr>
          <a:xfrm>
            <a:off x="6704475" y="3363409"/>
            <a:ext cx="1539103" cy="338554"/>
          </a:xfrm>
          <a:prstGeom prst="rect">
            <a:avLst/>
          </a:prstGeom>
          <a:noFill/>
        </p:spPr>
        <p:txBody>
          <a:bodyPr wrap="none" rtlCol="0">
            <a:spAutoFit/>
          </a:bodyPr>
          <a:lstStyle/>
          <a:p>
            <a:r>
              <a:rPr lang="en-US" sz="1600" dirty="0" smtClean="0">
                <a:solidFill>
                  <a:srgbClr val="B31B1B"/>
                </a:solidFill>
                <a:latin typeface="Courier"/>
                <a:cs typeface="Courier"/>
              </a:rPr>
              <a:t>Y_MAX_VALUE</a:t>
            </a:r>
            <a:endParaRPr lang="en-US" sz="1600" dirty="0">
              <a:solidFill>
                <a:srgbClr val="B31B1B"/>
              </a:solidFill>
              <a:latin typeface="Courier"/>
              <a:cs typeface="Courier"/>
            </a:endParaRPr>
          </a:p>
        </p:txBody>
      </p:sp>
      <p:sp>
        <p:nvSpPr>
          <p:cNvPr id="22" name="Oval 21"/>
          <p:cNvSpPr/>
          <p:nvPr/>
        </p:nvSpPr>
        <p:spPr>
          <a:xfrm>
            <a:off x="952867" y="2210477"/>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212863" y="1636879"/>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073521" y="2245346"/>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574875" y="2515943"/>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212863" y="2805770"/>
            <a:ext cx="519992" cy="333451"/>
          </a:xfrm>
          <a:prstGeom prst="ellipse">
            <a:avLst/>
          </a:prstGeom>
          <a:noFill/>
          <a:ln w="38100"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5847493" y="1904469"/>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28" name="TextBox 27"/>
          <p:cNvSpPr txBox="1"/>
          <p:nvPr/>
        </p:nvSpPr>
        <p:spPr>
          <a:xfrm>
            <a:off x="7921675" y="1899604"/>
            <a:ext cx="554058" cy="338554"/>
          </a:xfrm>
          <a:prstGeom prst="rect">
            <a:avLst/>
          </a:prstGeom>
          <a:noFill/>
        </p:spPr>
        <p:txBody>
          <a:bodyPr wrap="none" rtlCol="0">
            <a:spAutoFit/>
          </a:bodyPr>
          <a:lstStyle/>
          <a:p>
            <a:r>
              <a:rPr lang="en-US" sz="1600" dirty="0" smtClean="0">
                <a:solidFill>
                  <a:srgbClr val="B31B1B"/>
                </a:solidFill>
                <a:latin typeface="Courier"/>
                <a:cs typeface="Courier"/>
              </a:rPr>
              <a:t>IDX</a:t>
            </a:r>
            <a:endParaRPr lang="en-US" sz="1600" dirty="0">
              <a:solidFill>
                <a:srgbClr val="B31B1B"/>
              </a:solidFill>
              <a:latin typeface="Courier"/>
              <a:cs typeface="Courier"/>
            </a:endParaRPr>
          </a:p>
        </p:txBody>
      </p:sp>
      <p:sp>
        <p:nvSpPr>
          <p:cNvPr id="29" name="TextBox 28"/>
          <p:cNvSpPr txBox="1"/>
          <p:nvPr/>
        </p:nvSpPr>
        <p:spPr>
          <a:xfrm>
            <a:off x="6705258" y="2190266"/>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30" name="TextBox 29"/>
          <p:cNvSpPr txBox="1"/>
          <p:nvPr/>
        </p:nvSpPr>
        <p:spPr>
          <a:xfrm>
            <a:off x="6705258" y="2769770"/>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sp>
        <p:nvSpPr>
          <p:cNvPr id="31" name="TextBox 30"/>
          <p:cNvSpPr txBox="1"/>
          <p:nvPr/>
        </p:nvSpPr>
        <p:spPr>
          <a:xfrm>
            <a:off x="6947839" y="3649370"/>
            <a:ext cx="923450" cy="338554"/>
          </a:xfrm>
          <a:prstGeom prst="rect">
            <a:avLst/>
          </a:prstGeom>
          <a:noFill/>
        </p:spPr>
        <p:txBody>
          <a:bodyPr wrap="none" rtlCol="0">
            <a:spAutoFit/>
          </a:bodyPr>
          <a:lstStyle/>
          <a:p>
            <a:r>
              <a:rPr lang="en-US" sz="1600" dirty="0" err="1" smtClean="0">
                <a:solidFill>
                  <a:srgbClr val="B31B1B"/>
                </a:solidFill>
                <a:latin typeface="Courier"/>
                <a:cs typeface="Courier"/>
              </a:rPr>
              <a:t>R_yptr</a:t>
            </a:r>
            <a:endParaRPr lang="en-US" sz="1600" dirty="0">
              <a:solidFill>
                <a:srgbClr val="B31B1B"/>
              </a:solidFill>
              <a:latin typeface="Courier"/>
              <a:cs typeface="Courier"/>
            </a:endParaRPr>
          </a:p>
        </p:txBody>
      </p:sp>
      <p:graphicFrame>
        <p:nvGraphicFramePr>
          <p:cNvPr id="49" name="Object 48"/>
          <p:cNvGraphicFramePr>
            <a:graphicFrameLocks noChangeAspect="1"/>
          </p:cNvGraphicFramePr>
          <p:nvPr>
            <p:extLst>
              <p:ext uri="{D42A27DB-BD31-4B8C-83A1-F6EECF244321}">
                <p14:modId xmlns:p14="http://schemas.microsoft.com/office/powerpoint/2010/main" val="2959020077"/>
              </p:ext>
            </p:extLst>
          </p:nvPr>
        </p:nvGraphicFramePr>
        <p:xfrm>
          <a:off x="5030331" y="6123389"/>
          <a:ext cx="2263373" cy="525177"/>
        </p:xfrm>
        <a:graphic>
          <a:graphicData uri="http://schemas.openxmlformats.org/presentationml/2006/ole">
            <mc:AlternateContent xmlns:mc="http://schemas.openxmlformats.org/markup-compatibility/2006">
              <mc:Choice xmlns:v="urn:schemas-microsoft-com:vml" Requires="v">
                <p:oleObj spid="_x0000_s1071" name="Equation" r:id="rId6" imgW="876300" imgH="203200" progId="Equation.3">
                  <p:embed/>
                </p:oleObj>
              </mc:Choice>
              <mc:Fallback>
                <p:oleObj name="Equation" r:id="rId6" imgW="876300" imgH="203200" progId="Equation.3">
                  <p:embed/>
                  <p:pic>
                    <p:nvPicPr>
                      <p:cNvPr id="0" name=""/>
                      <p:cNvPicPr/>
                      <p:nvPr/>
                    </p:nvPicPr>
                    <p:blipFill>
                      <a:blip r:embed="rId7"/>
                      <a:stretch>
                        <a:fillRect/>
                      </a:stretch>
                    </p:blipFill>
                    <p:spPr>
                      <a:xfrm>
                        <a:off x="5030331" y="6123389"/>
                        <a:ext cx="2263373" cy="525177"/>
                      </a:xfrm>
                      <a:prstGeom prst="rect">
                        <a:avLst/>
                      </a:prstGeom>
                    </p:spPr>
                  </p:pic>
                </p:oleObj>
              </mc:Fallback>
            </mc:AlternateContent>
          </a:graphicData>
        </a:graphic>
      </p:graphicFrame>
      <p:sp>
        <p:nvSpPr>
          <p:cNvPr id="52" name="Content Placeholder 2"/>
          <p:cNvSpPr txBox="1">
            <a:spLocks/>
          </p:cNvSpPr>
          <p:nvPr/>
        </p:nvSpPr>
        <p:spPr>
          <a:xfrm>
            <a:off x="1518818" y="6119474"/>
            <a:ext cx="3353272" cy="57431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smtClean="0"/>
              <a:t>Affine Value Structure:</a:t>
            </a:r>
            <a:endParaRPr lang="en-US" dirty="0"/>
          </a:p>
        </p:txBody>
      </p:sp>
      <p:sp>
        <p:nvSpPr>
          <p:cNvPr id="92" name="TextBox 91"/>
          <p:cNvSpPr txBox="1"/>
          <p:nvPr/>
        </p:nvSpPr>
        <p:spPr>
          <a:xfrm>
            <a:off x="6664364" y="5297369"/>
            <a:ext cx="461710" cy="369332"/>
          </a:xfrm>
          <a:prstGeom prst="rect">
            <a:avLst/>
          </a:prstGeom>
          <a:noFill/>
        </p:spPr>
        <p:txBody>
          <a:bodyPr wrap="none" rtlCol="0">
            <a:spAutoFit/>
          </a:bodyPr>
          <a:lstStyle/>
          <a:p>
            <a:r>
              <a:rPr lang="en-US" b="1" dirty="0" smtClean="0">
                <a:solidFill>
                  <a:srgbClr val="000000"/>
                </a:solidFill>
                <a:latin typeface="Courier"/>
                <a:cs typeface="Courier"/>
              </a:rPr>
              <a:t>44</a:t>
            </a:r>
            <a:endParaRPr lang="en-US" b="1" dirty="0">
              <a:solidFill>
                <a:srgbClr val="000000"/>
              </a:solidFill>
              <a:latin typeface="Courier"/>
              <a:cs typeface="Courier"/>
            </a:endParaRPr>
          </a:p>
        </p:txBody>
      </p:sp>
      <p:sp>
        <p:nvSpPr>
          <p:cNvPr id="76" name="TextBox 75"/>
          <p:cNvSpPr txBox="1"/>
          <p:nvPr/>
        </p:nvSpPr>
        <p:spPr>
          <a:xfrm>
            <a:off x="6713785" y="4277947"/>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80" name="TextBox 79"/>
          <p:cNvSpPr txBox="1"/>
          <p:nvPr/>
        </p:nvSpPr>
        <p:spPr>
          <a:xfrm>
            <a:off x="6641539" y="4528443"/>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84" name="TextBox 83"/>
          <p:cNvSpPr txBox="1"/>
          <p:nvPr/>
        </p:nvSpPr>
        <p:spPr>
          <a:xfrm>
            <a:off x="6650713" y="4793015"/>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8" name="TextBox 87"/>
          <p:cNvSpPr txBox="1"/>
          <p:nvPr/>
        </p:nvSpPr>
        <p:spPr>
          <a:xfrm>
            <a:off x="6736097" y="5037737"/>
            <a:ext cx="323188" cy="369332"/>
          </a:xfrm>
          <a:prstGeom prst="rect">
            <a:avLst/>
          </a:prstGeom>
          <a:noFill/>
        </p:spPr>
        <p:txBody>
          <a:bodyPr wrap="none" rtlCol="0">
            <a:spAutoFit/>
          </a:bodyPr>
          <a:lstStyle/>
          <a:p>
            <a:r>
              <a:rPr lang="en-US" b="1" dirty="0" smtClean="0">
                <a:solidFill>
                  <a:srgbClr val="000000"/>
                </a:solidFill>
                <a:latin typeface="Courier"/>
                <a:cs typeface="Courier"/>
              </a:rPr>
              <a:t>3</a:t>
            </a:r>
            <a:endParaRPr lang="en-US" b="1" dirty="0">
              <a:solidFill>
                <a:srgbClr val="000000"/>
              </a:solidFill>
              <a:latin typeface="Courier"/>
              <a:cs typeface="Courier"/>
            </a:endParaRPr>
          </a:p>
        </p:txBody>
      </p:sp>
      <p:sp>
        <p:nvSpPr>
          <p:cNvPr id="73" name="TextBox 72"/>
          <p:cNvSpPr txBox="1"/>
          <p:nvPr/>
        </p:nvSpPr>
        <p:spPr>
          <a:xfrm>
            <a:off x="2389703" y="4271695"/>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4" name="TextBox 73"/>
          <p:cNvSpPr txBox="1"/>
          <p:nvPr/>
        </p:nvSpPr>
        <p:spPr>
          <a:xfrm>
            <a:off x="3849324" y="4271695"/>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5" name="TextBox 74"/>
          <p:cNvSpPr txBox="1"/>
          <p:nvPr/>
        </p:nvSpPr>
        <p:spPr>
          <a:xfrm>
            <a:off x="5274476" y="4272080"/>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77" name="TextBox 76"/>
          <p:cNvSpPr txBox="1"/>
          <p:nvPr/>
        </p:nvSpPr>
        <p:spPr>
          <a:xfrm>
            <a:off x="2297650" y="4522191"/>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78" name="TextBox 77"/>
          <p:cNvSpPr txBox="1"/>
          <p:nvPr/>
        </p:nvSpPr>
        <p:spPr>
          <a:xfrm>
            <a:off x="3766918" y="4522191"/>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79" name="TextBox 78"/>
          <p:cNvSpPr txBox="1"/>
          <p:nvPr/>
        </p:nvSpPr>
        <p:spPr>
          <a:xfrm>
            <a:off x="5192070" y="4522576"/>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81" name="TextBox 80"/>
          <p:cNvSpPr txBox="1"/>
          <p:nvPr/>
        </p:nvSpPr>
        <p:spPr>
          <a:xfrm>
            <a:off x="2296151" y="4786763"/>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2" name="TextBox 81"/>
          <p:cNvSpPr txBox="1"/>
          <p:nvPr/>
        </p:nvSpPr>
        <p:spPr>
          <a:xfrm>
            <a:off x="3776092" y="4786763"/>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3" name="TextBox 82"/>
          <p:cNvSpPr txBox="1"/>
          <p:nvPr/>
        </p:nvSpPr>
        <p:spPr>
          <a:xfrm>
            <a:off x="5201244" y="4787148"/>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85" name="TextBox 84"/>
          <p:cNvSpPr txBox="1"/>
          <p:nvPr/>
        </p:nvSpPr>
        <p:spPr>
          <a:xfrm>
            <a:off x="2381535" y="5031485"/>
            <a:ext cx="323188" cy="369332"/>
          </a:xfrm>
          <a:prstGeom prst="rect">
            <a:avLst/>
          </a:prstGeom>
          <a:noFill/>
        </p:spPr>
        <p:txBody>
          <a:bodyPr wrap="none" rtlCol="0">
            <a:spAutoFit/>
          </a:bodyPr>
          <a:lstStyle/>
          <a:p>
            <a:r>
              <a:rPr lang="en-US" b="1" dirty="0">
                <a:solidFill>
                  <a:srgbClr val="000000"/>
                </a:solidFill>
                <a:latin typeface="Courier"/>
                <a:cs typeface="Courier"/>
              </a:rPr>
              <a:t>0</a:t>
            </a:r>
          </a:p>
        </p:txBody>
      </p:sp>
      <p:sp>
        <p:nvSpPr>
          <p:cNvPr id="86" name="TextBox 85"/>
          <p:cNvSpPr txBox="1"/>
          <p:nvPr/>
        </p:nvSpPr>
        <p:spPr>
          <a:xfrm>
            <a:off x="3861476" y="5031485"/>
            <a:ext cx="323188" cy="369332"/>
          </a:xfrm>
          <a:prstGeom prst="rect">
            <a:avLst/>
          </a:prstGeom>
          <a:noFill/>
        </p:spPr>
        <p:txBody>
          <a:bodyPr wrap="none" rtlCol="0">
            <a:spAutoFit/>
          </a:bodyPr>
          <a:lstStyle/>
          <a:p>
            <a:r>
              <a:rPr lang="en-US" b="1" dirty="0" smtClean="0">
                <a:solidFill>
                  <a:srgbClr val="000000"/>
                </a:solidFill>
                <a:latin typeface="Courier"/>
                <a:cs typeface="Courier"/>
              </a:rPr>
              <a:t>1</a:t>
            </a:r>
            <a:endParaRPr lang="en-US" b="1" dirty="0">
              <a:solidFill>
                <a:srgbClr val="000000"/>
              </a:solidFill>
              <a:latin typeface="Courier"/>
              <a:cs typeface="Courier"/>
            </a:endParaRPr>
          </a:p>
        </p:txBody>
      </p:sp>
      <p:sp>
        <p:nvSpPr>
          <p:cNvPr id="87" name="TextBox 86"/>
          <p:cNvSpPr txBox="1"/>
          <p:nvPr/>
        </p:nvSpPr>
        <p:spPr>
          <a:xfrm>
            <a:off x="5286628" y="5031870"/>
            <a:ext cx="323188" cy="369332"/>
          </a:xfrm>
          <a:prstGeom prst="rect">
            <a:avLst/>
          </a:prstGeom>
          <a:noFill/>
        </p:spPr>
        <p:txBody>
          <a:bodyPr wrap="none" rtlCol="0">
            <a:spAutoFit/>
          </a:bodyPr>
          <a:lstStyle/>
          <a:p>
            <a:r>
              <a:rPr lang="en-US" b="1" dirty="0" smtClean="0">
                <a:solidFill>
                  <a:srgbClr val="000000"/>
                </a:solidFill>
                <a:latin typeface="Courier"/>
                <a:cs typeface="Courier"/>
              </a:rPr>
              <a:t>2</a:t>
            </a:r>
            <a:endParaRPr lang="en-US" b="1" dirty="0">
              <a:solidFill>
                <a:srgbClr val="000000"/>
              </a:solidFill>
              <a:latin typeface="Courier"/>
              <a:cs typeface="Courier"/>
            </a:endParaRPr>
          </a:p>
        </p:txBody>
      </p:sp>
      <p:sp>
        <p:nvSpPr>
          <p:cNvPr id="89" name="TextBox 88"/>
          <p:cNvSpPr txBox="1"/>
          <p:nvPr/>
        </p:nvSpPr>
        <p:spPr>
          <a:xfrm>
            <a:off x="2309802" y="5291117"/>
            <a:ext cx="461710" cy="369332"/>
          </a:xfrm>
          <a:prstGeom prst="rect">
            <a:avLst/>
          </a:prstGeom>
          <a:noFill/>
        </p:spPr>
        <p:txBody>
          <a:bodyPr wrap="none" rtlCol="0">
            <a:spAutoFit/>
          </a:bodyPr>
          <a:lstStyle/>
          <a:p>
            <a:r>
              <a:rPr lang="en-US" b="1" dirty="0" smtClean="0">
                <a:solidFill>
                  <a:srgbClr val="000000"/>
                </a:solidFill>
                <a:latin typeface="Courier"/>
                <a:cs typeface="Courier"/>
              </a:rPr>
              <a:t>32</a:t>
            </a:r>
            <a:endParaRPr lang="en-US" b="1" dirty="0">
              <a:solidFill>
                <a:srgbClr val="000000"/>
              </a:solidFill>
              <a:latin typeface="Courier"/>
              <a:cs typeface="Courier"/>
            </a:endParaRPr>
          </a:p>
        </p:txBody>
      </p:sp>
      <p:sp>
        <p:nvSpPr>
          <p:cNvPr id="90" name="TextBox 89"/>
          <p:cNvSpPr txBox="1"/>
          <p:nvPr/>
        </p:nvSpPr>
        <p:spPr>
          <a:xfrm>
            <a:off x="3789743" y="5291117"/>
            <a:ext cx="461710" cy="369332"/>
          </a:xfrm>
          <a:prstGeom prst="rect">
            <a:avLst/>
          </a:prstGeom>
          <a:noFill/>
        </p:spPr>
        <p:txBody>
          <a:bodyPr wrap="none" rtlCol="0">
            <a:spAutoFit/>
          </a:bodyPr>
          <a:lstStyle/>
          <a:p>
            <a:r>
              <a:rPr lang="en-US" b="1" dirty="0" smtClean="0">
                <a:solidFill>
                  <a:srgbClr val="000000"/>
                </a:solidFill>
                <a:latin typeface="Courier"/>
                <a:cs typeface="Courier"/>
              </a:rPr>
              <a:t>36</a:t>
            </a:r>
            <a:endParaRPr lang="en-US" b="1" dirty="0">
              <a:solidFill>
                <a:srgbClr val="000000"/>
              </a:solidFill>
              <a:latin typeface="Courier"/>
              <a:cs typeface="Courier"/>
            </a:endParaRPr>
          </a:p>
        </p:txBody>
      </p:sp>
      <p:sp>
        <p:nvSpPr>
          <p:cNvPr id="91" name="TextBox 90"/>
          <p:cNvSpPr txBox="1"/>
          <p:nvPr/>
        </p:nvSpPr>
        <p:spPr>
          <a:xfrm>
            <a:off x="5214895" y="5291502"/>
            <a:ext cx="461710" cy="369332"/>
          </a:xfrm>
          <a:prstGeom prst="rect">
            <a:avLst/>
          </a:prstGeom>
          <a:noFill/>
        </p:spPr>
        <p:txBody>
          <a:bodyPr wrap="none" rtlCol="0">
            <a:spAutoFit/>
          </a:bodyPr>
          <a:lstStyle/>
          <a:p>
            <a:r>
              <a:rPr lang="en-US" b="1" dirty="0" smtClean="0">
                <a:solidFill>
                  <a:srgbClr val="000000"/>
                </a:solidFill>
                <a:latin typeface="Courier"/>
                <a:cs typeface="Courier"/>
              </a:rPr>
              <a:t>40</a:t>
            </a:r>
            <a:endParaRPr lang="en-US" b="1" dirty="0">
              <a:solidFill>
                <a:srgbClr val="000000"/>
              </a:solidFill>
              <a:latin typeface="Courier"/>
              <a:cs typeface="Courier"/>
            </a:endParaRPr>
          </a:p>
        </p:txBody>
      </p:sp>
      <p:sp>
        <p:nvSpPr>
          <p:cNvPr id="53" name="TextBox 52"/>
          <p:cNvSpPr txBox="1"/>
          <p:nvPr/>
        </p:nvSpPr>
        <p:spPr>
          <a:xfrm>
            <a:off x="6593244" y="5541209"/>
            <a:ext cx="600232" cy="369332"/>
          </a:xfrm>
          <a:prstGeom prst="rect">
            <a:avLst/>
          </a:prstGeom>
          <a:noFill/>
        </p:spPr>
        <p:txBody>
          <a:bodyPr wrap="none" rtlCol="0">
            <a:spAutoFit/>
          </a:bodyPr>
          <a:lstStyle/>
          <a:p>
            <a:r>
              <a:rPr lang="en-US" b="1" dirty="0" smtClean="0">
                <a:solidFill>
                  <a:srgbClr val="000000"/>
                </a:solidFill>
                <a:latin typeface="Courier"/>
                <a:cs typeface="Courier"/>
              </a:rPr>
              <a:t>127</a:t>
            </a:r>
            <a:endParaRPr lang="en-US" b="1" dirty="0">
              <a:solidFill>
                <a:srgbClr val="000000"/>
              </a:solidFill>
              <a:latin typeface="Courier"/>
              <a:cs typeface="Courier"/>
            </a:endParaRPr>
          </a:p>
        </p:txBody>
      </p:sp>
      <p:sp>
        <p:nvSpPr>
          <p:cNvPr id="54" name="TextBox 53"/>
          <p:cNvSpPr txBox="1"/>
          <p:nvPr/>
        </p:nvSpPr>
        <p:spPr>
          <a:xfrm>
            <a:off x="2309802" y="5534957"/>
            <a:ext cx="461710" cy="369332"/>
          </a:xfrm>
          <a:prstGeom prst="rect">
            <a:avLst/>
          </a:prstGeom>
          <a:noFill/>
        </p:spPr>
        <p:txBody>
          <a:bodyPr wrap="none" rtlCol="0">
            <a:spAutoFit/>
          </a:bodyPr>
          <a:lstStyle/>
          <a:p>
            <a:r>
              <a:rPr lang="en-US" b="1" dirty="0" smtClean="0">
                <a:solidFill>
                  <a:srgbClr val="000000"/>
                </a:solidFill>
                <a:latin typeface="Courier"/>
                <a:cs typeface="Courier"/>
              </a:rPr>
              <a:t>19</a:t>
            </a:r>
            <a:endParaRPr lang="en-US" b="1" dirty="0">
              <a:solidFill>
                <a:srgbClr val="000000"/>
              </a:solidFill>
              <a:latin typeface="Courier"/>
              <a:cs typeface="Courier"/>
            </a:endParaRPr>
          </a:p>
        </p:txBody>
      </p:sp>
      <p:sp>
        <p:nvSpPr>
          <p:cNvPr id="55" name="TextBox 54"/>
          <p:cNvSpPr txBox="1"/>
          <p:nvPr/>
        </p:nvSpPr>
        <p:spPr>
          <a:xfrm>
            <a:off x="3789743" y="5534957"/>
            <a:ext cx="461710" cy="369332"/>
          </a:xfrm>
          <a:prstGeom prst="rect">
            <a:avLst/>
          </a:prstGeom>
          <a:noFill/>
        </p:spPr>
        <p:txBody>
          <a:bodyPr wrap="none" rtlCol="0">
            <a:spAutoFit/>
          </a:bodyPr>
          <a:lstStyle/>
          <a:p>
            <a:r>
              <a:rPr lang="en-US" b="1" dirty="0" smtClean="0">
                <a:solidFill>
                  <a:srgbClr val="000000"/>
                </a:solidFill>
                <a:latin typeface="Courier"/>
                <a:cs typeface="Courier"/>
              </a:rPr>
              <a:t>89</a:t>
            </a:r>
            <a:endParaRPr lang="en-US" b="1" dirty="0">
              <a:solidFill>
                <a:srgbClr val="000000"/>
              </a:solidFill>
              <a:latin typeface="Courier"/>
              <a:cs typeface="Courier"/>
            </a:endParaRPr>
          </a:p>
        </p:txBody>
      </p:sp>
      <p:sp>
        <p:nvSpPr>
          <p:cNvPr id="56" name="TextBox 55"/>
          <p:cNvSpPr txBox="1"/>
          <p:nvPr/>
        </p:nvSpPr>
        <p:spPr>
          <a:xfrm>
            <a:off x="5296175" y="5535342"/>
            <a:ext cx="323188" cy="369332"/>
          </a:xfrm>
          <a:prstGeom prst="rect">
            <a:avLst/>
          </a:prstGeom>
          <a:noFill/>
        </p:spPr>
        <p:txBody>
          <a:bodyPr wrap="none" rtlCol="0">
            <a:spAutoFit/>
          </a:bodyPr>
          <a:lstStyle/>
          <a:p>
            <a:r>
              <a:rPr lang="en-US" b="1" dirty="0">
                <a:solidFill>
                  <a:srgbClr val="000000"/>
                </a:solidFill>
                <a:latin typeface="Courier"/>
                <a:cs typeface="Courier"/>
              </a:rPr>
              <a:t>8</a:t>
            </a:r>
          </a:p>
        </p:txBody>
      </p:sp>
      <p:sp>
        <p:nvSpPr>
          <p:cNvPr id="13" name="TextBox 12"/>
          <p:cNvSpPr txBox="1"/>
          <p:nvPr/>
        </p:nvSpPr>
        <p:spPr>
          <a:xfrm>
            <a:off x="-1743364" y="3186545"/>
            <a:ext cx="184666" cy="369332"/>
          </a:xfrm>
          <a:prstGeom prst="rect">
            <a:avLst/>
          </a:prstGeom>
          <a:noFill/>
        </p:spPr>
        <p:txBody>
          <a:bodyPr wrap="none" rtlCol="0">
            <a:spAutoFit/>
          </a:bodyPr>
          <a:lstStyle/>
          <a:p>
            <a:endParaRPr lang="en-US" dirty="0"/>
          </a:p>
        </p:txBody>
      </p:sp>
      <p:sp>
        <p:nvSpPr>
          <p:cNvPr id="59" name="TextBox 58"/>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FG-SIMT    </a:t>
            </a:r>
            <a:r>
              <a:rPr lang="en-US" sz="1200" baseline="0" dirty="0" smtClean="0">
                <a:solidFill>
                  <a:schemeClr val="accent1"/>
                </a:solidFill>
              </a:rPr>
              <a:t>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
        <p:nvSpPr>
          <p:cNvPr id="60"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pPr/>
              <a:t>11</a:t>
            </a:fld>
            <a:endParaRPr lang="en-US" dirty="0"/>
          </a:p>
        </p:txBody>
      </p:sp>
    </p:spTree>
    <p:extLst>
      <p:ext uri="{BB962C8B-B14F-4D97-AF65-F5344CB8AC3E}">
        <p14:creationId xmlns:p14="http://schemas.microsoft.com/office/powerpoint/2010/main" val="3043659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7" grpId="0" animBg="1"/>
      <p:bldP spid="8" grpId="0" animBg="1"/>
      <p:bldP spid="9" grpId="0" animBg="1"/>
      <p:bldP spid="14" grpId="0"/>
      <p:bldP spid="15" grpId="0"/>
      <p:bldP spid="16" grpId="0"/>
      <p:bldP spid="17" grpId="0"/>
      <p:bldP spid="18" grpId="0"/>
      <p:bldP spid="19" grpId="0"/>
      <p:bldP spid="20" grpId="0"/>
      <p:bldP spid="21" grpId="0"/>
      <p:bldP spid="22" grpId="0" animBg="1"/>
      <p:bldP spid="23" grpId="0" animBg="1"/>
      <p:bldP spid="24" grpId="0" animBg="1"/>
      <p:bldP spid="25" grpId="0" animBg="1"/>
      <p:bldP spid="26" grpId="0" animBg="1"/>
      <p:bldP spid="27" grpId="0"/>
      <p:bldP spid="28" grpId="0"/>
      <p:bldP spid="29" grpId="0"/>
      <p:bldP spid="30" grpId="0"/>
      <p:bldP spid="31" grpId="0"/>
      <p:bldP spid="52" grpId="0"/>
      <p:bldP spid="92" grpId="0"/>
      <p:bldP spid="76" grpId="0"/>
      <p:bldP spid="80" grpId="0"/>
      <p:bldP spid="84" grpId="0"/>
      <p:bldP spid="88" grpId="0"/>
      <p:bldP spid="73" grpId="0"/>
      <p:bldP spid="74" grpId="0"/>
      <p:bldP spid="75" grpId="0"/>
      <p:bldP spid="77" grpId="0"/>
      <p:bldP spid="78" grpId="0"/>
      <p:bldP spid="79" grpId="0"/>
      <p:bldP spid="81" grpId="0"/>
      <p:bldP spid="82" grpId="0"/>
      <p:bldP spid="83" grpId="0"/>
      <p:bldP spid="85" grpId="0"/>
      <p:bldP spid="86" grpId="0"/>
      <p:bldP spid="87" grpId="0"/>
      <p:bldP spid="89" grpId="0"/>
      <p:bldP spid="90" grpId="0"/>
      <p:bldP spid="91" grpId="0"/>
      <p:bldP spid="53"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Exploiting Value Structure</a:t>
            </a:r>
            <a:endParaRPr lang="en-US" dirty="0"/>
          </a:p>
        </p:txBody>
      </p:sp>
      <p:sp>
        <p:nvSpPr>
          <p:cNvPr id="5"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000000"/>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6" name="Picture 5"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sp>
        <p:nvSpPr>
          <p:cNvPr id="8" name="Content Placeholder 3"/>
          <p:cNvSpPr>
            <a:spLocks noGrp="1"/>
          </p:cNvSpPr>
          <p:nvPr>
            <p:ph idx="1"/>
          </p:nvPr>
        </p:nvSpPr>
        <p:spPr>
          <a:xfrm>
            <a:off x="457200" y="1095375"/>
            <a:ext cx="4174835" cy="1721850"/>
          </a:xfrm>
        </p:spPr>
        <p:txBody>
          <a:bodyPr/>
          <a:lstStyle/>
          <a:p>
            <a:r>
              <a:rPr lang="en-US" dirty="0" smtClean="0"/>
              <a:t>Affine arithmetic</a:t>
            </a:r>
          </a:p>
        </p:txBody>
      </p:sp>
      <p:sp>
        <p:nvSpPr>
          <p:cNvPr id="10"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store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1" name="Picture 10"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1279356147"/>
              </p:ext>
            </p:extLst>
          </p:nvPr>
        </p:nvGraphicFramePr>
        <p:xfrm>
          <a:off x="530992" y="2778670"/>
          <a:ext cx="1771651" cy="381000"/>
        </p:xfrm>
        <a:graphic>
          <a:graphicData uri="http://schemas.openxmlformats.org/presentationml/2006/ole">
            <mc:AlternateContent xmlns:mc="http://schemas.openxmlformats.org/markup-compatibility/2006">
              <mc:Choice xmlns:v="urn:schemas-microsoft-com:vml" Requires="v">
                <p:oleObj spid="_x0000_s13394" name="Equation" r:id="rId5" imgW="1003300" imgH="215900" progId="Equation.3">
                  <p:embed/>
                </p:oleObj>
              </mc:Choice>
              <mc:Fallback>
                <p:oleObj name="Equation" r:id="rId5" imgW="1003300" imgH="215900" progId="Equation.3">
                  <p:embed/>
                  <p:pic>
                    <p:nvPicPr>
                      <p:cNvPr id="0" name=""/>
                      <p:cNvPicPr/>
                      <p:nvPr/>
                    </p:nvPicPr>
                    <p:blipFill>
                      <a:blip r:embed="rId6"/>
                      <a:stretch>
                        <a:fillRect/>
                      </a:stretch>
                    </p:blipFill>
                    <p:spPr>
                      <a:xfrm>
                        <a:off x="530992" y="2778670"/>
                        <a:ext cx="1771651" cy="381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03723675"/>
              </p:ext>
            </p:extLst>
          </p:nvPr>
        </p:nvGraphicFramePr>
        <p:xfrm>
          <a:off x="2473644" y="2778432"/>
          <a:ext cx="1682750" cy="358775"/>
        </p:xfrm>
        <a:graphic>
          <a:graphicData uri="http://schemas.openxmlformats.org/presentationml/2006/ole">
            <mc:AlternateContent xmlns:mc="http://schemas.openxmlformats.org/markup-compatibility/2006">
              <mc:Choice xmlns:v="urn:schemas-microsoft-com:vml" Requires="v">
                <p:oleObj spid="_x0000_s13395" name="Equation" r:id="rId7" imgW="952500" imgH="203200" progId="Equation.3">
                  <p:embed/>
                </p:oleObj>
              </mc:Choice>
              <mc:Fallback>
                <p:oleObj name="Equation" r:id="rId7" imgW="952500" imgH="203200" progId="Equation.3">
                  <p:embed/>
                  <p:pic>
                    <p:nvPicPr>
                      <p:cNvPr id="0" name=""/>
                      <p:cNvPicPr/>
                      <p:nvPr/>
                    </p:nvPicPr>
                    <p:blipFill>
                      <a:blip r:embed="rId8"/>
                      <a:stretch>
                        <a:fillRect/>
                      </a:stretch>
                    </p:blipFill>
                    <p:spPr>
                      <a:xfrm>
                        <a:off x="2473644" y="2778432"/>
                        <a:ext cx="1682750" cy="35877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528321815"/>
              </p:ext>
            </p:extLst>
          </p:nvPr>
        </p:nvGraphicFramePr>
        <p:xfrm>
          <a:off x="530992" y="3307146"/>
          <a:ext cx="3679826" cy="381000"/>
        </p:xfrm>
        <a:graphic>
          <a:graphicData uri="http://schemas.openxmlformats.org/presentationml/2006/ole">
            <mc:AlternateContent xmlns:mc="http://schemas.openxmlformats.org/markup-compatibility/2006">
              <mc:Choice xmlns:v="urn:schemas-microsoft-com:vml" Requires="v">
                <p:oleObj spid="_x0000_s13396" name="Equation" r:id="rId9" imgW="2082800" imgH="215900" progId="Equation.3">
                  <p:embed/>
                </p:oleObj>
              </mc:Choice>
              <mc:Fallback>
                <p:oleObj name="Equation" r:id="rId9" imgW="2082800" imgH="215900" progId="Equation.3">
                  <p:embed/>
                  <p:pic>
                    <p:nvPicPr>
                      <p:cNvPr id="0" name=""/>
                      <p:cNvPicPr/>
                      <p:nvPr/>
                    </p:nvPicPr>
                    <p:blipFill>
                      <a:blip r:embed="rId10"/>
                      <a:stretch>
                        <a:fillRect/>
                      </a:stretch>
                    </p:blipFill>
                    <p:spPr>
                      <a:xfrm>
                        <a:off x="530992" y="3307146"/>
                        <a:ext cx="3679826" cy="381000"/>
                      </a:xfrm>
                      <a:prstGeom prst="rect">
                        <a:avLst/>
                      </a:prstGeom>
                    </p:spPr>
                  </p:pic>
                </p:oleObj>
              </mc:Fallback>
            </mc:AlternateContent>
          </a:graphicData>
        </a:graphic>
      </p:graphicFrame>
      <p:sp>
        <p:nvSpPr>
          <p:cNvPr id="15" name="Content Placeholder 3"/>
          <p:cNvSpPr txBox="1">
            <a:spLocks/>
          </p:cNvSpPr>
          <p:nvPr/>
        </p:nvSpPr>
        <p:spPr>
          <a:xfrm>
            <a:off x="457201" y="3930014"/>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16" name="Content Placeholder 3"/>
          <p:cNvSpPr txBox="1">
            <a:spLocks/>
          </p:cNvSpPr>
          <p:nvPr/>
        </p:nvSpPr>
        <p:spPr>
          <a:xfrm>
            <a:off x="457200" y="1095375"/>
            <a:ext cx="4174835" cy="17218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mtClean="0"/>
              <a:t>Affine arithmetic</a:t>
            </a:r>
          </a:p>
          <a:p>
            <a:r>
              <a:rPr lang="en-US" smtClean="0"/>
              <a:t>Affine memory operations</a:t>
            </a:r>
            <a:endParaRPr lang="en-US" dirty="0" smtClean="0"/>
          </a:p>
        </p:txBody>
      </p:sp>
      <p:sp>
        <p:nvSpPr>
          <p:cNvPr id="17" name="Content Placeholder 2"/>
          <p:cNvSpPr txBox="1">
            <a:spLocks/>
          </p:cNvSpPr>
          <p:nvPr/>
        </p:nvSpPr>
        <p:spPr>
          <a:xfrm>
            <a:off x="4750679" y="1023423"/>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b="1"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18" name="Picture 17"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4820" y="3269562"/>
            <a:ext cx="224131" cy="828089"/>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2638227339"/>
              </p:ext>
            </p:extLst>
          </p:nvPr>
        </p:nvGraphicFramePr>
        <p:xfrm>
          <a:off x="530992" y="2778670"/>
          <a:ext cx="1771651" cy="381000"/>
        </p:xfrm>
        <a:graphic>
          <a:graphicData uri="http://schemas.openxmlformats.org/presentationml/2006/ole">
            <mc:AlternateContent xmlns:mc="http://schemas.openxmlformats.org/markup-compatibility/2006">
              <mc:Choice xmlns:v="urn:schemas-microsoft-com:vml" Requires="v">
                <p:oleObj spid="_x0000_s13397" name="Equation" r:id="rId11" imgW="1003300" imgH="215900" progId="Equation.3">
                  <p:embed/>
                </p:oleObj>
              </mc:Choice>
              <mc:Fallback>
                <p:oleObj name="Equation" r:id="rId11" imgW="1003300" imgH="215900" progId="Equation.3">
                  <p:embed/>
                  <p:pic>
                    <p:nvPicPr>
                      <p:cNvPr id="0" name=""/>
                      <p:cNvPicPr/>
                      <p:nvPr/>
                    </p:nvPicPr>
                    <p:blipFill>
                      <a:blip r:embed="rId6"/>
                      <a:stretch>
                        <a:fillRect/>
                      </a:stretch>
                    </p:blipFill>
                    <p:spPr>
                      <a:xfrm>
                        <a:off x="530992" y="2778670"/>
                        <a:ext cx="1771651" cy="3810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307376652"/>
              </p:ext>
            </p:extLst>
          </p:nvPr>
        </p:nvGraphicFramePr>
        <p:xfrm>
          <a:off x="2473644" y="2778432"/>
          <a:ext cx="1682750" cy="358775"/>
        </p:xfrm>
        <a:graphic>
          <a:graphicData uri="http://schemas.openxmlformats.org/presentationml/2006/ole">
            <mc:AlternateContent xmlns:mc="http://schemas.openxmlformats.org/markup-compatibility/2006">
              <mc:Choice xmlns:v="urn:schemas-microsoft-com:vml" Requires="v">
                <p:oleObj spid="_x0000_s13398" name="Equation" r:id="rId12" imgW="952500" imgH="203200" progId="Equation.3">
                  <p:embed/>
                </p:oleObj>
              </mc:Choice>
              <mc:Fallback>
                <p:oleObj name="Equation" r:id="rId12" imgW="952500" imgH="203200" progId="Equation.3">
                  <p:embed/>
                  <p:pic>
                    <p:nvPicPr>
                      <p:cNvPr id="0" name=""/>
                      <p:cNvPicPr/>
                      <p:nvPr/>
                    </p:nvPicPr>
                    <p:blipFill>
                      <a:blip r:embed="rId8"/>
                      <a:stretch>
                        <a:fillRect/>
                      </a:stretch>
                    </p:blipFill>
                    <p:spPr>
                      <a:xfrm>
                        <a:off x="2473644" y="2778432"/>
                        <a:ext cx="1682750" cy="3587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633249697"/>
              </p:ext>
            </p:extLst>
          </p:nvPr>
        </p:nvGraphicFramePr>
        <p:xfrm>
          <a:off x="530992" y="3307146"/>
          <a:ext cx="3679826" cy="381000"/>
        </p:xfrm>
        <a:graphic>
          <a:graphicData uri="http://schemas.openxmlformats.org/presentationml/2006/ole">
            <mc:AlternateContent xmlns:mc="http://schemas.openxmlformats.org/markup-compatibility/2006">
              <mc:Choice xmlns:v="urn:schemas-microsoft-com:vml" Requires="v">
                <p:oleObj spid="_x0000_s13399" name="Equation" r:id="rId13" imgW="2082800" imgH="215900" progId="Equation.3">
                  <p:embed/>
                </p:oleObj>
              </mc:Choice>
              <mc:Fallback>
                <p:oleObj name="Equation" r:id="rId13" imgW="2082800" imgH="215900" progId="Equation.3">
                  <p:embed/>
                  <p:pic>
                    <p:nvPicPr>
                      <p:cNvPr id="0" name=""/>
                      <p:cNvPicPr/>
                      <p:nvPr/>
                    </p:nvPicPr>
                    <p:blipFill>
                      <a:blip r:embed="rId10"/>
                      <a:stretch>
                        <a:fillRect/>
                      </a:stretch>
                    </p:blipFill>
                    <p:spPr>
                      <a:xfrm>
                        <a:off x="530992" y="3307146"/>
                        <a:ext cx="3679826" cy="381000"/>
                      </a:xfrm>
                      <a:prstGeom prst="rect">
                        <a:avLst/>
                      </a:prstGeom>
                    </p:spPr>
                  </p:pic>
                </p:oleObj>
              </mc:Fallback>
            </mc:AlternateContent>
          </a:graphicData>
        </a:graphic>
      </p:graphicFrame>
      <p:sp>
        <p:nvSpPr>
          <p:cNvPr id="22" name="Content Placeholder 3"/>
          <p:cNvSpPr txBox="1">
            <a:spLocks/>
          </p:cNvSpPr>
          <p:nvPr/>
        </p:nvSpPr>
        <p:spPr>
          <a:xfrm>
            <a:off x="457201" y="3930014"/>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23" name="Content Placeholder 3"/>
          <p:cNvSpPr txBox="1">
            <a:spLocks/>
          </p:cNvSpPr>
          <p:nvPr/>
        </p:nvSpPr>
        <p:spPr>
          <a:xfrm>
            <a:off x="2209168" y="3930015"/>
            <a:ext cx="1493520" cy="59422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l</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lh</a:t>
            </a:r>
            <a:r>
              <a:rPr lang="en-US" sz="1700" dirty="0" smtClean="0">
                <a:latin typeface="Courier"/>
                <a:cs typeface="Courier"/>
              </a:rPr>
              <a:t>/</a:t>
            </a:r>
            <a:r>
              <a:rPr lang="en-US" sz="1700" dirty="0" err="1" smtClean="0">
                <a:latin typeface="Courier"/>
                <a:cs typeface="Courier"/>
              </a:rPr>
              <a:t>lb</a:t>
            </a:r>
            <a:endParaRPr lang="en-US" sz="1700" dirty="0" smtClean="0">
              <a:latin typeface="Courier"/>
              <a:cs typeface="Courier"/>
            </a:endParaRPr>
          </a:p>
          <a:p>
            <a:r>
              <a:rPr lang="en-US" sz="1700" dirty="0" err="1" smtClean="0">
                <a:latin typeface="Courier"/>
                <a:cs typeface="Courier"/>
              </a:rPr>
              <a:t>sw</a:t>
            </a:r>
            <a:r>
              <a:rPr lang="en-US" sz="1700" dirty="0" smtClean="0">
                <a:latin typeface="Courier"/>
                <a:cs typeface="Courier"/>
              </a:rPr>
              <a:t>/</a:t>
            </a:r>
            <a:r>
              <a:rPr lang="en-US" sz="1700" dirty="0" err="1" smtClean="0">
                <a:latin typeface="Courier"/>
                <a:cs typeface="Courier"/>
              </a:rPr>
              <a:t>sh</a:t>
            </a:r>
            <a:r>
              <a:rPr lang="en-US" sz="1700" dirty="0" smtClean="0">
                <a:latin typeface="Courier"/>
                <a:cs typeface="Courier"/>
              </a:rPr>
              <a:t>/</a:t>
            </a:r>
            <a:r>
              <a:rPr lang="en-US" sz="1700" dirty="0" err="1" smtClean="0">
                <a:latin typeface="Courier"/>
                <a:cs typeface="Courier"/>
              </a:rPr>
              <a:t>sb</a:t>
            </a:r>
            <a:endParaRPr lang="en-US" sz="1700" dirty="0" smtClean="0">
              <a:latin typeface="Courier"/>
              <a:cs typeface="Courier"/>
            </a:endParaRPr>
          </a:p>
        </p:txBody>
      </p:sp>
      <p:sp>
        <p:nvSpPr>
          <p:cNvPr id="24" name="Content Placeholder 3"/>
          <p:cNvSpPr txBox="1">
            <a:spLocks/>
          </p:cNvSpPr>
          <p:nvPr/>
        </p:nvSpPr>
        <p:spPr>
          <a:xfrm>
            <a:off x="459515" y="1097690"/>
            <a:ext cx="4174835" cy="17218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mtClean="0"/>
              <a:t>Affine arithmetic</a:t>
            </a:r>
          </a:p>
          <a:p>
            <a:r>
              <a:rPr lang="en-US" smtClean="0"/>
              <a:t>Affine memory operations</a:t>
            </a:r>
          </a:p>
          <a:p>
            <a:r>
              <a:rPr lang="en-US" smtClean="0"/>
              <a:t>Affine branches</a:t>
            </a:r>
            <a:endParaRPr lang="en-US" dirty="0"/>
          </a:p>
        </p:txBody>
      </p:sp>
      <p:sp>
        <p:nvSpPr>
          <p:cNvPr id="25" name="Content Placeholder 2"/>
          <p:cNvSpPr txBox="1">
            <a:spLocks/>
          </p:cNvSpPr>
          <p:nvPr/>
        </p:nvSpPr>
        <p:spPr>
          <a:xfrm>
            <a:off x="4752994" y="1025738"/>
            <a:ext cx="4391613" cy="35008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1600" dirty="0" err="1">
                <a:solidFill>
                  <a:srgbClr val="000000"/>
                </a:solidFill>
                <a:latin typeface="Courier"/>
                <a:cs typeface="Courier"/>
              </a:rPr>
              <a:t>v</a:t>
            </a:r>
            <a:r>
              <a:rPr lang="en-US" sz="1600" dirty="0" err="1" smtClean="0">
                <a:solidFill>
                  <a:srgbClr val="000000"/>
                </a:solidFill>
                <a:latin typeface="Courier"/>
                <a:cs typeface="Courier"/>
              </a:rPr>
              <a:t>sadd</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R_a</a:t>
            </a:r>
            <a:r>
              <a:rPr lang="en-US" sz="1600" dirty="0" smtClean="0">
                <a:solidFill>
                  <a:srgbClr val="000000"/>
                </a:solidFill>
                <a:latin typeface="Courier"/>
                <a:cs typeface="Courier"/>
              </a:rPr>
              <a:t>, M[A]</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ld.sh</a:t>
            </a:r>
            <a:r>
              <a:rPr lang="en-US" sz="1600" dirty="0" smtClean="0">
                <a:solidFill>
                  <a:srgbClr val="B31B1B"/>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M[Y]</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add</a:t>
            </a:r>
            <a:r>
              <a:rPr lang="en-US" sz="1600" dirty="0" smtClean="0">
                <a:solidFill>
                  <a:srgbClr val="B31B1B"/>
                </a:solidFill>
                <a:latin typeface="Courier"/>
                <a:cs typeface="Courier"/>
              </a:rPr>
              <a:t> </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R_ybase</a:t>
            </a:r>
            <a:r>
              <a:rPr lang="en-US" sz="1600" dirty="0" smtClean="0">
                <a:solidFill>
                  <a:srgbClr val="000000"/>
                </a:solidFill>
                <a:latin typeface="Courier"/>
                <a:cs typeface="Courier"/>
              </a:rPr>
              <a:t>, </a:t>
            </a:r>
            <a:r>
              <a:rPr lang="en-US" sz="1600" dirty="0" smtClean="0">
                <a:solidFill>
                  <a:srgbClr val="B31B1B"/>
                </a:solidFill>
                <a:latin typeface="Courier"/>
                <a:cs typeface="Courier"/>
              </a:rPr>
              <a:t>IDX</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load</a:t>
            </a:r>
            <a:r>
              <a:rPr lang="en-US" sz="1600" dirty="0" smtClean="0">
                <a:solidFill>
                  <a:srgbClr val="B31B1B"/>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add</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R_a</a:t>
            </a:r>
            <a:endParaRPr lang="en-US" sz="1600" dirty="0" smtClean="0">
              <a:solidFill>
                <a:srgbClr val="B31B1B"/>
              </a:solidFill>
              <a:latin typeface="Courier"/>
              <a:cs typeface="Courier"/>
            </a:endParaRP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R_y</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B31B1B"/>
                </a:solidFill>
                <a:latin typeface="Courier"/>
                <a:cs typeface="Courier"/>
              </a:rPr>
              <a:t>branch</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R_y</a:t>
            </a:r>
            <a:r>
              <a:rPr lang="en-US" sz="1600" dirty="0" smtClean="0">
                <a:solidFill>
                  <a:srgbClr val="000000"/>
                </a:solidFill>
                <a:latin typeface="Courier"/>
                <a:cs typeface="Courier"/>
              </a:rPr>
              <a:t>, </a:t>
            </a:r>
            <a:r>
              <a:rPr lang="en-US" sz="1600" dirty="0" smtClean="0">
                <a:solidFill>
                  <a:srgbClr val="B31B1B"/>
                </a:solidFill>
                <a:latin typeface="Courier"/>
                <a:cs typeface="Courier"/>
              </a:rPr>
              <a:t>THRESHOLD</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err="1" smtClean="0">
                <a:solidFill>
                  <a:srgbClr val="B31B1B"/>
                </a:solidFill>
                <a:latin typeface="Courier"/>
                <a:cs typeface="Courier"/>
              </a:rPr>
              <a:t>imm</a:t>
            </a:r>
            <a:r>
              <a:rPr lang="en-US" sz="1600"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a:t>
            </a:r>
            <a:r>
              <a:rPr lang="en-US" sz="1600" dirty="0" smtClean="0">
                <a:solidFill>
                  <a:srgbClr val="B31B1B"/>
                </a:solidFill>
                <a:latin typeface="Courier"/>
                <a:cs typeface="Courier"/>
              </a:rPr>
              <a:t>Y_MAX_VALUE</a:t>
            </a:r>
          </a:p>
          <a:p>
            <a:pPr marL="0" indent="0">
              <a:buFont typeface="Arial" pitchFamily="34" charset="0"/>
              <a:buNone/>
            </a:pPr>
            <a:r>
              <a:rPr lang="en-US" sz="1600" b="1" dirty="0">
                <a:solidFill>
                  <a:srgbClr val="000000"/>
                </a:solidFill>
                <a:latin typeface="Courier"/>
                <a:cs typeface="Courier"/>
              </a:rPr>
              <a:t> </a:t>
            </a:r>
            <a:r>
              <a:rPr lang="en-US" sz="1600" b="1" dirty="0" smtClean="0">
                <a:solidFill>
                  <a:srgbClr val="000000"/>
                </a:solidFill>
                <a:latin typeface="Courier"/>
                <a:cs typeface="Courier"/>
              </a:rPr>
              <a:t> </a:t>
            </a:r>
            <a:r>
              <a:rPr lang="en-US" sz="1600" b="1" dirty="0" smtClean="0">
                <a:solidFill>
                  <a:srgbClr val="B31B1B"/>
                </a:solidFill>
                <a:latin typeface="Courier"/>
                <a:cs typeface="Courier"/>
              </a:rPr>
              <a:t>store</a:t>
            </a:r>
            <a:r>
              <a:rPr lang="en-US" sz="1600" b="1" dirty="0" smtClean="0">
                <a:solidFill>
                  <a:srgbClr val="000000"/>
                </a:solidFill>
                <a:latin typeface="Courier"/>
                <a:cs typeface="Courier"/>
              </a:rPr>
              <a:t>  </a:t>
            </a:r>
            <a:r>
              <a:rPr lang="en-US" sz="1600" dirty="0" err="1" smtClean="0">
                <a:solidFill>
                  <a:srgbClr val="B31B1B"/>
                </a:solidFill>
                <a:latin typeface="Courier"/>
                <a:cs typeface="Courier"/>
              </a:rPr>
              <a:t>R_max</a:t>
            </a:r>
            <a:r>
              <a:rPr lang="en-US" sz="1600" dirty="0" smtClean="0">
                <a:solidFill>
                  <a:srgbClr val="000000"/>
                </a:solidFill>
                <a:latin typeface="Courier"/>
                <a:cs typeface="Courier"/>
              </a:rPr>
              <a:t>, M[</a:t>
            </a:r>
            <a:r>
              <a:rPr lang="en-US" sz="1600" dirty="0" err="1" smtClean="0">
                <a:solidFill>
                  <a:srgbClr val="B31B1B"/>
                </a:solidFill>
                <a:latin typeface="Courier"/>
                <a:cs typeface="Courier"/>
              </a:rPr>
              <a:t>R_yptr</a:t>
            </a:r>
            <a:r>
              <a:rPr lang="en-US" sz="1600" dirty="0" smtClean="0">
                <a:solidFill>
                  <a:srgbClr val="000000"/>
                </a:solidFill>
                <a:latin typeface="Courier"/>
                <a:cs typeface="Courier"/>
              </a:rPr>
              <a:t>]</a:t>
            </a:r>
          </a:p>
          <a:p>
            <a:pPr marL="0" indent="0">
              <a:buFont typeface="Arial" pitchFamily="34" charset="0"/>
              <a:buNone/>
            </a:pPr>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b="1" dirty="0" smtClean="0">
                <a:solidFill>
                  <a:srgbClr val="000000"/>
                </a:solidFill>
                <a:latin typeface="Courier"/>
                <a:cs typeface="Courier"/>
              </a:rPr>
              <a:t>stop</a:t>
            </a:r>
          </a:p>
          <a:p>
            <a:pPr marL="0" indent="0">
              <a:buFont typeface="Arial" pitchFamily="34" charset="0"/>
              <a:buNone/>
            </a:pPr>
            <a:endParaRPr lang="en-US" sz="1600" dirty="0">
              <a:solidFill>
                <a:srgbClr val="000000"/>
              </a:solidFill>
              <a:latin typeface="Courier"/>
              <a:cs typeface="Courier"/>
            </a:endParaRPr>
          </a:p>
        </p:txBody>
      </p:sp>
      <p:pic>
        <p:nvPicPr>
          <p:cNvPr id="26" name="Picture 25" descr="vstruct_0-split.svg.pdf"/>
          <p:cNvPicPr>
            <a:picLocks noChangeAspect="1"/>
          </p:cNvPicPr>
          <p:nvPr/>
        </p:nvPicPr>
        <p:blipFill rotWithShape="1">
          <a:blip r:embed="rId4">
            <a:extLst>
              <a:ext uri="{28A0092B-C50C-407E-A947-70E740481C1C}">
                <a14:useLocalDpi xmlns:a14="http://schemas.microsoft.com/office/drawing/2010/main" val="0"/>
              </a:ext>
            </a:extLst>
          </a:blip>
          <a:srcRect l="55788" t="37410" r="41489" b="45863"/>
          <a:stretch/>
        </p:blipFill>
        <p:spPr>
          <a:xfrm>
            <a:off x="4837135" y="3271877"/>
            <a:ext cx="224131" cy="828089"/>
          </a:xfrm>
          <a:prstGeom prst="rect">
            <a:avLst/>
          </a:prstGeom>
        </p:spPr>
      </p:pic>
      <p:graphicFrame>
        <p:nvGraphicFramePr>
          <p:cNvPr id="27" name="Object 26"/>
          <p:cNvGraphicFramePr>
            <a:graphicFrameLocks noChangeAspect="1"/>
          </p:cNvGraphicFramePr>
          <p:nvPr>
            <p:extLst>
              <p:ext uri="{D42A27DB-BD31-4B8C-83A1-F6EECF244321}">
                <p14:modId xmlns:p14="http://schemas.microsoft.com/office/powerpoint/2010/main" val="3981929327"/>
              </p:ext>
            </p:extLst>
          </p:nvPr>
        </p:nvGraphicFramePr>
        <p:xfrm>
          <a:off x="533307" y="2780985"/>
          <a:ext cx="1771651" cy="381000"/>
        </p:xfrm>
        <a:graphic>
          <a:graphicData uri="http://schemas.openxmlformats.org/presentationml/2006/ole">
            <mc:AlternateContent xmlns:mc="http://schemas.openxmlformats.org/markup-compatibility/2006">
              <mc:Choice xmlns:v="urn:schemas-microsoft-com:vml" Requires="v">
                <p:oleObj spid="_x0000_s13400" name="Equation" r:id="rId14" imgW="1003300" imgH="215900" progId="Equation.3">
                  <p:embed/>
                </p:oleObj>
              </mc:Choice>
              <mc:Fallback>
                <p:oleObj name="Equation" r:id="rId14" imgW="1003300" imgH="215900" progId="Equation.3">
                  <p:embed/>
                  <p:pic>
                    <p:nvPicPr>
                      <p:cNvPr id="0" name=""/>
                      <p:cNvPicPr/>
                      <p:nvPr/>
                    </p:nvPicPr>
                    <p:blipFill>
                      <a:blip r:embed="rId6"/>
                      <a:stretch>
                        <a:fillRect/>
                      </a:stretch>
                    </p:blipFill>
                    <p:spPr>
                      <a:xfrm>
                        <a:off x="533307" y="2780985"/>
                        <a:ext cx="1771651" cy="3810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737902576"/>
              </p:ext>
            </p:extLst>
          </p:nvPr>
        </p:nvGraphicFramePr>
        <p:xfrm>
          <a:off x="2475959" y="2780747"/>
          <a:ext cx="1682750" cy="358775"/>
        </p:xfrm>
        <a:graphic>
          <a:graphicData uri="http://schemas.openxmlformats.org/presentationml/2006/ole">
            <mc:AlternateContent xmlns:mc="http://schemas.openxmlformats.org/markup-compatibility/2006">
              <mc:Choice xmlns:v="urn:schemas-microsoft-com:vml" Requires="v">
                <p:oleObj spid="_x0000_s13401" name="Equation" r:id="rId15" imgW="952500" imgH="203200" progId="Equation.3">
                  <p:embed/>
                </p:oleObj>
              </mc:Choice>
              <mc:Fallback>
                <p:oleObj name="Equation" r:id="rId15" imgW="952500" imgH="203200" progId="Equation.3">
                  <p:embed/>
                  <p:pic>
                    <p:nvPicPr>
                      <p:cNvPr id="0" name=""/>
                      <p:cNvPicPr/>
                      <p:nvPr/>
                    </p:nvPicPr>
                    <p:blipFill>
                      <a:blip r:embed="rId8"/>
                      <a:stretch>
                        <a:fillRect/>
                      </a:stretch>
                    </p:blipFill>
                    <p:spPr>
                      <a:xfrm>
                        <a:off x="2475959" y="2780747"/>
                        <a:ext cx="1682750" cy="35877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619081859"/>
              </p:ext>
            </p:extLst>
          </p:nvPr>
        </p:nvGraphicFramePr>
        <p:xfrm>
          <a:off x="533307" y="3309461"/>
          <a:ext cx="3679826" cy="381000"/>
        </p:xfrm>
        <a:graphic>
          <a:graphicData uri="http://schemas.openxmlformats.org/presentationml/2006/ole">
            <mc:AlternateContent xmlns:mc="http://schemas.openxmlformats.org/markup-compatibility/2006">
              <mc:Choice xmlns:v="urn:schemas-microsoft-com:vml" Requires="v">
                <p:oleObj spid="_x0000_s13402" name="Equation" r:id="rId16" imgW="2082800" imgH="215900" progId="Equation.3">
                  <p:embed/>
                </p:oleObj>
              </mc:Choice>
              <mc:Fallback>
                <p:oleObj name="Equation" r:id="rId16" imgW="2082800" imgH="215900" progId="Equation.3">
                  <p:embed/>
                  <p:pic>
                    <p:nvPicPr>
                      <p:cNvPr id="0" name=""/>
                      <p:cNvPicPr/>
                      <p:nvPr/>
                    </p:nvPicPr>
                    <p:blipFill>
                      <a:blip r:embed="rId10"/>
                      <a:stretch>
                        <a:fillRect/>
                      </a:stretch>
                    </p:blipFill>
                    <p:spPr>
                      <a:xfrm>
                        <a:off x="533307" y="3309461"/>
                        <a:ext cx="3679826" cy="381000"/>
                      </a:xfrm>
                      <a:prstGeom prst="rect">
                        <a:avLst/>
                      </a:prstGeom>
                    </p:spPr>
                  </p:pic>
                </p:oleObj>
              </mc:Fallback>
            </mc:AlternateContent>
          </a:graphicData>
        </a:graphic>
      </p:graphicFrame>
      <p:sp>
        <p:nvSpPr>
          <p:cNvPr id="30" name="Content Placeholder 3"/>
          <p:cNvSpPr txBox="1">
            <a:spLocks/>
          </p:cNvSpPr>
          <p:nvPr/>
        </p:nvSpPr>
        <p:spPr>
          <a:xfrm>
            <a:off x="459516" y="3932329"/>
            <a:ext cx="1493520" cy="250126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a</a:t>
            </a:r>
            <a:r>
              <a:rPr lang="en-US" sz="1700" dirty="0" err="1" smtClean="0">
                <a:latin typeface="Courier"/>
                <a:cs typeface="Courier"/>
              </a:rPr>
              <a:t>ddiu</a:t>
            </a:r>
            <a:endParaRPr lang="en-US" sz="1700" dirty="0" smtClean="0">
              <a:latin typeface="Courier"/>
              <a:cs typeface="Courier"/>
            </a:endParaRPr>
          </a:p>
          <a:p>
            <a:r>
              <a:rPr lang="en-US" sz="1700" dirty="0" err="1">
                <a:latin typeface="Courier"/>
                <a:cs typeface="Courier"/>
              </a:rPr>
              <a:t>l</a:t>
            </a:r>
            <a:r>
              <a:rPr lang="en-US" sz="1700" dirty="0" err="1" smtClean="0">
                <a:latin typeface="Courier"/>
                <a:cs typeface="Courier"/>
              </a:rPr>
              <a:t>ui</a:t>
            </a:r>
            <a:endParaRPr lang="en-US" sz="1700" dirty="0" smtClean="0">
              <a:latin typeface="Courier"/>
              <a:cs typeface="Courier"/>
            </a:endParaRPr>
          </a:p>
          <a:p>
            <a:r>
              <a:rPr lang="en-US" sz="1700" dirty="0" err="1" smtClean="0">
                <a:latin typeface="Courier"/>
                <a:cs typeface="Courier"/>
              </a:rPr>
              <a:t>addu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ubu</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ll</a:t>
            </a:r>
            <a:r>
              <a:rPr lang="en-US" sz="1700" dirty="0" smtClean="0">
                <a:latin typeface="Courier"/>
                <a:cs typeface="Courier"/>
              </a:rPr>
              <a:t>/</a:t>
            </a:r>
            <a:r>
              <a:rPr lang="en-US" sz="1700" dirty="0" err="1" smtClean="0">
                <a:latin typeface="Courier"/>
                <a:cs typeface="Courier"/>
              </a:rPr>
              <a:t>sllv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rl</a:t>
            </a:r>
            <a:r>
              <a:rPr lang="en-US" sz="1700" dirty="0" smtClean="0">
                <a:latin typeface="Courier"/>
                <a:cs typeface="Courier"/>
              </a:rPr>
              <a:t>/</a:t>
            </a:r>
            <a:r>
              <a:rPr lang="en-US" sz="1700" dirty="0" err="1" smtClean="0">
                <a:latin typeface="Courier"/>
                <a:cs typeface="Courier"/>
              </a:rPr>
              <a:t>srlv</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ra</a:t>
            </a:r>
            <a:r>
              <a:rPr lang="en-US" sz="1700" dirty="0" smtClean="0">
                <a:latin typeface="Courier"/>
                <a:cs typeface="Courier"/>
              </a:rPr>
              <a:t>/</a:t>
            </a:r>
            <a:r>
              <a:rPr lang="en-US" sz="1700" dirty="0" err="1" smtClean="0">
                <a:latin typeface="Courier"/>
                <a:cs typeface="Courier"/>
              </a:rPr>
              <a:t>srav</a:t>
            </a:r>
            <a:endParaRPr lang="en-US" sz="1700" dirty="0" smtClean="0">
              <a:latin typeface="Courier"/>
              <a:cs typeface="Courier"/>
            </a:endParaRPr>
          </a:p>
          <a:p>
            <a:r>
              <a:rPr lang="en-US" sz="1700" dirty="0" err="1" smtClean="0">
                <a:latin typeface="Courier"/>
                <a:cs typeface="Courier"/>
              </a:rPr>
              <a:t>mul</a:t>
            </a:r>
            <a:endParaRPr lang="en-US" sz="1700" dirty="0" smtClean="0">
              <a:latin typeface="Courier"/>
              <a:cs typeface="Courier"/>
            </a:endParaRPr>
          </a:p>
        </p:txBody>
      </p:sp>
      <p:sp>
        <p:nvSpPr>
          <p:cNvPr id="31" name="Content Placeholder 3"/>
          <p:cNvSpPr txBox="1">
            <a:spLocks/>
          </p:cNvSpPr>
          <p:nvPr/>
        </p:nvSpPr>
        <p:spPr>
          <a:xfrm>
            <a:off x="2211483" y="3932329"/>
            <a:ext cx="1682112" cy="16681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700" dirty="0" err="1">
                <a:latin typeface="Courier"/>
                <a:cs typeface="Courier"/>
              </a:rPr>
              <a:t>l</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lh</a:t>
            </a:r>
            <a:r>
              <a:rPr lang="en-US" sz="1700" dirty="0" smtClean="0">
                <a:latin typeface="Courier"/>
                <a:cs typeface="Courier"/>
              </a:rPr>
              <a:t>/</a:t>
            </a:r>
            <a:r>
              <a:rPr lang="en-US" sz="1700" dirty="0" err="1" smtClean="0">
                <a:latin typeface="Courier"/>
                <a:cs typeface="Courier"/>
              </a:rPr>
              <a:t>lb</a:t>
            </a:r>
            <a:endParaRPr lang="en-US" sz="1700" dirty="0" smtClean="0">
              <a:latin typeface="Courier"/>
              <a:cs typeface="Courier"/>
            </a:endParaRPr>
          </a:p>
          <a:p>
            <a:r>
              <a:rPr lang="en-US" sz="1700" dirty="0" err="1">
                <a:latin typeface="Courier"/>
                <a:cs typeface="Courier"/>
              </a:rPr>
              <a:t>s</a:t>
            </a:r>
            <a:r>
              <a:rPr lang="en-US" sz="1700" dirty="0" err="1" smtClean="0">
                <a:latin typeface="Courier"/>
                <a:cs typeface="Courier"/>
              </a:rPr>
              <a:t>w</a:t>
            </a:r>
            <a:r>
              <a:rPr lang="en-US" sz="1700" dirty="0" smtClean="0">
                <a:latin typeface="Courier"/>
                <a:cs typeface="Courier"/>
              </a:rPr>
              <a:t>/</a:t>
            </a:r>
            <a:r>
              <a:rPr lang="en-US" sz="1700" dirty="0" err="1" smtClean="0">
                <a:latin typeface="Courier"/>
                <a:cs typeface="Courier"/>
              </a:rPr>
              <a:t>sh</a:t>
            </a:r>
            <a:r>
              <a:rPr lang="en-US" sz="1700" dirty="0" smtClean="0">
                <a:latin typeface="Courier"/>
                <a:cs typeface="Courier"/>
              </a:rPr>
              <a:t>/</a:t>
            </a:r>
            <a:r>
              <a:rPr lang="en-US" sz="1700" dirty="0" err="1" smtClean="0">
                <a:latin typeface="Courier"/>
                <a:cs typeface="Courier"/>
              </a:rPr>
              <a:t>sb</a:t>
            </a:r>
            <a:endParaRPr lang="en-US" sz="1700" dirty="0" smtClean="0">
              <a:latin typeface="Courier"/>
              <a:cs typeface="Courier"/>
            </a:endParaRPr>
          </a:p>
          <a:p>
            <a:r>
              <a:rPr lang="en-US" sz="1700" dirty="0" err="1" smtClean="0">
                <a:latin typeface="Courier"/>
                <a:cs typeface="Courier"/>
              </a:rPr>
              <a:t>beq</a:t>
            </a:r>
            <a:r>
              <a:rPr lang="en-US" sz="1700" dirty="0" smtClean="0">
                <a:latin typeface="Courier"/>
                <a:cs typeface="Courier"/>
              </a:rPr>
              <a:t>/</a:t>
            </a:r>
            <a:r>
              <a:rPr lang="en-US" sz="1700" dirty="0" err="1" smtClean="0">
                <a:latin typeface="Courier"/>
                <a:cs typeface="Courier"/>
              </a:rPr>
              <a:t>bne</a:t>
            </a:r>
            <a:endParaRPr lang="en-US" sz="1700" dirty="0" smtClean="0">
              <a:latin typeface="Courier"/>
              <a:cs typeface="Courier"/>
            </a:endParaRPr>
          </a:p>
          <a:p>
            <a:r>
              <a:rPr lang="en-US" sz="1700" dirty="0" err="1" smtClean="0">
                <a:latin typeface="Courier"/>
                <a:cs typeface="Courier"/>
              </a:rPr>
              <a:t>blez</a:t>
            </a:r>
            <a:r>
              <a:rPr lang="en-US" sz="1700" dirty="0" smtClean="0">
                <a:latin typeface="Courier"/>
                <a:cs typeface="Courier"/>
              </a:rPr>
              <a:t>/</a:t>
            </a:r>
            <a:r>
              <a:rPr lang="en-US" sz="1700" dirty="0" err="1" smtClean="0">
                <a:latin typeface="Courier"/>
                <a:cs typeface="Courier"/>
              </a:rPr>
              <a:t>bgez</a:t>
            </a:r>
            <a:endParaRPr lang="en-US" sz="1700" dirty="0" smtClean="0">
              <a:latin typeface="Courier"/>
              <a:cs typeface="Courier"/>
            </a:endParaRPr>
          </a:p>
          <a:p>
            <a:r>
              <a:rPr lang="en-US" sz="1700" dirty="0" err="1">
                <a:latin typeface="Courier"/>
                <a:cs typeface="Courier"/>
              </a:rPr>
              <a:t>b</a:t>
            </a:r>
            <a:r>
              <a:rPr lang="en-US" sz="1700" dirty="0" err="1" smtClean="0">
                <a:latin typeface="Courier"/>
                <a:cs typeface="Courier"/>
              </a:rPr>
              <a:t>ltz</a:t>
            </a:r>
            <a:r>
              <a:rPr lang="en-US" sz="1700" dirty="0" smtClean="0">
                <a:latin typeface="Courier"/>
                <a:cs typeface="Courier"/>
              </a:rPr>
              <a:t>/</a:t>
            </a:r>
            <a:r>
              <a:rPr lang="en-US" sz="1700" dirty="0" err="1" smtClean="0">
                <a:latin typeface="Courier"/>
                <a:cs typeface="Courier"/>
              </a:rPr>
              <a:t>bgtz</a:t>
            </a:r>
            <a:endParaRPr lang="en-US" sz="1700" dirty="0" smtClean="0">
              <a:latin typeface="Courier"/>
              <a:cs typeface="Courier"/>
            </a:endParaRPr>
          </a:p>
        </p:txBody>
      </p:sp>
      <p:sp>
        <p:nvSpPr>
          <p:cNvPr id="32" name="TextBox 31"/>
          <p:cNvSpPr txBox="1"/>
          <p:nvPr/>
        </p:nvSpPr>
        <p:spPr>
          <a:xfrm>
            <a:off x="2816635" y="5082315"/>
            <a:ext cx="184666" cy="369332"/>
          </a:xfrm>
          <a:prstGeom prst="rect">
            <a:avLst/>
          </a:prstGeom>
          <a:noFill/>
        </p:spPr>
        <p:txBody>
          <a:bodyPr wrap="none" rtlCol="0">
            <a:spAutoFit/>
          </a:bodyPr>
          <a:lstStyle/>
          <a:p>
            <a:endParaRPr lang="en-US" dirty="0"/>
          </a:p>
        </p:txBody>
      </p:sp>
      <p:sp>
        <p:nvSpPr>
          <p:cNvPr id="36" name="Content Placeholder 3"/>
          <p:cNvSpPr txBox="1">
            <a:spLocks/>
          </p:cNvSpPr>
          <p:nvPr/>
        </p:nvSpPr>
        <p:spPr>
          <a:xfrm>
            <a:off x="5058951" y="4483599"/>
            <a:ext cx="3952240" cy="147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smtClean="0">
                <a:solidFill>
                  <a:srgbClr val="B31B1B"/>
                </a:solidFill>
              </a:rPr>
              <a:t>Eliminate redundancy to improve performance and energy efficiency</a:t>
            </a:r>
          </a:p>
        </p:txBody>
      </p:sp>
      <p:sp>
        <p:nvSpPr>
          <p:cNvPr id="33"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pPr/>
              <a:t>12</a:t>
            </a:fld>
            <a:endParaRPr lang="en-US" dirty="0"/>
          </a:p>
        </p:txBody>
      </p:sp>
    </p:spTree>
    <p:extLst>
      <p:ext uri="{BB962C8B-B14F-4D97-AF65-F5344CB8AC3E}">
        <p14:creationId xmlns:p14="http://schemas.microsoft.com/office/powerpoint/2010/main" val="461124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nodePh="1">
                                  <p:stCondLst>
                                    <p:cond delay="0"/>
                                  </p:stCondLst>
                                  <p:endCondLst>
                                    <p:cond evt="begin" delay="0">
                                      <p:tn val="55"/>
                                    </p:cond>
                                  </p:end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P spid="15" grpId="0"/>
      <p:bldP spid="16" grpId="0"/>
      <p:bldP spid="17" grpId="0"/>
      <p:bldP spid="22" grpId="0"/>
      <p:bldP spid="23" grpId="0"/>
      <p:bldP spid="24" grpId="0"/>
      <p:bldP spid="25" grpId="0"/>
      <p:bldP spid="30"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90" y="230174"/>
            <a:ext cx="8229600" cy="777856"/>
          </a:xfrm>
        </p:spPr>
        <p:txBody>
          <a:bodyPr/>
          <a:lstStyle/>
          <a:p>
            <a:r>
              <a:rPr lang="en-US" dirty="0" smtClean="0"/>
              <a:t>FG-SIMT Example Execution</a:t>
            </a:r>
            <a:endParaRPr lang="en-US" dirty="0"/>
          </a:p>
        </p:txBody>
      </p:sp>
      <p:pic>
        <p:nvPicPr>
          <p:cNvPr id="2" name="Picture 1" descr="fgsimt-exec-affine-vsadd-ctrl.pdf"/>
          <p:cNvPicPr>
            <a:picLocks noChangeAspect="1"/>
          </p:cNvPicPr>
          <p:nvPr/>
        </p:nvPicPr>
        <p:blipFill rotWithShape="1">
          <a:blip r:embed="rId3">
            <a:extLst>
              <a:ext uri="{28A0092B-C50C-407E-A947-70E740481C1C}">
                <a14:useLocalDpi xmlns:a14="http://schemas.microsoft.com/office/drawing/2010/main" val="0"/>
              </a:ext>
            </a:extLst>
          </a:blip>
          <a:srcRect b="1554"/>
          <a:stretch/>
        </p:blipFill>
        <p:spPr>
          <a:xfrm>
            <a:off x="153554" y="236678"/>
            <a:ext cx="8955810" cy="6355868"/>
          </a:xfrm>
          <a:prstGeom prst="rect">
            <a:avLst/>
          </a:prstGeom>
        </p:spPr>
      </p:pic>
      <p:sp>
        <p:nvSpPr>
          <p:cNvPr id="6" name="TextBox 5"/>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FG-SIMT    </a:t>
            </a:r>
            <a:r>
              <a:rPr lang="en-US" sz="1200" baseline="0" dirty="0" smtClean="0">
                <a:solidFill>
                  <a:schemeClr val="accent1"/>
                </a:solidFill>
              </a:rPr>
              <a:t>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
        <p:nvSpPr>
          <p:cNvPr id="7"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pPr/>
              <a:t>13</a:t>
            </a:fld>
            <a:endParaRPr lang="en-US" dirty="0"/>
          </a:p>
        </p:txBody>
      </p:sp>
    </p:spTree>
    <p:extLst>
      <p:ext uri="{BB962C8B-B14F-4D97-AF65-F5344CB8AC3E}">
        <p14:creationId xmlns:p14="http://schemas.microsoft.com/office/powerpoint/2010/main" val="2509372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4037430" y="2909917"/>
            <a:ext cx="961734" cy="715356"/>
          </a:xfrm>
          <a:prstGeom prst="rightArrow">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fgsimt-exec-affine-vsadd-ctrl.pdf"/>
          <p:cNvPicPr>
            <a:picLocks noChangeAspect="1"/>
          </p:cNvPicPr>
          <p:nvPr/>
        </p:nvPicPr>
        <p:blipFill rotWithShape="1">
          <a:blip r:embed="rId3">
            <a:extLst>
              <a:ext uri="{28A0092B-C50C-407E-A947-70E740481C1C}">
                <a14:useLocalDpi xmlns:a14="http://schemas.microsoft.com/office/drawing/2010/main" val="0"/>
              </a:ext>
            </a:extLst>
          </a:blip>
          <a:srcRect l="59907" b="1554"/>
          <a:stretch/>
        </p:blipFill>
        <p:spPr>
          <a:xfrm>
            <a:off x="5033836" y="236678"/>
            <a:ext cx="3590637" cy="6355868"/>
          </a:xfrm>
          <a:prstGeom prst="rect">
            <a:avLst/>
          </a:prstGeom>
        </p:spPr>
      </p:pic>
      <p:pic>
        <p:nvPicPr>
          <p:cNvPr id="10" name="Picture 9" descr="fgsimt-exec-vsadd4.pdf"/>
          <p:cNvPicPr>
            <a:picLocks noChangeAspect="1"/>
          </p:cNvPicPr>
          <p:nvPr/>
        </p:nvPicPr>
        <p:blipFill rotWithShape="1">
          <a:blip r:embed="rId4">
            <a:extLst>
              <a:ext uri="{28A0092B-C50C-407E-A947-70E740481C1C}">
                <a14:useLocalDpi xmlns:a14="http://schemas.microsoft.com/office/drawing/2010/main" val="0"/>
              </a:ext>
            </a:extLst>
          </a:blip>
          <a:srcRect l="60664" b="4013"/>
          <a:stretch/>
        </p:blipFill>
        <p:spPr>
          <a:xfrm>
            <a:off x="473371" y="243532"/>
            <a:ext cx="3379339" cy="6349476"/>
          </a:xfrm>
          <a:prstGeom prst="rect">
            <a:avLst/>
          </a:prstGeom>
        </p:spPr>
      </p:pic>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FG-SIMT    </a:t>
            </a:r>
            <a:r>
              <a:rPr lang="en-US" sz="1200" baseline="0" dirty="0" smtClean="0">
                <a:solidFill>
                  <a:schemeClr val="accent1"/>
                </a:solidFill>
              </a:rPr>
              <a:t>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
        <p:nvSpPr>
          <p:cNvPr id="8"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pPr/>
              <a:t>14</a:t>
            </a:fld>
            <a:endParaRPr lang="en-US" dirty="0"/>
          </a:p>
        </p:txBody>
      </p:sp>
    </p:spTree>
    <p:extLst>
      <p:ext uri="{BB962C8B-B14F-4D97-AF65-F5344CB8AC3E}">
        <p14:creationId xmlns:p14="http://schemas.microsoft.com/office/powerpoint/2010/main" val="38200342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ergy-vs-performance.p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40" y="996484"/>
            <a:ext cx="8398164" cy="5502245"/>
          </a:xfrm>
          <a:prstGeom prst="rect">
            <a:avLst/>
          </a:prstGeom>
        </p:spPr>
      </p:pic>
      <p:sp>
        <p:nvSpPr>
          <p:cNvPr id="2" name="Title 1"/>
          <p:cNvSpPr>
            <a:spLocks noGrp="1"/>
          </p:cNvSpPr>
          <p:nvPr>
            <p:ph type="title"/>
          </p:nvPr>
        </p:nvSpPr>
        <p:spPr/>
        <p:txBody>
          <a:bodyPr>
            <a:noAutofit/>
          </a:bodyPr>
          <a:lstStyle/>
          <a:p>
            <a:r>
              <a:rPr lang="en-US" sz="3400" dirty="0" smtClean="0"/>
              <a:t>FG-SIMT Energy vs. Performance</a:t>
            </a:r>
            <a:endParaRPr lang="en-US" sz="3400" dirty="0"/>
          </a:p>
        </p:txBody>
      </p:sp>
      <p:sp>
        <p:nvSpPr>
          <p:cNvPr id="9" name="Oval 8"/>
          <p:cNvSpPr/>
          <p:nvPr/>
        </p:nvSpPr>
        <p:spPr>
          <a:xfrm>
            <a:off x="3272165" y="2080655"/>
            <a:ext cx="5279167" cy="3660624"/>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743371" y="2851727"/>
            <a:ext cx="1344074" cy="3232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Baseline</a:t>
            </a:r>
            <a:endParaRPr lang="en-US" b="1" dirty="0">
              <a:solidFill>
                <a:srgbClr val="000000"/>
              </a:solidFill>
            </a:endParaRPr>
          </a:p>
        </p:txBody>
      </p:sp>
      <p:sp>
        <p:nvSpPr>
          <p:cNvPr id="8" name="Oval 7"/>
          <p:cNvSpPr/>
          <p:nvPr/>
        </p:nvSpPr>
        <p:spPr>
          <a:xfrm>
            <a:off x="2038523" y="1202444"/>
            <a:ext cx="1846410" cy="1846410"/>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FG-SIMT    </a:t>
            </a:r>
            <a:r>
              <a:rPr lang="en-US" sz="1200" baseline="0" dirty="0" smtClean="0">
                <a:solidFill>
                  <a:schemeClr val="accent1"/>
                </a:solidFill>
              </a:rPr>
              <a:t>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
        <p:nvSpPr>
          <p:cNvPr id="16"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pPr/>
              <a:t>15</a:t>
            </a:fld>
            <a:endParaRPr lang="en-US" dirty="0"/>
          </a:p>
        </p:txBody>
      </p:sp>
    </p:spTree>
    <p:extLst>
      <p:ext uri="{BB962C8B-B14F-4D97-AF65-F5344CB8AC3E}">
        <p14:creationId xmlns:p14="http://schemas.microsoft.com/office/powerpoint/2010/main" val="2355087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523346" cy="2229718"/>
          </a:xfrm>
        </p:spPr>
        <p:txBody>
          <a:bodyPr>
            <a:normAutofit fontScale="92500"/>
          </a:bodyPr>
          <a:lstStyle/>
          <a:p>
            <a:r>
              <a:rPr lang="en-US" sz="2800" b="1" dirty="0" smtClean="0">
                <a:solidFill>
                  <a:srgbClr val="A2998B"/>
                </a:solidFill>
              </a:rPr>
              <a:t>Fine-Grain SIMT</a:t>
            </a:r>
          </a:p>
          <a:p>
            <a:r>
              <a:rPr lang="en-US" sz="2800" b="1" dirty="0" smtClean="0">
                <a:solidFill>
                  <a:srgbClr val="9A1B22"/>
                </a:solidFill>
              </a:rPr>
              <a:t>Fine-Grain Hardware </a:t>
            </a:r>
            <a:r>
              <a:rPr lang="en-US" sz="2800" b="1" dirty="0" err="1" smtClean="0">
                <a:solidFill>
                  <a:srgbClr val="9A1B22"/>
                </a:solidFill>
              </a:rPr>
              <a:t>Worklists</a:t>
            </a:r>
            <a:endParaRPr lang="en-US" sz="2800" b="1" dirty="0">
              <a:solidFill>
                <a:srgbClr val="9A1B22"/>
              </a:solidFill>
            </a:endParaRPr>
          </a:p>
          <a:p>
            <a:r>
              <a:rPr lang="en-US" sz="2800" dirty="0" smtClean="0"/>
              <a:t>Explicit-Parallel-Call Architecture</a:t>
            </a:r>
          </a:p>
          <a:p>
            <a:r>
              <a:rPr lang="en-US" sz="2800" dirty="0" smtClean="0"/>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16</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
        <p:nvSpPr>
          <p:cNvPr id="6" name="Rectangle 5"/>
          <p:cNvSpPr/>
          <p:nvPr/>
        </p:nvSpPr>
        <p:spPr>
          <a:xfrm>
            <a:off x="5446792" y="1627910"/>
            <a:ext cx="1425071" cy="1073728"/>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0400492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Hardware </a:t>
            </a:r>
            <a:r>
              <a:rPr lang="en-US" dirty="0" err="1" smtClean="0"/>
              <a:t>Worklist</a:t>
            </a:r>
            <a:r>
              <a:rPr lang="en-US" dirty="0" smtClean="0"/>
              <a:t> at a Glance</a:t>
            </a:r>
            <a:endParaRPr lang="en-US" dirty="0"/>
          </a:p>
        </p:txBody>
      </p:sp>
      <p:sp>
        <p:nvSpPr>
          <p:cNvPr id="3" name="Content Placeholder 2"/>
          <p:cNvSpPr>
            <a:spLocks noGrp="1"/>
          </p:cNvSpPr>
          <p:nvPr>
            <p:ph idx="1"/>
          </p:nvPr>
        </p:nvSpPr>
        <p:spPr>
          <a:xfrm>
            <a:off x="457200" y="1031120"/>
            <a:ext cx="8467444" cy="1197790"/>
          </a:xfrm>
        </p:spPr>
        <p:txBody>
          <a:bodyPr>
            <a:noAutofit/>
          </a:bodyPr>
          <a:lstStyle/>
          <a:p>
            <a:r>
              <a:rPr lang="en-US" dirty="0" smtClean="0"/>
              <a:t>Accelerate irregular algorithms on GPGPUs</a:t>
            </a:r>
          </a:p>
          <a:p>
            <a:r>
              <a:rPr lang="en-US" dirty="0" smtClean="0"/>
              <a:t>Reduce memory contention and improve load balancing</a:t>
            </a:r>
          </a:p>
          <a:p>
            <a:r>
              <a:rPr lang="en-US" dirty="0" smtClean="0"/>
              <a:t>Exploit irregular amorphous data parallelism</a:t>
            </a:r>
          </a:p>
        </p:txBody>
      </p:sp>
      <p:sp>
        <p:nvSpPr>
          <p:cNvPr id="4" name="Slide Number Placeholder 3"/>
          <p:cNvSpPr>
            <a:spLocks noGrp="1"/>
          </p:cNvSpPr>
          <p:nvPr>
            <p:ph type="sldNum" sz="quarter" idx="4"/>
          </p:nvPr>
        </p:nvSpPr>
        <p:spPr/>
        <p:txBody>
          <a:bodyPr/>
          <a:lstStyle/>
          <a:p>
            <a:fld id="{592C423E-8D33-2B4D-9B9F-8C525F5FECA0}" type="slidenum">
              <a:rPr lang="en-US" smtClean="0"/>
              <a:pPr/>
              <a:t>17</a:t>
            </a:fld>
            <a:endParaRPr lang="en-US" dirty="0"/>
          </a:p>
        </p:txBody>
      </p:sp>
      <p:sp>
        <p:nvSpPr>
          <p:cNvPr id="8" name="Rectangle 7"/>
          <p:cNvSpPr/>
          <p:nvPr/>
        </p:nvSpPr>
        <p:spPr>
          <a:xfrm>
            <a:off x="159838" y="6245983"/>
            <a:ext cx="7622249" cy="276999"/>
          </a:xfrm>
          <a:prstGeom prst="rect">
            <a:avLst/>
          </a:prstGeom>
        </p:spPr>
        <p:txBody>
          <a:bodyPr wrap="none">
            <a:spAutoFit/>
          </a:bodyPr>
          <a:lstStyle/>
          <a:p>
            <a:r>
              <a:rPr lang="en-US" sz="1200" dirty="0" smtClean="0">
                <a:solidFill>
                  <a:srgbClr val="4D4F53"/>
                </a:solidFill>
              </a:rPr>
              <a:t>J. Kim et al. Accelerating Irregular Algorithms on GPGPUs with Fine-Grain Hardware </a:t>
            </a:r>
            <a:r>
              <a:rPr lang="en-US" sz="1200" dirty="0" err="1" smtClean="0">
                <a:solidFill>
                  <a:srgbClr val="4D4F53"/>
                </a:solidFill>
              </a:rPr>
              <a:t>Worklists</a:t>
            </a:r>
            <a:r>
              <a:rPr lang="en-US" sz="1200" dirty="0" smtClean="0">
                <a:solidFill>
                  <a:srgbClr val="4D4F53"/>
                </a:solidFill>
              </a:rPr>
              <a:t>. MICRO 2014.</a:t>
            </a:r>
            <a:endParaRPr lang="en-US" sz="1200" dirty="0">
              <a:solidFill>
                <a:srgbClr val="4D4F53"/>
              </a:solidFill>
            </a:endParaRPr>
          </a:p>
        </p:txBody>
      </p:sp>
      <p:pic>
        <p:nvPicPr>
          <p:cNvPr id="14" name="Picture 13" descr="Screen Shot 2014-09-18 at 1.39.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55" y="2595209"/>
            <a:ext cx="4022436" cy="3350594"/>
          </a:xfrm>
          <a:prstGeom prst="rect">
            <a:avLst/>
          </a:prstGeom>
        </p:spPr>
      </p:pic>
      <p:pic>
        <p:nvPicPr>
          <p:cNvPr id="7" name="Picture 6" descr="Screen Shot 2014-10-06 at 5.02.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277" y="2438789"/>
            <a:ext cx="3308450" cy="3749576"/>
          </a:xfrm>
          <a:prstGeom prst="rect">
            <a:avLst/>
          </a:prstGeom>
        </p:spPr>
      </p:pic>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7059447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Amorphous Data Parallel Applications</a:t>
            </a:r>
            <a:endParaRPr lang="en-US" dirty="0"/>
          </a:p>
        </p:txBody>
      </p:sp>
      <p:sp>
        <p:nvSpPr>
          <p:cNvPr id="3" name="Content Placeholder 2"/>
          <p:cNvSpPr>
            <a:spLocks noGrp="1"/>
          </p:cNvSpPr>
          <p:nvPr>
            <p:ph idx="1"/>
          </p:nvPr>
        </p:nvSpPr>
        <p:spPr>
          <a:xfrm>
            <a:off x="457200" y="1187738"/>
            <a:ext cx="2844800" cy="578717"/>
          </a:xfrm>
        </p:spPr>
        <p:txBody>
          <a:bodyPr>
            <a:normAutofit/>
          </a:bodyPr>
          <a:lstStyle/>
          <a:p>
            <a:pPr marL="0" indent="0">
              <a:buNone/>
            </a:pPr>
            <a:r>
              <a:rPr lang="en-US" sz="2000" dirty="0" smtClean="0"/>
              <a:t>Barnes-Hut N-Body</a:t>
            </a:r>
            <a:endParaRPr lang="en-US" sz="2000"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18</a:t>
            </a:fld>
            <a:endParaRPr lang="en-US" dirty="0"/>
          </a:p>
        </p:txBody>
      </p:sp>
      <p:sp>
        <p:nvSpPr>
          <p:cNvPr id="5" name="TextBox 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
        <p:nvSpPr>
          <p:cNvPr id="6" name="Content Placeholder 2"/>
          <p:cNvSpPr txBox="1">
            <a:spLocks/>
          </p:cNvSpPr>
          <p:nvPr/>
        </p:nvSpPr>
        <p:spPr>
          <a:xfrm>
            <a:off x="3371282" y="1178323"/>
            <a:ext cx="2551545" cy="5787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t>Breadth-First Search</a:t>
            </a:r>
            <a:endParaRPr lang="en-US" sz="2000" dirty="0"/>
          </a:p>
        </p:txBody>
      </p:sp>
      <p:sp>
        <p:nvSpPr>
          <p:cNvPr id="7" name="Content Placeholder 2"/>
          <p:cNvSpPr txBox="1">
            <a:spLocks/>
          </p:cNvSpPr>
          <p:nvPr/>
        </p:nvSpPr>
        <p:spPr>
          <a:xfrm>
            <a:off x="5945917" y="1075858"/>
            <a:ext cx="2740883" cy="578717"/>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US" sz="2000" dirty="0" smtClean="0"/>
              <a:t>Delaunay Mesh</a:t>
            </a:r>
          </a:p>
          <a:p>
            <a:pPr marL="0" indent="0" algn="ctr">
              <a:buFont typeface="Arial" pitchFamily="34" charset="0"/>
              <a:buNone/>
            </a:pPr>
            <a:r>
              <a:rPr lang="en-US" sz="2000" dirty="0" smtClean="0"/>
              <a:t>Refinement</a:t>
            </a:r>
            <a:endParaRPr lang="en-US" sz="2000" dirty="0"/>
          </a:p>
        </p:txBody>
      </p:sp>
      <p:sp>
        <p:nvSpPr>
          <p:cNvPr id="8" name="Content Placeholder 2"/>
          <p:cNvSpPr txBox="1">
            <a:spLocks/>
          </p:cNvSpPr>
          <p:nvPr/>
        </p:nvSpPr>
        <p:spPr>
          <a:xfrm>
            <a:off x="237846" y="3751120"/>
            <a:ext cx="3133436" cy="5787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t>Minimum Spanning Tree</a:t>
            </a:r>
            <a:endParaRPr lang="en-US" sz="2000" dirty="0"/>
          </a:p>
        </p:txBody>
      </p:sp>
      <p:sp>
        <p:nvSpPr>
          <p:cNvPr id="9" name="Content Placeholder 2"/>
          <p:cNvSpPr txBox="1">
            <a:spLocks/>
          </p:cNvSpPr>
          <p:nvPr/>
        </p:nvSpPr>
        <p:spPr>
          <a:xfrm>
            <a:off x="3590636" y="3737843"/>
            <a:ext cx="3133436" cy="5787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t>Survey Propagation</a:t>
            </a:r>
            <a:endParaRPr lang="en-US" sz="2000" dirty="0"/>
          </a:p>
        </p:txBody>
      </p:sp>
      <p:sp>
        <p:nvSpPr>
          <p:cNvPr id="10" name="Content Placeholder 2"/>
          <p:cNvSpPr txBox="1">
            <a:spLocks/>
          </p:cNvSpPr>
          <p:nvPr/>
        </p:nvSpPr>
        <p:spPr>
          <a:xfrm>
            <a:off x="6527800" y="3659332"/>
            <a:ext cx="2266373" cy="120303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t>Single-Source</a:t>
            </a:r>
          </a:p>
          <a:p>
            <a:pPr marL="0" indent="0">
              <a:buFont typeface="Arial" pitchFamily="34" charset="0"/>
              <a:buNone/>
            </a:pPr>
            <a:r>
              <a:rPr lang="en-US" sz="2000" dirty="0" smtClean="0"/>
              <a:t>Shortest-Path</a:t>
            </a:r>
            <a:endParaRPr lang="en-US" sz="2000" dirty="0"/>
          </a:p>
        </p:txBody>
      </p:sp>
      <p:pic>
        <p:nvPicPr>
          <p:cNvPr id="11" name="Picture 10" descr="Screen shot 2013-09-24 at 11.55.16 AM.png"/>
          <p:cNvPicPr>
            <a:picLocks noChangeAspect="1"/>
          </p:cNvPicPr>
          <p:nvPr/>
        </p:nvPicPr>
        <p:blipFill rotWithShape="1">
          <a:blip r:embed="rId3">
            <a:extLst>
              <a:ext uri="{28A0092B-C50C-407E-A947-70E740481C1C}">
                <a14:useLocalDpi xmlns:a14="http://schemas.microsoft.com/office/drawing/2010/main" val="0"/>
              </a:ext>
            </a:extLst>
          </a:blip>
          <a:srcRect l="10621" t="51133" r="17753"/>
          <a:stretch/>
        </p:blipFill>
        <p:spPr>
          <a:xfrm>
            <a:off x="6343073" y="1939637"/>
            <a:ext cx="1932913" cy="1620673"/>
          </a:xfrm>
          <a:prstGeom prst="rect">
            <a:avLst/>
          </a:prstGeom>
        </p:spPr>
      </p:pic>
      <p:pic>
        <p:nvPicPr>
          <p:cNvPr id="12" name="Picture 11" descr="Screen shot 2013-09-24 at 1.05.0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091" y="4491695"/>
            <a:ext cx="3225800" cy="1254478"/>
          </a:xfrm>
          <a:prstGeom prst="rect">
            <a:avLst/>
          </a:prstGeom>
        </p:spPr>
      </p:pic>
      <p:pic>
        <p:nvPicPr>
          <p:cNvPr id="14" name="Picture 13" descr="Borůvka_Algorithm_3.png"/>
          <p:cNvPicPr>
            <a:picLocks noChangeAspect="1"/>
          </p:cNvPicPr>
          <p:nvPr/>
        </p:nvPicPr>
        <p:blipFill rotWithShape="1">
          <a:blip r:embed="rId5">
            <a:extLst>
              <a:ext uri="{28A0092B-C50C-407E-A947-70E740481C1C}">
                <a14:useLocalDpi xmlns:a14="http://schemas.microsoft.com/office/drawing/2010/main" val="0"/>
              </a:ext>
            </a:extLst>
          </a:blip>
          <a:srcRect b="3929"/>
          <a:stretch/>
        </p:blipFill>
        <p:spPr>
          <a:xfrm>
            <a:off x="237846" y="4171360"/>
            <a:ext cx="2828637" cy="2378376"/>
          </a:xfrm>
          <a:prstGeom prst="rect">
            <a:avLst/>
          </a:prstGeom>
        </p:spPr>
      </p:pic>
      <p:pic>
        <p:nvPicPr>
          <p:cNvPr id="15" name="Picture 14" descr="Screen Shot 2014-10-07 at 3.47.1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846" y="1654575"/>
            <a:ext cx="2859037" cy="1932645"/>
          </a:xfrm>
          <a:prstGeom prst="rect">
            <a:avLst/>
          </a:prstGeom>
        </p:spPr>
      </p:pic>
      <p:pic>
        <p:nvPicPr>
          <p:cNvPr id="16" name="Picture 15" descr="Screen Shot 2014-10-07 at 3.48.52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8978" y="1654575"/>
            <a:ext cx="1997748" cy="2004757"/>
          </a:xfrm>
          <a:prstGeom prst="rect">
            <a:avLst/>
          </a:prstGeom>
        </p:spPr>
      </p:pic>
      <p:pic>
        <p:nvPicPr>
          <p:cNvPr id="17" name="Picture 16" descr="Screen Shot 2014-10-07 at 3.49.49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8973" y="4491695"/>
            <a:ext cx="2087827" cy="1952400"/>
          </a:xfrm>
          <a:prstGeom prst="rect">
            <a:avLst/>
          </a:prstGeom>
        </p:spPr>
      </p:pic>
    </p:spTree>
    <p:extLst>
      <p:ext uri="{BB962C8B-B14F-4D97-AF65-F5344CB8AC3E}">
        <p14:creationId xmlns:p14="http://schemas.microsoft.com/office/powerpoint/2010/main" val="4055981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230174"/>
            <a:ext cx="4276436" cy="777856"/>
          </a:xfrm>
        </p:spPr>
        <p:txBody>
          <a:bodyPr>
            <a:normAutofit/>
          </a:bodyPr>
          <a:lstStyle/>
          <a:p>
            <a:r>
              <a:rPr lang="en-US" sz="2800" dirty="0" smtClean="0"/>
              <a:t>Topology-Driven Approach</a:t>
            </a:r>
            <a:endParaRPr lang="en-US" sz="2800"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19</a:t>
            </a:fld>
            <a:endParaRPr lang="en-US" dirty="0"/>
          </a:p>
        </p:txBody>
      </p:sp>
      <p:sp>
        <p:nvSpPr>
          <p:cNvPr id="9" name="Content Placeholder 2"/>
          <p:cNvSpPr txBox="1">
            <a:spLocks/>
          </p:cNvSpPr>
          <p:nvPr/>
        </p:nvSpPr>
        <p:spPr>
          <a:xfrm>
            <a:off x="491829" y="980808"/>
            <a:ext cx="4530437"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solidFill>
                  <a:srgbClr val="008000"/>
                </a:solidFill>
                <a:latin typeface="Courier"/>
                <a:cs typeface="Courier"/>
              </a:rPr>
              <a:t>def</a:t>
            </a:r>
            <a:r>
              <a:rPr lang="en-US" sz="1400" dirty="0" smtClean="0">
                <a:latin typeface="Courier"/>
                <a:cs typeface="Courier"/>
              </a:rPr>
              <a:t> </a:t>
            </a:r>
            <a:r>
              <a:rPr lang="en-US" sz="1400" b="1" dirty="0" err="1" smtClean="0">
                <a:solidFill>
                  <a:srgbClr val="0000FF"/>
                </a:solidFill>
                <a:latin typeface="Courier"/>
                <a:cs typeface="Courier"/>
              </a:rPr>
              <a:t>topo_driven</a:t>
            </a:r>
            <a:r>
              <a:rPr lang="en-US" sz="1400" dirty="0" smtClean="0">
                <a:latin typeface="Courier"/>
                <a:cs typeface="Courier"/>
              </a:rPr>
              <a:t>:</a:t>
            </a:r>
          </a:p>
          <a:p>
            <a:pPr marL="0" indent="0">
              <a:buNone/>
            </a:pP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a:t>
            </a:r>
            <a:r>
              <a:rPr lang="en-US" sz="1400" dirty="0">
                <a:latin typeface="Courier"/>
                <a:cs typeface="Courier"/>
              </a:rPr>
              <a:t>= </a:t>
            </a:r>
            <a:r>
              <a:rPr lang="en-US" sz="1400" b="1" dirty="0" err="1" smtClean="0">
                <a:solidFill>
                  <a:srgbClr val="9A1B22"/>
                </a:solidFill>
                <a:latin typeface="Courier"/>
                <a:cs typeface="Courier"/>
              </a:rPr>
              <a:t>get_tid</a:t>
            </a:r>
            <a:r>
              <a:rPr lang="en-US" sz="1400" b="1" dirty="0" smtClean="0">
                <a:solidFill>
                  <a:srgbClr val="9A1B22"/>
                </a:solidFill>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nodes</a:t>
            </a:r>
            <a:r>
              <a:rPr lang="en-US" sz="1400" dirty="0" smtClean="0">
                <a:latin typeface="Courier"/>
                <a:cs typeface="Courier"/>
              </a:rPr>
              <a:t>[</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smtClean="0">
                <a:solidFill>
                  <a:srgbClr val="660066"/>
                </a:solidFill>
                <a:latin typeface="Courier"/>
                <a:cs typeface="Courier"/>
              </a:rPr>
              <a:t>if</a:t>
            </a:r>
            <a:r>
              <a:rPr lang="en-US" sz="1400" dirty="0" smtClean="0">
                <a:latin typeface="Courier"/>
                <a:cs typeface="Courier"/>
              </a:rPr>
              <a:t> check</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a:latin typeface="Courier"/>
                <a:cs typeface="Courier"/>
              </a:rPr>
              <a:t>done_ptr</a:t>
            </a:r>
            <a:r>
              <a:rPr lang="en-US" sz="1400" dirty="0">
                <a:latin typeface="Courier"/>
                <a:cs typeface="Courier"/>
              </a:rPr>
              <a:t> = false</a:t>
            </a:r>
            <a:r>
              <a:rPr lang="en-US" sz="1400" dirty="0" smtClean="0">
                <a:latin typeface="Courier"/>
                <a:cs typeface="Courier"/>
              </a:rPr>
              <a:t>;</a:t>
            </a:r>
          </a:p>
          <a:p>
            <a:pPr marL="0" indent="0">
              <a:buNone/>
            </a:pPr>
            <a:endParaRPr lang="en-US" sz="1400" dirty="0" smtClean="0">
              <a:latin typeface="Courier"/>
              <a:cs typeface="Courier"/>
            </a:endParaRPr>
          </a:p>
          <a:p>
            <a:pPr marL="0" indent="0">
              <a:buNone/>
            </a:pPr>
            <a:r>
              <a:rPr lang="en-US" sz="1400" dirty="0" err="1" smtClean="0">
                <a:solidFill>
                  <a:srgbClr val="008000"/>
                </a:solidFill>
                <a:latin typeface="Courier"/>
                <a:cs typeface="Courier"/>
              </a:rPr>
              <a:t>def</a:t>
            </a:r>
            <a:r>
              <a:rPr lang="en-US" sz="1400" dirty="0" smtClean="0">
                <a:latin typeface="Courier"/>
                <a:cs typeface="Courier"/>
              </a:rPr>
              <a:t> </a:t>
            </a:r>
            <a:r>
              <a:rPr lang="en-US" sz="1400" dirty="0" smtClean="0">
                <a:solidFill>
                  <a:srgbClr val="0000FF"/>
                </a:solidFill>
                <a:latin typeface="Courier"/>
                <a:cs typeface="Courier"/>
              </a:rPr>
              <a:t>main</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done </a:t>
            </a:r>
            <a:r>
              <a:rPr lang="en-US" sz="1400" dirty="0">
                <a:latin typeface="Courier"/>
                <a:cs typeface="Courier"/>
              </a:rPr>
              <a:t>= false;</a:t>
            </a:r>
            <a:br>
              <a:rPr lang="en-US" sz="1400" dirty="0">
                <a:latin typeface="Courier"/>
                <a:cs typeface="Courier"/>
              </a:rPr>
            </a:br>
            <a:r>
              <a:rPr lang="en-US" sz="1400" dirty="0" smtClean="0">
                <a:latin typeface="Courier"/>
                <a:cs typeface="Courier"/>
              </a:rPr>
              <a:t>  </a:t>
            </a:r>
            <a:r>
              <a:rPr lang="en-US" sz="1400" dirty="0" smtClean="0">
                <a:solidFill>
                  <a:srgbClr val="660066"/>
                </a:solidFill>
                <a:latin typeface="Courier"/>
                <a:cs typeface="Courier"/>
              </a:rPr>
              <a:t>while</a:t>
            </a:r>
            <a:r>
              <a:rPr lang="en-US" sz="1400" dirty="0" smtClean="0">
                <a:latin typeface="Courier"/>
                <a:cs typeface="Courier"/>
              </a:rPr>
              <a:t> not done:</a:t>
            </a:r>
            <a:endParaRPr lang="en-US" sz="1400" dirty="0">
              <a:latin typeface="Courier"/>
              <a:cs typeface="Courier"/>
            </a:endParaRPr>
          </a:p>
          <a:p>
            <a:pPr marL="0" indent="0">
              <a:buNone/>
            </a:pPr>
            <a:r>
              <a:rPr lang="en-US" sz="1400" dirty="0" smtClean="0">
                <a:latin typeface="Courier"/>
                <a:cs typeface="Courier"/>
              </a:rPr>
              <a:t>    done </a:t>
            </a:r>
            <a:r>
              <a:rPr lang="en-US" sz="1400" dirty="0">
                <a:latin typeface="Courier"/>
                <a:cs typeface="Courier"/>
              </a:rPr>
              <a:t>= </a:t>
            </a:r>
            <a:r>
              <a:rPr lang="en-US" sz="1400" dirty="0" smtClean="0">
                <a:latin typeface="Courier"/>
                <a:cs typeface="Courier"/>
              </a:rPr>
              <a:t>true </a:t>
            </a:r>
            <a:endParaRPr lang="en-US" sz="1400" dirty="0">
              <a:latin typeface="Courier"/>
              <a:cs typeface="Courier"/>
            </a:endParaRPr>
          </a:p>
          <a:p>
            <a:pPr marL="0" indent="0">
              <a:buNone/>
            </a:pPr>
            <a:r>
              <a:rPr lang="en-US" sz="1400" dirty="0" smtClean="0">
                <a:latin typeface="Courier"/>
                <a:cs typeface="Courier"/>
              </a:rPr>
              <a:t>    </a:t>
            </a:r>
            <a:r>
              <a:rPr lang="en-US" sz="1400" dirty="0" err="1" smtClean="0">
                <a:solidFill>
                  <a:srgbClr val="0000FF"/>
                </a:solidFill>
                <a:latin typeface="Courier"/>
                <a:cs typeface="Courier"/>
              </a:rPr>
              <a:t>topo_driven</a:t>
            </a:r>
            <a:r>
              <a:rPr lang="en-US" sz="1400" dirty="0" smtClean="0">
                <a:solidFill>
                  <a:srgbClr val="0000FF"/>
                </a:solidFill>
                <a:latin typeface="Courier"/>
                <a:cs typeface="Courier"/>
              </a:rPr>
              <a:t>&lt;</a:t>
            </a:r>
            <a:r>
              <a:rPr lang="en-US" sz="1400" dirty="0">
                <a:solidFill>
                  <a:srgbClr val="0000FF"/>
                </a:solidFill>
                <a:latin typeface="Courier"/>
                <a:cs typeface="Courier"/>
              </a:rPr>
              <a:t>&lt;&lt;N&gt;&gt;&gt;</a:t>
            </a:r>
            <a:r>
              <a:rPr lang="en-US" sz="1400" dirty="0">
                <a:latin typeface="Courier"/>
                <a:cs typeface="Courier"/>
              </a:rPr>
              <a:t>( nodes, &amp;done </a:t>
            </a:r>
            <a:r>
              <a:rPr lang="en-US" sz="1400" dirty="0" smtClean="0">
                <a:latin typeface="Courier"/>
                <a:cs typeface="Courier"/>
              </a:rPr>
              <a:t>)</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
        <p:nvSpPr>
          <p:cNvPr id="11" name="Title 1"/>
          <p:cNvSpPr txBox="1">
            <a:spLocks/>
          </p:cNvSpPr>
          <p:nvPr/>
        </p:nvSpPr>
        <p:spPr>
          <a:xfrm>
            <a:off x="4782126" y="229841"/>
            <a:ext cx="4276436" cy="777856"/>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spc="-100" baseline="0">
                <a:solidFill>
                  <a:srgbClr val="B31B1B"/>
                </a:solidFill>
                <a:latin typeface="+mj-lt"/>
                <a:ea typeface="+mj-ea"/>
                <a:cs typeface="+mj-cs"/>
              </a:defRPr>
            </a:lvl1pPr>
          </a:lstStyle>
          <a:p>
            <a:r>
              <a:rPr lang="en-US" sz="2800" dirty="0" smtClean="0"/>
              <a:t>Data-Driven Approach</a:t>
            </a:r>
            <a:endParaRPr lang="en-US" sz="2800" dirty="0"/>
          </a:p>
        </p:txBody>
      </p:sp>
      <p:sp>
        <p:nvSpPr>
          <p:cNvPr id="12" name="Content Placeholder 2"/>
          <p:cNvSpPr>
            <a:spLocks noGrp="1"/>
          </p:cNvSpPr>
          <p:nvPr>
            <p:ph idx="1"/>
          </p:nvPr>
        </p:nvSpPr>
        <p:spPr>
          <a:xfrm>
            <a:off x="353290" y="4648421"/>
            <a:ext cx="4428836" cy="2178403"/>
          </a:xfrm>
        </p:spPr>
        <p:txBody>
          <a:bodyPr>
            <a:noAutofit/>
          </a:bodyPr>
          <a:lstStyle/>
          <a:p>
            <a:r>
              <a:rPr lang="en-US" sz="2000" dirty="0" smtClean="0"/>
              <a:t>Determine work with thread index</a:t>
            </a:r>
          </a:p>
          <a:p>
            <a:r>
              <a:rPr lang="en-US" sz="2000" dirty="0" smtClean="0"/>
              <a:t>Visits all nodes (even inactive)</a:t>
            </a:r>
          </a:p>
          <a:p>
            <a:r>
              <a:rPr lang="en-US" sz="2000" dirty="0" smtClean="0"/>
              <a:t># threads spawned = # nodes</a:t>
            </a:r>
          </a:p>
          <a:p>
            <a:r>
              <a:rPr lang="en-US" sz="2000" dirty="0" smtClean="0"/>
              <a:t>Limited dynamic load balancing</a:t>
            </a:r>
          </a:p>
          <a:p>
            <a:r>
              <a:rPr lang="en-US" sz="2000" dirty="0" smtClean="0"/>
              <a:t>Less work</a:t>
            </a:r>
            <a:r>
              <a:rPr lang="en-US" sz="2000" dirty="0"/>
              <a:t> </a:t>
            </a:r>
            <a:r>
              <a:rPr lang="en-US" sz="2000" dirty="0" smtClean="0"/>
              <a:t>efficient</a:t>
            </a:r>
          </a:p>
          <a:p>
            <a:endParaRPr lang="en-US" sz="2000" dirty="0" smtClean="0"/>
          </a:p>
        </p:txBody>
      </p:sp>
      <p:sp>
        <p:nvSpPr>
          <p:cNvPr id="13" name="Content Placeholder 2"/>
          <p:cNvSpPr txBox="1">
            <a:spLocks/>
          </p:cNvSpPr>
          <p:nvPr/>
        </p:nvSpPr>
        <p:spPr>
          <a:xfrm>
            <a:off x="4782126" y="4648421"/>
            <a:ext cx="4428836" cy="2178403"/>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smtClean="0"/>
              <a:t>Determine work with </a:t>
            </a:r>
            <a:r>
              <a:rPr lang="en-US" sz="2000" dirty="0" err="1" smtClean="0"/>
              <a:t>worklist</a:t>
            </a:r>
            <a:endParaRPr lang="en-US" sz="2000" dirty="0" smtClean="0"/>
          </a:p>
          <a:p>
            <a:r>
              <a:rPr lang="en-US" sz="2000" dirty="0" smtClean="0"/>
              <a:t>Visits only active nodes</a:t>
            </a:r>
          </a:p>
          <a:p>
            <a:r>
              <a:rPr lang="en-US" sz="2000" dirty="0" smtClean="0"/>
              <a:t># threads spawned = # HW threads</a:t>
            </a:r>
          </a:p>
          <a:p>
            <a:r>
              <a:rPr lang="en-US" sz="2000" dirty="0" smtClean="0"/>
              <a:t>No dynamic load balancing</a:t>
            </a:r>
          </a:p>
          <a:p>
            <a:r>
              <a:rPr lang="en-US" sz="2000" dirty="0" smtClean="0"/>
              <a:t>High memory contention</a:t>
            </a:r>
          </a:p>
          <a:p>
            <a:endParaRPr lang="en-US" sz="2000" dirty="0" smtClean="0"/>
          </a:p>
        </p:txBody>
      </p:sp>
      <p:sp>
        <p:nvSpPr>
          <p:cNvPr id="14" name="Content Placeholder 2"/>
          <p:cNvSpPr txBox="1">
            <a:spLocks/>
          </p:cNvSpPr>
          <p:nvPr/>
        </p:nvSpPr>
        <p:spPr>
          <a:xfrm>
            <a:off x="4782126" y="961291"/>
            <a:ext cx="4491181"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solidFill>
                  <a:srgbClr val="008000"/>
                </a:solidFill>
                <a:latin typeface="Courier"/>
                <a:cs typeface="Courier"/>
              </a:rPr>
              <a:t>def</a:t>
            </a:r>
            <a:r>
              <a:rPr lang="en-US" sz="1400" dirty="0" smtClean="0">
                <a:latin typeface="Courier"/>
                <a:cs typeface="Courier"/>
              </a:rPr>
              <a:t> </a:t>
            </a:r>
            <a:r>
              <a:rPr lang="en-US" sz="1400" b="1" dirty="0" err="1" smtClean="0">
                <a:solidFill>
                  <a:srgbClr val="0000FF"/>
                </a:solidFill>
                <a:latin typeface="Courier"/>
                <a:cs typeface="Courier"/>
              </a:rPr>
              <a:t>data_driven</a:t>
            </a:r>
            <a:r>
              <a:rPr lang="en-US" sz="1400" dirty="0" smtClean="0">
                <a:latin typeface="Courier"/>
                <a:cs typeface="Courier"/>
              </a:rPr>
              <a:t>:</a:t>
            </a:r>
          </a:p>
          <a:p>
            <a:pPr marL="0" indent="0">
              <a:buNone/>
            </a:pPr>
            <a:r>
              <a:rPr lang="en-US" sz="1400" dirty="0" smtClean="0">
                <a:latin typeface="Courier"/>
                <a:cs typeface="Courier"/>
              </a:rPr>
              <a:t>  </a:t>
            </a:r>
            <a:r>
              <a:rPr lang="en-US" sz="1400" dirty="0" smtClean="0">
                <a:solidFill>
                  <a:srgbClr val="660066"/>
                </a:solidFill>
                <a:latin typeface="Courier"/>
                <a:cs typeface="Courier"/>
              </a:rPr>
              <a:t>for</a:t>
            </a:r>
            <a:r>
              <a:rPr lang="en-US" sz="1400" dirty="0" smtClean="0">
                <a:latin typeface="Courier"/>
                <a:cs typeface="Courier"/>
              </a:rPr>
              <a:t> </a:t>
            </a:r>
            <a:r>
              <a:rPr lang="en-US" sz="1400" dirty="0" err="1" smtClean="0">
                <a:latin typeface="Courier"/>
                <a:cs typeface="Courier"/>
              </a:rPr>
              <a:t>wid</a:t>
            </a:r>
            <a:r>
              <a:rPr lang="en-US" sz="1400" dirty="0" smtClean="0">
                <a:latin typeface="Courier"/>
                <a:cs typeface="Courier"/>
              </a:rPr>
              <a:t> in range( start, end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b="1" dirty="0" err="1" smtClean="0">
                <a:solidFill>
                  <a:srgbClr val="9A1B22"/>
                </a:solidFill>
                <a:latin typeface="Courier"/>
                <a:cs typeface="Courier"/>
              </a:rPr>
              <a:t>pullwl.pull</a:t>
            </a:r>
            <a:r>
              <a:rPr lang="en-US" sz="1400" b="1" dirty="0" smtClean="0">
                <a:solidFill>
                  <a:srgbClr val="9A1B22"/>
                </a:solidFill>
                <a:latin typeface="Courier"/>
                <a:cs typeface="Courier"/>
              </a:rPr>
              <a:t>( </a:t>
            </a:r>
            <a:r>
              <a:rPr lang="en-US" sz="1400" b="1" dirty="0" err="1" smtClean="0">
                <a:solidFill>
                  <a:srgbClr val="9A1B22"/>
                </a:solidFill>
                <a:latin typeface="Courier"/>
                <a:cs typeface="Courier"/>
              </a:rPr>
              <a:t>wid</a:t>
            </a:r>
            <a:r>
              <a:rPr lang="en-US" sz="1400" b="1" dirty="0" smtClean="0">
                <a:solidFill>
                  <a:srgbClr val="9A1B22"/>
                </a:solidFill>
                <a:latin typeface="Courier"/>
                <a:cs typeface="Courier"/>
              </a:rPr>
              <a:t>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smtClean="0">
                <a:solidFill>
                  <a:srgbClr val="660066"/>
                </a:solidFill>
                <a:latin typeface="Courier"/>
                <a:cs typeface="Courier"/>
              </a:rPr>
              <a:t>for</a:t>
            </a:r>
            <a:r>
              <a:rPr lang="en-US" sz="1400" dirty="0" smtClean="0">
                <a:latin typeface="Courier"/>
                <a:cs typeface="Courier"/>
              </a:rPr>
              <a:t>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smtClean="0">
                <a:solidFill>
                  <a:srgbClr val="660066"/>
                </a:solidFill>
                <a:latin typeface="Courier"/>
                <a:cs typeface="Courier"/>
              </a:rPr>
              <a:t>if</a:t>
            </a:r>
            <a:r>
              <a:rPr lang="en-US" sz="1400" dirty="0" smtClean="0">
                <a:latin typeface="Courier"/>
                <a:cs typeface="Courier"/>
              </a:rPr>
              <a:t> check( neighbor ):</a:t>
            </a:r>
          </a:p>
          <a:p>
            <a:pPr marL="0" indent="0">
              <a:buNone/>
            </a:pPr>
            <a:r>
              <a:rPr lang="en-US" sz="1400" dirty="0">
                <a:latin typeface="Courier"/>
                <a:cs typeface="Courier"/>
              </a:rPr>
              <a:t> </a:t>
            </a:r>
            <a:r>
              <a:rPr lang="en-US" sz="1400" dirty="0" smtClean="0">
                <a:latin typeface="Courier"/>
                <a:cs typeface="Courier"/>
              </a:rPr>
              <a:t>       </a:t>
            </a:r>
            <a:r>
              <a:rPr lang="en-US" sz="1400" b="1" dirty="0" err="1" smtClean="0">
                <a:solidFill>
                  <a:srgbClr val="9A1B22"/>
                </a:solidFill>
                <a:latin typeface="Courier"/>
                <a:cs typeface="Courier"/>
              </a:rPr>
              <a:t>pushwl.push</a:t>
            </a:r>
            <a:r>
              <a:rPr lang="en-US" sz="1400" b="1" dirty="0" smtClean="0">
                <a:solidFill>
                  <a:srgbClr val="9A1B22"/>
                </a:solidFill>
                <a:latin typeface="Courier"/>
                <a:cs typeface="Courier"/>
              </a:rPr>
              <a:t>( </a:t>
            </a:r>
            <a:r>
              <a:rPr lang="en-US" sz="1400" b="1" dirty="0" err="1" smtClean="0">
                <a:solidFill>
                  <a:srgbClr val="9A1B22"/>
                </a:solidFill>
                <a:latin typeface="Courier"/>
                <a:cs typeface="Courier"/>
              </a:rPr>
              <a:t>neighbor.idx</a:t>
            </a:r>
            <a:r>
              <a:rPr lang="en-US" sz="1400" b="1" dirty="0" smtClean="0">
                <a:solidFill>
                  <a:srgbClr val="9A1B22"/>
                </a:solidFill>
                <a:latin typeface="Courier"/>
                <a:cs typeface="Courier"/>
              </a:rPr>
              <a:t> )</a:t>
            </a:r>
            <a:endParaRPr lang="en-US" sz="1400" b="1" dirty="0">
              <a:solidFill>
                <a:srgbClr val="9A1B22"/>
              </a:solidFill>
              <a:latin typeface="Courier"/>
              <a:cs typeface="Courier"/>
            </a:endParaRPr>
          </a:p>
          <a:p>
            <a:pPr marL="0" indent="0">
              <a:buNone/>
            </a:pPr>
            <a:endParaRPr lang="en-US" sz="1400" dirty="0" smtClean="0">
              <a:latin typeface="Courier"/>
              <a:cs typeface="Courier"/>
            </a:endParaRPr>
          </a:p>
          <a:p>
            <a:pPr marL="0" indent="0">
              <a:buNone/>
            </a:pPr>
            <a:r>
              <a:rPr lang="en-US" sz="1400" dirty="0" err="1" smtClean="0">
                <a:solidFill>
                  <a:srgbClr val="008000"/>
                </a:solidFill>
                <a:latin typeface="Courier"/>
                <a:cs typeface="Courier"/>
              </a:rPr>
              <a:t>def</a:t>
            </a:r>
            <a:r>
              <a:rPr lang="en-US" sz="1400" dirty="0" smtClean="0">
                <a:latin typeface="Courier"/>
                <a:cs typeface="Courier"/>
              </a:rPr>
              <a:t> </a:t>
            </a:r>
            <a:r>
              <a:rPr lang="en-US" sz="1400" dirty="0" smtClean="0">
                <a:solidFill>
                  <a:srgbClr val="0000FF"/>
                </a:solidFill>
                <a:latin typeface="Courier"/>
                <a:cs typeface="Courier"/>
              </a:rPr>
              <a:t>main</a:t>
            </a:r>
            <a:r>
              <a:rPr lang="en-US" sz="1400" dirty="0" smtClean="0">
                <a:latin typeface="Courier"/>
                <a:cs typeface="Courier"/>
              </a:rPr>
              <a:t>:</a:t>
            </a:r>
          </a:p>
          <a:p>
            <a:pPr marL="0" indent="0">
              <a:buNone/>
            </a:pPr>
            <a:r>
              <a:rPr lang="en-US" sz="1400" dirty="0" smtClean="0">
                <a:latin typeface="Courier"/>
                <a:cs typeface="Courier"/>
              </a:rPr>
              <a:t>  </a:t>
            </a:r>
            <a:r>
              <a:rPr lang="en-US" sz="1400" dirty="0" err="1" smtClean="0">
                <a:solidFill>
                  <a:srgbClr val="0000FF"/>
                </a:solidFill>
                <a:latin typeface="Courier"/>
                <a:cs typeface="Courier"/>
              </a:rPr>
              <a:t>init_wl</a:t>
            </a:r>
            <a:r>
              <a:rPr lang="en-US" sz="1400" dirty="0">
                <a:solidFill>
                  <a:srgbClr val="0000FF"/>
                </a:solidFill>
                <a:latin typeface="Courier"/>
                <a:cs typeface="Courier"/>
              </a:rPr>
              <a:t>&lt;&lt;&lt;N&gt;&gt;&gt;</a:t>
            </a:r>
            <a:r>
              <a:rPr lang="en-US" sz="1400" dirty="0">
                <a:latin typeface="Courier"/>
                <a:cs typeface="Courier"/>
              </a:rPr>
              <a:t>( nodes, </a:t>
            </a:r>
            <a:r>
              <a:rPr lang="en-US" sz="1400" dirty="0" err="1" smtClean="0">
                <a:latin typeface="Courier"/>
                <a:cs typeface="Courier"/>
              </a:rPr>
              <a:t>pullwl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a:t>
            </a:r>
            <a:r>
              <a:rPr lang="en-US" sz="1400" dirty="0" smtClean="0">
                <a:solidFill>
                  <a:srgbClr val="660066"/>
                </a:solidFill>
                <a:latin typeface="Courier"/>
                <a:cs typeface="Courier"/>
              </a:rPr>
              <a:t>while</a:t>
            </a:r>
            <a:r>
              <a:rPr lang="en-US" sz="1400" dirty="0" smtClean="0">
                <a:latin typeface="Courier"/>
                <a:cs typeface="Courier"/>
              </a:rPr>
              <a:t> not </a:t>
            </a:r>
            <a:r>
              <a:rPr lang="en-US" sz="1400" dirty="0" err="1" smtClean="0">
                <a:latin typeface="Courier"/>
                <a:cs typeface="Courier"/>
              </a:rPr>
              <a:t>pullwl.empty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solidFill>
                  <a:srgbClr val="0000FF"/>
                </a:solidFill>
                <a:latin typeface="Courier"/>
                <a:cs typeface="Courier"/>
              </a:rPr>
              <a:t>data_driven</a:t>
            </a:r>
            <a:r>
              <a:rPr lang="en-US" sz="1400" dirty="0">
                <a:solidFill>
                  <a:srgbClr val="0000FF"/>
                </a:solidFill>
                <a:latin typeface="Courier"/>
                <a:cs typeface="Courier"/>
              </a:rPr>
              <a:t>&lt;&lt;&lt;M&gt;&gt;&gt;</a:t>
            </a:r>
            <a:r>
              <a:rPr lang="en-US" sz="1400" dirty="0">
                <a:latin typeface="Courier"/>
                <a:cs typeface="Courier"/>
              </a:rPr>
              <a:t>( nodes</a:t>
            </a:r>
            <a:r>
              <a:rPr lang="en-US" sz="1400" dirty="0" smtClean="0">
                <a:latin typeface="Courier"/>
                <a:cs typeface="Courier"/>
              </a:rPr>
              <a:t>, </a:t>
            </a:r>
            <a:r>
              <a:rPr lang="en-US" sz="1400" dirty="0" err="1" smtClean="0">
                <a:latin typeface="Courier"/>
                <a:cs typeface="Courier"/>
              </a:rPr>
              <a:t>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swap(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8817896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Coarse-Grain Heterogeneity</a:t>
            </a:r>
            <a:endParaRPr lang="en-US" dirty="0"/>
          </a:p>
        </p:txBody>
      </p:sp>
      <p:sp>
        <p:nvSpPr>
          <p:cNvPr id="6" name="Content Placeholder 2"/>
          <p:cNvSpPr txBox="1">
            <a:spLocks/>
          </p:cNvSpPr>
          <p:nvPr/>
        </p:nvSpPr>
        <p:spPr>
          <a:xfrm>
            <a:off x="457200" y="5023878"/>
            <a:ext cx="8229600" cy="173019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Technology challenges are forcing new abstractions</a:t>
            </a:r>
          </a:p>
          <a:p>
            <a:r>
              <a:rPr lang="en-US" dirty="0" smtClean="0"/>
              <a:t>Trend toward </a:t>
            </a:r>
            <a:r>
              <a:rPr lang="en-US" dirty="0" smtClean="0">
                <a:solidFill>
                  <a:srgbClr val="9A1B22"/>
                </a:solidFill>
              </a:rPr>
              <a:t>coarse-grain heterogeneous </a:t>
            </a:r>
            <a:r>
              <a:rPr lang="en-US" dirty="0" smtClean="0"/>
              <a:t>architectures (Intel </a:t>
            </a:r>
            <a:r>
              <a:rPr lang="en-US" dirty="0" err="1" smtClean="0"/>
              <a:t>Haswell</a:t>
            </a:r>
            <a:r>
              <a:rPr lang="en-US" dirty="0" smtClean="0"/>
              <a:t>, AMD </a:t>
            </a:r>
            <a:r>
              <a:rPr lang="en-US" dirty="0" err="1" smtClean="0"/>
              <a:t>Kabini</a:t>
            </a:r>
            <a:r>
              <a:rPr lang="en-US" dirty="0" smtClean="0"/>
              <a:t>, NVIDIA </a:t>
            </a:r>
            <a:r>
              <a:rPr lang="en-US" dirty="0" err="1" smtClean="0"/>
              <a:t>Tegra</a:t>
            </a:r>
            <a:r>
              <a:rPr lang="en-US" dirty="0" smtClean="0"/>
              <a:t>, etc.)</a:t>
            </a:r>
          </a:p>
        </p:txBody>
      </p:sp>
      <p:pic>
        <p:nvPicPr>
          <p:cNvPr id="4" name="Picture 3" descr="Screen Shot 2014-09-18 at 12.59.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45154"/>
            <a:ext cx="2269836" cy="2795261"/>
          </a:xfrm>
          <a:prstGeom prst="rect">
            <a:avLst/>
          </a:prstGeom>
        </p:spPr>
      </p:pic>
      <p:pic>
        <p:nvPicPr>
          <p:cNvPr id="3" name="Picture 2" descr="Screen Shot 2014-09-18 at 12.59.1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354" y="1400812"/>
            <a:ext cx="962893" cy="644342"/>
          </a:xfrm>
          <a:prstGeom prst="rect">
            <a:avLst/>
          </a:prstGeom>
        </p:spPr>
      </p:pic>
      <p:pic>
        <p:nvPicPr>
          <p:cNvPr id="7" name="Picture 6" descr="Screen Shot 2014-09-18 at 1.00.4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753" y="1616363"/>
            <a:ext cx="1761114" cy="3224051"/>
          </a:xfrm>
          <a:prstGeom prst="rect">
            <a:avLst/>
          </a:prstGeom>
        </p:spPr>
      </p:pic>
      <p:pic>
        <p:nvPicPr>
          <p:cNvPr id="8" name="Picture 7" descr="Screen Shot 2014-09-18 at 1.01.1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8749" y="1057785"/>
            <a:ext cx="1312719" cy="460304"/>
          </a:xfrm>
          <a:prstGeom prst="rect">
            <a:avLst/>
          </a:prstGeom>
        </p:spPr>
      </p:pic>
      <p:pic>
        <p:nvPicPr>
          <p:cNvPr id="9" name="Picture 8" descr="Screen Shot 2014-09-18 at 1.03.28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2800" y="2045154"/>
            <a:ext cx="2886364" cy="2886364"/>
          </a:xfrm>
          <a:prstGeom prst="rect">
            <a:avLst/>
          </a:prstGeom>
        </p:spPr>
      </p:pic>
      <p:pic>
        <p:nvPicPr>
          <p:cNvPr id="11" name="Picture 10" descr="Screen Shot 2014-09-18 at 1.03.38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7164" y="1112493"/>
            <a:ext cx="1207791" cy="945573"/>
          </a:xfrm>
          <a:prstGeom prst="rect">
            <a:avLst/>
          </a:prstGeom>
        </p:spPr>
      </p:pic>
      <p:sp>
        <p:nvSpPr>
          <p:cNvPr id="12" name="Slide Number Placeholder 11"/>
          <p:cNvSpPr>
            <a:spLocks noGrp="1"/>
          </p:cNvSpPr>
          <p:nvPr>
            <p:ph type="sldNum" sz="quarter" idx="4"/>
          </p:nvPr>
        </p:nvSpPr>
        <p:spPr>
          <a:xfrm>
            <a:off x="6791044" y="6549736"/>
            <a:ext cx="2133600" cy="365125"/>
          </a:xfrm>
        </p:spPr>
        <p:txBody>
          <a:bodyPr/>
          <a:lstStyle/>
          <a:p>
            <a:fld id="{592C423E-8D33-2B4D-9B9F-8C525F5FECA0}" type="slidenum">
              <a:rPr lang="en-US" smtClean="0"/>
              <a:t>2</a:t>
            </a:fld>
            <a:endParaRPr lang="en-US" dirty="0"/>
          </a:p>
        </p:txBody>
      </p:sp>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6670837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Results with Optimizations</a:t>
            </a:r>
            <a:endParaRPr lang="en-US" dirty="0"/>
          </a:p>
        </p:txBody>
      </p:sp>
      <p:sp>
        <p:nvSpPr>
          <p:cNvPr id="3" name="Content Placeholder 2"/>
          <p:cNvSpPr>
            <a:spLocks noGrp="1"/>
          </p:cNvSpPr>
          <p:nvPr>
            <p:ph idx="1"/>
          </p:nvPr>
        </p:nvSpPr>
        <p:spPr>
          <a:xfrm>
            <a:off x="457200" y="4833029"/>
            <a:ext cx="8467444" cy="1482335"/>
          </a:xfrm>
        </p:spPr>
        <p:txBody>
          <a:bodyPr>
            <a:noAutofit/>
          </a:bodyPr>
          <a:lstStyle/>
          <a:p>
            <a:r>
              <a:rPr lang="en-US" dirty="0" smtClean="0"/>
              <a:t>Data-driven outperforms topology-driven with optimizations</a:t>
            </a:r>
          </a:p>
          <a:p>
            <a:r>
              <a:rPr lang="en-US" dirty="0" smtClean="0"/>
              <a:t>Experiments on real GPU with hand-optimized benchmarks</a:t>
            </a:r>
          </a:p>
          <a:p>
            <a:r>
              <a:rPr lang="en-US" dirty="0" smtClean="0"/>
              <a:t>Focus on addressing weaknesses of data-driven approach</a:t>
            </a:r>
          </a:p>
        </p:txBody>
      </p:sp>
      <p:sp>
        <p:nvSpPr>
          <p:cNvPr id="4" name="Slide Number Placeholder 3"/>
          <p:cNvSpPr>
            <a:spLocks noGrp="1"/>
          </p:cNvSpPr>
          <p:nvPr>
            <p:ph type="sldNum" sz="quarter" idx="4"/>
          </p:nvPr>
        </p:nvSpPr>
        <p:spPr/>
        <p:txBody>
          <a:bodyPr/>
          <a:lstStyle/>
          <a:p>
            <a:fld id="{592C423E-8D33-2B4D-9B9F-8C525F5FECA0}" type="slidenum">
              <a:rPr lang="en-US" smtClean="0"/>
              <a:pPr/>
              <a:t>20</a:t>
            </a:fld>
            <a:endParaRPr lang="en-US" dirty="0"/>
          </a:p>
        </p:txBody>
      </p:sp>
      <p:pic>
        <p:nvPicPr>
          <p:cNvPr id="6" name="Picture 5" descr="Screen Shot 2014-10-06 at 4.15.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73" y="1135030"/>
            <a:ext cx="6257636" cy="3560939"/>
          </a:xfrm>
          <a:prstGeom prst="rect">
            <a:avLst/>
          </a:prstGeom>
        </p:spPr>
      </p:pic>
      <p:sp>
        <p:nvSpPr>
          <p:cNvPr id="9" name="TextBox 8"/>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4376035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r>
              <a:rPr lang="en-US" dirty="0" err="1" smtClean="0"/>
              <a:t>Worklist</a:t>
            </a:r>
            <a:r>
              <a:rPr lang="en-US" dirty="0" smtClean="0"/>
              <a:t> </a:t>
            </a:r>
            <a:r>
              <a:rPr lang="en-US" dirty="0" smtClean="0"/>
              <a:t>Microarchitecture</a:t>
            </a:r>
            <a:endParaRPr lang="en-US" dirty="0"/>
          </a:p>
        </p:txBody>
      </p:sp>
      <p:sp>
        <p:nvSpPr>
          <p:cNvPr id="3" name="Content Placeholder 2"/>
          <p:cNvSpPr>
            <a:spLocks noGrp="1"/>
          </p:cNvSpPr>
          <p:nvPr>
            <p:ph idx="1"/>
          </p:nvPr>
        </p:nvSpPr>
        <p:spPr>
          <a:xfrm>
            <a:off x="457200" y="1031120"/>
            <a:ext cx="8467444" cy="1797516"/>
          </a:xfrm>
        </p:spPr>
        <p:txBody>
          <a:bodyPr>
            <a:noAutofit/>
          </a:bodyPr>
          <a:lstStyle/>
          <a:p>
            <a:r>
              <a:rPr lang="en-US" dirty="0" smtClean="0"/>
              <a:t>Interact with HWWL using pull/push instructions</a:t>
            </a:r>
          </a:p>
          <a:p>
            <a:r>
              <a:rPr lang="en-US" dirty="0" smtClean="0"/>
              <a:t>On empty pulls, force thread to wait if more work in system</a:t>
            </a:r>
          </a:p>
          <a:p>
            <a:r>
              <a:rPr lang="en-US" dirty="0" smtClean="0"/>
              <a:t>HWWL interfaces with GPGPU pipeline with special units</a:t>
            </a:r>
          </a:p>
          <a:p>
            <a:pPr lvl="1"/>
            <a:r>
              <a:rPr lang="en-US" dirty="0" smtClean="0"/>
              <a:t>Arbitration required when accessing GPGPU </a:t>
            </a:r>
            <a:r>
              <a:rPr lang="en-US" dirty="0" err="1" smtClean="0"/>
              <a:t>regfile</a:t>
            </a:r>
            <a:r>
              <a:rPr lang="en-US" dirty="0" smtClean="0"/>
              <a:t> </a:t>
            </a:r>
          </a:p>
        </p:txBody>
      </p:sp>
      <p:sp>
        <p:nvSpPr>
          <p:cNvPr id="4" name="Slide Number Placeholder 3"/>
          <p:cNvSpPr>
            <a:spLocks noGrp="1"/>
          </p:cNvSpPr>
          <p:nvPr>
            <p:ph type="sldNum" sz="quarter" idx="4"/>
          </p:nvPr>
        </p:nvSpPr>
        <p:spPr/>
        <p:txBody>
          <a:bodyPr/>
          <a:lstStyle/>
          <a:p>
            <a:fld id="{592C423E-8D33-2B4D-9B9F-8C525F5FECA0}" type="slidenum">
              <a:rPr lang="en-US" smtClean="0"/>
              <a:pPr/>
              <a:t>21</a:t>
            </a:fld>
            <a:endParaRPr lang="en-US" dirty="0"/>
          </a:p>
        </p:txBody>
      </p:sp>
      <p:pic>
        <p:nvPicPr>
          <p:cNvPr id="6" name="Picture 5" descr="Screen Shot 2014-10-05 at 3.27.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017" y="3048000"/>
            <a:ext cx="3499172" cy="339331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808077493"/>
              </p:ext>
            </p:extLst>
          </p:nvPr>
        </p:nvGraphicFramePr>
        <p:xfrm>
          <a:off x="265548" y="3471726"/>
          <a:ext cx="4999180" cy="2669407"/>
        </p:xfrm>
        <a:graphic>
          <a:graphicData uri="http://schemas.openxmlformats.org/drawingml/2006/table">
            <a:tbl>
              <a:tblPr firstRow="1" bandRow="1">
                <a:tableStyleId>{10A1B5D5-9B99-4C35-A422-299274C87663}</a:tableStyleId>
              </a:tblPr>
              <a:tblGrid>
                <a:gridCol w="1385453"/>
                <a:gridCol w="3613727"/>
              </a:tblGrid>
              <a:tr h="517308">
                <a:tc>
                  <a:txBody>
                    <a:bodyPr/>
                    <a:lstStyle/>
                    <a:p>
                      <a:pPr algn="ctr"/>
                      <a:r>
                        <a:rPr lang="en-US" dirty="0" smtClean="0">
                          <a:solidFill>
                            <a:schemeClr val="bg1"/>
                          </a:solidFill>
                        </a:rPr>
                        <a:t>Instruction</a:t>
                      </a:r>
                      <a:endParaRPr lang="en-US" dirty="0">
                        <a:solidFill>
                          <a:schemeClr val="bg1"/>
                        </a:solidFill>
                      </a:endParaRPr>
                    </a:p>
                  </a:txBody>
                  <a:tcPr anchor="ctr"/>
                </a:tc>
                <a:tc>
                  <a:txBody>
                    <a:bodyPr/>
                    <a:lstStyle/>
                    <a:p>
                      <a:pPr algn="ctr"/>
                      <a:r>
                        <a:rPr lang="en-US" dirty="0" smtClean="0">
                          <a:solidFill>
                            <a:schemeClr val="bg1"/>
                          </a:solidFill>
                        </a:rPr>
                        <a:t>Description</a:t>
                      </a:r>
                      <a:endParaRPr lang="en-US" dirty="0">
                        <a:solidFill>
                          <a:schemeClr val="bg1"/>
                        </a:solidFill>
                      </a:endParaRPr>
                    </a:p>
                  </a:txBody>
                  <a:tcPr anchor="ctr"/>
                </a:tc>
              </a:tr>
              <a:tr h="963379">
                <a:tc>
                  <a:txBody>
                    <a:bodyPr/>
                    <a:lstStyle/>
                    <a:p>
                      <a:pPr algn="ctr"/>
                      <a:r>
                        <a:rPr lang="en-US" sz="1600" b="1" dirty="0" err="1" smtClean="0">
                          <a:solidFill>
                            <a:srgbClr val="4D4F53"/>
                          </a:solidFill>
                          <a:latin typeface="Courier"/>
                          <a:cs typeface="Courier"/>
                        </a:rPr>
                        <a:t>wlpull</a:t>
                      </a:r>
                      <a:endParaRPr lang="en-US" sz="1600" b="1" dirty="0">
                        <a:solidFill>
                          <a:srgbClr val="4D4F53"/>
                        </a:solidFill>
                        <a:latin typeface="Courier"/>
                        <a:cs typeface="Courier"/>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rgbClr val="4D4F53"/>
                          </a:solidFill>
                          <a:effectLst/>
                          <a:latin typeface="+mn-lt"/>
                          <a:ea typeface="+mn-ea"/>
                          <a:cs typeface="+mn-cs"/>
                        </a:rPr>
                        <a:t>Pulls work ID from HWWL.</a:t>
                      </a:r>
                      <a:r>
                        <a:rPr lang="en-US" sz="1800" kern="1200" baseline="0" dirty="0" smtClean="0">
                          <a:solidFill>
                            <a:srgbClr val="4D4F53"/>
                          </a:solidFill>
                          <a:effectLst/>
                          <a:latin typeface="+mn-lt"/>
                          <a:ea typeface="+mn-ea"/>
                          <a:cs typeface="+mn-cs"/>
                        </a:rPr>
                        <a:t> If bank is empty: return WAIT if work in other banks, otherwise return DONE.</a:t>
                      </a:r>
                      <a:endParaRPr lang="en-US" dirty="0">
                        <a:solidFill>
                          <a:srgbClr val="4D4F53"/>
                        </a:solidFill>
                      </a:endParaRPr>
                    </a:p>
                  </a:txBody>
                  <a:tcPr anchor="ctr"/>
                </a:tc>
              </a:tr>
              <a:tr h="963379">
                <a:tc>
                  <a:txBody>
                    <a:bodyPr/>
                    <a:lstStyle/>
                    <a:p>
                      <a:pPr algn="ctr"/>
                      <a:r>
                        <a:rPr lang="en-US" b="1" dirty="0" err="1" smtClean="0">
                          <a:solidFill>
                            <a:srgbClr val="4D4F53"/>
                          </a:solidFill>
                          <a:latin typeface="Courier"/>
                          <a:cs typeface="Courier"/>
                        </a:rPr>
                        <a:t>wlpush</a:t>
                      </a:r>
                      <a:endParaRPr lang="en-US" b="1" dirty="0">
                        <a:solidFill>
                          <a:srgbClr val="4D4F53"/>
                        </a:solidFill>
                        <a:latin typeface="Courier"/>
                        <a:cs typeface="Courier"/>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rgbClr val="4D4F53"/>
                          </a:solidFill>
                          <a:effectLst/>
                          <a:latin typeface="+mn-lt"/>
                          <a:ea typeface="+mn-ea"/>
                          <a:cs typeface="+mn-cs"/>
                        </a:rPr>
                        <a:t>Pushes work ID to HWWL, throws exception if overflow buffer is full.</a:t>
                      </a:r>
                      <a:endParaRPr lang="en-US" dirty="0" smtClean="0">
                        <a:solidFill>
                          <a:srgbClr val="4D4F53"/>
                        </a:solidFill>
                      </a:endParaRPr>
                    </a:p>
                  </a:txBody>
                  <a:tcPr anchor="ctr"/>
                </a:tc>
              </a:tr>
            </a:tbl>
          </a:graphicData>
        </a:graphic>
      </p:graphicFrame>
      <p:sp>
        <p:nvSpPr>
          <p:cNvPr id="11" name="TextBox 10"/>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4376035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t>
            </a:r>
            <a:r>
              <a:rPr lang="en-US" dirty="0" err="1" smtClean="0"/>
              <a:t>Worklist</a:t>
            </a:r>
            <a:r>
              <a:rPr lang="en-US" dirty="0" smtClean="0"/>
              <a:t> </a:t>
            </a:r>
            <a:r>
              <a:rPr lang="en-US" dirty="0" smtClean="0"/>
              <a:t>Microarchitecture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22</a:t>
            </a:fld>
            <a:endParaRPr lang="en-US" dirty="0"/>
          </a:p>
        </p:txBody>
      </p:sp>
      <p:pic>
        <p:nvPicPr>
          <p:cNvPr id="5" name="Picture 4" descr="Screen Shot 2014-10-05 at 3.27.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11939"/>
            <a:ext cx="8363527" cy="5087368"/>
          </a:xfrm>
          <a:prstGeom prst="rect">
            <a:avLst/>
          </a:prstGeom>
        </p:spPr>
      </p:pic>
      <p:sp>
        <p:nvSpPr>
          <p:cNvPr id="6" name="TextBox 5"/>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5881935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Work Redistribution</a:t>
            </a:r>
            <a:endParaRPr lang="en-US" dirty="0"/>
          </a:p>
        </p:txBody>
      </p:sp>
      <p:sp>
        <p:nvSpPr>
          <p:cNvPr id="3" name="Content Placeholder 2"/>
          <p:cNvSpPr>
            <a:spLocks noGrp="1"/>
          </p:cNvSpPr>
          <p:nvPr>
            <p:ph idx="1"/>
          </p:nvPr>
        </p:nvSpPr>
        <p:spPr>
          <a:xfrm>
            <a:off x="80811" y="1008030"/>
            <a:ext cx="9063189" cy="2438633"/>
          </a:xfrm>
        </p:spPr>
        <p:txBody>
          <a:bodyPr>
            <a:noAutofit/>
          </a:bodyPr>
          <a:lstStyle/>
          <a:p>
            <a:r>
              <a:rPr lang="en-US" dirty="0" smtClean="0"/>
              <a:t>Threshold</a:t>
            </a:r>
          </a:p>
          <a:p>
            <a:pPr lvl="1"/>
            <a:r>
              <a:rPr lang="en-US" dirty="0" smtClean="0"/>
              <a:t>Banks with work over threshold donate to those with work below threshold</a:t>
            </a:r>
            <a:endParaRPr lang="en-US" dirty="0"/>
          </a:p>
          <a:p>
            <a:r>
              <a:rPr lang="en-US" dirty="0" smtClean="0"/>
              <a:t>Local Sorting</a:t>
            </a:r>
          </a:p>
          <a:p>
            <a:pPr lvl="1"/>
            <a:r>
              <a:rPr lang="en-US" dirty="0" smtClean="0"/>
              <a:t>Per-core bank sorting, greediest banks donate to neediest banks</a:t>
            </a:r>
            <a:endParaRPr lang="en-US" dirty="0"/>
          </a:p>
          <a:p>
            <a:r>
              <a:rPr lang="en-US" dirty="0" smtClean="0"/>
              <a:t>Global Sorting</a:t>
            </a:r>
          </a:p>
          <a:p>
            <a:pPr lvl="1"/>
            <a:r>
              <a:rPr lang="en-US" dirty="0" smtClean="0"/>
              <a:t>Monolithic </a:t>
            </a:r>
            <a:r>
              <a:rPr lang="en-US" dirty="0" smtClean="0"/>
              <a:t>sorting network for </a:t>
            </a:r>
            <a:r>
              <a:rPr lang="en-US" dirty="0" smtClean="0"/>
              <a:t>all banks in system</a:t>
            </a:r>
          </a:p>
        </p:txBody>
      </p:sp>
      <p:sp>
        <p:nvSpPr>
          <p:cNvPr id="4" name="Slide Number Placeholder 3"/>
          <p:cNvSpPr>
            <a:spLocks noGrp="1"/>
          </p:cNvSpPr>
          <p:nvPr>
            <p:ph type="sldNum" sz="quarter" idx="4"/>
          </p:nvPr>
        </p:nvSpPr>
        <p:spPr/>
        <p:txBody>
          <a:bodyPr/>
          <a:lstStyle/>
          <a:p>
            <a:fld id="{592C423E-8D33-2B4D-9B9F-8C525F5FECA0}" type="slidenum">
              <a:rPr lang="en-US" smtClean="0"/>
              <a:pPr/>
              <a:t>23</a:t>
            </a:fld>
            <a:endParaRPr lang="en-US" dirty="0"/>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pic>
        <p:nvPicPr>
          <p:cNvPr id="8" name="Picture 7" descr="Screen Shot 2014-10-06 at 2.19.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45" y="3504388"/>
            <a:ext cx="5357091" cy="2995701"/>
          </a:xfrm>
          <a:prstGeom prst="rect">
            <a:avLst/>
          </a:prstGeom>
        </p:spPr>
      </p:pic>
      <p:sp>
        <p:nvSpPr>
          <p:cNvPr id="5" name="Rectangle 4"/>
          <p:cNvSpPr/>
          <p:nvPr/>
        </p:nvSpPr>
        <p:spPr>
          <a:xfrm>
            <a:off x="2043545" y="3446663"/>
            <a:ext cx="2540000" cy="2441519"/>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860636" y="3446663"/>
            <a:ext cx="2540000" cy="2441519"/>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8696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HWWL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24</a:t>
            </a:fld>
            <a:endParaRPr lang="en-US" dirty="0"/>
          </a:p>
        </p:txBody>
      </p:sp>
      <p:sp>
        <p:nvSpPr>
          <p:cNvPr id="6" name="Content Placeholder 2"/>
          <p:cNvSpPr>
            <a:spLocks noGrp="1"/>
          </p:cNvSpPr>
          <p:nvPr>
            <p:ph idx="1"/>
          </p:nvPr>
        </p:nvSpPr>
        <p:spPr>
          <a:xfrm>
            <a:off x="311727" y="5141297"/>
            <a:ext cx="8612917" cy="1408440"/>
          </a:xfrm>
        </p:spPr>
        <p:txBody>
          <a:bodyPr>
            <a:noAutofit/>
          </a:bodyPr>
          <a:lstStyle/>
          <a:p>
            <a:r>
              <a:rPr lang="en-US" dirty="0" smtClean="0"/>
              <a:t>Realistic HWWL design with 512 entries per </a:t>
            </a:r>
            <a:r>
              <a:rPr lang="en-US" dirty="0" smtClean="0"/>
              <a:t>core and </a:t>
            </a:r>
            <a:r>
              <a:rPr lang="en-US" dirty="0"/>
              <a:t>local-sorting work </a:t>
            </a:r>
            <a:r>
              <a:rPr lang="en-US" dirty="0" smtClean="0"/>
              <a:t>redistribution</a:t>
            </a:r>
            <a:endParaRPr lang="en-US" dirty="0"/>
          </a:p>
          <a:p>
            <a:r>
              <a:rPr lang="en-US" dirty="0" smtClean="0"/>
              <a:t>Roughly </a:t>
            </a:r>
            <a:r>
              <a:rPr lang="en-US" dirty="0" smtClean="0"/>
              <a:t>additional area overhead of 2.5% of GPGPU </a:t>
            </a:r>
            <a:r>
              <a:rPr lang="en-US" dirty="0" err="1" smtClean="0"/>
              <a:t>regfile</a:t>
            </a:r>
            <a:endParaRPr lang="en-US" dirty="0" smtClean="0"/>
          </a:p>
        </p:txBody>
      </p:sp>
      <p:pic>
        <p:nvPicPr>
          <p:cNvPr id="7" name="Picture 6" descr="Screen Shot 2014-10-06 at 4.44.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726" y="1054210"/>
            <a:ext cx="5517941" cy="4023360"/>
          </a:xfrm>
          <a:prstGeom prst="rect">
            <a:avLst/>
          </a:prstGeom>
        </p:spPr>
      </p:pic>
      <p:sp>
        <p:nvSpPr>
          <p:cNvPr id="8" name="TextBox 7"/>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8882127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708072" cy="2229718"/>
          </a:xfrm>
        </p:spPr>
        <p:txBody>
          <a:bodyPr>
            <a:normAutofit fontScale="92500"/>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b="1" dirty="0" smtClean="0">
                <a:solidFill>
                  <a:srgbClr val="9A1B22"/>
                </a:solidFill>
              </a:rPr>
              <a:t>Explicit-Parallel-Call Architecture</a:t>
            </a:r>
          </a:p>
          <a:p>
            <a:r>
              <a:rPr lang="en-US" sz="2800" dirty="0" smtClean="0"/>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25</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
        <p:nvSpPr>
          <p:cNvPr id="6" name="Rectangle 5"/>
          <p:cNvSpPr/>
          <p:nvPr/>
        </p:nvSpPr>
        <p:spPr>
          <a:xfrm>
            <a:off x="2281020" y="1146570"/>
            <a:ext cx="4692435" cy="3086505"/>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0400492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43970440"/>
              </p:ext>
            </p:extLst>
          </p:nvPr>
        </p:nvGraphicFramePr>
        <p:xfrm>
          <a:off x="376388" y="1469843"/>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rgbClr val="4D4F53"/>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opportunities 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Programming API</a:t>
                      </a:r>
                      <a:r>
                        <a:rPr lang="en-US" baseline="0" dirty="0" smtClean="0">
                          <a:solidFill>
                            <a:srgbClr val="4D4F53"/>
                          </a:solidFill>
                        </a:rPr>
                        <a:t> + </a:t>
                      </a:r>
                      <a:r>
                        <a:rPr lang="en-US" dirty="0" smtClean="0">
                          <a:solidFill>
                            <a:srgbClr val="4D4F53"/>
                          </a:solidFill>
                        </a:rPr>
                        <a:t>Cactus stack</a:t>
                      </a:r>
                      <a:endParaRPr lang="en-US" dirty="0">
                        <a:solidFill>
                          <a:srgbClr val="4D4F53"/>
                        </a:solidFill>
                      </a:endParaRPr>
                    </a:p>
                  </a:txBody>
                  <a:tcPr anchor="ctr"/>
                </a:tc>
                <a:tc>
                  <a:txBody>
                    <a:bodyPr/>
                    <a:lstStyle/>
                    <a:p>
                      <a:pPr algn="ctr"/>
                      <a:r>
                        <a:rPr lang="en-US" baseline="0" dirty="0" smtClean="0">
                          <a:solidFill>
                            <a:srgbClr val="4D4F53"/>
                          </a:solidFill>
                        </a:rPr>
                        <a:t>Parallel </a:t>
                      </a:r>
                      <a:r>
                        <a:rPr lang="en-US" baseline="0" dirty="0" smtClean="0">
                          <a:solidFill>
                            <a:srgbClr val="4D4F53"/>
                          </a:solidFill>
                        </a:rPr>
                        <a:t>function </a:t>
                      </a:r>
                      <a:r>
                        <a:rPr lang="en-US" baseline="0" dirty="0" smtClean="0">
                          <a:solidFill>
                            <a:srgbClr val="4D4F53"/>
                          </a:solidFill>
                        </a:rPr>
                        <a:t>call ISA</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Task cache +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traditional 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accelerators (XPC tiles)</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26</a:t>
            </a:fld>
            <a:endParaRPr lang="en-US" dirty="0"/>
          </a:p>
        </p:txBody>
      </p:sp>
      <p:sp>
        <p:nvSpPr>
          <p:cNvPr id="4" name="Rectangle 3"/>
          <p:cNvSpPr/>
          <p:nvPr/>
        </p:nvSpPr>
        <p:spPr>
          <a:xfrm>
            <a:off x="3278909" y="1258455"/>
            <a:ext cx="2805546" cy="4629727"/>
          </a:xfrm>
          <a:prstGeom prst="rect">
            <a:avLst/>
          </a:prstGeom>
          <a:noFill/>
          <a:ln w="5715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
        <p:nvSpPr>
          <p:cNvPr id="8" name="Content Placeholder 2"/>
          <p:cNvSpPr txBox="1">
            <a:spLocks/>
          </p:cNvSpPr>
          <p:nvPr/>
        </p:nvSpPr>
        <p:spPr>
          <a:xfrm>
            <a:off x="635000" y="6049817"/>
            <a:ext cx="7885545" cy="60382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Explore different permutations of SW/HW techniques</a:t>
            </a:r>
          </a:p>
        </p:txBody>
      </p:sp>
    </p:spTree>
    <p:extLst>
      <p:ext uri="{BB962C8B-B14F-4D97-AF65-F5344CB8AC3E}">
        <p14:creationId xmlns:p14="http://schemas.microsoft.com/office/powerpoint/2010/main" val="37791475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Exposing Parallel Tasks: Programming API</a:t>
            </a:r>
            <a:endParaRPr lang="en-US" dirty="0"/>
          </a:p>
        </p:txBody>
      </p:sp>
      <p:sp>
        <p:nvSpPr>
          <p:cNvPr id="8" name="Content Placeholder 2"/>
          <p:cNvSpPr txBox="1">
            <a:spLocks/>
          </p:cNvSpPr>
          <p:nvPr/>
        </p:nvSpPr>
        <p:spPr>
          <a:xfrm>
            <a:off x="376385" y="1119908"/>
            <a:ext cx="8617525" cy="521498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Highly productive parallel programming API</a:t>
            </a:r>
          </a:p>
          <a:p>
            <a:pPr marL="0" indent="0">
              <a:buNone/>
            </a:pPr>
            <a:endParaRPr lang="en-US" dirty="0"/>
          </a:p>
          <a:p>
            <a:r>
              <a:rPr lang="en-US" dirty="0" smtClean="0"/>
              <a:t>Algorithm-centric approach with a focus on exposing amorphous data parallelism</a:t>
            </a:r>
          </a:p>
          <a:p>
            <a:endParaRPr lang="en-US" dirty="0"/>
          </a:p>
          <a:p>
            <a:r>
              <a:rPr lang="en-US" dirty="0" smtClean="0"/>
              <a:t>Four parallel constructs</a:t>
            </a:r>
          </a:p>
          <a:p>
            <a:pPr lvl="1"/>
            <a:r>
              <a:rPr lang="en-US" dirty="0">
                <a:latin typeface="Courier"/>
                <a:cs typeface="Courier"/>
              </a:rPr>
              <a:t>s</a:t>
            </a:r>
            <a:r>
              <a:rPr lang="en-US" dirty="0" smtClean="0">
                <a:latin typeface="Courier"/>
                <a:cs typeface="Courier"/>
              </a:rPr>
              <a:t>pawn</a:t>
            </a:r>
          </a:p>
          <a:p>
            <a:pPr lvl="1"/>
            <a:r>
              <a:rPr lang="en-US" dirty="0" err="1">
                <a:latin typeface="Courier"/>
                <a:cs typeface="Courier"/>
              </a:rPr>
              <a:t>p</a:t>
            </a:r>
            <a:r>
              <a:rPr lang="en-US" dirty="0" err="1" smtClean="0">
                <a:latin typeface="Courier"/>
                <a:cs typeface="Courier"/>
              </a:rPr>
              <a:t>arallel_for</a:t>
            </a:r>
            <a:endParaRPr lang="en-US" dirty="0" smtClean="0">
              <a:latin typeface="Courier"/>
              <a:cs typeface="Courier"/>
            </a:endParaRPr>
          </a:p>
          <a:p>
            <a:pPr lvl="1"/>
            <a:r>
              <a:rPr lang="en-US" dirty="0" err="1">
                <a:latin typeface="Courier"/>
                <a:cs typeface="Courier"/>
              </a:rPr>
              <a:t>a</a:t>
            </a:r>
            <a:r>
              <a:rPr lang="en-US" dirty="0" err="1" smtClean="0">
                <a:latin typeface="Courier"/>
                <a:cs typeface="Courier"/>
              </a:rPr>
              <a:t>tomic_for</a:t>
            </a:r>
            <a:endParaRPr lang="en-US" dirty="0" smtClean="0">
              <a:latin typeface="Courier"/>
              <a:cs typeface="Courier"/>
            </a:endParaRPr>
          </a:p>
          <a:p>
            <a:pPr lvl="1"/>
            <a:r>
              <a:rPr lang="en-US" dirty="0" err="1" smtClean="0">
                <a:latin typeface="Courier"/>
                <a:cs typeface="Courier"/>
              </a:rPr>
              <a:t>speculative_for</a:t>
            </a:r>
            <a:endParaRPr lang="en-US" dirty="0" smtClean="0">
              <a:latin typeface="Courier"/>
              <a:cs typeface="Courier"/>
            </a:endParaRPr>
          </a:p>
          <a:p>
            <a:pPr lvl="1"/>
            <a:r>
              <a:rPr lang="en-US" dirty="0">
                <a:cs typeface="Courier"/>
              </a:rPr>
              <a:t>a</a:t>
            </a:r>
            <a:r>
              <a:rPr lang="en-US" dirty="0" smtClean="0">
                <a:cs typeface="Courier"/>
              </a:rPr>
              <a:t>nd more…</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27</a:t>
            </a:fld>
            <a:endParaRPr lang="en-US" dirty="0"/>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980930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7"/>
            <a:ext cx="8767615" cy="55533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latin typeface="Courier"/>
                <a:cs typeface="Courier"/>
              </a:rPr>
              <a:t>spawn( function )</a:t>
            </a:r>
          </a:p>
          <a:p>
            <a:pPr lvl="1"/>
            <a:r>
              <a:rPr lang="en-US" dirty="0" smtClean="0">
                <a:cs typeface="Courier"/>
              </a:rPr>
              <a:t>Recursive divide-and-conquer</a:t>
            </a:r>
          </a:p>
          <a:p>
            <a:pPr marL="0" indent="0">
              <a:buNone/>
            </a:pPr>
            <a:endParaRPr lang="en-US" dirty="0" smtClean="0">
              <a:cs typeface="Courier"/>
            </a:endParaRPr>
          </a:p>
          <a:p>
            <a:pPr marL="0" indent="0">
              <a:buNone/>
            </a:pPr>
            <a:r>
              <a:rPr lang="en-US" sz="1600" dirty="0" smtClean="0">
                <a:solidFill>
                  <a:srgbClr val="008000"/>
                </a:solidFill>
                <a:latin typeface="Courier"/>
                <a:cs typeface="Courier"/>
              </a:rPr>
              <a:t>void</a:t>
            </a:r>
            <a:r>
              <a:rPr lang="en-US" sz="1600" dirty="0" smtClean="0">
                <a:latin typeface="Courier"/>
                <a:cs typeface="Courier"/>
              </a:rPr>
              <a:t> </a:t>
            </a:r>
            <a:r>
              <a:rPr lang="en-US" sz="1600" dirty="0" err="1">
                <a:solidFill>
                  <a:srgbClr val="0000FF"/>
                </a:solidFill>
                <a:latin typeface="Courier"/>
                <a:cs typeface="Courier"/>
              </a:rPr>
              <a:t>bfs</a:t>
            </a:r>
            <a:r>
              <a:rPr lang="en-US" sz="1600" dirty="0">
                <a:latin typeface="Courier"/>
                <a:cs typeface="Courier"/>
              </a:rPr>
              <a:t>( </a:t>
            </a:r>
            <a:r>
              <a:rPr lang="en-US" sz="1600" dirty="0" smtClean="0">
                <a:solidFill>
                  <a:srgbClr val="008000"/>
                </a:solidFill>
                <a:latin typeface="Courier"/>
                <a:cs typeface="Courier"/>
              </a:rPr>
              <a:t>Node</a:t>
            </a:r>
            <a:r>
              <a:rPr lang="en-US" sz="1600" dirty="0" smtClean="0">
                <a:latin typeface="Courier"/>
                <a:cs typeface="Courier"/>
              </a:rPr>
              <a:t>* </a:t>
            </a:r>
            <a:r>
              <a:rPr lang="en-US" sz="1600" dirty="0" smtClean="0">
                <a:solidFill>
                  <a:srgbClr val="FF6600"/>
                </a:solidFill>
                <a:latin typeface="Courier"/>
                <a:cs typeface="Courier"/>
              </a:rPr>
              <a:t>nodes</a:t>
            </a:r>
            <a:r>
              <a:rPr lang="en-US" sz="1600" dirty="0" smtClean="0">
                <a:latin typeface="Courier"/>
                <a:cs typeface="Courier"/>
              </a:rPr>
              <a:t> </a:t>
            </a:r>
            <a:r>
              <a:rPr lang="en-US" sz="1600" dirty="0">
                <a:latin typeface="Courier"/>
                <a:cs typeface="Courier"/>
              </a:rPr>
              <a:t>) {</a:t>
            </a:r>
          </a:p>
          <a:p>
            <a:pPr marL="0" indent="0">
              <a:buNone/>
            </a:pPr>
            <a:r>
              <a:rPr lang="en-US" sz="1600" dirty="0" smtClean="0">
                <a:latin typeface="Courier"/>
                <a:cs typeface="Courier"/>
              </a:rPr>
              <a:t>  </a:t>
            </a:r>
            <a:r>
              <a:rPr lang="en-US" sz="1600" dirty="0" smtClean="0">
                <a:solidFill>
                  <a:srgbClr val="008000"/>
                </a:solidFill>
                <a:latin typeface="Courier"/>
                <a:cs typeface="Courier"/>
              </a:rPr>
              <a:t>auto</a:t>
            </a:r>
            <a:r>
              <a:rPr lang="en-US" sz="1600" dirty="0" smtClean="0">
                <a:latin typeface="Courier"/>
                <a:cs typeface="Courier"/>
              </a:rPr>
              <a:t> </a:t>
            </a:r>
            <a:r>
              <a:rPr lang="en-US" sz="1600" dirty="0" err="1" smtClean="0">
                <a:latin typeface="Courier"/>
                <a:cs typeface="Courier"/>
              </a:rPr>
              <a:t>func</a:t>
            </a:r>
            <a:r>
              <a:rPr lang="en-US" sz="1600" dirty="0" smtClean="0">
                <a:latin typeface="Courier"/>
                <a:cs typeface="Courier"/>
              </a:rPr>
              <a:t> = [&amp;] (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err="1" smtClean="0">
                <a:solidFill>
                  <a:srgbClr val="FF6600"/>
                </a:solidFill>
                <a:latin typeface="Courier"/>
                <a:cs typeface="Courier"/>
              </a:rPr>
              <a:t>idx</a:t>
            </a:r>
            <a:r>
              <a:rPr lang="en-US" sz="1600" dirty="0" smtClean="0">
                <a:latin typeface="Courier"/>
                <a:cs typeface="Courier"/>
              </a:rPr>
              <a:t> ) {</a:t>
            </a:r>
          </a:p>
          <a:p>
            <a:pPr marL="0" indent="0">
              <a:buNone/>
            </a:pPr>
            <a:r>
              <a:rPr lang="en-US" sz="1600" dirty="0" smtClean="0">
                <a:latin typeface="Courier"/>
                <a:cs typeface="Courier"/>
              </a:rPr>
              <a:t>    </a:t>
            </a:r>
            <a:r>
              <a:rPr lang="en-US" sz="1600" dirty="0" smtClean="0">
                <a:solidFill>
                  <a:srgbClr val="008000"/>
                </a:solidFill>
                <a:latin typeface="Courier"/>
                <a:cs typeface="Courier"/>
              </a:rPr>
              <a:t>Node</a:t>
            </a:r>
            <a:r>
              <a:rPr lang="en-US" sz="1600" dirty="0" smtClean="0">
                <a:latin typeface="Courier"/>
                <a:cs typeface="Courier"/>
              </a:rPr>
              <a:t> </a:t>
            </a:r>
            <a:r>
              <a:rPr lang="en-US" sz="1600" dirty="0" err="1" smtClean="0">
                <a:solidFill>
                  <a:srgbClr val="FF6600"/>
                </a:solidFill>
                <a:latin typeface="Courier"/>
                <a:cs typeface="Courier"/>
              </a:rPr>
              <a:t>my_node</a:t>
            </a:r>
            <a:r>
              <a:rPr lang="en-US" sz="1600" dirty="0" smtClean="0">
                <a:latin typeface="Courier"/>
                <a:cs typeface="Courier"/>
              </a:rPr>
              <a:t> = nodes[</a:t>
            </a:r>
            <a:r>
              <a:rPr lang="en-US" sz="1600" dirty="0" err="1" smtClean="0">
                <a:latin typeface="Courier"/>
                <a:cs typeface="Courier"/>
              </a:rPr>
              <a:t>idx</a:t>
            </a:r>
            <a:r>
              <a:rPr lang="en-US" sz="1600" dirty="0" smtClean="0">
                <a:latin typeface="Courier"/>
                <a:cs typeface="Courier"/>
              </a:rPr>
              <a:t>];</a:t>
            </a:r>
          </a:p>
          <a:p>
            <a:pPr marL="0" indent="0">
              <a:buNone/>
            </a:pPr>
            <a:r>
              <a:rPr lang="en-US" sz="1600" dirty="0" smtClean="0">
                <a:latin typeface="Courier"/>
                <a:cs typeface="Courier"/>
              </a:rPr>
              <a:t>    for </a:t>
            </a:r>
            <a:r>
              <a:rPr lang="en-US" sz="1600" dirty="0">
                <a:latin typeface="Courier"/>
                <a:cs typeface="Courier"/>
              </a:rPr>
              <a:t>( </a:t>
            </a:r>
            <a:r>
              <a:rPr lang="en-US" sz="1600" dirty="0" err="1">
                <a:latin typeface="Courier"/>
                <a:cs typeface="Courier"/>
              </a:rPr>
              <a:t>i</a:t>
            </a:r>
            <a:r>
              <a:rPr lang="en-US" sz="1600" dirty="0">
                <a:latin typeface="Courier"/>
                <a:cs typeface="Courier"/>
              </a:rPr>
              <a:t> = 0; </a:t>
            </a:r>
            <a:r>
              <a:rPr lang="en-US" sz="1600" dirty="0" err="1">
                <a:latin typeface="Courier"/>
                <a:cs typeface="Courier"/>
              </a:rPr>
              <a:t>i</a:t>
            </a:r>
            <a:r>
              <a:rPr lang="en-US" sz="1600" dirty="0">
                <a:latin typeface="Courier"/>
                <a:cs typeface="Courier"/>
              </a:rPr>
              <a:t> &lt; </a:t>
            </a:r>
            <a:r>
              <a:rPr lang="en-US" sz="1600" dirty="0" err="1" smtClean="0">
                <a:latin typeface="Courier"/>
                <a:cs typeface="Courier"/>
              </a:rPr>
              <a:t>my_node.num_neighbors</a:t>
            </a:r>
            <a:r>
              <a:rPr lang="en-US" sz="1600" dirty="0" smtClean="0">
                <a:latin typeface="Courier"/>
                <a:cs typeface="Courier"/>
              </a:rPr>
              <a:t>; </a:t>
            </a:r>
            <a:r>
              <a:rPr lang="en-US" sz="1600" dirty="0" err="1">
                <a:latin typeface="Courier"/>
                <a:cs typeface="Courier"/>
              </a:rPr>
              <a:t>i</a:t>
            </a:r>
            <a:r>
              <a:rPr lang="en-US" sz="1600" dirty="0">
                <a:latin typeface="Courier"/>
                <a:cs typeface="Courier"/>
              </a:rPr>
              <a:t>++ ) </a:t>
            </a:r>
            <a:r>
              <a:rPr lang="en-US" sz="1600" dirty="0" smtClean="0">
                <a:latin typeface="Courier"/>
                <a:cs typeface="Courier"/>
              </a:rPr>
              <a:t>{</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  </a:t>
            </a:r>
            <a:r>
              <a:rPr lang="en-US" sz="1600" dirty="0" smtClean="0">
                <a:solidFill>
                  <a:srgbClr val="008000"/>
                </a:solidFill>
                <a:latin typeface="Courier"/>
                <a:cs typeface="Courier"/>
              </a:rPr>
              <a:t>Node</a:t>
            </a:r>
            <a:r>
              <a:rPr lang="en-US" sz="1600" dirty="0" smtClean="0">
                <a:latin typeface="Courier"/>
                <a:cs typeface="Courier"/>
              </a:rPr>
              <a:t> </a:t>
            </a:r>
            <a:r>
              <a:rPr lang="en-US" sz="1600" dirty="0">
                <a:solidFill>
                  <a:srgbClr val="FF6600"/>
                </a:solidFill>
                <a:latin typeface="Courier"/>
                <a:cs typeface="Courier"/>
              </a:rPr>
              <a:t>neighbor</a:t>
            </a:r>
            <a:r>
              <a:rPr lang="en-US" sz="1600" dirty="0">
                <a:latin typeface="Courier"/>
                <a:cs typeface="Courier"/>
              </a:rPr>
              <a:t> = </a:t>
            </a:r>
            <a:r>
              <a:rPr lang="en-US" sz="1600" dirty="0" err="1">
                <a:latin typeface="Courier"/>
                <a:cs typeface="Courier"/>
              </a:rPr>
              <a:t>my_node.neighbors</a:t>
            </a:r>
            <a:r>
              <a:rPr lang="en-US" sz="1600" dirty="0">
                <a:latin typeface="Courier"/>
                <a:cs typeface="Courier"/>
              </a:rPr>
              <a:t>[</a:t>
            </a:r>
            <a:r>
              <a:rPr lang="en-US" sz="1600" dirty="0" err="1">
                <a:latin typeface="Courier"/>
                <a:cs typeface="Courier"/>
              </a:rPr>
              <a:t>idx</a:t>
            </a:r>
            <a:r>
              <a:rPr lang="en-US" sz="1600" dirty="0">
                <a:latin typeface="Courier"/>
                <a:cs typeface="Courier"/>
              </a:rPr>
              <a:t>]</a:t>
            </a:r>
            <a:r>
              <a:rPr lang="en-US" sz="1600" dirty="0" smtClean="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smtClean="0">
                <a:solidFill>
                  <a:srgbClr val="FF6600"/>
                </a:solidFill>
                <a:latin typeface="Courier"/>
                <a:cs typeface="Courier"/>
              </a:rPr>
              <a:t>old</a:t>
            </a:r>
            <a:r>
              <a:rPr lang="en-US" sz="1600" dirty="0" smtClean="0">
                <a:latin typeface="Courier"/>
                <a:cs typeface="Courier"/>
              </a:rPr>
              <a:t> = </a:t>
            </a:r>
            <a:r>
              <a:rPr lang="en-US" sz="1600" dirty="0" err="1" smtClean="0">
                <a:solidFill>
                  <a:srgbClr val="9A1B22"/>
                </a:solidFill>
                <a:latin typeface="Courier"/>
                <a:cs typeface="Courier"/>
              </a:rPr>
              <a:t>xpc</a:t>
            </a:r>
            <a:r>
              <a:rPr lang="en-US" sz="1600" dirty="0" smtClean="0">
                <a:solidFill>
                  <a:srgbClr val="9A1B22"/>
                </a:solidFill>
                <a:latin typeface="Courier"/>
                <a:cs typeface="Courier"/>
              </a:rPr>
              <a:t>::</a:t>
            </a:r>
            <a:r>
              <a:rPr lang="en-US" sz="1600" dirty="0" err="1" smtClean="0">
                <a:solidFill>
                  <a:srgbClr val="9A1B22"/>
                </a:solidFill>
                <a:latin typeface="Courier"/>
                <a:cs typeface="Courier"/>
              </a:rPr>
              <a:t>fetch_min</a:t>
            </a:r>
            <a:r>
              <a:rPr lang="en-US" sz="1600" dirty="0" smtClean="0">
                <a:latin typeface="Courier"/>
                <a:cs typeface="Courier"/>
              </a:rPr>
              <a:t>( </a:t>
            </a:r>
            <a:r>
              <a:rPr lang="en-US" sz="1600" dirty="0" err="1" smtClean="0">
                <a:latin typeface="Courier"/>
                <a:cs typeface="Courier"/>
              </a:rPr>
              <a:t>neighbor.dist</a:t>
            </a:r>
            <a:r>
              <a:rPr lang="en-US" sz="1600" dirty="0" smtClean="0">
                <a:latin typeface="Courier"/>
                <a:cs typeface="Courier"/>
              </a:rPr>
              <a:t>, </a:t>
            </a:r>
            <a:r>
              <a:rPr lang="en-US" sz="1600" dirty="0" err="1" smtClean="0">
                <a:latin typeface="Courier"/>
                <a:cs typeface="Courier"/>
              </a:rPr>
              <a:t>my_node.dist</a:t>
            </a:r>
            <a:r>
              <a:rPr lang="en-US" sz="1600" dirty="0" smtClean="0">
                <a:latin typeface="Courier"/>
                <a:cs typeface="Courier"/>
              </a:rPr>
              <a:t> + 1 )</a:t>
            </a:r>
            <a:endParaRPr lang="en-US" sz="1600" dirty="0">
              <a:latin typeface="Courier"/>
              <a:cs typeface="Courier"/>
            </a:endParaRPr>
          </a:p>
          <a:p>
            <a:pPr marL="0" indent="0">
              <a:buNone/>
            </a:pPr>
            <a:r>
              <a:rPr lang="en-US" sz="1600" dirty="0" smtClean="0">
                <a:latin typeface="Courier"/>
                <a:cs typeface="Courier"/>
              </a:rPr>
              <a:t>      if </a:t>
            </a:r>
            <a:r>
              <a:rPr lang="en-US" sz="1600" dirty="0">
                <a:latin typeface="Courier"/>
                <a:cs typeface="Courier"/>
              </a:rPr>
              <a:t>( </a:t>
            </a:r>
            <a:r>
              <a:rPr lang="en-US" sz="1600" dirty="0" err="1">
                <a:latin typeface="Courier"/>
                <a:cs typeface="Courier"/>
              </a:rPr>
              <a:t>my_node.dist</a:t>
            </a:r>
            <a:r>
              <a:rPr lang="en-US" sz="1600" dirty="0">
                <a:latin typeface="Courier"/>
                <a:cs typeface="Courier"/>
              </a:rPr>
              <a:t> + 1 &lt; </a:t>
            </a:r>
            <a:r>
              <a:rPr lang="en-US" sz="1600" dirty="0" smtClean="0">
                <a:latin typeface="Courier"/>
                <a:cs typeface="Courier"/>
              </a:rPr>
              <a:t>old)</a:t>
            </a:r>
          </a:p>
          <a:p>
            <a:pPr marL="0" indent="0">
              <a:buNone/>
            </a:pPr>
            <a:r>
              <a:rPr lang="en-US" sz="1600" b="1" dirty="0">
                <a:solidFill>
                  <a:srgbClr val="9A1B22"/>
                </a:solidFill>
                <a:latin typeface="Courier"/>
                <a:cs typeface="Courier"/>
              </a:rPr>
              <a:t> </a:t>
            </a:r>
            <a:r>
              <a:rPr lang="en-US" sz="1600" b="1" dirty="0" smtClean="0">
                <a:solidFill>
                  <a:srgbClr val="9A1B22"/>
                </a:solidFill>
                <a:latin typeface="Courier"/>
                <a:cs typeface="Courier"/>
              </a:rPr>
              <a:t>       </a:t>
            </a:r>
            <a:r>
              <a:rPr lang="en-US" sz="1600" b="1" dirty="0" err="1" smtClean="0">
                <a:solidFill>
                  <a:srgbClr val="9A1B22"/>
                </a:solidFill>
                <a:latin typeface="Courier"/>
                <a:cs typeface="Courier"/>
              </a:rPr>
              <a:t>xpc</a:t>
            </a:r>
            <a:r>
              <a:rPr lang="en-US" sz="1600" b="1" dirty="0">
                <a:solidFill>
                  <a:srgbClr val="9A1B22"/>
                </a:solidFill>
                <a:latin typeface="Courier"/>
                <a:cs typeface="Courier"/>
              </a:rPr>
              <a:t>::spawn</a:t>
            </a:r>
            <a:r>
              <a:rPr lang="en-US" sz="1600" dirty="0">
                <a:latin typeface="Courier"/>
                <a:cs typeface="Courier"/>
              </a:rPr>
              <a:t>( </a:t>
            </a:r>
            <a:r>
              <a:rPr lang="en-US" sz="1600" dirty="0" err="1" smtClean="0">
                <a:latin typeface="Courier"/>
                <a:cs typeface="Courier"/>
              </a:rPr>
              <a:t>std</a:t>
            </a:r>
            <a:r>
              <a:rPr lang="en-US" sz="1600" dirty="0" smtClean="0">
                <a:latin typeface="Courier"/>
                <a:cs typeface="Courier"/>
              </a:rPr>
              <a:t>::bind( </a:t>
            </a:r>
            <a:r>
              <a:rPr lang="en-US" sz="1600" dirty="0" err="1" smtClean="0">
                <a:latin typeface="Courier"/>
                <a:cs typeface="Courier"/>
              </a:rPr>
              <a:t>func</a:t>
            </a:r>
            <a:r>
              <a:rPr lang="en-US" sz="1600" dirty="0" smtClean="0">
                <a:latin typeface="Courier"/>
                <a:cs typeface="Courier"/>
              </a:rPr>
              <a:t>, </a:t>
            </a:r>
            <a:r>
              <a:rPr lang="en-US" sz="1600" dirty="0" err="1" smtClean="0">
                <a:latin typeface="Courier"/>
                <a:cs typeface="Courier"/>
              </a:rPr>
              <a:t>neighbor.idx</a:t>
            </a:r>
            <a:r>
              <a:rPr lang="en-US" sz="1600" dirty="0" smtClean="0">
                <a:latin typeface="Courier"/>
                <a:cs typeface="Courier"/>
              </a:rPr>
              <a:t> ) );</a:t>
            </a:r>
          </a:p>
          <a:p>
            <a:pPr marL="0" indent="0">
              <a:buNone/>
            </a:pPr>
            <a:r>
              <a:rPr lang="en-US" sz="1600" dirty="0" smtClean="0">
                <a:latin typeface="Courier"/>
                <a:cs typeface="Courier"/>
              </a:rPr>
              <a:t>    }</a:t>
            </a:r>
            <a:endParaRPr lang="en-US" sz="1600" dirty="0">
              <a:latin typeface="Courier"/>
              <a:cs typeface="Courier"/>
            </a:endParaRPr>
          </a:p>
          <a:p>
            <a:pPr marL="0" indent="0">
              <a:buNone/>
            </a:pPr>
            <a:r>
              <a:rPr lang="en-US" sz="1600" dirty="0">
                <a:latin typeface="Courier"/>
                <a:cs typeface="Courier"/>
              </a:rPr>
              <a:t>  </a:t>
            </a:r>
            <a:r>
              <a:rPr lang="en-US" sz="1600" dirty="0" smtClean="0">
                <a:latin typeface="Courier"/>
                <a:cs typeface="Courier"/>
              </a:rPr>
              <a:t>}</a:t>
            </a:r>
            <a:endParaRPr lang="en-US" sz="1600" dirty="0">
              <a:latin typeface="Courier"/>
              <a:cs typeface="Courier"/>
            </a:endParaRPr>
          </a:p>
          <a:p>
            <a:pPr marL="0" indent="0">
              <a:buNone/>
            </a:pPr>
            <a:endParaRPr lang="en-US" sz="1600" dirty="0" smtClean="0">
              <a:latin typeface="Courier"/>
              <a:cs typeface="Courier"/>
            </a:endParaRPr>
          </a:p>
          <a:p>
            <a:pPr marL="0" indent="0">
              <a:buNone/>
            </a:pPr>
            <a:r>
              <a:rPr lang="en-US" sz="1600" dirty="0">
                <a:latin typeface="Courier"/>
                <a:cs typeface="Courier"/>
              </a:rPr>
              <a:t> </a:t>
            </a:r>
            <a:r>
              <a:rPr lang="en-US" sz="1600" dirty="0" smtClean="0">
                <a:latin typeface="Courier"/>
                <a:cs typeface="Courier"/>
              </a:rPr>
              <a:t> </a:t>
            </a:r>
            <a:r>
              <a:rPr lang="en-US" sz="1600" b="1" dirty="0" err="1">
                <a:solidFill>
                  <a:srgbClr val="9A1B22"/>
                </a:solidFill>
                <a:latin typeface="Courier"/>
                <a:cs typeface="Courier"/>
              </a:rPr>
              <a:t>xpc</a:t>
            </a:r>
            <a:r>
              <a:rPr lang="en-US" sz="1600" b="1" dirty="0">
                <a:solidFill>
                  <a:srgbClr val="9A1B22"/>
                </a:solidFill>
                <a:latin typeface="Courier"/>
                <a:cs typeface="Courier"/>
              </a:rPr>
              <a:t>::spawn</a:t>
            </a:r>
            <a:r>
              <a:rPr lang="en-US" sz="1600" dirty="0" smtClean="0">
                <a:latin typeface="Courier"/>
                <a:cs typeface="Courier"/>
              </a:rPr>
              <a:t>( </a:t>
            </a:r>
            <a:r>
              <a:rPr lang="en-US" sz="1600" dirty="0" err="1" smtClean="0">
                <a:latin typeface="Courier"/>
                <a:cs typeface="Courier"/>
              </a:rPr>
              <a:t>std</a:t>
            </a:r>
            <a:r>
              <a:rPr lang="en-US" sz="1600" dirty="0" smtClean="0">
                <a:latin typeface="Courier"/>
                <a:cs typeface="Courier"/>
              </a:rPr>
              <a:t>::bind( </a:t>
            </a:r>
            <a:r>
              <a:rPr lang="en-US" sz="1600" dirty="0" err="1" smtClean="0">
                <a:latin typeface="Courier"/>
                <a:cs typeface="Courier"/>
              </a:rPr>
              <a:t>func</a:t>
            </a:r>
            <a:r>
              <a:rPr lang="en-US" sz="1600" dirty="0" smtClean="0">
                <a:latin typeface="Courier"/>
                <a:cs typeface="Courier"/>
              </a:rPr>
              <a:t>, start ) );</a:t>
            </a:r>
          </a:p>
          <a:p>
            <a:pPr marL="0" indent="0">
              <a:buNone/>
            </a:pPr>
            <a:r>
              <a:rPr lang="en-US" sz="16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28</a:t>
            </a:fld>
            <a:endParaRPr lang="en-US" dirty="0"/>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4608505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7"/>
            <a:ext cx="8617525" cy="5429829"/>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800" dirty="0" err="1">
                <a:latin typeface="Courier"/>
                <a:cs typeface="Courier"/>
              </a:rPr>
              <a:t>p</a:t>
            </a:r>
            <a:r>
              <a:rPr lang="en-US" sz="3800" dirty="0" err="1" smtClean="0">
                <a:latin typeface="Courier"/>
                <a:cs typeface="Courier"/>
              </a:rPr>
              <a:t>arallel_for</a:t>
            </a:r>
            <a:r>
              <a:rPr lang="en-US" sz="3800" dirty="0" smtClean="0">
                <a:latin typeface="Courier"/>
                <a:cs typeface="Courier"/>
              </a:rPr>
              <a:t>( </a:t>
            </a:r>
            <a:r>
              <a:rPr lang="en-US" sz="3800" dirty="0" err="1" smtClean="0">
                <a:latin typeface="Courier"/>
                <a:cs typeface="Courier"/>
              </a:rPr>
              <a:t>num_calls</a:t>
            </a:r>
            <a:r>
              <a:rPr lang="en-US" sz="3800" dirty="0" smtClean="0">
                <a:latin typeface="Courier"/>
                <a:cs typeface="Courier"/>
              </a:rPr>
              <a:t>, function )</a:t>
            </a:r>
          </a:p>
          <a:p>
            <a:pPr lvl="1"/>
            <a:r>
              <a:rPr lang="en-US" sz="3200" dirty="0" smtClean="0">
                <a:cs typeface="Courier"/>
              </a:rPr>
              <a:t>Parallelize across loop iterations (i.e., tasks)</a:t>
            </a:r>
          </a:p>
          <a:p>
            <a:pPr marL="0" indent="0">
              <a:buNone/>
            </a:pPr>
            <a:endParaRPr lang="en-US" sz="2600" dirty="0" smtClean="0">
              <a:latin typeface="Courier"/>
              <a:cs typeface="Courier"/>
            </a:endParaRPr>
          </a:p>
          <a:p>
            <a:pPr marL="0" indent="0">
              <a:buNone/>
            </a:pPr>
            <a:r>
              <a:rPr lang="en-US" sz="2600" dirty="0" smtClean="0">
                <a:solidFill>
                  <a:srgbClr val="008000"/>
                </a:solidFill>
                <a:latin typeface="Courier"/>
                <a:cs typeface="Courier"/>
              </a:rPr>
              <a:t>void</a:t>
            </a:r>
            <a:r>
              <a:rPr lang="en-US" sz="2600" dirty="0" smtClean="0">
                <a:latin typeface="Courier"/>
                <a:cs typeface="Courier"/>
              </a:rPr>
              <a:t> </a:t>
            </a:r>
            <a:r>
              <a:rPr lang="en-US" sz="2600" dirty="0" err="1">
                <a:solidFill>
                  <a:srgbClr val="0000FF"/>
                </a:solidFill>
                <a:latin typeface="Courier"/>
                <a:cs typeface="Courier"/>
              </a:rPr>
              <a:t>bfs</a:t>
            </a:r>
            <a:r>
              <a:rPr lang="en-US" sz="2600" dirty="0">
                <a:latin typeface="Courier"/>
                <a:cs typeface="Courier"/>
              </a:rPr>
              <a:t>( </a:t>
            </a:r>
            <a:r>
              <a:rPr lang="en-US" sz="2600" dirty="0" smtClean="0">
                <a:solidFill>
                  <a:srgbClr val="008000"/>
                </a:solidFill>
                <a:latin typeface="Courier"/>
                <a:cs typeface="Courier"/>
              </a:rPr>
              <a:t>Node</a:t>
            </a:r>
            <a:r>
              <a:rPr lang="en-US" sz="2600" dirty="0" smtClean="0">
                <a:latin typeface="Courier"/>
                <a:cs typeface="Courier"/>
              </a:rPr>
              <a:t>* </a:t>
            </a:r>
            <a:r>
              <a:rPr lang="en-US" sz="2600" dirty="0" smtClean="0">
                <a:solidFill>
                  <a:srgbClr val="FF6600"/>
                </a:solidFill>
                <a:latin typeface="Courier"/>
                <a:cs typeface="Courier"/>
              </a:rPr>
              <a:t>nodes</a:t>
            </a:r>
            <a:r>
              <a:rPr lang="en-US" sz="2600" dirty="0" smtClean="0">
                <a:latin typeface="Courier"/>
                <a:cs typeface="Courier"/>
              </a:rPr>
              <a:t> </a:t>
            </a:r>
            <a:r>
              <a:rPr lang="en-US" sz="2600" dirty="0">
                <a:latin typeface="Courier"/>
                <a:cs typeface="Courier"/>
              </a:rPr>
              <a:t>) {</a:t>
            </a:r>
          </a:p>
          <a:p>
            <a:pPr marL="0" indent="0">
              <a:buNone/>
            </a:pPr>
            <a:r>
              <a:rPr lang="en-US" sz="2600" dirty="0" smtClean="0">
                <a:latin typeface="Courier"/>
                <a:cs typeface="Courier"/>
              </a:rPr>
              <a:t>  </a:t>
            </a:r>
            <a:r>
              <a:rPr lang="en-US" sz="2600" dirty="0" err="1" smtClean="0">
                <a:solidFill>
                  <a:srgbClr val="008000"/>
                </a:solidFill>
                <a:latin typeface="Courier"/>
                <a:cs typeface="Courier"/>
              </a:rPr>
              <a:t>Worklist</a:t>
            </a:r>
            <a:r>
              <a:rPr lang="en-US" sz="2600" dirty="0" smtClean="0">
                <a:latin typeface="Courier"/>
                <a:cs typeface="Courier"/>
              </a:rPr>
              <a:t> </a:t>
            </a:r>
            <a:r>
              <a:rPr lang="en-US" sz="2600" dirty="0" err="1">
                <a:solidFill>
                  <a:srgbClr val="FF6600"/>
                </a:solidFill>
                <a:latin typeface="Courier"/>
                <a:cs typeface="Courier"/>
              </a:rPr>
              <a:t>inwl</a:t>
            </a:r>
            <a:r>
              <a:rPr lang="en-US" sz="2600" dirty="0">
                <a:latin typeface="Courier"/>
                <a:cs typeface="Courier"/>
              </a:rPr>
              <a:t>, </a:t>
            </a:r>
            <a:r>
              <a:rPr lang="en-US" sz="2600" dirty="0" err="1">
                <a:solidFill>
                  <a:srgbClr val="FF6600"/>
                </a:solidFill>
                <a:latin typeface="Courier"/>
                <a:cs typeface="Courier"/>
              </a:rPr>
              <a:t>outwl</a:t>
            </a:r>
            <a:r>
              <a:rPr lang="en-US" sz="2600" dirty="0">
                <a:latin typeface="Courier"/>
                <a:cs typeface="Courier"/>
              </a:rPr>
              <a:t>;</a:t>
            </a:r>
          </a:p>
          <a:p>
            <a:pPr marL="0" indent="0">
              <a:buNone/>
            </a:pPr>
            <a:r>
              <a:rPr lang="en-US" sz="2600" dirty="0">
                <a:latin typeface="Courier"/>
                <a:cs typeface="Courier"/>
              </a:rPr>
              <a:t>  </a:t>
            </a:r>
            <a:r>
              <a:rPr lang="en-US" sz="2600" dirty="0" err="1" smtClean="0">
                <a:latin typeface="Courier"/>
                <a:cs typeface="Courier"/>
              </a:rPr>
              <a:t>inwl.push</a:t>
            </a:r>
            <a:r>
              <a:rPr lang="en-US" sz="2600" dirty="0">
                <a:latin typeface="Courier"/>
                <a:cs typeface="Courier"/>
              </a:rPr>
              <a:t>( start );</a:t>
            </a:r>
          </a:p>
          <a:p>
            <a:pPr marL="0" indent="0">
              <a:buNone/>
            </a:pPr>
            <a:endParaRPr lang="en-US" sz="2600" dirty="0" smtClean="0">
              <a:latin typeface="Courier"/>
              <a:cs typeface="Courier"/>
            </a:endParaRPr>
          </a:p>
          <a:p>
            <a:pPr marL="0" indent="0">
              <a:buNone/>
            </a:pPr>
            <a:r>
              <a:rPr lang="en-US" sz="2600" dirty="0" smtClean="0">
                <a:latin typeface="Courier"/>
                <a:cs typeface="Courier"/>
              </a:rPr>
              <a:t>  while ( </a:t>
            </a:r>
            <a:r>
              <a:rPr lang="en-US" sz="2600" dirty="0" err="1" smtClean="0">
                <a:latin typeface="Courier"/>
                <a:cs typeface="Courier"/>
              </a:rPr>
              <a:t>inwl.size</a:t>
            </a:r>
            <a:r>
              <a:rPr lang="en-US" sz="2600" dirty="0">
                <a:latin typeface="Courier"/>
                <a:cs typeface="Courier"/>
              </a:rPr>
              <a:t>() &gt; 0 ) {</a:t>
            </a:r>
          </a:p>
          <a:p>
            <a:pPr marL="0" indent="0">
              <a:buNone/>
            </a:pPr>
            <a:r>
              <a:rPr lang="en-US" sz="2600" dirty="0">
                <a:latin typeface="Courier"/>
                <a:cs typeface="Courier"/>
              </a:rPr>
              <a:t>  </a:t>
            </a:r>
            <a:r>
              <a:rPr lang="en-US" sz="2600" dirty="0" smtClean="0">
                <a:latin typeface="Courier"/>
                <a:cs typeface="Courier"/>
              </a:rPr>
              <a:t>  </a:t>
            </a:r>
            <a:r>
              <a:rPr lang="en-US" sz="2600" b="1" dirty="0" err="1" smtClean="0">
                <a:solidFill>
                  <a:srgbClr val="9A1B22"/>
                </a:solidFill>
                <a:latin typeface="Courier"/>
                <a:cs typeface="Courier"/>
              </a:rPr>
              <a:t>xpc</a:t>
            </a:r>
            <a:r>
              <a:rPr lang="en-US" sz="2600" b="1" dirty="0" smtClean="0">
                <a:solidFill>
                  <a:srgbClr val="9A1B22"/>
                </a:solidFill>
                <a:latin typeface="Courier"/>
                <a:cs typeface="Courier"/>
              </a:rPr>
              <a:t>::</a:t>
            </a:r>
            <a:r>
              <a:rPr lang="en-US" sz="2600" b="1" dirty="0" err="1" smtClean="0">
                <a:solidFill>
                  <a:srgbClr val="9A1B22"/>
                </a:solidFill>
                <a:latin typeface="Courier"/>
                <a:cs typeface="Courier"/>
              </a:rPr>
              <a:t>parallel_for</a:t>
            </a:r>
            <a:r>
              <a:rPr lang="en-US" sz="2600" dirty="0" smtClean="0">
                <a:latin typeface="Courier"/>
                <a:cs typeface="Courier"/>
              </a:rPr>
              <a:t>( </a:t>
            </a:r>
            <a:r>
              <a:rPr lang="en-US" sz="2600" dirty="0" err="1" smtClean="0">
                <a:latin typeface="Courier"/>
                <a:cs typeface="Courier"/>
              </a:rPr>
              <a:t>inwl.size</a:t>
            </a:r>
            <a:r>
              <a:rPr lang="en-US" sz="2600" dirty="0" smtClean="0">
                <a:latin typeface="Courier"/>
                <a:cs typeface="Courier"/>
              </a:rPr>
              <a:t>(), [&amp;] ( </a:t>
            </a:r>
            <a:r>
              <a:rPr lang="en-US" sz="2600" dirty="0" err="1" smtClean="0">
                <a:solidFill>
                  <a:srgbClr val="008000"/>
                </a:solidFill>
                <a:latin typeface="Courier"/>
                <a:cs typeface="Courier"/>
              </a:rPr>
              <a:t>int</a:t>
            </a:r>
            <a:r>
              <a:rPr lang="en-US" sz="2600" dirty="0" smtClean="0">
                <a:latin typeface="Courier"/>
                <a:cs typeface="Courier"/>
              </a:rPr>
              <a:t> </a:t>
            </a:r>
            <a:r>
              <a:rPr lang="en-US" sz="2600" dirty="0" err="1" smtClean="0">
                <a:solidFill>
                  <a:srgbClr val="FF6600"/>
                </a:solidFill>
                <a:latin typeface="Courier"/>
                <a:cs typeface="Courier"/>
              </a:rPr>
              <a:t>idx</a:t>
            </a:r>
            <a:r>
              <a:rPr lang="en-US" sz="2600" dirty="0" smtClean="0">
                <a:solidFill>
                  <a:srgbClr val="FF6600"/>
                </a:solidFill>
                <a:latin typeface="Courier"/>
                <a:cs typeface="Courier"/>
              </a:rPr>
              <a:t> </a:t>
            </a:r>
            <a:r>
              <a:rPr lang="en-US" sz="2600" dirty="0" smtClean="0">
                <a:latin typeface="Courier"/>
                <a:cs typeface="Courier"/>
              </a:rPr>
              <a:t>) {</a:t>
            </a:r>
            <a:endParaRPr lang="en-US" sz="2600" dirty="0">
              <a:latin typeface="Courier"/>
              <a:cs typeface="Courier"/>
            </a:endParaRPr>
          </a:p>
          <a:p>
            <a:pPr marL="0" indent="0">
              <a:buNone/>
            </a:pPr>
            <a:r>
              <a:rPr lang="en-US" sz="2600" dirty="0" smtClean="0">
                <a:latin typeface="Courier"/>
                <a:cs typeface="Courier"/>
              </a:rPr>
              <a:t>      </a:t>
            </a:r>
            <a:r>
              <a:rPr lang="en-US" sz="2600" dirty="0">
                <a:solidFill>
                  <a:srgbClr val="008000"/>
                </a:solidFill>
                <a:latin typeface="Courier"/>
                <a:cs typeface="Courier"/>
              </a:rPr>
              <a:t>Node</a:t>
            </a:r>
            <a:r>
              <a:rPr lang="en-US" sz="2600" dirty="0">
                <a:latin typeface="Courier"/>
                <a:cs typeface="Courier"/>
              </a:rPr>
              <a:t> </a:t>
            </a:r>
            <a:r>
              <a:rPr lang="en-US" sz="2600" dirty="0" err="1">
                <a:solidFill>
                  <a:srgbClr val="FF6600"/>
                </a:solidFill>
                <a:latin typeface="Courier"/>
                <a:cs typeface="Courier"/>
              </a:rPr>
              <a:t>my_node</a:t>
            </a:r>
            <a:r>
              <a:rPr lang="en-US" sz="2600" dirty="0">
                <a:latin typeface="Courier"/>
                <a:cs typeface="Courier"/>
              </a:rPr>
              <a:t> = node[</a:t>
            </a:r>
            <a:r>
              <a:rPr lang="en-US" sz="2600" dirty="0" err="1">
                <a:latin typeface="Courier"/>
                <a:cs typeface="Courier"/>
              </a:rPr>
              <a:t>inwl.pull</a:t>
            </a:r>
            <a:r>
              <a:rPr lang="en-US" sz="2600" dirty="0">
                <a:latin typeface="Courier"/>
                <a:cs typeface="Courier"/>
              </a:rPr>
              <a:t>(</a:t>
            </a:r>
            <a:r>
              <a:rPr lang="en-US" sz="2600" dirty="0" err="1">
                <a:latin typeface="Courier"/>
                <a:cs typeface="Courier"/>
              </a:rPr>
              <a:t>idx</a:t>
            </a:r>
            <a:r>
              <a:rPr lang="en-US" sz="2600" dirty="0">
                <a:latin typeface="Courier"/>
                <a:cs typeface="Courier"/>
              </a:rPr>
              <a:t>)];</a:t>
            </a:r>
          </a:p>
          <a:p>
            <a:pPr marL="0" indent="0">
              <a:buNone/>
            </a:pPr>
            <a:r>
              <a:rPr lang="en-US" sz="2600" dirty="0" smtClean="0">
                <a:latin typeface="Courier"/>
                <a:cs typeface="Courier"/>
              </a:rPr>
              <a:t>      </a:t>
            </a:r>
            <a:r>
              <a:rPr lang="en-US" sz="2600" dirty="0">
                <a:latin typeface="Courier"/>
                <a:cs typeface="Courier"/>
              </a:rPr>
              <a:t>for ( </a:t>
            </a:r>
            <a:r>
              <a:rPr lang="en-US" sz="2600" dirty="0" err="1">
                <a:latin typeface="Courier"/>
                <a:cs typeface="Courier"/>
              </a:rPr>
              <a:t>i</a:t>
            </a:r>
            <a:r>
              <a:rPr lang="en-US" sz="2600" dirty="0">
                <a:latin typeface="Courier"/>
                <a:cs typeface="Courier"/>
              </a:rPr>
              <a:t> = 0; </a:t>
            </a:r>
            <a:r>
              <a:rPr lang="en-US" sz="2600" dirty="0" err="1">
                <a:latin typeface="Courier"/>
                <a:cs typeface="Courier"/>
              </a:rPr>
              <a:t>i</a:t>
            </a:r>
            <a:r>
              <a:rPr lang="en-US" sz="2600" dirty="0">
                <a:latin typeface="Courier"/>
                <a:cs typeface="Courier"/>
              </a:rPr>
              <a:t> &lt; </a:t>
            </a:r>
            <a:r>
              <a:rPr lang="en-US" sz="2600" dirty="0" err="1" smtClean="0">
                <a:latin typeface="Courier"/>
                <a:cs typeface="Courier"/>
              </a:rPr>
              <a:t>my_node.num_neighbors</a:t>
            </a:r>
            <a:r>
              <a:rPr lang="en-US" sz="2600" dirty="0" smtClean="0">
                <a:latin typeface="Courier"/>
                <a:cs typeface="Courier"/>
              </a:rPr>
              <a:t>; </a:t>
            </a:r>
            <a:r>
              <a:rPr lang="en-US" sz="2600" dirty="0" err="1">
                <a:latin typeface="Courier"/>
                <a:cs typeface="Courier"/>
              </a:rPr>
              <a:t>i</a:t>
            </a:r>
            <a:r>
              <a:rPr lang="en-US" sz="2600" dirty="0">
                <a:latin typeface="Courier"/>
                <a:cs typeface="Courier"/>
              </a:rPr>
              <a:t>++ ) {</a:t>
            </a:r>
          </a:p>
          <a:p>
            <a:pPr marL="0" indent="0">
              <a:buNone/>
            </a:pPr>
            <a:r>
              <a:rPr lang="en-US" sz="2600" dirty="0" smtClean="0">
                <a:latin typeface="Courier"/>
                <a:cs typeface="Courier"/>
              </a:rPr>
              <a:t>        </a:t>
            </a:r>
            <a:r>
              <a:rPr lang="en-US" sz="2600" dirty="0">
                <a:solidFill>
                  <a:srgbClr val="008000"/>
                </a:solidFill>
                <a:latin typeface="Courier"/>
                <a:cs typeface="Courier"/>
              </a:rPr>
              <a:t>Node</a:t>
            </a:r>
            <a:r>
              <a:rPr lang="en-US" sz="2600" dirty="0">
                <a:latin typeface="Courier"/>
                <a:cs typeface="Courier"/>
              </a:rPr>
              <a:t> </a:t>
            </a:r>
            <a:r>
              <a:rPr lang="en-US" sz="2600" dirty="0">
                <a:solidFill>
                  <a:srgbClr val="FF6600"/>
                </a:solidFill>
                <a:latin typeface="Courier"/>
                <a:cs typeface="Courier"/>
              </a:rPr>
              <a:t>neighbor</a:t>
            </a:r>
            <a:r>
              <a:rPr lang="en-US" sz="2600" dirty="0">
                <a:latin typeface="Courier"/>
                <a:cs typeface="Courier"/>
              </a:rPr>
              <a:t> = </a:t>
            </a:r>
            <a:r>
              <a:rPr lang="en-US" sz="2600" dirty="0" err="1">
                <a:latin typeface="Courier"/>
                <a:cs typeface="Courier"/>
              </a:rPr>
              <a:t>my_node.neighbors</a:t>
            </a:r>
            <a:r>
              <a:rPr lang="en-US" sz="2600" dirty="0">
                <a:latin typeface="Courier"/>
                <a:cs typeface="Courier"/>
              </a:rPr>
              <a:t>[</a:t>
            </a:r>
            <a:r>
              <a:rPr lang="en-US" sz="2600" dirty="0" err="1">
                <a:latin typeface="Courier"/>
                <a:cs typeface="Courier"/>
              </a:rPr>
              <a:t>i</a:t>
            </a:r>
            <a:r>
              <a:rPr lang="en-US" sz="2600" dirty="0">
                <a:latin typeface="Courier"/>
                <a:cs typeface="Courier"/>
              </a:rPr>
              <a:t>]</a:t>
            </a:r>
            <a:r>
              <a:rPr lang="en-US" sz="2600" dirty="0" smtClean="0">
                <a:latin typeface="Courier"/>
                <a:cs typeface="Courier"/>
              </a:rPr>
              <a:t>;</a:t>
            </a:r>
          </a:p>
          <a:p>
            <a:pPr marL="0" indent="0">
              <a:buNone/>
            </a:pPr>
            <a:r>
              <a:rPr lang="en-US" sz="2600" dirty="0" smtClean="0">
                <a:solidFill>
                  <a:srgbClr val="008000"/>
                </a:solidFill>
                <a:latin typeface="Courier"/>
                <a:cs typeface="Courier"/>
              </a:rPr>
              <a:t>        </a:t>
            </a:r>
            <a:r>
              <a:rPr lang="en-US" sz="2600" dirty="0" err="1" smtClean="0">
                <a:solidFill>
                  <a:srgbClr val="008000"/>
                </a:solidFill>
                <a:latin typeface="Courier"/>
                <a:cs typeface="Courier"/>
              </a:rPr>
              <a:t>int</a:t>
            </a:r>
            <a:r>
              <a:rPr lang="en-US" sz="2600" dirty="0" smtClean="0">
                <a:latin typeface="Courier"/>
                <a:cs typeface="Courier"/>
              </a:rPr>
              <a:t> </a:t>
            </a:r>
            <a:r>
              <a:rPr lang="en-US" sz="2600" dirty="0" smtClean="0">
                <a:solidFill>
                  <a:srgbClr val="FF6600"/>
                </a:solidFill>
                <a:latin typeface="Courier"/>
                <a:cs typeface="Courier"/>
              </a:rPr>
              <a:t>old</a:t>
            </a:r>
            <a:r>
              <a:rPr lang="en-US" sz="2600" dirty="0" smtClean="0">
                <a:latin typeface="Courier"/>
                <a:cs typeface="Courier"/>
              </a:rPr>
              <a:t> </a:t>
            </a:r>
            <a:r>
              <a:rPr lang="en-US" sz="2600" dirty="0">
                <a:latin typeface="Courier"/>
                <a:cs typeface="Courier"/>
              </a:rPr>
              <a:t>= </a:t>
            </a:r>
            <a:r>
              <a:rPr lang="en-US" sz="2600" dirty="0" err="1">
                <a:solidFill>
                  <a:srgbClr val="9A1B22"/>
                </a:solidFill>
                <a:latin typeface="Courier"/>
                <a:cs typeface="Courier"/>
              </a:rPr>
              <a:t>xpc</a:t>
            </a:r>
            <a:r>
              <a:rPr lang="en-US" sz="2600" dirty="0">
                <a:solidFill>
                  <a:srgbClr val="9A1B22"/>
                </a:solidFill>
                <a:latin typeface="Courier"/>
                <a:cs typeface="Courier"/>
              </a:rPr>
              <a:t>::</a:t>
            </a:r>
            <a:r>
              <a:rPr lang="en-US" sz="2600" dirty="0" err="1">
                <a:solidFill>
                  <a:srgbClr val="9A1B22"/>
                </a:solidFill>
                <a:latin typeface="Courier"/>
                <a:cs typeface="Courier"/>
              </a:rPr>
              <a:t>fetch_min</a:t>
            </a:r>
            <a:r>
              <a:rPr lang="en-US" sz="2600" dirty="0">
                <a:latin typeface="Courier"/>
                <a:cs typeface="Courier"/>
              </a:rPr>
              <a:t>( </a:t>
            </a:r>
            <a:r>
              <a:rPr lang="en-US" sz="2600" dirty="0" err="1">
                <a:latin typeface="Courier"/>
                <a:cs typeface="Courier"/>
              </a:rPr>
              <a:t>neighbor.dist</a:t>
            </a:r>
            <a:r>
              <a:rPr lang="en-US" sz="2600" dirty="0">
                <a:latin typeface="Courier"/>
                <a:cs typeface="Courier"/>
              </a:rPr>
              <a:t>, </a:t>
            </a:r>
            <a:r>
              <a:rPr lang="en-US" sz="2600" dirty="0" err="1">
                <a:latin typeface="Courier"/>
                <a:cs typeface="Courier"/>
              </a:rPr>
              <a:t>my_node.dist</a:t>
            </a:r>
            <a:r>
              <a:rPr lang="en-US" sz="2600" dirty="0">
                <a:latin typeface="Courier"/>
                <a:cs typeface="Courier"/>
              </a:rPr>
              <a:t> + 1 )</a:t>
            </a:r>
          </a:p>
          <a:p>
            <a:pPr marL="0" indent="0">
              <a:buNone/>
            </a:pPr>
            <a:r>
              <a:rPr lang="en-US" sz="2600" dirty="0" smtClean="0">
                <a:latin typeface="Courier"/>
                <a:cs typeface="Courier"/>
              </a:rPr>
              <a:t>        </a:t>
            </a:r>
            <a:r>
              <a:rPr lang="en-US" sz="2600" dirty="0">
                <a:latin typeface="Courier"/>
                <a:cs typeface="Courier"/>
              </a:rPr>
              <a:t>if ( </a:t>
            </a:r>
            <a:r>
              <a:rPr lang="en-US" sz="2600" dirty="0" err="1" smtClean="0">
                <a:latin typeface="Courier"/>
                <a:cs typeface="Courier"/>
              </a:rPr>
              <a:t>my_node.dist</a:t>
            </a:r>
            <a:r>
              <a:rPr lang="en-US" sz="2600" dirty="0" smtClean="0">
                <a:latin typeface="Courier"/>
                <a:cs typeface="Courier"/>
              </a:rPr>
              <a:t> </a:t>
            </a:r>
            <a:r>
              <a:rPr lang="en-US" sz="2600" dirty="0">
                <a:latin typeface="Courier"/>
                <a:cs typeface="Courier"/>
              </a:rPr>
              <a:t>+ 1 &lt; </a:t>
            </a:r>
            <a:r>
              <a:rPr lang="en-US" sz="2600" dirty="0" smtClean="0">
                <a:latin typeface="Courier"/>
                <a:cs typeface="Courier"/>
              </a:rPr>
              <a:t>old )</a:t>
            </a:r>
          </a:p>
          <a:p>
            <a:pPr marL="0" indent="0">
              <a:buNone/>
            </a:pPr>
            <a:r>
              <a:rPr lang="en-US" sz="2600" dirty="0">
                <a:latin typeface="Courier"/>
                <a:cs typeface="Courier"/>
              </a:rPr>
              <a:t> </a:t>
            </a:r>
            <a:r>
              <a:rPr lang="en-US" sz="2600" dirty="0" smtClean="0">
                <a:latin typeface="Courier"/>
                <a:cs typeface="Courier"/>
              </a:rPr>
              <a:t>         </a:t>
            </a:r>
            <a:r>
              <a:rPr lang="en-US" sz="2600" dirty="0" err="1" smtClean="0">
                <a:latin typeface="Courier"/>
                <a:cs typeface="Courier"/>
              </a:rPr>
              <a:t>outwl.push</a:t>
            </a:r>
            <a:r>
              <a:rPr lang="en-US" sz="2600" dirty="0">
                <a:latin typeface="Courier"/>
                <a:cs typeface="Courier"/>
              </a:rPr>
              <a:t>( </a:t>
            </a:r>
            <a:r>
              <a:rPr lang="en-US" sz="2600" dirty="0" err="1">
                <a:latin typeface="Courier"/>
                <a:cs typeface="Courier"/>
              </a:rPr>
              <a:t>neighbor.idx</a:t>
            </a:r>
            <a:r>
              <a:rPr lang="en-US" sz="2600" dirty="0">
                <a:latin typeface="Courier"/>
                <a:cs typeface="Courier"/>
              </a:rPr>
              <a:t> );</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a:latin typeface="Courier"/>
                <a:cs typeface="Courier"/>
              </a:rPr>
              <a:t> </a:t>
            </a:r>
            <a:r>
              <a:rPr lang="en-US" sz="2600" dirty="0" smtClean="0">
                <a:latin typeface="Courier"/>
                <a:cs typeface="Courier"/>
              </a:rPr>
              <a:t>   </a:t>
            </a:r>
            <a:r>
              <a:rPr lang="en-US" sz="2600" dirty="0">
                <a:latin typeface="Courier"/>
                <a:cs typeface="Courier"/>
              </a:rPr>
              <a:t>});</a:t>
            </a:r>
          </a:p>
          <a:p>
            <a:pPr marL="0" indent="0">
              <a:buNone/>
            </a:pPr>
            <a:endParaRPr lang="en-US" sz="2600" dirty="0" smtClean="0">
              <a:latin typeface="Courier"/>
              <a:cs typeface="Courier"/>
            </a:endParaRPr>
          </a:p>
          <a:p>
            <a:pPr marL="0" indent="0">
              <a:buNone/>
            </a:pPr>
            <a:r>
              <a:rPr lang="en-US" sz="2600" dirty="0" smtClean="0">
                <a:latin typeface="Courier"/>
                <a:cs typeface="Courier"/>
              </a:rPr>
              <a:t>    swap</a:t>
            </a:r>
            <a:r>
              <a:rPr lang="en-US" sz="2600" dirty="0">
                <a:latin typeface="Courier"/>
                <a:cs typeface="Courier"/>
              </a:rPr>
              <a:t>( </a:t>
            </a:r>
            <a:r>
              <a:rPr lang="en-US" sz="2600" dirty="0" err="1">
                <a:latin typeface="Courier"/>
                <a:cs typeface="Courier"/>
              </a:rPr>
              <a:t>inwl</a:t>
            </a:r>
            <a:r>
              <a:rPr lang="en-US" sz="2600" dirty="0">
                <a:latin typeface="Courier"/>
                <a:cs typeface="Courier"/>
              </a:rPr>
              <a:t>, </a:t>
            </a:r>
            <a:r>
              <a:rPr lang="en-US" sz="2600" dirty="0" err="1">
                <a:latin typeface="Courier"/>
                <a:cs typeface="Courier"/>
              </a:rPr>
              <a:t>outwl</a:t>
            </a:r>
            <a:r>
              <a:rPr lang="en-US" sz="2600" dirty="0">
                <a:latin typeface="Courier"/>
                <a:cs typeface="Courier"/>
              </a:rPr>
              <a:t> );</a:t>
            </a:r>
          </a:p>
          <a:p>
            <a:pPr marL="0" indent="0">
              <a:buNone/>
            </a:pPr>
            <a:r>
              <a:rPr lang="en-US" sz="2600" dirty="0" smtClean="0">
                <a:latin typeface="Courier"/>
                <a:cs typeface="Courier"/>
              </a:rPr>
              <a:t>  }</a:t>
            </a:r>
            <a:endParaRPr lang="en-US" sz="2600" dirty="0">
              <a:latin typeface="Courier"/>
              <a:cs typeface="Courier"/>
            </a:endParaRPr>
          </a:p>
          <a:p>
            <a:pPr marL="0" indent="0">
              <a:buNone/>
            </a:pPr>
            <a:r>
              <a:rPr lang="en-US" sz="26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29</a:t>
            </a:fld>
            <a:endParaRPr lang="en-US" dirty="0"/>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5318893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Present: Traditional Data Parallelism</a:t>
            </a:r>
            <a:endParaRPr lang="en-US" dirty="0"/>
          </a:p>
        </p:txBody>
      </p:sp>
      <p:sp>
        <p:nvSpPr>
          <p:cNvPr id="7" name="Rectangle 6"/>
          <p:cNvSpPr/>
          <p:nvPr/>
        </p:nvSpPr>
        <p:spPr>
          <a:xfrm>
            <a:off x="376385" y="1189320"/>
            <a:ext cx="6550888" cy="830997"/>
          </a:xfrm>
          <a:prstGeom prst="rect">
            <a:avLst/>
          </a:prstGeom>
        </p:spPr>
        <p:txBody>
          <a:bodyPr wrap="square">
            <a:spAutoFit/>
          </a:bodyPr>
          <a:lstStyle/>
          <a:p>
            <a:r>
              <a:rPr lang="en-US" sz="1600" dirty="0" err="1">
                <a:solidFill>
                  <a:srgbClr val="000000"/>
                </a:solidFill>
                <a:latin typeface="Courier"/>
                <a:cs typeface="Courier"/>
              </a:rPr>
              <a:t>vvadd</a:t>
            </a:r>
            <a:r>
              <a:rPr lang="en-US" sz="1600" dirty="0">
                <a:solidFill>
                  <a:srgbClr val="000000"/>
                </a:solidFill>
                <a:latin typeface="Courier"/>
                <a:cs typeface="Courier"/>
              </a:rPr>
              <a:t>( </a:t>
            </a:r>
            <a:r>
              <a:rPr lang="en-US" sz="1600" dirty="0" err="1" smtClean="0">
                <a:solidFill>
                  <a:srgbClr val="000000"/>
                </a:solidFill>
                <a:latin typeface="Courier"/>
                <a:cs typeface="Courier"/>
              </a:rPr>
              <a:t>int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dest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int</a:t>
            </a:r>
            <a:r>
              <a:rPr lang="en-US" sz="1600" dirty="0" smtClean="0">
                <a:solidFill>
                  <a:srgbClr val="000000"/>
                </a:solidFill>
                <a:latin typeface="Courier"/>
                <a:cs typeface="Courier"/>
              </a:rPr>
              <a:t>* src0,</a:t>
            </a:r>
            <a:r>
              <a:rPr lang="fr-FR" sz="1600" dirty="0">
                <a:solidFill>
                  <a:srgbClr val="000000"/>
                </a:solidFill>
                <a:latin typeface="Courier"/>
                <a:cs typeface="Courier"/>
              </a:rPr>
              <a:t> </a:t>
            </a:r>
            <a:r>
              <a:rPr lang="fr-FR" sz="1600" dirty="0" err="1" smtClean="0">
                <a:solidFill>
                  <a:srgbClr val="000000"/>
                </a:solidFill>
                <a:latin typeface="Courier"/>
                <a:cs typeface="Courier"/>
              </a:rPr>
              <a:t>int</a:t>
            </a:r>
            <a:r>
              <a:rPr lang="fr-FR" sz="1600" dirty="0" smtClean="0">
                <a:solidFill>
                  <a:srgbClr val="000000"/>
                </a:solidFill>
                <a:latin typeface="Courier"/>
                <a:cs typeface="Courier"/>
              </a:rPr>
              <a:t>* src1, </a:t>
            </a:r>
            <a:r>
              <a:rPr lang="fr-FR" sz="1600" dirty="0" err="1">
                <a:solidFill>
                  <a:srgbClr val="000000"/>
                </a:solidFill>
                <a:latin typeface="Courier"/>
                <a:cs typeface="Courier"/>
              </a:rPr>
              <a:t>int</a:t>
            </a:r>
            <a:r>
              <a:rPr lang="fr-FR" sz="1600" dirty="0">
                <a:solidFill>
                  <a:srgbClr val="000000"/>
                </a:solidFill>
                <a:latin typeface="Courier"/>
                <a:cs typeface="Courier"/>
              </a:rPr>
              <a:t> </a:t>
            </a:r>
            <a:r>
              <a:rPr lang="fr-FR" sz="1600" dirty="0" smtClean="0">
                <a:solidFill>
                  <a:srgbClr val="000000"/>
                </a:solidFill>
                <a:latin typeface="Courier"/>
                <a:cs typeface="Courier"/>
              </a:rPr>
              <a:t>size </a:t>
            </a:r>
            <a:r>
              <a:rPr lang="fr-FR" sz="1600" dirty="0">
                <a:solidFill>
                  <a:srgbClr val="000000"/>
                </a:solidFill>
                <a:latin typeface="Courier"/>
                <a:cs typeface="Courier"/>
              </a:rPr>
              <a:t>)</a:t>
            </a:r>
            <a:r>
              <a:rPr lang="fr-FR"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for </a:t>
            </a:r>
            <a:r>
              <a:rPr lang="en-US" sz="1600" dirty="0" err="1" smtClean="0">
                <a:solidFill>
                  <a:srgbClr val="000000"/>
                </a:solidFill>
                <a:latin typeface="Courier"/>
                <a:cs typeface="Courier"/>
              </a:rPr>
              <a:t>i</a:t>
            </a:r>
            <a:r>
              <a:rPr lang="en-US" sz="1600" dirty="0" smtClean="0">
                <a:solidFill>
                  <a:srgbClr val="000000"/>
                </a:solidFill>
                <a:latin typeface="Courier"/>
                <a:cs typeface="Courier"/>
              </a:rPr>
              <a:t> in range( size ):</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dest</a:t>
            </a:r>
            <a:r>
              <a:rPr lang="en-US" sz="1600" dirty="0" smtClean="0">
                <a:solidFill>
                  <a:srgbClr val="000000"/>
                </a:solidFill>
                <a:latin typeface="Courier"/>
                <a:cs typeface="Courier"/>
              </a:rPr>
              <a:t>[</a:t>
            </a:r>
            <a:r>
              <a:rPr lang="en-US" sz="1600" dirty="0" err="1">
                <a:solidFill>
                  <a:srgbClr val="000000"/>
                </a:solidFill>
                <a:latin typeface="Courier"/>
                <a:cs typeface="Courier"/>
              </a:rPr>
              <a:t>i</a:t>
            </a:r>
            <a:r>
              <a:rPr lang="en-US" sz="1600" dirty="0">
                <a:solidFill>
                  <a:srgbClr val="000000"/>
                </a:solidFill>
                <a:latin typeface="Courier"/>
                <a:cs typeface="Courier"/>
              </a:rPr>
              <a:t>] = </a:t>
            </a:r>
            <a:r>
              <a:rPr lang="en-US" sz="1600" dirty="0" smtClean="0">
                <a:solidFill>
                  <a:srgbClr val="000000"/>
                </a:solidFill>
                <a:latin typeface="Courier"/>
                <a:cs typeface="Courier"/>
              </a:rPr>
              <a:t>src0[</a:t>
            </a:r>
            <a:r>
              <a:rPr lang="en-US" sz="1600" dirty="0" err="1">
                <a:solidFill>
                  <a:srgbClr val="000000"/>
                </a:solidFill>
                <a:latin typeface="Courier"/>
                <a:cs typeface="Courier"/>
              </a:rPr>
              <a:t>i</a:t>
            </a:r>
            <a:r>
              <a:rPr lang="en-US" sz="1600" dirty="0">
                <a:solidFill>
                  <a:srgbClr val="000000"/>
                </a:solidFill>
                <a:latin typeface="Courier"/>
                <a:cs typeface="Courier"/>
              </a:rPr>
              <a:t>] + </a:t>
            </a:r>
            <a:r>
              <a:rPr lang="en-US" sz="1600" dirty="0" smtClean="0">
                <a:solidFill>
                  <a:srgbClr val="000000"/>
                </a:solidFill>
                <a:latin typeface="Courier"/>
                <a:cs typeface="Courier"/>
              </a:rPr>
              <a:t>src1[</a:t>
            </a:r>
            <a:r>
              <a:rPr lang="en-US" sz="1600" dirty="0" err="1">
                <a:solidFill>
                  <a:srgbClr val="000000"/>
                </a:solidFill>
                <a:latin typeface="Courier"/>
                <a:cs typeface="Courier"/>
              </a:rPr>
              <a:t>i</a:t>
            </a:r>
            <a:r>
              <a:rPr lang="en-US" sz="1600" dirty="0">
                <a:solidFill>
                  <a:srgbClr val="000000"/>
                </a:solidFill>
                <a:latin typeface="Courier"/>
                <a:cs typeface="Courier"/>
              </a:rPr>
              <a:t>]</a:t>
            </a:r>
          </a:p>
        </p:txBody>
      </p:sp>
      <p:pic>
        <p:nvPicPr>
          <p:cNvPr id="8" name="Picture 7" descr="Screen Shot 2014-09-18 at 1.38.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072" y="2286000"/>
            <a:ext cx="4661201" cy="4048414"/>
          </a:xfrm>
          <a:prstGeom prst="rect">
            <a:avLst/>
          </a:prstGeom>
        </p:spPr>
      </p:pic>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a:t>
            </a:fld>
            <a:endParaRPr lang="en-US" dirty="0"/>
          </a:p>
        </p:txBody>
      </p:sp>
      <p:sp>
        <p:nvSpPr>
          <p:cNvPr id="11" name="TextBox 10"/>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2066561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8"/>
            <a:ext cx="8617525" cy="53917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err="1" smtClean="0">
                <a:latin typeface="Courier"/>
                <a:cs typeface="Courier"/>
              </a:rPr>
              <a:t>atomic_for</a:t>
            </a:r>
            <a:r>
              <a:rPr lang="en-US" dirty="0" smtClean="0">
                <a:latin typeface="Courier"/>
                <a:cs typeface="Courier"/>
              </a:rPr>
              <a:t>( </a:t>
            </a:r>
            <a:r>
              <a:rPr lang="en-US" dirty="0" err="1" smtClean="0">
                <a:latin typeface="Courier"/>
                <a:cs typeface="Courier"/>
              </a:rPr>
              <a:t>num_calls</a:t>
            </a:r>
            <a:r>
              <a:rPr lang="en-US" dirty="0" smtClean="0">
                <a:latin typeface="Courier"/>
                <a:cs typeface="Courier"/>
              </a:rPr>
              <a:t>, function )</a:t>
            </a:r>
          </a:p>
          <a:p>
            <a:pPr lvl="1"/>
            <a:r>
              <a:rPr lang="en-US" dirty="0" smtClean="0">
                <a:cs typeface="Courier"/>
              </a:rPr>
              <a:t>Similar to </a:t>
            </a:r>
            <a:r>
              <a:rPr lang="en-US" dirty="0" err="1" smtClean="0">
                <a:latin typeface="Courier"/>
                <a:cs typeface="Courier"/>
              </a:rPr>
              <a:t>parallel_for</a:t>
            </a:r>
            <a:r>
              <a:rPr lang="en-US" dirty="0" smtClean="0">
                <a:cs typeface="Courier"/>
              </a:rPr>
              <a:t> except tasks are guaranteed atomicity</a:t>
            </a:r>
          </a:p>
          <a:p>
            <a:pPr marL="0" indent="0">
              <a:buNone/>
            </a:pPr>
            <a:endParaRPr lang="en-US" sz="1600" dirty="0" smtClean="0">
              <a:latin typeface="Courier"/>
              <a:cs typeface="Courier"/>
            </a:endParaRPr>
          </a:p>
          <a:p>
            <a:pPr marL="0" indent="0">
              <a:buNone/>
            </a:pPr>
            <a:r>
              <a:rPr lang="en-US" sz="1600" dirty="0" smtClean="0">
                <a:solidFill>
                  <a:srgbClr val="008000"/>
                </a:solidFill>
                <a:latin typeface="Courier"/>
                <a:cs typeface="Courier"/>
              </a:rPr>
              <a:t>void</a:t>
            </a:r>
            <a:r>
              <a:rPr lang="en-US" sz="1600" dirty="0" smtClean="0">
                <a:latin typeface="Courier"/>
                <a:cs typeface="Courier"/>
              </a:rPr>
              <a:t> </a:t>
            </a:r>
            <a:r>
              <a:rPr lang="en-US" sz="1600" dirty="0">
                <a:solidFill>
                  <a:srgbClr val="0000FF"/>
                </a:solidFill>
                <a:latin typeface="Courier"/>
                <a:cs typeface="Courier"/>
              </a:rPr>
              <a:t>mm</a:t>
            </a:r>
            <a:r>
              <a:rPr lang="en-US" sz="1600" dirty="0">
                <a:latin typeface="Courier"/>
                <a:cs typeface="Courier"/>
              </a:rPr>
              <a:t>( </a:t>
            </a:r>
            <a:r>
              <a:rPr lang="en-US" sz="1600" dirty="0" smtClean="0">
                <a:solidFill>
                  <a:srgbClr val="008000"/>
                </a:solidFill>
                <a:latin typeface="Courier"/>
                <a:cs typeface="Courier"/>
              </a:rPr>
              <a:t>Edge</a:t>
            </a:r>
            <a:r>
              <a:rPr lang="en-US" sz="1600" dirty="0" smtClean="0">
                <a:latin typeface="Courier"/>
                <a:cs typeface="Courier"/>
              </a:rPr>
              <a:t>* </a:t>
            </a:r>
            <a:r>
              <a:rPr lang="en-US" sz="1600" dirty="0" err="1" smtClean="0">
                <a:solidFill>
                  <a:srgbClr val="FF6600"/>
                </a:solidFill>
                <a:latin typeface="Courier"/>
                <a:cs typeface="Courier"/>
              </a:rPr>
              <a:t>out_edges</a:t>
            </a:r>
            <a:r>
              <a:rPr lang="en-US" sz="1600" dirty="0" smtClean="0">
                <a:latin typeface="Courier"/>
                <a:cs typeface="Courier"/>
              </a:rPr>
              <a:t>, </a:t>
            </a:r>
            <a:r>
              <a:rPr lang="en-US" sz="1600" dirty="0" smtClean="0">
                <a:solidFill>
                  <a:srgbClr val="008000"/>
                </a:solidFill>
                <a:latin typeface="Courier"/>
                <a:cs typeface="Courier"/>
              </a:rPr>
              <a:t>Edge</a:t>
            </a:r>
            <a:r>
              <a:rPr lang="en-US" sz="1600" dirty="0" smtClean="0">
                <a:latin typeface="Courier"/>
                <a:cs typeface="Courier"/>
              </a:rPr>
              <a:t>*</a:t>
            </a:r>
            <a:r>
              <a:rPr lang="en-US" sz="1600" dirty="0" smtClean="0">
                <a:solidFill>
                  <a:srgbClr val="FF6600"/>
                </a:solidFill>
                <a:latin typeface="Courier"/>
                <a:cs typeface="Courier"/>
              </a:rPr>
              <a:t> </a:t>
            </a:r>
            <a:r>
              <a:rPr lang="en-US" sz="1600" dirty="0" err="1" smtClean="0">
                <a:solidFill>
                  <a:srgbClr val="FF6600"/>
                </a:solidFill>
                <a:latin typeface="Courier"/>
                <a:cs typeface="Courier"/>
              </a:rPr>
              <a:t>in_edges</a:t>
            </a:r>
            <a:r>
              <a:rPr lang="en-US" sz="1600" dirty="0" smtClean="0">
                <a:solidFill>
                  <a:srgbClr val="FF6600"/>
                </a:solidFill>
                <a:latin typeface="Courier"/>
                <a:cs typeface="Courier"/>
              </a:rPr>
              <a:t> </a:t>
            </a:r>
            <a:r>
              <a:rPr lang="en-US" sz="1600" dirty="0">
                <a:latin typeface="Courier"/>
                <a:cs typeface="Courier"/>
              </a:rPr>
              <a:t>) {</a:t>
            </a:r>
          </a:p>
          <a:p>
            <a:pPr marL="0" indent="0">
              <a:buNone/>
            </a:pPr>
            <a:r>
              <a:rPr lang="en-US" sz="1600" dirty="0" smtClean="0">
                <a:latin typeface="Courier"/>
                <a:cs typeface="Courier"/>
              </a:rPr>
              <a:t>  </a:t>
            </a:r>
            <a:r>
              <a:rPr lang="en-US" sz="1600" dirty="0" err="1" smtClean="0">
                <a:solidFill>
                  <a:srgbClr val="008000"/>
                </a:solidFill>
                <a:latin typeface="Courier"/>
                <a:cs typeface="Courier"/>
              </a:rPr>
              <a:t>bool</a:t>
            </a:r>
            <a:r>
              <a:rPr lang="en-US" sz="1600" dirty="0" smtClean="0">
                <a:latin typeface="Courier"/>
                <a:cs typeface="Courier"/>
              </a:rPr>
              <a:t> </a:t>
            </a:r>
            <a:r>
              <a:rPr lang="en-US" sz="1600" dirty="0">
                <a:solidFill>
                  <a:srgbClr val="FF6600"/>
                </a:solidFill>
                <a:latin typeface="Courier"/>
                <a:cs typeface="Courier"/>
              </a:rPr>
              <a:t>matched</a:t>
            </a:r>
            <a:r>
              <a:rPr lang="en-US" sz="1600" dirty="0">
                <a:latin typeface="Courier"/>
                <a:cs typeface="Courier"/>
              </a:rPr>
              <a:t>[</a:t>
            </a:r>
            <a:r>
              <a:rPr lang="en-US" sz="1600" dirty="0" err="1">
                <a:latin typeface="Courier"/>
                <a:cs typeface="Courier"/>
              </a:rPr>
              <a:t>num_nodes</a:t>
            </a:r>
            <a:r>
              <a:rPr lang="en-US" sz="1600" dirty="0">
                <a:latin typeface="Courier"/>
                <a:cs typeface="Courier"/>
              </a:rPr>
              <a:t>]</a:t>
            </a:r>
            <a:r>
              <a:rPr lang="en-US" sz="1600" dirty="0" smtClean="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b="1" dirty="0" err="1" smtClean="0">
                <a:solidFill>
                  <a:srgbClr val="9A1B22"/>
                </a:solidFill>
                <a:latin typeface="Courier"/>
                <a:cs typeface="Courier"/>
              </a:rPr>
              <a:t>xpc</a:t>
            </a:r>
            <a:r>
              <a:rPr lang="en-US" sz="1600" b="1" dirty="0" smtClean="0">
                <a:solidFill>
                  <a:srgbClr val="9A1B22"/>
                </a:solidFill>
                <a:latin typeface="Courier"/>
                <a:cs typeface="Courier"/>
              </a:rPr>
              <a:t>:</a:t>
            </a:r>
            <a:r>
              <a:rPr lang="en-US" sz="1600" b="1" dirty="0">
                <a:solidFill>
                  <a:srgbClr val="9A1B22"/>
                </a:solidFill>
                <a:latin typeface="Courier"/>
                <a:cs typeface="Courier"/>
              </a:rPr>
              <a:t>:</a:t>
            </a:r>
            <a:r>
              <a:rPr lang="en-US" sz="1600" b="1" dirty="0" err="1">
                <a:solidFill>
                  <a:srgbClr val="9A1B22"/>
                </a:solidFill>
                <a:latin typeface="Courier"/>
                <a:cs typeface="Courier"/>
              </a:rPr>
              <a:t>atomic_for</a:t>
            </a:r>
            <a:r>
              <a:rPr lang="en-US" sz="1600" dirty="0">
                <a:latin typeface="Courier"/>
                <a:cs typeface="Courier"/>
              </a:rPr>
              <a:t>( </a:t>
            </a:r>
            <a:r>
              <a:rPr lang="en-US" sz="1600" dirty="0" err="1">
                <a:latin typeface="Courier"/>
                <a:cs typeface="Courier"/>
              </a:rPr>
              <a:t>num_edges</a:t>
            </a:r>
            <a:r>
              <a:rPr lang="en-US" sz="1600" dirty="0">
                <a:latin typeface="Courier"/>
                <a:cs typeface="Courier"/>
              </a:rPr>
              <a:t>, [&amp;] </a:t>
            </a:r>
            <a:r>
              <a:rPr lang="en-US" sz="1600" dirty="0" smtClean="0">
                <a:latin typeface="Courier"/>
                <a:cs typeface="Courier"/>
              </a:rPr>
              <a:t>( </a:t>
            </a:r>
            <a:r>
              <a:rPr lang="en-US" sz="1600" dirty="0" err="1" smtClean="0">
                <a:solidFill>
                  <a:srgbClr val="008000"/>
                </a:solidFill>
                <a:latin typeface="Courier"/>
                <a:cs typeface="Courier"/>
              </a:rPr>
              <a:t>int</a:t>
            </a:r>
            <a:r>
              <a:rPr lang="en-US" sz="1600" dirty="0" smtClean="0">
                <a:latin typeface="Courier"/>
                <a:cs typeface="Courier"/>
              </a:rPr>
              <a:t> </a:t>
            </a:r>
            <a:r>
              <a:rPr lang="en-US" sz="1600" dirty="0" err="1" smtClean="0">
                <a:solidFill>
                  <a:srgbClr val="FF6600"/>
                </a:solidFill>
                <a:latin typeface="Courier"/>
                <a:cs typeface="Courier"/>
              </a:rPr>
              <a:t>idx</a:t>
            </a:r>
            <a:r>
              <a:rPr lang="en-US" sz="1600" dirty="0" smtClean="0">
                <a:latin typeface="Courier"/>
                <a:cs typeface="Courier"/>
              </a:rPr>
              <a:t> ) </a:t>
            </a:r>
            <a:r>
              <a:rPr lang="en-US" sz="1600" dirty="0">
                <a:latin typeface="Courier"/>
                <a:cs typeface="Courier"/>
              </a:rPr>
              <a:t>{</a:t>
            </a:r>
          </a:p>
          <a:p>
            <a:pPr marL="0" indent="0">
              <a:buNone/>
            </a:pPr>
            <a:r>
              <a:rPr lang="en-US" sz="1600" dirty="0" smtClean="0">
                <a:latin typeface="Courier"/>
                <a:cs typeface="Courier"/>
              </a:rPr>
              <a:t>    </a:t>
            </a:r>
            <a:r>
              <a:rPr lang="en-US" sz="1600" dirty="0" err="1">
                <a:solidFill>
                  <a:srgbClr val="008000"/>
                </a:solidFill>
                <a:latin typeface="Courier"/>
                <a:cs typeface="Courier"/>
              </a:rPr>
              <a:t>int</a:t>
            </a:r>
            <a:r>
              <a:rPr lang="en-US" sz="1600" dirty="0">
                <a:latin typeface="Courier"/>
                <a:cs typeface="Courier"/>
              </a:rPr>
              <a:t> </a:t>
            </a:r>
            <a:r>
              <a:rPr lang="en-US" sz="1600" dirty="0">
                <a:solidFill>
                  <a:srgbClr val="FF6600"/>
                </a:solidFill>
                <a:latin typeface="Courier"/>
                <a:cs typeface="Courier"/>
              </a:rPr>
              <a:t>u </a:t>
            </a:r>
            <a:r>
              <a:rPr lang="en-US" sz="1600" dirty="0">
                <a:latin typeface="Courier"/>
                <a:cs typeface="Courier"/>
              </a:rPr>
              <a:t>=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].u;</a:t>
            </a:r>
          </a:p>
          <a:p>
            <a:pPr marL="0" indent="0">
              <a:buNone/>
            </a:pPr>
            <a:r>
              <a:rPr lang="en-US" sz="1600" dirty="0">
                <a:latin typeface="Courier"/>
                <a:cs typeface="Courier"/>
              </a:rPr>
              <a:t>  </a:t>
            </a:r>
            <a:r>
              <a:rPr lang="en-US" sz="1600" dirty="0" smtClean="0">
                <a:latin typeface="Courier"/>
                <a:cs typeface="Courier"/>
              </a:rPr>
              <a:t>  </a:t>
            </a:r>
            <a:r>
              <a:rPr lang="en-US" sz="1600" dirty="0" err="1">
                <a:solidFill>
                  <a:srgbClr val="008000"/>
                </a:solidFill>
                <a:latin typeface="Courier"/>
                <a:cs typeface="Courier"/>
              </a:rPr>
              <a:t>int</a:t>
            </a:r>
            <a:r>
              <a:rPr lang="en-US" sz="1600" dirty="0">
                <a:latin typeface="Courier"/>
                <a:cs typeface="Courier"/>
              </a:rPr>
              <a:t> </a:t>
            </a:r>
            <a:r>
              <a:rPr lang="en-US" sz="1600" dirty="0">
                <a:solidFill>
                  <a:srgbClr val="FF6600"/>
                </a:solidFill>
                <a:latin typeface="Courier"/>
                <a:cs typeface="Courier"/>
              </a:rPr>
              <a:t>v </a:t>
            </a:r>
            <a:r>
              <a:rPr lang="en-US" sz="1600" dirty="0">
                <a:latin typeface="Courier"/>
                <a:cs typeface="Courier"/>
              </a:rPr>
              <a:t>=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].v;</a:t>
            </a:r>
          </a:p>
          <a:p>
            <a:pPr marL="0" indent="0">
              <a:buNone/>
            </a:pPr>
            <a:r>
              <a:rPr lang="en-US" sz="1600" dirty="0" smtClean="0">
                <a:latin typeface="Courier"/>
                <a:cs typeface="Courier"/>
              </a:rPr>
              <a:t>    </a:t>
            </a:r>
            <a:r>
              <a:rPr lang="en-US" sz="1600" dirty="0">
                <a:latin typeface="Courier"/>
                <a:cs typeface="Courier"/>
              </a:rPr>
              <a:t>if ( !matched[u] &amp;&amp; !matched[v] ) {</a:t>
            </a:r>
          </a:p>
          <a:p>
            <a:pPr marL="0" indent="0">
              <a:buNone/>
            </a:pPr>
            <a:r>
              <a:rPr lang="en-US" sz="1600" dirty="0" smtClean="0">
                <a:latin typeface="Courier"/>
                <a:cs typeface="Courier"/>
              </a:rPr>
              <a:t>      </a:t>
            </a:r>
            <a:r>
              <a:rPr lang="en-US" sz="1600" dirty="0">
                <a:latin typeface="Courier"/>
                <a:cs typeface="Courier"/>
              </a:rPr>
              <a:t>matched[u] = matched[v] = true;</a:t>
            </a:r>
          </a:p>
          <a:p>
            <a:pPr marL="0" indent="0">
              <a:buNone/>
            </a:pPr>
            <a:r>
              <a:rPr lang="en-US" sz="1600" dirty="0">
                <a:latin typeface="Courier"/>
                <a:cs typeface="Courier"/>
              </a:rPr>
              <a:t>  </a:t>
            </a:r>
            <a:r>
              <a:rPr lang="en-US" sz="1600" dirty="0" smtClean="0">
                <a:latin typeface="Courier"/>
                <a:cs typeface="Courier"/>
              </a:rPr>
              <a:t>    </a:t>
            </a:r>
            <a:r>
              <a:rPr lang="en-US" sz="1600" dirty="0" err="1">
                <a:latin typeface="Courier"/>
                <a:cs typeface="Courier"/>
              </a:rPr>
              <a:t>out_edges</a:t>
            </a:r>
            <a:r>
              <a:rPr lang="en-US" sz="1600" dirty="0">
                <a:latin typeface="Courier"/>
                <a:cs typeface="Courier"/>
              </a:rPr>
              <a:t>[</a:t>
            </a:r>
            <a:r>
              <a:rPr lang="en-US" sz="1600" dirty="0" err="1">
                <a:latin typeface="Courier"/>
                <a:cs typeface="Courier"/>
              </a:rPr>
              <a:t>idx</a:t>
            </a:r>
            <a:r>
              <a:rPr lang="en-US" sz="1600" dirty="0">
                <a:latin typeface="Courier"/>
                <a:cs typeface="Courier"/>
              </a:rPr>
              <a:t>] = </a:t>
            </a:r>
            <a:r>
              <a:rPr lang="en-US" sz="1600" dirty="0" err="1">
                <a:latin typeface="Courier"/>
                <a:cs typeface="Courier"/>
              </a:rPr>
              <a:t>in_edges</a:t>
            </a:r>
            <a:r>
              <a:rPr lang="en-US" sz="1600" dirty="0">
                <a:latin typeface="Courier"/>
                <a:cs typeface="Courier"/>
              </a:rPr>
              <a:t>[</a:t>
            </a:r>
            <a:r>
              <a:rPr lang="en-US" sz="1600" dirty="0" err="1">
                <a:latin typeface="Courier"/>
                <a:cs typeface="Courier"/>
              </a:rPr>
              <a:t>idx</a:t>
            </a:r>
            <a:r>
              <a:rPr lang="en-US" sz="1600" dirty="0">
                <a:latin typeface="Courier"/>
                <a:cs typeface="Courier"/>
              </a:rPr>
              <a:t>];</a:t>
            </a:r>
          </a:p>
          <a:p>
            <a:pPr marL="0" indent="0">
              <a:buNone/>
            </a:pPr>
            <a:r>
              <a:rPr lang="en-US" sz="1600" dirty="0">
                <a:latin typeface="Courier"/>
                <a:cs typeface="Courier"/>
              </a:rPr>
              <a:t>  </a:t>
            </a:r>
            <a:r>
              <a:rPr lang="en-US" sz="1600" dirty="0" smtClean="0">
                <a:latin typeface="Courier"/>
                <a:cs typeface="Courier"/>
              </a:rPr>
              <a:t>  </a:t>
            </a:r>
            <a:r>
              <a:rPr lang="en-US" sz="1600" dirty="0">
                <a:latin typeface="Courier"/>
                <a:cs typeface="Courier"/>
              </a:rPr>
              <a:t>}</a:t>
            </a:r>
          </a:p>
          <a:p>
            <a:pPr marL="0" indent="0">
              <a:buNone/>
            </a:pPr>
            <a:r>
              <a:rPr lang="en-US" sz="1600" dirty="0">
                <a:latin typeface="Courier"/>
                <a:cs typeface="Courier"/>
              </a:rPr>
              <a:t>  </a:t>
            </a:r>
            <a:r>
              <a:rPr lang="en-US" sz="1600" dirty="0" smtClean="0">
                <a:latin typeface="Courier"/>
                <a:cs typeface="Courier"/>
              </a:rPr>
              <a:t>}</a:t>
            </a:r>
            <a:r>
              <a:rPr lang="en-US" sz="1600" dirty="0">
                <a:latin typeface="Courier"/>
                <a:cs typeface="Courier"/>
              </a:rPr>
              <a:t>);</a:t>
            </a:r>
          </a:p>
          <a:p>
            <a:pPr marL="0" indent="0">
              <a:buNone/>
            </a:pPr>
            <a:r>
              <a:rPr lang="en-US" sz="1600" dirty="0" smtClean="0">
                <a:latin typeface="Courier"/>
                <a:cs typeface="Courier"/>
              </a:rPr>
              <a:t>}</a:t>
            </a:r>
          </a:p>
          <a:p>
            <a:pPr marL="0" indent="0">
              <a:buNone/>
            </a:pPr>
            <a:endParaRPr lang="en-US" sz="2600" dirty="0" smtClean="0">
              <a:latin typeface="Courier"/>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30</a:t>
            </a:fld>
            <a:endParaRPr lang="en-US" dirty="0"/>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48426753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Exposing Parallel Tasks: Programming </a:t>
            </a:r>
            <a:r>
              <a:rPr lang="en-US" dirty="0" smtClean="0"/>
              <a:t>API</a:t>
            </a:r>
            <a:endParaRPr lang="en-US" dirty="0"/>
          </a:p>
        </p:txBody>
      </p:sp>
      <p:sp>
        <p:nvSpPr>
          <p:cNvPr id="8" name="Content Placeholder 2"/>
          <p:cNvSpPr txBox="1">
            <a:spLocks/>
          </p:cNvSpPr>
          <p:nvPr/>
        </p:nvSpPr>
        <p:spPr>
          <a:xfrm>
            <a:off x="376385" y="1119908"/>
            <a:ext cx="8767614" cy="5992092"/>
          </a:xfrm>
          <a:prstGeom prst="rect">
            <a:avLst/>
          </a:prstGeom>
        </p:spPr>
        <p:txBody>
          <a:bodyPr vert="horz" lIns="91440" tIns="45720" rIns="91440" bIns="45720" rtlCol="0">
            <a:normAutofit fontScale="3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6200" dirty="0" err="1" smtClean="0">
                <a:latin typeface="Courier"/>
                <a:cs typeface="Courier"/>
              </a:rPr>
              <a:t>speculative_for</a:t>
            </a:r>
            <a:r>
              <a:rPr lang="en-US" sz="6200" dirty="0" smtClean="0">
                <a:latin typeface="Courier"/>
                <a:cs typeface="Courier"/>
              </a:rPr>
              <a:t>( </a:t>
            </a:r>
            <a:r>
              <a:rPr lang="en-US" sz="6200" dirty="0" err="1" smtClean="0">
                <a:latin typeface="Courier"/>
                <a:cs typeface="Courier"/>
              </a:rPr>
              <a:t>num_calls</a:t>
            </a:r>
            <a:r>
              <a:rPr lang="en-US" sz="6200" dirty="0" smtClean="0">
                <a:latin typeface="Courier"/>
                <a:cs typeface="Courier"/>
              </a:rPr>
              <a:t>, </a:t>
            </a:r>
            <a:r>
              <a:rPr lang="en-US" sz="6200" dirty="0" err="1" smtClean="0">
                <a:latin typeface="Courier"/>
                <a:cs typeface="Courier"/>
              </a:rPr>
              <a:t>reserve_func</a:t>
            </a:r>
            <a:r>
              <a:rPr lang="en-US" sz="6200" dirty="0" smtClean="0">
                <a:latin typeface="Courier"/>
                <a:cs typeface="Courier"/>
              </a:rPr>
              <a:t>, </a:t>
            </a:r>
            <a:r>
              <a:rPr lang="en-US" sz="6200" dirty="0" err="1" smtClean="0">
                <a:latin typeface="Courier"/>
                <a:cs typeface="Courier"/>
              </a:rPr>
              <a:t>commit_func</a:t>
            </a:r>
            <a:r>
              <a:rPr lang="en-US" sz="6200" dirty="0" smtClean="0">
                <a:latin typeface="Courier"/>
                <a:cs typeface="Courier"/>
              </a:rPr>
              <a:t> )</a:t>
            </a:r>
          </a:p>
          <a:p>
            <a:pPr lvl="1"/>
            <a:r>
              <a:rPr lang="en-US" sz="6200" dirty="0" smtClean="0">
                <a:cs typeface="Courier"/>
              </a:rPr>
              <a:t>Split tasks into reserve and commit phases to ensure atomicity</a:t>
            </a:r>
          </a:p>
          <a:p>
            <a:pPr marL="0" indent="0">
              <a:buNone/>
            </a:pPr>
            <a:endParaRPr lang="en-US" sz="1600" dirty="0" smtClean="0">
              <a:latin typeface="Courier"/>
              <a:cs typeface="Courier"/>
            </a:endParaRPr>
          </a:p>
          <a:p>
            <a:pPr marL="0" indent="0">
              <a:buNone/>
            </a:pPr>
            <a:r>
              <a:rPr lang="en-US" sz="4900" dirty="0" smtClean="0">
                <a:solidFill>
                  <a:srgbClr val="008000"/>
                </a:solidFill>
                <a:latin typeface="Courier"/>
                <a:cs typeface="Courier"/>
              </a:rPr>
              <a:t>void</a:t>
            </a:r>
            <a:r>
              <a:rPr lang="en-US" sz="4900" dirty="0" smtClean="0">
                <a:solidFill>
                  <a:srgbClr val="0000FF"/>
                </a:solidFill>
                <a:latin typeface="Courier"/>
                <a:cs typeface="Courier"/>
              </a:rPr>
              <a:t> </a:t>
            </a:r>
            <a:r>
              <a:rPr lang="en-US" sz="4900" dirty="0">
                <a:solidFill>
                  <a:srgbClr val="0000FF"/>
                </a:solidFill>
                <a:latin typeface="Courier"/>
                <a:cs typeface="Courier"/>
              </a:rPr>
              <a:t>mm</a:t>
            </a:r>
            <a:r>
              <a:rPr lang="en-US" sz="4900" dirty="0">
                <a:latin typeface="Courier"/>
                <a:cs typeface="Courier"/>
              </a:rPr>
              <a:t>( </a:t>
            </a:r>
            <a:r>
              <a:rPr lang="en-US" sz="4900" dirty="0" smtClean="0">
                <a:solidFill>
                  <a:srgbClr val="008000"/>
                </a:solidFill>
                <a:latin typeface="Courier"/>
                <a:cs typeface="Courier"/>
              </a:rPr>
              <a:t>Edge</a:t>
            </a:r>
            <a:r>
              <a:rPr lang="en-US" sz="4900" dirty="0" smtClean="0">
                <a:latin typeface="Courier"/>
                <a:cs typeface="Courier"/>
              </a:rPr>
              <a:t>* </a:t>
            </a:r>
            <a:r>
              <a:rPr lang="en-US" sz="4900" dirty="0" err="1" smtClean="0">
                <a:solidFill>
                  <a:srgbClr val="FF6600"/>
                </a:solidFill>
                <a:latin typeface="Courier"/>
                <a:cs typeface="Courier"/>
              </a:rPr>
              <a:t>out_edges</a:t>
            </a:r>
            <a:r>
              <a:rPr lang="en-US" sz="4900" dirty="0" smtClean="0">
                <a:latin typeface="Courier"/>
                <a:cs typeface="Courier"/>
              </a:rPr>
              <a:t>, </a:t>
            </a:r>
            <a:r>
              <a:rPr lang="en-US" sz="4900" dirty="0" smtClean="0">
                <a:solidFill>
                  <a:srgbClr val="008000"/>
                </a:solidFill>
                <a:latin typeface="Courier"/>
                <a:cs typeface="Courier"/>
              </a:rPr>
              <a:t>Edge</a:t>
            </a:r>
            <a:r>
              <a:rPr lang="en-US" sz="4900" dirty="0" smtClean="0">
                <a:latin typeface="Courier"/>
                <a:cs typeface="Courier"/>
              </a:rPr>
              <a:t>* </a:t>
            </a:r>
            <a:r>
              <a:rPr lang="en-US" sz="4900" dirty="0" err="1" smtClean="0">
                <a:solidFill>
                  <a:srgbClr val="FF6600"/>
                </a:solidFill>
                <a:latin typeface="Courier"/>
                <a:cs typeface="Courier"/>
              </a:rPr>
              <a:t>in_edges</a:t>
            </a:r>
            <a:r>
              <a:rPr lang="en-US" sz="4900" dirty="0" smtClean="0">
                <a:latin typeface="Courier"/>
                <a:cs typeface="Courier"/>
              </a:rPr>
              <a:t> </a:t>
            </a:r>
            <a:r>
              <a:rPr lang="en-US" sz="4900" dirty="0">
                <a:latin typeface="Courier"/>
                <a:cs typeface="Courier"/>
              </a:rPr>
              <a:t>) {</a:t>
            </a:r>
          </a:p>
          <a:p>
            <a:pPr marL="0" indent="0">
              <a:buNone/>
            </a:pPr>
            <a:r>
              <a:rPr lang="en-US" sz="4900" dirty="0" smtClean="0">
                <a:latin typeface="Courier"/>
                <a:cs typeface="Courier"/>
              </a:rPr>
              <a:t>  </a:t>
            </a:r>
            <a:r>
              <a:rPr lang="en-US" sz="4900" b="1" dirty="0" err="1" smtClean="0">
                <a:solidFill>
                  <a:srgbClr val="9A1B22"/>
                </a:solidFill>
                <a:latin typeface="Courier"/>
                <a:cs typeface="Courier"/>
              </a:rPr>
              <a:t>xpc</a:t>
            </a:r>
            <a:r>
              <a:rPr lang="en-US" sz="4900" b="1" dirty="0" smtClean="0">
                <a:solidFill>
                  <a:srgbClr val="9A1B22"/>
                </a:solidFill>
                <a:latin typeface="Courier"/>
                <a:cs typeface="Courier"/>
              </a:rPr>
              <a:t>:</a:t>
            </a:r>
            <a:r>
              <a:rPr lang="en-US" sz="4900" b="1" dirty="0">
                <a:solidFill>
                  <a:srgbClr val="9A1B22"/>
                </a:solidFill>
                <a:latin typeface="Courier"/>
                <a:cs typeface="Courier"/>
              </a:rPr>
              <a:t>:</a:t>
            </a:r>
            <a:r>
              <a:rPr lang="en-US" sz="4900" b="1" dirty="0" err="1">
                <a:solidFill>
                  <a:srgbClr val="9A1B22"/>
                </a:solidFill>
                <a:latin typeface="Courier"/>
                <a:cs typeface="Courier"/>
              </a:rPr>
              <a:t>speculative_for</a:t>
            </a:r>
            <a:r>
              <a:rPr lang="en-US" sz="4900" dirty="0">
                <a:latin typeface="Courier"/>
                <a:cs typeface="Courier"/>
              </a:rPr>
              <a:t>( </a:t>
            </a:r>
            <a:r>
              <a:rPr lang="en-US" sz="4900" dirty="0" err="1">
                <a:latin typeface="Courier"/>
                <a:cs typeface="Courier"/>
              </a:rPr>
              <a:t>num_edges</a:t>
            </a:r>
            <a:r>
              <a:rPr lang="en-US" sz="4900" dirty="0" smtClean="0">
                <a:latin typeface="Courier"/>
                <a:cs typeface="Courier"/>
              </a:rPr>
              <a:t>,</a:t>
            </a:r>
            <a:endParaRPr lang="en-US" sz="4900" dirty="0">
              <a:latin typeface="Courier"/>
              <a:cs typeface="Courier"/>
            </a:endParaRPr>
          </a:p>
          <a:p>
            <a:pPr marL="0" indent="0">
              <a:buNone/>
            </a:pPr>
            <a:r>
              <a:rPr lang="en-US" sz="4900" dirty="0" smtClean="0">
                <a:latin typeface="Courier"/>
                <a:cs typeface="Courier"/>
              </a:rPr>
              <a:t>    </a:t>
            </a:r>
            <a:r>
              <a:rPr lang="en-US" sz="4900" dirty="0" err="1">
                <a:solidFill>
                  <a:srgbClr val="9A1B22"/>
                </a:solidFill>
                <a:latin typeface="Courier"/>
                <a:cs typeface="Courier"/>
              </a:rPr>
              <a:t>reserve_func</a:t>
            </a:r>
            <a:r>
              <a:rPr lang="en-US" sz="4900" dirty="0">
                <a:latin typeface="Courier"/>
                <a:cs typeface="Courier"/>
              </a:rPr>
              <a:t> = [&amp;] </a:t>
            </a:r>
            <a:r>
              <a:rPr lang="en-US" sz="4900" dirty="0" smtClean="0">
                <a:latin typeface="Courier"/>
                <a:cs typeface="Courier"/>
              </a:rPr>
              <a:t>( </a:t>
            </a:r>
            <a:r>
              <a:rPr lang="en-US" sz="4900" dirty="0" err="1" smtClean="0">
                <a:solidFill>
                  <a:srgbClr val="008000"/>
                </a:solidFill>
                <a:latin typeface="Courier"/>
                <a:cs typeface="Courier"/>
              </a:rPr>
              <a:t>int</a:t>
            </a:r>
            <a:r>
              <a:rPr lang="en-US" sz="4900" dirty="0" smtClean="0">
                <a:latin typeface="Courier"/>
                <a:cs typeface="Courier"/>
              </a:rPr>
              <a:t> </a:t>
            </a:r>
            <a:r>
              <a:rPr lang="en-US" sz="4900" dirty="0" err="1" smtClean="0">
                <a:solidFill>
                  <a:srgbClr val="FF6600"/>
                </a:solidFill>
                <a:latin typeface="Courier"/>
                <a:cs typeface="Courier"/>
              </a:rPr>
              <a:t>idx</a:t>
            </a:r>
            <a:r>
              <a:rPr lang="en-US" sz="4900" dirty="0" smtClean="0">
                <a:latin typeface="Courier"/>
                <a:cs typeface="Courier"/>
              </a:rPr>
              <a:t> ) </a:t>
            </a:r>
            <a:r>
              <a:rPr lang="en-US" sz="4900" dirty="0">
                <a:latin typeface="Courier"/>
                <a:cs typeface="Courier"/>
              </a:rPr>
              <a:t>{</a:t>
            </a:r>
          </a:p>
          <a:p>
            <a:pPr marL="0" indent="0">
              <a:buNone/>
            </a:pPr>
            <a:r>
              <a:rPr lang="en-US" sz="4900" dirty="0" smtClean="0">
                <a:latin typeface="Courier"/>
                <a:cs typeface="Courier"/>
              </a:rPr>
              <a:t>      </a:t>
            </a:r>
            <a:r>
              <a:rPr lang="en-US" sz="4900" dirty="0" err="1">
                <a:solidFill>
                  <a:srgbClr val="008000"/>
                </a:solidFill>
                <a:latin typeface="Courier"/>
                <a:cs typeface="Courier"/>
              </a:rPr>
              <a:t>int</a:t>
            </a:r>
            <a:r>
              <a:rPr lang="en-US" sz="4900" dirty="0">
                <a:latin typeface="Courier"/>
                <a:cs typeface="Courier"/>
              </a:rPr>
              <a:t> </a:t>
            </a:r>
            <a:r>
              <a:rPr lang="en-US" sz="4900" dirty="0">
                <a:solidFill>
                  <a:srgbClr val="FF6600"/>
                </a:solidFill>
                <a:latin typeface="Courier"/>
                <a:cs typeface="Courier"/>
              </a:rPr>
              <a:t>u</a:t>
            </a:r>
            <a:r>
              <a:rPr lang="en-US" sz="4900" dirty="0">
                <a:latin typeface="Courier"/>
                <a:cs typeface="Courier"/>
              </a:rPr>
              <a:t>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].u;</a:t>
            </a:r>
          </a:p>
          <a:p>
            <a:pPr marL="0" indent="0">
              <a:buNone/>
            </a:pPr>
            <a:r>
              <a:rPr lang="en-US" sz="4900" dirty="0" smtClean="0">
                <a:latin typeface="Courier"/>
                <a:cs typeface="Courier"/>
              </a:rPr>
              <a:t>      </a:t>
            </a:r>
            <a:r>
              <a:rPr lang="en-US" sz="4900" dirty="0" err="1">
                <a:solidFill>
                  <a:srgbClr val="008000"/>
                </a:solidFill>
                <a:latin typeface="Courier"/>
                <a:cs typeface="Courier"/>
              </a:rPr>
              <a:t>int</a:t>
            </a:r>
            <a:r>
              <a:rPr lang="en-US" sz="4900" dirty="0">
                <a:latin typeface="Courier"/>
                <a:cs typeface="Courier"/>
              </a:rPr>
              <a:t> </a:t>
            </a:r>
            <a:r>
              <a:rPr lang="en-US" sz="4900" dirty="0">
                <a:solidFill>
                  <a:srgbClr val="FF6600"/>
                </a:solidFill>
                <a:latin typeface="Courier"/>
                <a:cs typeface="Courier"/>
              </a:rPr>
              <a:t>v</a:t>
            </a:r>
            <a:r>
              <a:rPr lang="en-US" sz="4900" dirty="0">
                <a:latin typeface="Courier"/>
                <a:cs typeface="Courier"/>
              </a:rPr>
              <a:t>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].v;</a:t>
            </a:r>
          </a:p>
          <a:p>
            <a:pPr marL="0" indent="0">
              <a:buNone/>
            </a:pPr>
            <a:r>
              <a:rPr lang="en-US" sz="4900" dirty="0" smtClean="0">
                <a:latin typeface="Courier"/>
                <a:cs typeface="Courier"/>
              </a:rPr>
              <a:t>      </a:t>
            </a:r>
            <a:r>
              <a:rPr lang="en-US" sz="4900" dirty="0">
                <a:latin typeface="Courier"/>
                <a:cs typeface="Courier"/>
              </a:rPr>
              <a:t>if ( matched[u] || matched[v] ) return false</a:t>
            </a:r>
            <a:r>
              <a:rPr lang="en-US" sz="4900" dirty="0" smtClean="0">
                <a:latin typeface="Courier"/>
                <a:cs typeface="Courier"/>
              </a:rPr>
              <a:t>;</a:t>
            </a:r>
            <a:endParaRPr lang="en-US" sz="4900" dirty="0">
              <a:latin typeface="Courier"/>
              <a:cs typeface="Courier"/>
            </a:endParaRPr>
          </a:p>
          <a:p>
            <a:pPr marL="0" indent="0">
              <a:buNone/>
            </a:pPr>
            <a:r>
              <a:rPr lang="en-US" sz="4900" dirty="0" smtClean="0">
                <a:latin typeface="Courier"/>
                <a:cs typeface="Courier"/>
              </a:rPr>
              <a:t>      </a:t>
            </a:r>
            <a:r>
              <a:rPr lang="en-US" sz="4900" dirty="0">
                <a:latin typeface="Courier"/>
                <a:cs typeface="Courier"/>
              </a:rPr>
              <a:t>reserves[u] = reserves[v] = </a:t>
            </a:r>
            <a:r>
              <a:rPr lang="en-US" sz="4900" dirty="0" err="1">
                <a:latin typeface="Courier"/>
                <a:cs typeface="Courier"/>
              </a:rPr>
              <a:t>idx</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true;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err="1">
                <a:solidFill>
                  <a:srgbClr val="9A1B22"/>
                </a:solidFill>
                <a:latin typeface="Courier"/>
                <a:cs typeface="Courier"/>
              </a:rPr>
              <a:t>commit_func</a:t>
            </a:r>
            <a:r>
              <a:rPr lang="en-US" sz="4900" dirty="0">
                <a:latin typeface="Courier"/>
                <a:cs typeface="Courier"/>
              </a:rPr>
              <a:t> = [&amp;] </a:t>
            </a:r>
            <a:r>
              <a:rPr lang="en-US" sz="4900" dirty="0" smtClean="0">
                <a:latin typeface="Courier"/>
                <a:cs typeface="Courier"/>
              </a:rPr>
              <a:t>( </a:t>
            </a:r>
            <a:r>
              <a:rPr lang="en-US" sz="4900" dirty="0" err="1" smtClean="0">
                <a:solidFill>
                  <a:srgbClr val="008000"/>
                </a:solidFill>
                <a:latin typeface="Courier"/>
                <a:cs typeface="Courier"/>
              </a:rPr>
              <a:t>int</a:t>
            </a:r>
            <a:r>
              <a:rPr lang="en-US" sz="4900" dirty="0" smtClean="0">
                <a:latin typeface="Courier"/>
                <a:cs typeface="Courier"/>
              </a:rPr>
              <a:t> </a:t>
            </a:r>
            <a:r>
              <a:rPr lang="en-US" sz="4900" dirty="0" err="1" smtClean="0">
                <a:solidFill>
                  <a:srgbClr val="FF6600"/>
                </a:solidFill>
                <a:latin typeface="Courier"/>
                <a:cs typeface="Courier"/>
              </a:rPr>
              <a:t>idx</a:t>
            </a:r>
            <a:r>
              <a:rPr lang="en-US" sz="4900" dirty="0" smtClean="0">
                <a:latin typeface="Courier"/>
                <a:cs typeface="Courier"/>
              </a:rPr>
              <a:t> ) {</a:t>
            </a:r>
          </a:p>
          <a:p>
            <a:pPr marL="0" indent="0">
              <a:buNone/>
            </a:pPr>
            <a:r>
              <a:rPr lang="en-US" sz="4900" dirty="0" smtClean="0">
                <a:latin typeface="Courier"/>
                <a:cs typeface="Courier"/>
              </a:rPr>
              <a:t>      if ( reserves[u] == reserves[v] == </a:t>
            </a:r>
            <a:r>
              <a:rPr lang="en-US" sz="4900" dirty="0" err="1" smtClean="0">
                <a:latin typeface="Courier"/>
                <a:cs typeface="Courier"/>
              </a:rPr>
              <a:t>idx</a:t>
            </a:r>
            <a:r>
              <a:rPr lang="en-US" sz="4900" dirty="0" smtClean="0">
                <a:latin typeface="Courier"/>
                <a:cs typeface="Courier"/>
              </a:rPr>
              <a:t> ) {</a:t>
            </a:r>
          </a:p>
          <a:p>
            <a:pPr marL="0" indent="0">
              <a:buNone/>
            </a:pPr>
            <a:r>
              <a:rPr lang="en-US" sz="4900" dirty="0" smtClean="0">
                <a:latin typeface="Courier"/>
                <a:cs typeface="Courier"/>
              </a:rPr>
              <a:t>        </a:t>
            </a:r>
            <a:r>
              <a:rPr lang="en-US" sz="4900" dirty="0">
                <a:latin typeface="Courier"/>
                <a:cs typeface="Courier"/>
              </a:rPr>
              <a:t>matched[u] = matched[v] = true;</a:t>
            </a:r>
          </a:p>
          <a:p>
            <a:pPr marL="0" indent="0">
              <a:buNone/>
            </a:pPr>
            <a:r>
              <a:rPr lang="en-US" sz="4900" dirty="0" smtClean="0">
                <a:latin typeface="Courier"/>
                <a:cs typeface="Courier"/>
              </a:rPr>
              <a:t>        </a:t>
            </a:r>
            <a:r>
              <a:rPr lang="en-US" sz="4900" dirty="0" err="1">
                <a:latin typeface="Courier"/>
                <a:cs typeface="Courier"/>
              </a:rPr>
              <a:t>out_edges</a:t>
            </a:r>
            <a:r>
              <a:rPr lang="en-US" sz="4900" dirty="0">
                <a:latin typeface="Courier"/>
                <a:cs typeface="Courier"/>
              </a:rPr>
              <a:t>[</a:t>
            </a:r>
            <a:r>
              <a:rPr lang="en-US" sz="4900" dirty="0" err="1">
                <a:latin typeface="Courier"/>
                <a:cs typeface="Courier"/>
              </a:rPr>
              <a:t>idx</a:t>
            </a:r>
            <a:r>
              <a:rPr lang="en-US" sz="4900" dirty="0">
                <a:latin typeface="Courier"/>
                <a:cs typeface="Courier"/>
              </a:rPr>
              <a:t>] = </a:t>
            </a:r>
            <a:r>
              <a:rPr lang="en-US" sz="4900" dirty="0" err="1">
                <a:latin typeface="Courier"/>
                <a:cs typeface="Courier"/>
              </a:rPr>
              <a:t>in_edges</a:t>
            </a:r>
            <a:r>
              <a:rPr lang="en-US" sz="4900" dirty="0">
                <a:latin typeface="Courier"/>
                <a:cs typeface="Courier"/>
              </a:rPr>
              <a:t>[</a:t>
            </a:r>
            <a:r>
              <a:rPr lang="en-US" sz="4900" dirty="0" err="1">
                <a:latin typeface="Courier"/>
                <a:cs typeface="Courier"/>
              </a:rPr>
              <a:t>idx</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true;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return false;</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  </a:t>
            </a:r>
            <a:r>
              <a:rPr lang="en-US" sz="4900" dirty="0">
                <a:latin typeface="Courier"/>
                <a:cs typeface="Courier"/>
              </a:rPr>
              <a:t>);</a:t>
            </a:r>
          </a:p>
          <a:p>
            <a:pPr marL="0" indent="0">
              <a:buNone/>
            </a:pPr>
            <a:r>
              <a:rPr lang="en-US" sz="4900" dirty="0" smtClean="0">
                <a:latin typeface="Courier"/>
                <a:cs typeface="Courier"/>
              </a:rPr>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31</a:t>
            </a:fld>
            <a:endParaRPr lang="en-US" dirty="0"/>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683217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Exposing Parallel Tasks: Cactus Stack</a:t>
            </a:r>
            <a:endParaRPr lang="en-US" dirty="0"/>
          </a:p>
        </p:txBody>
      </p:sp>
      <p:sp>
        <p:nvSpPr>
          <p:cNvPr id="3" name="Content Placeholder 2"/>
          <p:cNvSpPr>
            <a:spLocks noGrp="1"/>
          </p:cNvSpPr>
          <p:nvPr>
            <p:ph idx="1"/>
          </p:nvPr>
        </p:nvSpPr>
        <p:spPr>
          <a:xfrm>
            <a:off x="457200" y="4421909"/>
            <a:ext cx="8467444" cy="2055090"/>
          </a:xfrm>
        </p:spPr>
        <p:txBody>
          <a:bodyPr/>
          <a:lstStyle/>
          <a:p>
            <a:r>
              <a:rPr lang="en-US" dirty="0" smtClean="0"/>
              <a:t>Based on </a:t>
            </a:r>
            <a:r>
              <a:rPr lang="en-US" dirty="0" err="1" smtClean="0"/>
              <a:t>Cilk’s</a:t>
            </a:r>
            <a:r>
              <a:rPr lang="en-US" dirty="0" smtClean="0"/>
              <a:t> pull-based parallelism</a:t>
            </a:r>
          </a:p>
          <a:p>
            <a:r>
              <a:rPr lang="en-US" dirty="0" smtClean="0"/>
              <a:t>Parallel primitives trigger creation of </a:t>
            </a:r>
            <a:r>
              <a:rPr lang="en-US" i="1" dirty="0" smtClean="0"/>
              <a:t>activation frame</a:t>
            </a:r>
            <a:endParaRPr lang="en-US" dirty="0" smtClean="0"/>
          </a:p>
          <a:p>
            <a:pPr lvl="1"/>
            <a:r>
              <a:rPr lang="en-US" dirty="0"/>
              <a:t>S</a:t>
            </a:r>
            <a:r>
              <a:rPr lang="en-US" dirty="0" smtClean="0"/>
              <a:t>tores state of stack and continuation point</a:t>
            </a:r>
          </a:p>
          <a:p>
            <a:r>
              <a:rPr lang="en-US" dirty="0" smtClean="0"/>
              <a:t>Frames are pushed onto spawn queues in memory</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32</a:t>
            </a:fld>
            <a:endParaRPr lang="en-US" dirty="0"/>
          </a:p>
        </p:txBody>
      </p:sp>
      <p:sp>
        <p:nvSpPr>
          <p:cNvPr id="5" name="TextBox 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
        <p:nvSpPr>
          <p:cNvPr id="7" name="Oval 6"/>
          <p:cNvSpPr/>
          <p:nvPr/>
        </p:nvSpPr>
        <p:spPr>
          <a:xfrm>
            <a:off x="5753447" y="1128076"/>
            <a:ext cx="1212273" cy="819727"/>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195631" y="1332442"/>
            <a:ext cx="351378" cy="369332"/>
          </a:xfrm>
          <a:prstGeom prst="rect">
            <a:avLst/>
          </a:prstGeom>
          <a:noFill/>
        </p:spPr>
        <p:txBody>
          <a:bodyPr wrap="none" rtlCol="0">
            <a:spAutoFit/>
          </a:bodyPr>
          <a:lstStyle/>
          <a:p>
            <a:r>
              <a:rPr lang="en-US" dirty="0"/>
              <a:t>A</a:t>
            </a:r>
          </a:p>
        </p:txBody>
      </p:sp>
      <p:sp>
        <p:nvSpPr>
          <p:cNvPr id="9" name="Oval 8"/>
          <p:cNvSpPr/>
          <p:nvPr/>
        </p:nvSpPr>
        <p:spPr>
          <a:xfrm>
            <a:off x="5135758" y="2129178"/>
            <a:ext cx="1212273" cy="819727"/>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577942" y="2333544"/>
            <a:ext cx="338629" cy="369332"/>
          </a:xfrm>
          <a:prstGeom prst="rect">
            <a:avLst/>
          </a:prstGeom>
          <a:noFill/>
        </p:spPr>
        <p:txBody>
          <a:bodyPr wrap="none" rtlCol="0">
            <a:spAutoFit/>
          </a:bodyPr>
          <a:lstStyle/>
          <a:p>
            <a:r>
              <a:rPr lang="en-US" dirty="0" smtClean="0"/>
              <a:t>B</a:t>
            </a:r>
            <a:endParaRPr lang="en-US" dirty="0"/>
          </a:p>
        </p:txBody>
      </p:sp>
      <p:sp>
        <p:nvSpPr>
          <p:cNvPr id="11" name="Oval 10"/>
          <p:cNvSpPr/>
          <p:nvPr/>
        </p:nvSpPr>
        <p:spPr>
          <a:xfrm>
            <a:off x="6547009" y="2129178"/>
            <a:ext cx="1212273" cy="819727"/>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989193" y="2333544"/>
            <a:ext cx="351366" cy="369332"/>
          </a:xfrm>
          <a:prstGeom prst="rect">
            <a:avLst/>
          </a:prstGeom>
          <a:noFill/>
        </p:spPr>
        <p:txBody>
          <a:bodyPr wrap="none" rtlCol="0">
            <a:spAutoFit/>
          </a:bodyPr>
          <a:lstStyle/>
          <a:p>
            <a:r>
              <a:rPr lang="en-US" dirty="0" smtClean="0"/>
              <a:t>C</a:t>
            </a:r>
            <a:endParaRPr lang="en-US" dirty="0"/>
          </a:p>
        </p:txBody>
      </p:sp>
      <p:cxnSp>
        <p:nvCxnSpPr>
          <p:cNvPr id="16" name="Straight Arrow Connector 15"/>
          <p:cNvCxnSpPr>
            <a:stCxn id="7" idx="3"/>
            <a:endCxn id="9" idx="0"/>
          </p:cNvCxnSpPr>
          <p:nvPr/>
        </p:nvCxnSpPr>
        <p:spPr>
          <a:xfrm flipH="1">
            <a:off x="5741895" y="1827757"/>
            <a:ext cx="189085" cy="30142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5"/>
            <a:endCxn id="11" idx="0"/>
          </p:cNvCxnSpPr>
          <p:nvPr/>
        </p:nvCxnSpPr>
        <p:spPr>
          <a:xfrm>
            <a:off x="6788187" y="1827757"/>
            <a:ext cx="364959" cy="30142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5741894" y="3266294"/>
            <a:ext cx="1212273" cy="819727"/>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6184078" y="3470660"/>
            <a:ext cx="351366" cy="369332"/>
          </a:xfrm>
          <a:prstGeom prst="rect">
            <a:avLst/>
          </a:prstGeom>
          <a:noFill/>
        </p:spPr>
        <p:txBody>
          <a:bodyPr wrap="none" rtlCol="0">
            <a:spAutoFit/>
          </a:bodyPr>
          <a:lstStyle/>
          <a:p>
            <a:r>
              <a:rPr lang="en-US" dirty="0" smtClean="0"/>
              <a:t>D</a:t>
            </a:r>
            <a:endParaRPr lang="en-US" dirty="0"/>
          </a:p>
        </p:txBody>
      </p:sp>
      <p:sp>
        <p:nvSpPr>
          <p:cNvPr id="21" name="Oval 20"/>
          <p:cNvSpPr/>
          <p:nvPr/>
        </p:nvSpPr>
        <p:spPr>
          <a:xfrm>
            <a:off x="7340559" y="3266294"/>
            <a:ext cx="1212273" cy="819727"/>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7782743" y="3470660"/>
            <a:ext cx="338629" cy="369332"/>
          </a:xfrm>
          <a:prstGeom prst="rect">
            <a:avLst/>
          </a:prstGeom>
          <a:noFill/>
        </p:spPr>
        <p:txBody>
          <a:bodyPr wrap="none" rtlCol="0">
            <a:spAutoFit/>
          </a:bodyPr>
          <a:lstStyle/>
          <a:p>
            <a:r>
              <a:rPr lang="en-US" dirty="0" smtClean="0"/>
              <a:t>E</a:t>
            </a:r>
            <a:endParaRPr lang="en-US" dirty="0"/>
          </a:p>
        </p:txBody>
      </p:sp>
      <p:cxnSp>
        <p:nvCxnSpPr>
          <p:cNvPr id="23" name="Straight Arrow Connector 22"/>
          <p:cNvCxnSpPr>
            <a:endCxn id="21" idx="1"/>
          </p:cNvCxnSpPr>
          <p:nvPr/>
        </p:nvCxnSpPr>
        <p:spPr>
          <a:xfrm>
            <a:off x="7417784" y="2902946"/>
            <a:ext cx="100308" cy="4833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9" idx="7"/>
          </p:cNvCxnSpPr>
          <p:nvPr/>
        </p:nvCxnSpPr>
        <p:spPr>
          <a:xfrm flipH="1">
            <a:off x="6776634" y="2902946"/>
            <a:ext cx="106096" cy="4833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482273" y="2339358"/>
            <a:ext cx="1778000" cy="577273"/>
          </a:xfrm>
          <a:prstGeom prst="rect">
            <a:avLst/>
          </a:prstGeom>
          <a:solidFill>
            <a:srgbClr val="9A1B22"/>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3217712" y="2435306"/>
            <a:ext cx="351378" cy="369332"/>
          </a:xfrm>
          <a:prstGeom prst="rect">
            <a:avLst/>
          </a:prstGeom>
          <a:noFill/>
        </p:spPr>
        <p:txBody>
          <a:bodyPr wrap="none" rtlCol="0">
            <a:spAutoFit/>
          </a:bodyPr>
          <a:lstStyle/>
          <a:p>
            <a:r>
              <a:rPr lang="en-US" b="1" dirty="0">
                <a:solidFill>
                  <a:schemeClr val="bg1"/>
                </a:solidFill>
              </a:rPr>
              <a:t>A</a:t>
            </a:r>
          </a:p>
        </p:txBody>
      </p:sp>
      <p:sp>
        <p:nvSpPr>
          <p:cNvPr id="29" name="Rectangle 28"/>
          <p:cNvSpPr/>
          <p:nvPr/>
        </p:nvSpPr>
        <p:spPr>
          <a:xfrm>
            <a:off x="2482273" y="3069031"/>
            <a:ext cx="1778000" cy="577273"/>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217712" y="3164979"/>
            <a:ext cx="351378" cy="369332"/>
          </a:xfrm>
          <a:prstGeom prst="rect">
            <a:avLst/>
          </a:prstGeom>
          <a:noFill/>
        </p:spPr>
        <p:txBody>
          <a:bodyPr wrap="none" rtlCol="0">
            <a:spAutoFit/>
          </a:bodyPr>
          <a:lstStyle/>
          <a:p>
            <a:r>
              <a:rPr lang="en-US" b="1" dirty="0">
                <a:solidFill>
                  <a:schemeClr val="bg1"/>
                </a:solidFill>
              </a:rPr>
              <a:t>A</a:t>
            </a:r>
          </a:p>
        </p:txBody>
      </p:sp>
      <p:sp>
        <p:nvSpPr>
          <p:cNvPr id="31" name="TextBox 30"/>
          <p:cNvSpPr txBox="1"/>
          <p:nvPr/>
        </p:nvSpPr>
        <p:spPr>
          <a:xfrm>
            <a:off x="494958" y="3201693"/>
            <a:ext cx="1685415" cy="369332"/>
          </a:xfrm>
          <a:prstGeom prst="rect">
            <a:avLst/>
          </a:prstGeom>
          <a:noFill/>
        </p:spPr>
        <p:txBody>
          <a:bodyPr wrap="none" rtlCol="0">
            <a:spAutoFit/>
          </a:bodyPr>
          <a:lstStyle/>
          <a:p>
            <a:r>
              <a:rPr lang="en-US" dirty="0" smtClean="0"/>
              <a:t>Current Frame</a:t>
            </a:r>
            <a:endParaRPr lang="en-US" dirty="0"/>
          </a:p>
        </p:txBody>
      </p:sp>
      <p:sp>
        <p:nvSpPr>
          <p:cNvPr id="32" name="TextBox 31"/>
          <p:cNvSpPr txBox="1"/>
          <p:nvPr/>
        </p:nvSpPr>
        <p:spPr>
          <a:xfrm>
            <a:off x="494958" y="2463029"/>
            <a:ext cx="1647657" cy="369332"/>
          </a:xfrm>
          <a:prstGeom prst="rect">
            <a:avLst/>
          </a:prstGeom>
          <a:noFill/>
        </p:spPr>
        <p:txBody>
          <a:bodyPr wrap="none" rtlCol="0">
            <a:spAutoFit/>
          </a:bodyPr>
          <a:lstStyle/>
          <a:p>
            <a:r>
              <a:rPr lang="en-US" dirty="0" smtClean="0"/>
              <a:t>Spawn Queue</a:t>
            </a:r>
            <a:endParaRPr lang="en-US" dirty="0"/>
          </a:p>
        </p:txBody>
      </p:sp>
      <p:cxnSp>
        <p:nvCxnSpPr>
          <p:cNvPr id="34" name="Straight Connector 33"/>
          <p:cNvCxnSpPr/>
          <p:nvPr/>
        </p:nvCxnSpPr>
        <p:spPr>
          <a:xfrm>
            <a:off x="2142615" y="2997446"/>
            <a:ext cx="2452476" cy="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142615" y="2995307"/>
            <a:ext cx="2452476" cy="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2482273" y="3069031"/>
            <a:ext cx="1778000" cy="577273"/>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3217712" y="3164979"/>
            <a:ext cx="351366" cy="369332"/>
          </a:xfrm>
          <a:prstGeom prst="rect">
            <a:avLst/>
          </a:prstGeom>
          <a:noFill/>
        </p:spPr>
        <p:txBody>
          <a:bodyPr wrap="none" rtlCol="0">
            <a:spAutoFit/>
          </a:bodyPr>
          <a:lstStyle/>
          <a:p>
            <a:r>
              <a:rPr lang="en-US" b="1" dirty="0" smtClean="0">
                <a:solidFill>
                  <a:schemeClr val="bg1"/>
                </a:solidFill>
              </a:rPr>
              <a:t>C</a:t>
            </a:r>
            <a:endParaRPr lang="en-US" b="1" dirty="0">
              <a:solidFill>
                <a:schemeClr val="bg1"/>
              </a:solidFill>
            </a:endParaRPr>
          </a:p>
        </p:txBody>
      </p:sp>
      <p:sp>
        <p:nvSpPr>
          <p:cNvPr id="45" name="Rectangle 44"/>
          <p:cNvSpPr/>
          <p:nvPr/>
        </p:nvSpPr>
        <p:spPr>
          <a:xfrm>
            <a:off x="2483434" y="2333544"/>
            <a:ext cx="1778000" cy="577273"/>
          </a:xfrm>
          <a:prstGeom prst="rect">
            <a:avLst/>
          </a:prstGeom>
          <a:solidFill>
            <a:srgbClr val="9A1B22"/>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3218873" y="2429492"/>
            <a:ext cx="351366" cy="369332"/>
          </a:xfrm>
          <a:prstGeom prst="rect">
            <a:avLst/>
          </a:prstGeom>
          <a:noFill/>
        </p:spPr>
        <p:txBody>
          <a:bodyPr wrap="none" rtlCol="0">
            <a:spAutoFit/>
          </a:bodyPr>
          <a:lstStyle/>
          <a:p>
            <a:r>
              <a:rPr lang="en-US" b="1" dirty="0" smtClean="0">
                <a:solidFill>
                  <a:schemeClr val="bg1"/>
                </a:solidFill>
              </a:rPr>
              <a:t>C</a:t>
            </a:r>
            <a:endParaRPr lang="en-US" b="1" dirty="0">
              <a:solidFill>
                <a:schemeClr val="bg1"/>
              </a:solidFill>
            </a:endParaRPr>
          </a:p>
        </p:txBody>
      </p:sp>
      <p:sp>
        <p:nvSpPr>
          <p:cNvPr id="47" name="Rectangle 46"/>
          <p:cNvSpPr/>
          <p:nvPr/>
        </p:nvSpPr>
        <p:spPr>
          <a:xfrm>
            <a:off x="2483434" y="3063217"/>
            <a:ext cx="1778000" cy="577273"/>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218873" y="3159165"/>
            <a:ext cx="351366" cy="369332"/>
          </a:xfrm>
          <a:prstGeom prst="rect">
            <a:avLst/>
          </a:prstGeom>
          <a:noFill/>
        </p:spPr>
        <p:txBody>
          <a:bodyPr wrap="none" rtlCol="0">
            <a:spAutoFit/>
          </a:bodyPr>
          <a:lstStyle/>
          <a:p>
            <a:r>
              <a:rPr lang="en-US" b="1" dirty="0" smtClean="0">
                <a:solidFill>
                  <a:schemeClr val="bg1"/>
                </a:solidFill>
              </a:rPr>
              <a:t>D</a:t>
            </a:r>
            <a:endParaRPr lang="en-US" b="1" dirty="0">
              <a:solidFill>
                <a:schemeClr val="bg1"/>
              </a:solidFill>
            </a:endParaRPr>
          </a:p>
        </p:txBody>
      </p:sp>
      <p:sp>
        <p:nvSpPr>
          <p:cNvPr id="49" name="Rectangle 48"/>
          <p:cNvSpPr/>
          <p:nvPr/>
        </p:nvSpPr>
        <p:spPr>
          <a:xfrm>
            <a:off x="2482273" y="1695245"/>
            <a:ext cx="1778000" cy="577273"/>
          </a:xfrm>
          <a:prstGeom prst="rect">
            <a:avLst/>
          </a:prstGeom>
          <a:solidFill>
            <a:srgbClr val="9A1B22"/>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3217712" y="1791193"/>
            <a:ext cx="351378" cy="369332"/>
          </a:xfrm>
          <a:prstGeom prst="rect">
            <a:avLst/>
          </a:prstGeom>
          <a:noFill/>
        </p:spPr>
        <p:txBody>
          <a:bodyPr wrap="none" rtlCol="0">
            <a:spAutoFit/>
          </a:bodyPr>
          <a:lstStyle/>
          <a:p>
            <a:r>
              <a:rPr lang="en-US" b="1" dirty="0">
                <a:solidFill>
                  <a:schemeClr val="bg1"/>
                </a:solidFill>
              </a:rPr>
              <a:t>A</a:t>
            </a:r>
          </a:p>
        </p:txBody>
      </p:sp>
      <p:sp>
        <p:nvSpPr>
          <p:cNvPr id="55" name="Rectangle 54"/>
          <p:cNvSpPr/>
          <p:nvPr/>
        </p:nvSpPr>
        <p:spPr>
          <a:xfrm>
            <a:off x="2483434" y="3069031"/>
            <a:ext cx="1778000" cy="577273"/>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3218873" y="3164979"/>
            <a:ext cx="338629" cy="369332"/>
          </a:xfrm>
          <a:prstGeom prst="rect">
            <a:avLst/>
          </a:prstGeom>
          <a:noFill/>
        </p:spPr>
        <p:txBody>
          <a:bodyPr wrap="none" rtlCol="0">
            <a:spAutoFit/>
          </a:bodyPr>
          <a:lstStyle/>
          <a:p>
            <a:r>
              <a:rPr lang="en-US" b="1" dirty="0">
                <a:solidFill>
                  <a:schemeClr val="bg1"/>
                </a:solidFill>
              </a:rPr>
              <a:t>E</a:t>
            </a:r>
          </a:p>
        </p:txBody>
      </p:sp>
    </p:spTree>
    <p:extLst>
      <p:ext uri="{BB962C8B-B14F-4D97-AF65-F5344CB8AC3E}">
        <p14:creationId xmlns:p14="http://schemas.microsoft.com/office/powerpoint/2010/main" val="31214579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4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3" nodeType="clickEffect">
                                  <p:stCondLst>
                                    <p:cond delay="0"/>
                                  </p:stCondLst>
                                  <p:childTnLst>
                                    <p:set>
                                      <p:cBhvr>
                                        <p:cTn id="68" dur="1" fill="hold">
                                          <p:stCondLst>
                                            <p:cond delay="0"/>
                                          </p:stCondLst>
                                        </p:cTn>
                                        <p:tgtEl>
                                          <p:spTgt spid="49"/>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50"/>
                                        </p:tgtEl>
                                        <p:attrNameLst>
                                          <p:attrName>style.visibility</p:attrName>
                                        </p:attrNameLst>
                                      </p:cBhvr>
                                      <p:to>
                                        <p:strVal val="hidden"/>
                                      </p:to>
                                    </p:set>
                                  </p:childTnLst>
                                </p:cTn>
                              </p:par>
                              <p:par>
                                <p:cTn id="71" presetID="1" presetClass="exit" presetSubtype="0" fill="hold" grpId="3" nodeType="withEffect">
                                  <p:stCondLst>
                                    <p:cond delay="0"/>
                                  </p:stCondLst>
                                  <p:childTnLst>
                                    <p:set>
                                      <p:cBhvr>
                                        <p:cTn id="72" dur="1" fill="hold">
                                          <p:stCondLst>
                                            <p:cond delay="0"/>
                                          </p:stCondLst>
                                        </p:cTn>
                                        <p:tgtEl>
                                          <p:spTgt spid="45"/>
                                        </p:tgtEl>
                                        <p:attrNameLst>
                                          <p:attrName>style.visibility</p:attrName>
                                        </p:attrNameLst>
                                      </p:cBhvr>
                                      <p:to>
                                        <p:strVal val="hidden"/>
                                      </p:to>
                                    </p:set>
                                  </p:childTnLst>
                                </p:cTn>
                              </p:par>
                              <p:par>
                                <p:cTn id="73" presetID="1" presetClass="exit" presetSubtype="0" fill="hold" grpId="3" nodeType="withEffect">
                                  <p:stCondLst>
                                    <p:cond delay="0"/>
                                  </p:stCondLst>
                                  <p:childTnLst>
                                    <p:set>
                                      <p:cBhvr>
                                        <p:cTn id="74" dur="1" fill="hold">
                                          <p:stCondLst>
                                            <p:cond delay="0"/>
                                          </p:stCondLst>
                                        </p:cTn>
                                        <p:tgtEl>
                                          <p:spTgt spid="4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P spid="29" grpId="1" animBg="1"/>
      <p:bldP spid="30" grpId="0"/>
      <p:bldP spid="30" grpId="1"/>
      <p:bldP spid="43" grpId="0" animBg="1"/>
      <p:bldP spid="44" grpId="0"/>
      <p:bldP spid="45" grpId="0" animBg="1"/>
      <p:bldP spid="45" grpId="1" animBg="1"/>
      <p:bldP spid="45" grpId="2" animBg="1"/>
      <p:bldP spid="45" grpId="3" animBg="1"/>
      <p:bldP spid="46" grpId="0"/>
      <p:bldP spid="46" grpId="1"/>
      <p:bldP spid="46" grpId="2"/>
      <p:bldP spid="46" grpId="3"/>
      <p:bldP spid="47" grpId="0" animBg="1"/>
      <p:bldP spid="47" grpId="1" animBg="1"/>
      <p:bldP spid="48" grpId="0"/>
      <p:bldP spid="48" grpId="1"/>
      <p:bldP spid="49" grpId="0" animBg="1"/>
      <p:bldP spid="49" grpId="1" animBg="1"/>
      <p:bldP spid="49" grpId="2" animBg="1"/>
      <p:bldP spid="49" grpId="3" animBg="1"/>
      <p:bldP spid="50" grpId="0"/>
      <p:bldP spid="50" grpId="1"/>
      <p:bldP spid="50" grpId="2"/>
      <p:bldP spid="50" grpId="3"/>
      <p:bldP spid="55" grpId="0" animBg="1"/>
      <p:bldP spid="55" grpId="1" animBg="1"/>
      <p:bldP spid="56" grpId="0"/>
      <p:bldP spid="5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4" y="230174"/>
            <a:ext cx="8617525" cy="777856"/>
          </a:xfrm>
        </p:spPr>
        <p:txBody>
          <a:bodyPr>
            <a:normAutofit fontScale="90000"/>
          </a:bodyPr>
          <a:lstStyle/>
          <a:p>
            <a:r>
              <a:rPr lang="en-US" dirty="0" smtClean="0"/>
              <a:t>Scheduling Parallel Tasks: Adaptive Runtime</a:t>
            </a:r>
            <a:endParaRPr lang="en-US" dirty="0"/>
          </a:p>
        </p:txBody>
      </p:sp>
      <p:sp>
        <p:nvSpPr>
          <p:cNvPr id="8" name="Content Placeholder 2"/>
          <p:cNvSpPr txBox="1">
            <a:spLocks/>
          </p:cNvSpPr>
          <p:nvPr/>
        </p:nvSpPr>
        <p:spPr>
          <a:xfrm>
            <a:off x="300185" y="3740818"/>
            <a:ext cx="8624459" cy="296718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SW runtime to facilitate work stealing</a:t>
            </a:r>
          </a:p>
          <a:p>
            <a:pPr lvl="1"/>
            <a:r>
              <a:rPr lang="en-US" dirty="0" smtClean="0">
                <a:cs typeface="Courier"/>
              </a:rPr>
              <a:t>Handles frame creation and spawn queue management</a:t>
            </a:r>
          </a:p>
          <a:p>
            <a:pPr lvl="1"/>
            <a:r>
              <a:rPr lang="en-US" dirty="0" smtClean="0">
                <a:cs typeface="Courier"/>
              </a:rPr>
              <a:t>Other threads can steal frames and push into own spawn queue</a:t>
            </a:r>
            <a:endParaRPr lang="en-US" dirty="0">
              <a:cs typeface="Courier"/>
            </a:endParaRPr>
          </a:p>
          <a:p>
            <a:r>
              <a:rPr lang="en-US" dirty="0" smtClean="0">
                <a:cs typeface="Courier"/>
              </a:rPr>
              <a:t>Collect heuristics to determine when/where to schedule tasks</a:t>
            </a:r>
          </a:p>
          <a:p>
            <a:pPr lvl="1"/>
            <a:r>
              <a:rPr lang="en-US" dirty="0" smtClean="0">
                <a:cs typeface="Courier"/>
              </a:rPr>
              <a:t>Profile tasks on different tiles based on raw performance</a:t>
            </a:r>
          </a:p>
          <a:p>
            <a:pPr lvl="1"/>
            <a:r>
              <a:rPr lang="en-US" dirty="0" smtClean="0">
                <a:cs typeface="Courier"/>
              </a:rPr>
              <a:t>Control irregularity (e.g., number of warp fragments)</a:t>
            </a:r>
          </a:p>
          <a:p>
            <a:pPr lvl="1"/>
            <a:r>
              <a:rPr lang="en-US" dirty="0" smtClean="0">
                <a:cs typeface="Courier"/>
              </a:rPr>
              <a:t>Memory-access irregularity (e.g., number of </a:t>
            </a:r>
            <a:r>
              <a:rPr lang="en-US" dirty="0" err="1" smtClean="0">
                <a:cs typeface="Courier"/>
              </a:rPr>
              <a:t>uncoalesced</a:t>
            </a:r>
            <a:r>
              <a:rPr lang="en-US" dirty="0" smtClean="0">
                <a:cs typeface="Courier"/>
              </a:rPr>
              <a:t> accesses)</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33</a:t>
            </a:fld>
            <a:endParaRPr lang="en-US" dirty="0"/>
          </a:p>
        </p:txBody>
      </p:sp>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
        <p:nvSpPr>
          <p:cNvPr id="16" name="TextBox 15"/>
          <p:cNvSpPr txBox="1"/>
          <p:nvPr/>
        </p:nvSpPr>
        <p:spPr>
          <a:xfrm>
            <a:off x="4054" y="3036168"/>
            <a:ext cx="1685415" cy="369332"/>
          </a:xfrm>
          <a:prstGeom prst="rect">
            <a:avLst/>
          </a:prstGeom>
          <a:noFill/>
        </p:spPr>
        <p:txBody>
          <a:bodyPr wrap="none" rtlCol="0">
            <a:spAutoFit/>
          </a:bodyPr>
          <a:lstStyle/>
          <a:p>
            <a:r>
              <a:rPr lang="en-US" dirty="0" smtClean="0"/>
              <a:t>Current Frame</a:t>
            </a:r>
            <a:endParaRPr lang="en-US" dirty="0"/>
          </a:p>
        </p:txBody>
      </p:sp>
      <p:sp>
        <p:nvSpPr>
          <p:cNvPr id="17" name="TextBox 16"/>
          <p:cNvSpPr txBox="1"/>
          <p:nvPr/>
        </p:nvSpPr>
        <p:spPr>
          <a:xfrm>
            <a:off x="4054" y="2297504"/>
            <a:ext cx="1647657" cy="369332"/>
          </a:xfrm>
          <a:prstGeom prst="rect">
            <a:avLst/>
          </a:prstGeom>
          <a:noFill/>
        </p:spPr>
        <p:txBody>
          <a:bodyPr wrap="none" rtlCol="0">
            <a:spAutoFit/>
          </a:bodyPr>
          <a:lstStyle/>
          <a:p>
            <a:r>
              <a:rPr lang="en-US" dirty="0" smtClean="0"/>
              <a:t>Spawn Queue</a:t>
            </a:r>
            <a:endParaRPr lang="en-US" dirty="0"/>
          </a:p>
        </p:txBody>
      </p:sp>
      <p:cxnSp>
        <p:nvCxnSpPr>
          <p:cNvPr id="18" name="Straight Connector 17"/>
          <p:cNvCxnSpPr/>
          <p:nvPr/>
        </p:nvCxnSpPr>
        <p:spPr>
          <a:xfrm>
            <a:off x="1651711" y="2829782"/>
            <a:ext cx="2452476" cy="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1992530" y="2168019"/>
            <a:ext cx="1778000" cy="577273"/>
          </a:xfrm>
          <a:prstGeom prst="rect">
            <a:avLst/>
          </a:prstGeom>
          <a:solidFill>
            <a:srgbClr val="9A1B22"/>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727969" y="2263967"/>
            <a:ext cx="351366" cy="369332"/>
          </a:xfrm>
          <a:prstGeom prst="rect">
            <a:avLst/>
          </a:prstGeom>
          <a:noFill/>
        </p:spPr>
        <p:txBody>
          <a:bodyPr wrap="none" rtlCol="0">
            <a:spAutoFit/>
          </a:bodyPr>
          <a:lstStyle/>
          <a:p>
            <a:r>
              <a:rPr lang="en-US" b="1" dirty="0" smtClean="0">
                <a:solidFill>
                  <a:schemeClr val="bg1"/>
                </a:solidFill>
              </a:rPr>
              <a:t>C</a:t>
            </a:r>
            <a:endParaRPr lang="en-US" b="1" dirty="0">
              <a:solidFill>
                <a:schemeClr val="bg1"/>
              </a:solidFill>
            </a:endParaRPr>
          </a:p>
        </p:txBody>
      </p:sp>
      <p:sp>
        <p:nvSpPr>
          <p:cNvPr id="21" name="Rectangle 20"/>
          <p:cNvSpPr/>
          <p:nvPr/>
        </p:nvSpPr>
        <p:spPr>
          <a:xfrm>
            <a:off x="1992530" y="2903506"/>
            <a:ext cx="1778000" cy="577273"/>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727969" y="2999454"/>
            <a:ext cx="351366" cy="369332"/>
          </a:xfrm>
          <a:prstGeom prst="rect">
            <a:avLst/>
          </a:prstGeom>
          <a:noFill/>
        </p:spPr>
        <p:txBody>
          <a:bodyPr wrap="none" rtlCol="0">
            <a:spAutoFit/>
          </a:bodyPr>
          <a:lstStyle/>
          <a:p>
            <a:r>
              <a:rPr lang="en-US" b="1" dirty="0" smtClean="0">
                <a:solidFill>
                  <a:schemeClr val="bg1"/>
                </a:solidFill>
              </a:rPr>
              <a:t>D</a:t>
            </a:r>
            <a:endParaRPr lang="en-US" b="1" dirty="0">
              <a:solidFill>
                <a:schemeClr val="bg1"/>
              </a:solidFill>
            </a:endParaRPr>
          </a:p>
        </p:txBody>
      </p:sp>
      <p:cxnSp>
        <p:nvCxnSpPr>
          <p:cNvPr id="25" name="Straight Connector 24"/>
          <p:cNvCxnSpPr/>
          <p:nvPr/>
        </p:nvCxnSpPr>
        <p:spPr>
          <a:xfrm>
            <a:off x="4158571" y="2829782"/>
            <a:ext cx="2452476" cy="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655740" y="2833669"/>
            <a:ext cx="2452476" cy="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992530" y="1523781"/>
            <a:ext cx="1778000" cy="577273"/>
          </a:xfrm>
          <a:prstGeom prst="rect">
            <a:avLst/>
          </a:prstGeom>
          <a:solidFill>
            <a:srgbClr val="9A1B22"/>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2727969" y="1619729"/>
            <a:ext cx="351378" cy="369332"/>
          </a:xfrm>
          <a:prstGeom prst="rect">
            <a:avLst/>
          </a:prstGeom>
          <a:noFill/>
        </p:spPr>
        <p:txBody>
          <a:bodyPr wrap="none" rtlCol="0">
            <a:spAutoFit/>
          </a:bodyPr>
          <a:lstStyle/>
          <a:p>
            <a:r>
              <a:rPr lang="en-US" b="1" dirty="0" smtClean="0">
                <a:solidFill>
                  <a:schemeClr val="bg1"/>
                </a:solidFill>
              </a:rPr>
              <a:t>A</a:t>
            </a:r>
            <a:endParaRPr lang="en-US" b="1" dirty="0">
              <a:solidFill>
                <a:schemeClr val="bg1"/>
              </a:solidFill>
            </a:endParaRPr>
          </a:p>
        </p:txBody>
      </p:sp>
      <p:sp>
        <p:nvSpPr>
          <p:cNvPr id="37" name="TextBox 36"/>
          <p:cNvSpPr txBox="1"/>
          <p:nvPr/>
        </p:nvSpPr>
        <p:spPr>
          <a:xfrm>
            <a:off x="2625301" y="987207"/>
            <a:ext cx="454046" cy="369332"/>
          </a:xfrm>
          <a:prstGeom prst="rect">
            <a:avLst/>
          </a:prstGeom>
          <a:noFill/>
        </p:spPr>
        <p:txBody>
          <a:bodyPr wrap="none" rtlCol="0">
            <a:spAutoFit/>
          </a:bodyPr>
          <a:lstStyle/>
          <a:p>
            <a:r>
              <a:rPr lang="en-US" b="1" dirty="0" smtClean="0"/>
              <a:t>T0</a:t>
            </a:r>
            <a:endParaRPr lang="en-US" b="1" dirty="0"/>
          </a:p>
        </p:txBody>
      </p:sp>
      <p:sp>
        <p:nvSpPr>
          <p:cNvPr id="38" name="TextBox 37"/>
          <p:cNvSpPr txBox="1"/>
          <p:nvPr/>
        </p:nvSpPr>
        <p:spPr>
          <a:xfrm>
            <a:off x="5132974" y="987207"/>
            <a:ext cx="454046" cy="369332"/>
          </a:xfrm>
          <a:prstGeom prst="rect">
            <a:avLst/>
          </a:prstGeom>
          <a:noFill/>
        </p:spPr>
        <p:txBody>
          <a:bodyPr wrap="none" rtlCol="0">
            <a:spAutoFit/>
          </a:bodyPr>
          <a:lstStyle/>
          <a:p>
            <a:r>
              <a:rPr lang="en-US" b="1" dirty="0" smtClean="0"/>
              <a:t>T1</a:t>
            </a:r>
            <a:endParaRPr lang="en-US" b="1" dirty="0"/>
          </a:p>
        </p:txBody>
      </p:sp>
      <p:sp>
        <p:nvSpPr>
          <p:cNvPr id="39" name="TextBox 38"/>
          <p:cNvSpPr txBox="1"/>
          <p:nvPr/>
        </p:nvSpPr>
        <p:spPr>
          <a:xfrm>
            <a:off x="7684520" y="987207"/>
            <a:ext cx="454046" cy="369332"/>
          </a:xfrm>
          <a:prstGeom prst="rect">
            <a:avLst/>
          </a:prstGeom>
          <a:noFill/>
        </p:spPr>
        <p:txBody>
          <a:bodyPr wrap="none" rtlCol="0">
            <a:spAutoFit/>
          </a:bodyPr>
          <a:lstStyle/>
          <a:p>
            <a:r>
              <a:rPr lang="en-US" b="1" dirty="0" smtClean="0"/>
              <a:t>T2</a:t>
            </a:r>
            <a:endParaRPr lang="en-US" b="1" dirty="0"/>
          </a:p>
        </p:txBody>
      </p:sp>
      <p:sp>
        <p:nvSpPr>
          <p:cNvPr id="42" name="Rectangle 41"/>
          <p:cNvSpPr/>
          <p:nvPr/>
        </p:nvSpPr>
        <p:spPr>
          <a:xfrm>
            <a:off x="4500202" y="2903506"/>
            <a:ext cx="1778000" cy="577273"/>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235641" y="2999454"/>
            <a:ext cx="351366" cy="369332"/>
          </a:xfrm>
          <a:prstGeom prst="rect">
            <a:avLst/>
          </a:prstGeom>
          <a:noFill/>
        </p:spPr>
        <p:txBody>
          <a:bodyPr wrap="none" rtlCol="0">
            <a:spAutoFit/>
          </a:bodyPr>
          <a:lstStyle/>
          <a:p>
            <a:r>
              <a:rPr lang="en-US" b="1" dirty="0">
                <a:solidFill>
                  <a:schemeClr val="bg1"/>
                </a:solidFill>
              </a:rPr>
              <a:t>B</a:t>
            </a:r>
          </a:p>
        </p:txBody>
      </p:sp>
      <p:sp>
        <p:nvSpPr>
          <p:cNvPr id="44" name="Rectangle 43"/>
          <p:cNvSpPr/>
          <p:nvPr/>
        </p:nvSpPr>
        <p:spPr>
          <a:xfrm>
            <a:off x="7051748" y="2903506"/>
            <a:ext cx="1778000" cy="577273"/>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7787187" y="2999454"/>
            <a:ext cx="338629" cy="369332"/>
          </a:xfrm>
          <a:prstGeom prst="rect">
            <a:avLst/>
          </a:prstGeom>
          <a:noFill/>
        </p:spPr>
        <p:txBody>
          <a:bodyPr wrap="none" rtlCol="0">
            <a:spAutoFit/>
          </a:bodyPr>
          <a:lstStyle/>
          <a:p>
            <a:r>
              <a:rPr lang="en-US" b="1" dirty="0">
                <a:solidFill>
                  <a:schemeClr val="bg1"/>
                </a:solidFill>
              </a:rPr>
              <a:t>E</a:t>
            </a:r>
          </a:p>
        </p:txBody>
      </p:sp>
    </p:spTree>
    <p:extLst>
      <p:ext uri="{BB962C8B-B14F-4D97-AF65-F5344CB8AC3E}">
        <p14:creationId xmlns:p14="http://schemas.microsoft.com/office/powerpoint/2010/main" val="2409945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7777 0.20023 " pathEditMode="relative" ptsTypes="AA">
                                      <p:cBhvr>
                                        <p:cTn id="6" dur="2000" fill="hold"/>
                                        <p:tgtEl>
                                          <p:spTgt spid="3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27777 0.20023 " pathEditMode="relative" ptsTypes="AA">
                                      <p:cBhvr>
                                        <p:cTn id="8" dur="2000" fill="hold"/>
                                        <p:tgtEl>
                                          <p:spTgt spid="36"/>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4.72222E-6 -4.44444E-6 L 0.55625 0.10764 " pathEditMode="relative" rAng="0" ptsTypes="AA">
                                      <p:cBhvr>
                                        <p:cTn id="12" dur="2000" fill="hold"/>
                                        <p:tgtEl>
                                          <p:spTgt spid="20"/>
                                        </p:tgtEl>
                                        <p:attrNameLst>
                                          <p:attrName>ppt_x</p:attrName>
                                          <p:attrName>ppt_y</p:attrName>
                                        </p:attrNameLst>
                                      </p:cBhvr>
                                      <p:rCtr x="27812" y="5370"/>
                                    </p:animMotion>
                                  </p:childTnLst>
                                </p:cTn>
                              </p:par>
                              <p:par>
                                <p:cTn id="13" presetID="0" presetClass="path" presetSubtype="0" accel="50000" decel="50000" fill="hold" grpId="0" nodeType="withEffect">
                                  <p:stCondLst>
                                    <p:cond delay="0"/>
                                  </p:stCondLst>
                                  <p:childTnLst>
                                    <p:animMotion origin="layout" path="M -4.16667E-6 -1.85185E-6 L 0.55868 0.10648 " pathEditMode="relative" rAng="0" ptsTypes="AA">
                                      <p:cBhvr>
                                        <p:cTn id="14" dur="2000" fill="hold"/>
                                        <p:tgtEl>
                                          <p:spTgt spid="19"/>
                                        </p:tgtEl>
                                        <p:attrNameLst>
                                          <p:attrName>ppt_x</p:attrName>
                                          <p:attrName>ppt_y</p:attrName>
                                        </p:attrNameLst>
                                      </p:cBhvr>
                                      <p:rCtr x="27934" y="5324"/>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27778 0.20023 L 0.27778 0.09375 " pathEditMode="relative" rAng="0" ptsTypes="AA">
                                      <p:cBhvr>
                                        <p:cTn id="18" dur="2000" fill="hold"/>
                                        <p:tgtEl>
                                          <p:spTgt spid="35"/>
                                        </p:tgtEl>
                                        <p:attrNameLst>
                                          <p:attrName>ppt_x</p:attrName>
                                          <p:attrName>ppt_y</p:attrName>
                                        </p:attrNameLst>
                                      </p:cBhvr>
                                      <p:rCtr x="0" y="-5324"/>
                                    </p:animMotion>
                                  </p:childTnLst>
                                </p:cTn>
                              </p:par>
                              <p:par>
                                <p:cTn id="19" presetID="0" presetClass="path" presetSubtype="0" accel="50000" decel="50000" fill="hold" grpId="1" nodeType="withEffect">
                                  <p:stCondLst>
                                    <p:cond delay="0"/>
                                  </p:stCondLst>
                                  <p:childTnLst>
                                    <p:animMotion origin="layout" path="M 0.27535 0.20139 L 0.27535 0.09491 " pathEditMode="relative" rAng="0" ptsTypes="AA">
                                      <p:cBhvr>
                                        <p:cTn id="20" dur="2000" fill="hold"/>
                                        <p:tgtEl>
                                          <p:spTgt spid="36"/>
                                        </p:tgtEl>
                                        <p:attrNameLst>
                                          <p:attrName>ppt_x</p:attrName>
                                          <p:attrName>ppt_y</p:attrName>
                                        </p:attrNameLst>
                                      </p:cBhvr>
                                      <p:rCtr x="0" y="-5324"/>
                                    </p:animMotion>
                                  </p:childTnLst>
                                </p:cTn>
                              </p:par>
                              <p:par>
                                <p:cTn id="21" presetID="0" presetClass="path" presetSubtype="0" accel="50000" decel="50000" fill="hold" grpId="1" nodeType="withEffect">
                                  <p:stCondLst>
                                    <p:cond delay="0"/>
                                  </p:stCondLst>
                                  <p:childTnLst>
                                    <p:animMotion origin="layout" path="M 0.55868 0.10648 L 0.55868 -0.00023 " pathEditMode="relative" rAng="0" ptsTypes="AA">
                                      <p:cBhvr>
                                        <p:cTn id="22" dur="2000" fill="hold"/>
                                        <p:tgtEl>
                                          <p:spTgt spid="19"/>
                                        </p:tgtEl>
                                        <p:attrNameLst>
                                          <p:attrName>ppt_x</p:attrName>
                                          <p:attrName>ppt_y</p:attrName>
                                        </p:attrNameLst>
                                      </p:cBhvr>
                                      <p:rCtr x="0" y="-5347"/>
                                    </p:animMotion>
                                  </p:childTnLst>
                                </p:cTn>
                              </p:par>
                              <p:par>
                                <p:cTn id="23" presetID="0" presetClass="path" presetSubtype="0" accel="50000" decel="50000" fill="hold" grpId="1" nodeType="withEffect">
                                  <p:stCondLst>
                                    <p:cond delay="0"/>
                                  </p:stCondLst>
                                  <p:childTnLst>
                                    <p:animMotion origin="layout" path="M 0.55625 0.10763 L 0.55625 0.00092 " pathEditMode="relative" rAng="0" ptsTypes="AA">
                                      <p:cBhvr>
                                        <p:cTn id="24" dur="2000" fill="hold"/>
                                        <p:tgtEl>
                                          <p:spTgt spid="20"/>
                                        </p:tgtEl>
                                        <p:attrNameLst>
                                          <p:attrName>ppt_x</p:attrName>
                                          <p:attrName>ppt_y</p:attrName>
                                        </p:attrNameLst>
                                      </p:cBhvr>
                                      <p:rCtr x="0" y="-5347"/>
                                    </p:animMotion>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0" grpId="1"/>
      <p:bldP spid="35" grpId="0" animBg="1"/>
      <p:bldP spid="35" grpId="1" animBg="1"/>
      <p:bldP spid="36" grpId="0"/>
      <p:bldP spid="36" grpId="1"/>
      <p:bldP spid="42" grpId="0" animBg="1"/>
      <p:bldP spid="43" grpId="0"/>
      <p:bldP spid="44" grpId="0" animBg="1"/>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4" y="230174"/>
            <a:ext cx="8617525" cy="777856"/>
          </a:xfrm>
        </p:spPr>
        <p:txBody>
          <a:bodyPr>
            <a:normAutofit fontScale="90000"/>
          </a:bodyPr>
          <a:lstStyle/>
          <a:p>
            <a:r>
              <a:rPr lang="en-US" dirty="0" smtClean="0"/>
              <a:t>Executing Parallel Tasks: Traditional Multicore </a:t>
            </a:r>
            <a:endParaRPr lang="en-US" dirty="0"/>
          </a:p>
        </p:txBody>
      </p:sp>
      <p:sp>
        <p:nvSpPr>
          <p:cNvPr id="8" name="Content Placeholder 2"/>
          <p:cNvSpPr txBox="1">
            <a:spLocks/>
          </p:cNvSpPr>
          <p:nvPr/>
        </p:nvSpPr>
        <p:spPr>
          <a:xfrm>
            <a:off x="300185" y="4652818"/>
            <a:ext cx="8624459" cy="178954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Write applications with XPC programming framework</a:t>
            </a:r>
            <a:endParaRPr lang="en-US" dirty="0" smtClean="0">
              <a:cs typeface="Courier"/>
            </a:endParaRPr>
          </a:p>
          <a:p>
            <a:r>
              <a:rPr lang="en-US" dirty="0" smtClean="0">
                <a:cs typeface="Courier"/>
              </a:rPr>
              <a:t>Run applications using XPC </a:t>
            </a:r>
            <a:r>
              <a:rPr lang="en-US" dirty="0" smtClean="0">
                <a:cs typeface="Courier"/>
              </a:rPr>
              <a:t>runtime</a:t>
            </a:r>
            <a:endParaRPr lang="en-US" dirty="0" smtClean="0">
              <a:cs typeface="Courier"/>
            </a:endParaRPr>
          </a:p>
          <a:p>
            <a:pPr lvl="1"/>
            <a:r>
              <a:rPr lang="en-US" dirty="0" smtClean="0">
                <a:cs typeface="Courier"/>
              </a:rPr>
              <a:t>No need for adaptive execution or heuristics</a:t>
            </a:r>
          </a:p>
          <a:p>
            <a:r>
              <a:rPr lang="en-US" dirty="0" smtClean="0">
                <a:cs typeface="Courier"/>
              </a:rPr>
              <a:t>Work stealing between cores, but no HW acceleration!</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34</a:t>
            </a:fld>
            <a:endParaRPr lang="en-US" dirty="0"/>
          </a:p>
        </p:txBody>
      </p:sp>
      <p:pic>
        <p:nvPicPr>
          <p:cNvPr id="9" name="Picture 8" descr="Screen Shot 2014-10-07 at 3.36.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72" y="1135031"/>
            <a:ext cx="5495637" cy="3305913"/>
          </a:xfrm>
          <a:prstGeom prst="rect">
            <a:avLst/>
          </a:prstGeom>
        </p:spPr>
      </p:pic>
      <p:sp>
        <p:nvSpPr>
          <p:cNvPr id="16" name="TextBox 15"/>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443077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72755781"/>
              </p:ext>
            </p:extLst>
          </p:nvPr>
        </p:nvGraphicFramePr>
        <p:xfrm>
          <a:off x="376388" y="1469843"/>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rgbClr val="4D4F53"/>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opportunities 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Programming</a:t>
                      </a:r>
                      <a:r>
                        <a:rPr lang="en-US" baseline="0" dirty="0" smtClean="0">
                          <a:solidFill>
                            <a:srgbClr val="4D4F53"/>
                          </a:solidFill>
                        </a:rPr>
                        <a:t> API + </a:t>
                      </a:r>
                      <a:r>
                        <a:rPr lang="en-US" dirty="0" smtClean="0">
                          <a:solidFill>
                            <a:srgbClr val="4D4F53"/>
                          </a:solidFill>
                        </a:rPr>
                        <a:t>Cactus stack</a:t>
                      </a:r>
                      <a:endParaRPr lang="en-US" dirty="0">
                        <a:solidFill>
                          <a:srgbClr val="4D4F53"/>
                        </a:solidFill>
                      </a:endParaRPr>
                    </a:p>
                  </a:txBody>
                  <a:tcPr anchor="ctr"/>
                </a:tc>
                <a:tc>
                  <a:txBody>
                    <a:bodyPr/>
                    <a:lstStyle/>
                    <a:p>
                      <a:pPr algn="ctr"/>
                      <a:r>
                        <a:rPr lang="en-US" baseline="0" dirty="0" smtClean="0">
                          <a:solidFill>
                            <a:srgbClr val="4D4F53"/>
                          </a:solidFill>
                        </a:rPr>
                        <a:t>Parallel function </a:t>
                      </a:r>
                      <a:r>
                        <a:rPr lang="en-US" baseline="0" dirty="0" smtClean="0">
                          <a:solidFill>
                            <a:srgbClr val="4D4F53"/>
                          </a:solidFill>
                        </a:rPr>
                        <a:t>call ISA</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Task cache +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traditional 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accelerators (XPC tiles)</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35</a:t>
            </a:fld>
            <a:endParaRPr lang="en-US" dirty="0"/>
          </a:p>
        </p:txBody>
      </p:sp>
      <p:sp>
        <p:nvSpPr>
          <p:cNvPr id="5" name="Rectangle 4"/>
          <p:cNvSpPr/>
          <p:nvPr/>
        </p:nvSpPr>
        <p:spPr>
          <a:xfrm>
            <a:off x="6084455" y="1258455"/>
            <a:ext cx="2805546" cy="4629727"/>
          </a:xfrm>
          <a:prstGeom prst="rect">
            <a:avLst/>
          </a:prstGeom>
          <a:noFill/>
          <a:ln w="5715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92159858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Exposing Parallel Tasks: XPC ISA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42786810"/>
              </p:ext>
            </p:extLst>
          </p:nvPr>
        </p:nvGraphicFramePr>
        <p:xfrm>
          <a:off x="750456" y="1019575"/>
          <a:ext cx="7770092" cy="2475116"/>
        </p:xfrm>
        <a:graphic>
          <a:graphicData uri="http://schemas.openxmlformats.org/drawingml/2006/table">
            <a:tbl>
              <a:tblPr firstRow="1" bandRow="1">
                <a:tableStyleId>{10A1B5D5-9B99-4C35-A422-299274C87663}</a:tableStyleId>
              </a:tblPr>
              <a:tblGrid>
                <a:gridCol w="2147456"/>
                <a:gridCol w="5622636"/>
              </a:tblGrid>
              <a:tr h="597478">
                <a:tc>
                  <a:txBody>
                    <a:bodyPr/>
                    <a:lstStyle/>
                    <a:p>
                      <a:pPr algn="ctr"/>
                      <a:r>
                        <a:rPr lang="en-US" dirty="0" smtClean="0">
                          <a:solidFill>
                            <a:schemeClr val="bg1"/>
                          </a:solidFill>
                        </a:rPr>
                        <a:t>Instruction</a:t>
                      </a:r>
                      <a:endParaRPr lang="en-US" dirty="0">
                        <a:solidFill>
                          <a:schemeClr val="bg1"/>
                        </a:solidFill>
                      </a:endParaRPr>
                    </a:p>
                  </a:txBody>
                  <a:tcPr anchor="ctr"/>
                </a:tc>
                <a:tc>
                  <a:txBody>
                    <a:bodyPr/>
                    <a:lstStyle/>
                    <a:p>
                      <a:pPr algn="ctr"/>
                      <a:r>
                        <a:rPr lang="en-US" dirty="0" smtClean="0">
                          <a:solidFill>
                            <a:schemeClr val="bg1"/>
                          </a:solidFill>
                        </a:rPr>
                        <a:t>Description</a:t>
                      </a:r>
                      <a:endParaRPr lang="en-US" dirty="0">
                        <a:solidFill>
                          <a:schemeClr val="bg1"/>
                        </a:solidFill>
                      </a:endParaRPr>
                    </a:p>
                  </a:txBody>
                  <a:tcPr anchor="ctr"/>
                </a:tc>
              </a:tr>
              <a:tr h="597478">
                <a:tc>
                  <a:txBody>
                    <a:bodyPr/>
                    <a:lstStyle/>
                    <a:p>
                      <a:pPr algn="ctr"/>
                      <a:r>
                        <a:rPr lang="en-US" b="1" dirty="0" err="1" smtClean="0">
                          <a:solidFill>
                            <a:srgbClr val="4D4F53"/>
                          </a:solidFill>
                          <a:latin typeface="Courier"/>
                          <a:cs typeface="Courier"/>
                        </a:rPr>
                        <a:t>pcall</a:t>
                      </a:r>
                      <a:r>
                        <a:rPr lang="en-US" b="1" dirty="0" smtClean="0">
                          <a:solidFill>
                            <a:srgbClr val="4D4F53"/>
                          </a:solidFill>
                          <a:latin typeface="Courier"/>
                          <a:cs typeface="Courier"/>
                        </a:rPr>
                        <a:t> n, </a:t>
                      </a:r>
                      <a:r>
                        <a:rPr lang="en-US" b="1" dirty="0" err="1" smtClean="0">
                          <a:solidFill>
                            <a:srgbClr val="4D4F53"/>
                          </a:solidFill>
                          <a:latin typeface="Courier"/>
                          <a:cs typeface="Courier"/>
                        </a:rPr>
                        <a:t>func</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Make</a:t>
                      </a:r>
                      <a:r>
                        <a:rPr lang="en-US" baseline="0" dirty="0" smtClean="0">
                          <a:solidFill>
                            <a:srgbClr val="4D4F53"/>
                          </a:solidFill>
                        </a:rPr>
                        <a:t> n instances of function available for parallel execution (serial execution is valid)</a:t>
                      </a:r>
                      <a:endParaRPr lang="en-US" dirty="0">
                        <a:solidFill>
                          <a:srgbClr val="4D4F53"/>
                        </a:solidFill>
                      </a:endParaRPr>
                    </a:p>
                  </a:txBody>
                  <a:tcPr anchor="ctr"/>
                </a:tc>
              </a:tr>
              <a:tr h="597478">
                <a:tc>
                  <a:txBody>
                    <a:bodyPr/>
                    <a:lstStyle/>
                    <a:p>
                      <a:pPr algn="ctr"/>
                      <a:r>
                        <a:rPr lang="en-US" b="1" dirty="0" err="1" smtClean="0">
                          <a:solidFill>
                            <a:srgbClr val="4D4F53"/>
                          </a:solidFill>
                          <a:latin typeface="Courier"/>
                          <a:cs typeface="Courier"/>
                        </a:rPr>
                        <a:t>psync</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Wait</a:t>
                      </a:r>
                      <a:r>
                        <a:rPr lang="en-US" baseline="0" dirty="0" smtClean="0">
                          <a:solidFill>
                            <a:srgbClr val="4D4F53"/>
                          </a:solidFill>
                        </a:rPr>
                        <a:t> for all child parallel calls to complete</a:t>
                      </a:r>
                      <a:endParaRPr lang="en-US" dirty="0">
                        <a:solidFill>
                          <a:srgbClr val="4D4F53"/>
                        </a:solidFill>
                      </a:endParaRPr>
                    </a:p>
                  </a:txBody>
                  <a:tcPr anchor="ctr"/>
                </a:tc>
              </a:tr>
              <a:tr h="597478">
                <a:tc>
                  <a:txBody>
                    <a:bodyPr/>
                    <a:lstStyle/>
                    <a:p>
                      <a:pPr algn="ctr"/>
                      <a:r>
                        <a:rPr lang="en-US" b="1" dirty="0" err="1" smtClean="0">
                          <a:solidFill>
                            <a:srgbClr val="4D4F53"/>
                          </a:solidFill>
                          <a:latin typeface="Courier"/>
                          <a:cs typeface="Courier"/>
                        </a:rPr>
                        <a:t>pret</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Return</a:t>
                      </a:r>
                      <a:r>
                        <a:rPr lang="en-US" baseline="0" dirty="0" smtClean="0">
                          <a:solidFill>
                            <a:srgbClr val="4D4F53"/>
                          </a:solidFill>
                        </a:rPr>
                        <a:t> from parallel call (uses different return address from standard function call) </a:t>
                      </a:r>
                      <a:endParaRPr lang="en-US" dirty="0">
                        <a:solidFill>
                          <a:srgbClr val="4D4F53"/>
                        </a:solidFill>
                      </a:endParaRPr>
                    </a:p>
                  </a:txBody>
                  <a:tcPr anchor="ctr"/>
                </a:tc>
              </a:tr>
            </a:tbl>
          </a:graphicData>
        </a:graphic>
      </p:graphicFrame>
      <p:pic>
        <p:nvPicPr>
          <p:cNvPr id="3" name="Picture 2"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146" y="3734113"/>
            <a:ext cx="5440219" cy="2689547"/>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36</a:t>
            </a:fld>
            <a:endParaRPr lang="en-US" dirty="0"/>
          </a:p>
        </p:txBody>
      </p:sp>
      <p:sp>
        <p:nvSpPr>
          <p:cNvPr id="8" name="TextBox 7"/>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7879534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Parallel Tasks: Task Cache</a:t>
            </a:r>
            <a:endParaRPr lang="en-US" dirty="0"/>
          </a:p>
        </p:txBody>
      </p:sp>
      <p:sp>
        <p:nvSpPr>
          <p:cNvPr id="3" name="Content Placeholder 2"/>
          <p:cNvSpPr>
            <a:spLocks noGrp="1"/>
          </p:cNvSpPr>
          <p:nvPr>
            <p:ph idx="1"/>
          </p:nvPr>
        </p:nvSpPr>
        <p:spPr>
          <a:xfrm>
            <a:off x="457200" y="4964545"/>
            <a:ext cx="8467444" cy="1512454"/>
          </a:xfrm>
        </p:spPr>
        <p:txBody>
          <a:bodyPr/>
          <a:lstStyle/>
          <a:p>
            <a:r>
              <a:rPr lang="en-US" dirty="0" smtClean="0"/>
              <a:t>Non-trivial memory overhead to create tasks</a:t>
            </a:r>
          </a:p>
          <a:p>
            <a:r>
              <a:rPr lang="en-US" dirty="0" smtClean="0"/>
              <a:t>HW acceleration for intra-tile accesses to spawn queues</a:t>
            </a:r>
          </a:p>
          <a:p>
            <a:r>
              <a:rPr lang="en-US" dirty="0" err="1" smtClean="0">
                <a:latin typeface="Courier"/>
                <a:cs typeface="Courier"/>
              </a:rPr>
              <a:t>pcall</a:t>
            </a:r>
            <a:r>
              <a:rPr lang="en-US" dirty="0" smtClean="0"/>
              <a:t> or stealing triggers accesses to special task cache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37</a:t>
            </a:fld>
            <a:endParaRPr lang="en-US" dirty="0"/>
          </a:p>
        </p:txBody>
      </p:sp>
      <p:pic>
        <p:nvPicPr>
          <p:cNvPr id="5" name="Picture 4" descr="Screen Shot 2014-10-07 at 4.11.5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365" y="1135030"/>
            <a:ext cx="6302998" cy="3717636"/>
          </a:xfrm>
          <a:prstGeom prst="rect">
            <a:avLst/>
          </a:prstGeom>
        </p:spPr>
      </p:pic>
      <p:sp>
        <p:nvSpPr>
          <p:cNvPr id="6" name="TextBox 5"/>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70372628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Scheduling Tasks: Task Distribution Network</a:t>
            </a:r>
            <a:endParaRPr lang="en-US" dirty="0"/>
          </a:p>
        </p:txBody>
      </p:sp>
      <p:sp>
        <p:nvSpPr>
          <p:cNvPr id="3" name="Content Placeholder 2"/>
          <p:cNvSpPr>
            <a:spLocks noGrp="1"/>
          </p:cNvSpPr>
          <p:nvPr>
            <p:ph idx="1"/>
          </p:nvPr>
        </p:nvSpPr>
        <p:spPr>
          <a:xfrm>
            <a:off x="457200" y="4964545"/>
            <a:ext cx="8467444" cy="1512454"/>
          </a:xfrm>
        </p:spPr>
        <p:txBody>
          <a:bodyPr>
            <a:normAutofit fontScale="92500" lnSpcReduction="10000"/>
          </a:bodyPr>
          <a:lstStyle/>
          <a:p>
            <a:r>
              <a:rPr lang="en-US" dirty="0" smtClean="0"/>
              <a:t>SW runtime randomly picks spawn queues for work stealing</a:t>
            </a:r>
          </a:p>
          <a:p>
            <a:r>
              <a:rPr lang="en-US" dirty="0" smtClean="0"/>
              <a:t>HW acceleration for inter-tile work stealing</a:t>
            </a:r>
          </a:p>
          <a:p>
            <a:r>
              <a:rPr lang="en-US" dirty="0" smtClean="0"/>
              <a:t>Broadcast steal request to neighbors’ task caches</a:t>
            </a:r>
          </a:p>
          <a:p>
            <a:r>
              <a:rPr lang="en-US" dirty="0" smtClean="0"/>
              <a:t>Meta-data to facilitate task affinity (adaptive execution)</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38</a:t>
            </a:fld>
            <a:endParaRPr lang="en-US" dirty="0"/>
          </a:p>
        </p:txBody>
      </p:sp>
      <p:pic>
        <p:nvPicPr>
          <p:cNvPr id="6" name="Picture 5" descr="Screen Shot 2014-10-07 at 4.32.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37" y="1008030"/>
            <a:ext cx="5279390" cy="3869923"/>
          </a:xfrm>
          <a:prstGeom prst="rect">
            <a:avLst/>
          </a:prstGeom>
        </p:spPr>
      </p:pic>
      <p:sp>
        <p:nvSpPr>
          <p:cNvPr id="7" name="Rectangle 6"/>
          <p:cNvSpPr/>
          <p:nvPr/>
        </p:nvSpPr>
        <p:spPr>
          <a:xfrm>
            <a:off x="4156372" y="2996045"/>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T0</a:t>
            </a:r>
            <a:endParaRPr lang="en-US" dirty="0"/>
          </a:p>
        </p:txBody>
      </p:sp>
      <p:sp>
        <p:nvSpPr>
          <p:cNvPr id="8" name="Rectangle 7"/>
          <p:cNvSpPr/>
          <p:nvPr/>
        </p:nvSpPr>
        <p:spPr>
          <a:xfrm>
            <a:off x="4156373" y="2684318"/>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T1</a:t>
            </a:r>
            <a:endParaRPr lang="en-US" dirty="0"/>
          </a:p>
        </p:txBody>
      </p:sp>
      <p:sp>
        <p:nvSpPr>
          <p:cNvPr id="9" name="Rectangle 8"/>
          <p:cNvSpPr/>
          <p:nvPr/>
        </p:nvSpPr>
        <p:spPr>
          <a:xfrm>
            <a:off x="4156372" y="2372591"/>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T2</a:t>
            </a:r>
            <a:endParaRPr lang="en-US" dirty="0"/>
          </a:p>
        </p:txBody>
      </p:sp>
      <p:sp>
        <p:nvSpPr>
          <p:cNvPr id="10" name="Rectangle 9"/>
          <p:cNvSpPr/>
          <p:nvPr/>
        </p:nvSpPr>
        <p:spPr>
          <a:xfrm>
            <a:off x="5140039" y="2992581"/>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T4</a:t>
            </a:r>
            <a:endParaRPr lang="en-US" dirty="0"/>
          </a:p>
        </p:txBody>
      </p:sp>
      <p:sp>
        <p:nvSpPr>
          <p:cNvPr id="11" name="Rectangle 10"/>
          <p:cNvSpPr/>
          <p:nvPr/>
        </p:nvSpPr>
        <p:spPr>
          <a:xfrm>
            <a:off x="5140039" y="2680854"/>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T5</a:t>
            </a:r>
            <a:endParaRPr lang="en-US" dirty="0"/>
          </a:p>
        </p:txBody>
      </p:sp>
      <p:sp>
        <p:nvSpPr>
          <p:cNvPr id="12" name="Rectangle 11"/>
          <p:cNvSpPr/>
          <p:nvPr/>
        </p:nvSpPr>
        <p:spPr>
          <a:xfrm>
            <a:off x="4156372" y="4118263"/>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T6</a:t>
            </a:r>
            <a:endParaRPr lang="en-US" dirty="0"/>
          </a:p>
        </p:txBody>
      </p:sp>
      <p:sp>
        <p:nvSpPr>
          <p:cNvPr id="13" name="Rectangle 12"/>
          <p:cNvSpPr/>
          <p:nvPr/>
        </p:nvSpPr>
        <p:spPr>
          <a:xfrm>
            <a:off x="4156372" y="1786081"/>
            <a:ext cx="854356" cy="311727"/>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T3</a:t>
            </a:r>
            <a:endParaRPr lang="en-US" dirty="0"/>
          </a:p>
        </p:txBody>
      </p:sp>
      <p:sp>
        <p:nvSpPr>
          <p:cNvPr id="14" name="Right Arrow 13"/>
          <p:cNvSpPr/>
          <p:nvPr/>
        </p:nvSpPr>
        <p:spPr>
          <a:xfrm>
            <a:off x="3821554" y="273280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rot="10800000">
            <a:off x="2997210" y="273280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rot="16200000">
            <a:off x="3408228" y="243897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rot="5400000">
            <a:off x="3408228" y="3087828"/>
            <a:ext cx="334818" cy="132773"/>
          </a:xfrm>
          <a:prstGeom prst="rightArrow">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717911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4.72222E-6 0 L -0.1099 0.09259 " pathEditMode="relative" rAng="0" ptsTypes="AA">
                                      <p:cBhvr>
                                        <p:cTn id="32" dur="2000" fill="hold"/>
                                        <p:tgtEl>
                                          <p:spTgt spid="9"/>
                                        </p:tgtEl>
                                        <p:attrNameLst>
                                          <p:attrName>ppt_x</p:attrName>
                                          <p:attrName>ppt_y</p:attrName>
                                        </p:attrNameLst>
                                      </p:cBhvr>
                                      <p:rCtr x="-5503" y="463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0 0 L 0 0.15717 " pathEditMode="relative" ptsTypes="AA">
                                      <p:cBhvr>
                                        <p:cTn id="36" dur="2000" fill="hold"/>
                                        <p:tgtEl>
                                          <p:spTgt spid="8"/>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2" nodeType="clickEffect">
                                  <p:stCondLst>
                                    <p:cond delay="0"/>
                                  </p:stCondLst>
                                  <p:childTnLst>
                                    <p:animMotion origin="layout" path="M 4.72222E-6 0.15718 L 0.10972 0.20857 " pathEditMode="relative" rAng="0" ptsTypes="AA">
                                      <p:cBhvr>
                                        <p:cTn id="40" dur="2000" fill="hold"/>
                                        <p:tgtEl>
                                          <p:spTgt spid="8"/>
                                        </p:tgtEl>
                                        <p:attrNameLst>
                                          <p:attrName>ppt_x</p:attrName>
                                          <p:attrName>ppt_y</p:attrName>
                                        </p:attrNameLst>
                                      </p:cBhvr>
                                      <p:rCtr x="5486" y="2569"/>
                                    </p:animMotion>
                                  </p:childTnLst>
                                </p:cTn>
                              </p:par>
                              <p:par>
                                <p:cTn id="41" presetID="0" presetClass="path" presetSubtype="0" accel="50000" decel="50000" fill="hold" grpId="1" nodeType="withEffect">
                                  <p:stCondLst>
                                    <p:cond delay="0"/>
                                  </p:stCondLst>
                                  <p:childTnLst>
                                    <p:animMotion origin="layout" path="M 0 0 L 0.10851 0.04745 " pathEditMode="relative" ptsTypes="AA">
                                      <p:cBhvr>
                                        <p:cTn id="42"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8" grpId="2" animBg="1"/>
      <p:bldP spid="9" grpId="0" animBg="1"/>
      <p:bldP spid="9" grpId="1" animBg="1"/>
      <p:bldP spid="10" grpId="0" animBg="1"/>
      <p:bldP spid="11" grpId="0" animBg="1"/>
      <p:bldP spid="11" grpId="1" animBg="1"/>
      <p:bldP spid="12" grpId="0" animBg="1"/>
      <p:bldP spid="13" grpId="0" animBg="1"/>
      <p:bldP spid="14" grpId="0" animBg="1"/>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617526" cy="777856"/>
          </a:xfrm>
        </p:spPr>
        <p:txBody>
          <a:bodyPr>
            <a:normAutofit fontScale="90000"/>
          </a:bodyPr>
          <a:lstStyle/>
          <a:p>
            <a:r>
              <a:rPr lang="en-US" dirty="0" smtClean="0"/>
              <a:t>Executing Tasks: Tightly-Coupled Lanes (TCL)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10/21</a:t>
            </a:r>
            <a:endParaRPr lang="en-US" sz="1200" dirty="0">
              <a:solidFill>
                <a:srgbClr val="FFFFFF"/>
              </a:solidFill>
            </a:endParaRPr>
          </a:p>
        </p:txBody>
      </p:sp>
      <p:pic>
        <p:nvPicPr>
          <p:cNvPr id="4" name="Picture 3" descr="Screen Shot 2014-09-18 at 1.52.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85" y="1119908"/>
            <a:ext cx="4213096" cy="5141303"/>
          </a:xfrm>
          <a:prstGeom prst="rect">
            <a:avLst/>
          </a:prstGeom>
        </p:spPr>
      </p:pic>
      <p:sp>
        <p:nvSpPr>
          <p:cNvPr id="8" name="Content Placeholder 2"/>
          <p:cNvSpPr txBox="1">
            <a:spLocks/>
          </p:cNvSpPr>
          <p:nvPr/>
        </p:nvSpPr>
        <p:spPr>
          <a:xfrm>
            <a:off x="4745182" y="1119908"/>
            <a:ext cx="4167913" cy="521498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High performance and energy efficiency</a:t>
            </a:r>
            <a:r>
              <a:rPr lang="en-US" dirty="0"/>
              <a:t> </a:t>
            </a:r>
            <a:r>
              <a:rPr lang="en-US" dirty="0" smtClean="0"/>
              <a:t>for </a:t>
            </a:r>
            <a:r>
              <a:rPr lang="en-US" dirty="0" smtClean="0">
                <a:solidFill>
                  <a:srgbClr val="800000"/>
                </a:solidFill>
              </a:rPr>
              <a:t>traditional data parallelism</a:t>
            </a:r>
          </a:p>
          <a:p>
            <a:endParaRPr lang="en-US" dirty="0" smtClean="0"/>
          </a:p>
          <a:p>
            <a:r>
              <a:rPr lang="en-US" dirty="0" smtClean="0"/>
              <a:t>Amortized front-end, lock-step execution</a:t>
            </a:r>
          </a:p>
          <a:p>
            <a:endParaRPr lang="en-US" dirty="0" smtClean="0"/>
          </a:p>
          <a:p>
            <a:r>
              <a:rPr lang="en-US" dirty="0" smtClean="0"/>
              <a:t>Exploit value structure to further accelerate traditional data parallelism</a:t>
            </a:r>
          </a:p>
          <a:p>
            <a:endParaRPr lang="en-US" dirty="0" smtClean="0"/>
          </a:p>
          <a:p>
            <a:r>
              <a:rPr lang="en-US" dirty="0" smtClean="0"/>
              <a:t>How do we handle nested parallelism? (e.g., </a:t>
            </a:r>
            <a:r>
              <a:rPr lang="en-US" dirty="0" err="1" smtClean="0">
                <a:latin typeface="Courier"/>
                <a:cs typeface="Courier"/>
              </a:rPr>
              <a:t>pcall</a:t>
            </a:r>
            <a:r>
              <a:rPr lang="en-US" dirty="0" smtClean="0">
                <a:latin typeface="Courier"/>
                <a:cs typeface="Courier"/>
              </a:rPr>
              <a:t>-n </a:t>
            </a:r>
            <a:r>
              <a:rPr lang="en-US" dirty="0" smtClean="0"/>
              <a:t>within </a:t>
            </a:r>
            <a:r>
              <a:rPr lang="en-US" dirty="0" err="1" smtClean="0">
                <a:latin typeface="Courier"/>
                <a:cs typeface="Courier"/>
              </a:rPr>
              <a:t>pcall</a:t>
            </a:r>
            <a:r>
              <a:rPr lang="en-US" dirty="0" smtClean="0">
                <a:latin typeface="Courier"/>
                <a:cs typeface="Courier"/>
              </a:rPr>
              <a:t>-n</a:t>
            </a:r>
            <a:r>
              <a:rPr lang="en-US" dirty="0" smtClean="0"/>
              <a:t>)</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39</a:t>
            </a:fld>
            <a:endParaRPr lang="en-US" dirty="0"/>
          </a:p>
        </p:txBody>
      </p:sp>
      <p:sp>
        <p:nvSpPr>
          <p:cNvPr id="9" name="TextBox 8"/>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7879342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9-18 at 1.39.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439" y="1901412"/>
            <a:ext cx="4439656" cy="3698129"/>
          </a:xfrm>
          <a:prstGeom prst="rect">
            <a:avLst/>
          </a:prstGeom>
        </p:spPr>
      </p:pic>
      <p:sp>
        <p:nvSpPr>
          <p:cNvPr id="2" name="Title 1"/>
          <p:cNvSpPr>
            <a:spLocks noGrp="1"/>
          </p:cNvSpPr>
          <p:nvPr>
            <p:ph type="title"/>
          </p:nvPr>
        </p:nvSpPr>
        <p:spPr>
          <a:xfrm>
            <a:off x="376385" y="230174"/>
            <a:ext cx="8536710" cy="777856"/>
          </a:xfrm>
        </p:spPr>
        <p:txBody>
          <a:bodyPr>
            <a:normAutofit/>
          </a:bodyPr>
          <a:lstStyle/>
          <a:p>
            <a:r>
              <a:rPr lang="en-US" dirty="0" smtClean="0"/>
              <a:t>Future: Amorphous Data Parallelism</a:t>
            </a:r>
            <a:endParaRPr lang="en-US" dirty="0"/>
          </a:p>
        </p:txBody>
      </p:sp>
      <p:sp>
        <p:nvSpPr>
          <p:cNvPr id="6" name="Rectangle 5"/>
          <p:cNvSpPr/>
          <p:nvPr/>
        </p:nvSpPr>
        <p:spPr>
          <a:xfrm>
            <a:off x="180112" y="1189459"/>
            <a:ext cx="5583385" cy="3046988"/>
          </a:xfrm>
          <a:prstGeom prst="rect">
            <a:avLst/>
          </a:prstGeom>
        </p:spPr>
        <p:txBody>
          <a:bodyPr wrap="square">
            <a:spAutoFit/>
          </a:bodyPr>
          <a:lstStyle/>
          <a:p>
            <a:r>
              <a:rPr lang="en-US" sz="1600" dirty="0" err="1" smtClean="0">
                <a:solidFill>
                  <a:srgbClr val="000000"/>
                </a:solidFill>
                <a:latin typeface="Courier"/>
                <a:cs typeface="Courier"/>
              </a:rPr>
              <a:t>bfs</a:t>
            </a:r>
            <a:r>
              <a:rPr lang="en-US" sz="1600" dirty="0" smtClean="0">
                <a:solidFill>
                  <a:srgbClr val="000000"/>
                </a:solidFill>
                <a:latin typeface="Courier"/>
                <a:cs typeface="Courier"/>
              </a:rPr>
              <a:t>( Node* nodes, </a:t>
            </a:r>
            <a:r>
              <a:rPr lang="en-US" sz="1600" dirty="0" err="1" smtClean="0">
                <a:solidFill>
                  <a:srgbClr val="000000"/>
                </a:solidFill>
                <a:latin typeface="Courier"/>
                <a:cs typeface="Courier"/>
              </a:rPr>
              <a:t>Worklist</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wl</a:t>
            </a:r>
            <a:r>
              <a:rPr lang="en-US" sz="1600" dirty="0" smtClean="0">
                <a:solidFill>
                  <a:srgbClr val="000000"/>
                </a:solidFill>
                <a:latin typeface="Courier"/>
                <a:cs typeface="Courier"/>
              </a:rPr>
              <a:t> </a:t>
            </a:r>
            <a:r>
              <a:rPr lang="en-US" sz="1600" dirty="0">
                <a:solidFill>
                  <a:srgbClr val="000000"/>
                </a:solidFill>
                <a:latin typeface="Courier"/>
                <a:cs typeface="Courier"/>
              </a:rPr>
              <a:t>)</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while </a:t>
            </a:r>
            <a:r>
              <a:rPr lang="en-US" sz="1600" dirty="0" err="1">
                <a:solidFill>
                  <a:srgbClr val="000000"/>
                </a:solidFill>
                <a:latin typeface="Courier"/>
                <a:cs typeface="Courier"/>
              </a:rPr>
              <a:t>wl</a:t>
            </a:r>
            <a:r>
              <a:rPr lang="en-US" sz="1600" dirty="0">
                <a:solidFill>
                  <a:srgbClr val="000000"/>
                </a:solidFill>
                <a:latin typeface="Courier"/>
                <a:cs typeface="Courier"/>
              </a:rPr>
              <a:t> not </a:t>
            </a:r>
            <a:r>
              <a:rPr lang="en-US" sz="1600" dirty="0" smtClean="0">
                <a:solidFill>
                  <a:srgbClr val="000000"/>
                </a:solidFill>
                <a:latin typeface="Courier"/>
                <a:cs typeface="Courier"/>
              </a:rPr>
              <a:t>empty:</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index   = </a:t>
            </a:r>
            <a:r>
              <a:rPr lang="en-US" sz="1600" dirty="0" err="1">
                <a:solidFill>
                  <a:srgbClr val="000000"/>
                </a:solidFill>
                <a:latin typeface="Courier"/>
                <a:cs typeface="Courier"/>
              </a:rPr>
              <a:t>wl</a:t>
            </a:r>
            <a:r>
              <a:rPr lang="en-US" sz="1600" dirty="0">
                <a:solidFill>
                  <a:srgbClr val="000000"/>
                </a:solidFill>
                <a:latin typeface="Courier"/>
                <a:cs typeface="Courier"/>
              </a:rPr>
              <a:t>-&gt;pull(</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a:solidFill>
                  <a:srgbClr val="000000"/>
                </a:solidFill>
                <a:latin typeface="Courier"/>
                <a:cs typeface="Courier"/>
              </a:rPr>
              <a:t>my_node</a:t>
            </a:r>
            <a:r>
              <a:rPr lang="en-US" sz="1600" dirty="0">
                <a:solidFill>
                  <a:srgbClr val="000000"/>
                </a:solidFill>
                <a:latin typeface="Courier"/>
                <a:cs typeface="Courier"/>
              </a:rPr>
              <a:t> = node[index</a:t>
            </a:r>
            <a:r>
              <a:rPr lang="en-US" sz="1600" dirty="0" smtClean="0">
                <a:solidFill>
                  <a:srgbClr val="000000"/>
                </a:solidFill>
                <a:latin typeface="Courier"/>
                <a:cs typeface="Courier"/>
              </a:rPr>
              <a:t>]</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a:solidFill>
                  <a:srgbClr val="000000"/>
                </a:solidFill>
                <a:latin typeface="Courier"/>
                <a:cs typeface="Courier"/>
              </a:rPr>
              <a:t>for all neighbors of </a:t>
            </a:r>
            <a:r>
              <a:rPr lang="en-US" sz="1600" dirty="0" err="1">
                <a:solidFill>
                  <a:srgbClr val="000000"/>
                </a:solidFill>
                <a:latin typeface="Courier"/>
                <a:cs typeface="Courier"/>
              </a:rPr>
              <a:t>my_node</a:t>
            </a:r>
            <a:r>
              <a:rPr lang="en-US" sz="1600" dirty="0" smtClean="0">
                <a:solidFill>
                  <a:srgbClr val="000000"/>
                </a:solidFill>
                <a:latin typeface="Courier"/>
                <a:cs typeface="Courier"/>
              </a:rPr>
              <a:t>:</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a:solidFill>
                  <a:srgbClr val="000000"/>
                </a:solidFill>
                <a:latin typeface="Courier"/>
                <a:cs typeface="Courier"/>
              </a:rPr>
              <a:t>if </a:t>
            </a:r>
            <a:r>
              <a:rPr lang="en-US" sz="1600" dirty="0" err="1">
                <a:solidFill>
                  <a:srgbClr val="000000"/>
                </a:solidFill>
                <a:latin typeface="Courier"/>
                <a:cs typeface="Courier"/>
              </a:rPr>
              <a:t>my_node.dist</a:t>
            </a:r>
            <a:r>
              <a:rPr lang="en-US" sz="1600" dirty="0">
                <a:solidFill>
                  <a:srgbClr val="000000"/>
                </a:solidFill>
                <a:latin typeface="Courier"/>
                <a:cs typeface="Courier"/>
              </a:rPr>
              <a:t> + 1 &lt; </a:t>
            </a:r>
            <a:r>
              <a:rPr lang="en-US" sz="1600" dirty="0" err="1">
                <a:solidFill>
                  <a:srgbClr val="000000"/>
                </a:solidFill>
                <a:latin typeface="Courier"/>
                <a:cs typeface="Courier"/>
              </a:rPr>
              <a:t>neighbor.dist</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a:solidFill>
                  <a:srgbClr val="000000"/>
                </a:solidFill>
                <a:latin typeface="Courier"/>
                <a:cs typeface="Courier"/>
              </a:rPr>
              <a:t>neighbor.dist</a:t>
            </a:r>
            <a:r>
              <a:rPr lang="en-US" sz="1600" dirty="0">
                <a:solidFill>
                  <a:srgbClr val="000000"/>
                </a:solidFill>
                <a:latin typeface="Courier"/>
                <a:cs typeface="Courier"/>
              </a:rPr>
              <a:t> = </a:t>
            </a:r>
            <a:r>
              <a:rPr lang="en-US" sz="1600" dirty="0" err="1">
                <a:solidFill>
                  <a:srgbClr val="000000"/>
                </a:solidFill>
                <a:latin typeface="Courier"/>
                <a:cs typeface="Courier"/>
              </a:rPr>
              <a:t>my_node.dist</a:t>
            </a:r>
            <a:r>
              <a:rPr lang="en-US" sz="1600" dirty="0">
                <a:solidFill>
                  <a:srgbClr val="000000"/>
                </a:solidFill>
                <a:latin typeface="Courier"/>
                <a:cs typeface="Courier"/>
              </a:rPr>
              <a:t> + </a:t>
            </a:r>
            <a:r>
              <a:rPr lang="en-US" sz="1600" dirty="0" smtClean="0">
                <a:solidFill>
                  <a:srgbClr val="000000"/>
                </a:solidFill>
                <a:latin typeface="Courier"/>
                <a:cs typeface="Courier"/>
              </a:rPr>
              <a:t>1</a:t>
            </a:r>
          </a:p>
          <a:p>
            <a:endParaRPr lang="en-US" sz="1600" dirty="0" smtClean="0">
              <a:solidFill>
                <a:srgbClr val="000000"/>
              </a:solidFill>
              <a:latin typeface="Courier"/>
              <a:cs typeface="Courier"/>
            </a:endParaRPr>
          </a:p>
          <a:p>
            <a:r>
              <a:rPr lang="en-US" sz="1600" dirty="0" smtClean="0">
                <a:solidFill>
                  <a:srgbClr val="000000"/>
                </a:solidFill>
                <a:latin typeface="Courier"/>
                <a:cs typeface="Courier"/>
              </a:rPr>
              <a:t>      </a:t>
            </a:r>
            <a:r>
              <a:rPr lang="en-US" sz="1600" dirty="0" err="1" smtClean="0">
                <a:solidFill>
                  <a:srgbClr val="000000"/>
                </a:solidFill>
                <a:latin typeface="Courier"/>
                <a:cs typeface="Courier"/>
              </a:rPr>
              <a:t>wl</a:t>
            </a:r>
            <a:r>
              <a:rPr lang="en-US" sz="1600" dirty="0" smtClean="0">
                <a:solidFill>
                  <a:srgbClr val="000000"/>
                </a:solidFill>
                <a:latin typeface="Courier"/>
                <a:cs typeface="Courier"/>
              </a:rPr>
              <a:t>-&gt;push</a:t>
            </a:r>
            <a:r>
              <a:rPr lang="en-US" sz="1600" dirty="0">
                <a:solidFill>
                  <a:srgbClr val="000000"/>
                </a:solidFill>
                <a:latin typeface="Courier"/>
                <a:cs typeface="Courier"/>
              </a:rPr>
              <a:t>( </a:t>
            </a:r>
            <a:r>
              <a:rPr lang="en-US" sz="1600" dirty="0" err="1">
                <a:solidFill>
                  <a:srgbClr val="000000"/>
                </a:solidFill>
                <a:latin typeface="Courier"/>
                <a:cs typeface="Courier"/>
              </a:rPr>
              <a:t>neighbor.index</a:t>
            </a:r>
            <a:r>
              <a:rPr lang="en-US" sz="1600" dirty="0">
                <a:solidFill>
                  <a:srgbClr val="000000"/>
                </a:solidFill>
                <a:latin typeface="Courier"/>
                <a:cs typeface="Courier"/>
              </a:rPr>
              <a:t> ) </a:t>
            </a:r>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a:t>
            </a:fld>
            <a:endParaRPr lang="en-US" dirty="0"/>
          </a:p>
        </p:txBody>
      </p:sp>
      <p:sp>
        <p:nvSpPr>
          <p:cNvPr id="8" name="Content Placeholder 2"/>
          <p:cNvSpPr txBox="1">
            <a:spLocks/>
          </p:cNvSpPr>
          <p:nvPr/>
        </p:nvSpPr>
        <p:spPr>
          <a:xfrm>
            <a:off x="99297" y="6291117"/>
            <a:ext cx="6423888" cy="3544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200" dirty="0"/>
              <a:t>K. </a:t>
            </a:r>
            <a:r>
              <a:rPr lang="en-US" sz="1200" dirty="0" err="1"/>
              <a:t>Pingali</a:t>
            </a:r>
            <a:r>
              <a:rPr lang="en-US" sz="1200" dirty="0"/>
              <a:t> et al. The Tao of Parallelism in Algorithms. </a:t>
            </a:r>
            <a:r>
              <a:rPr lang="en-US" sz="1200" dirty="0" smtClean="0"/>
              <a:t>PLDI 2011</a:t>
            </a:r>
            <a:r>
              <a:rPr lang="en-US" sz="1200" dirty="0"/>
              <a:t>. </a:t>
            </a:r>
          </a:p>
          <a:p>
            <a:endParaRPr lang="en-US" sz="1200" dirty="0" smtClean="0"/>
          </a:p>
        </p:txBody>
      </p:sp>
      <p:cxnSp>
        <p:nvCxnSpPr>
          <p:cNvPr id="12" name="Straight Connector 11"/>
          <p:cNvCxnSpPr/>
          <p:nvPr/>
        </p:nvCxnSpPr>
        <p:spPr>
          <a:xfrm>
            <a:off x="6211455" y="3359727"/>
            <a:ext cx="579589" cy="184728"/>
          </a:xfrm>
          <a:prstGeom prst="line">
            <a:avLst/>
          </a:prstGeom>
          <a:ln w="38100" cmpd="sng">
            <a:solidFill>
              <a:srgbClr val="000000"/>
            </a:solidFill>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87606183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fontScale="90000"/>
          </a:bodyPr>
          <a:lstStyle/>
          <a:p>
            <a:r>
              <a:rPr lang="en-US" dirty="0" smtClean="0"/>
              <a:t>Executing Tasks: Loosely-Coupled Lanes (LCL)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11/21</a:t>
            </a:r>
            <a:endParaRPr lang="en-US" sz="1200" dirty="0">
              <a:solidFill>
                <a:srgbClr val="FFFFFF"/>
              </a:solidFill>
            </a:endParaRPr>
          </a:p>
        </p:txBody>
      </p:sp>
      <p:sp>
        <p:nvSpPr>
          <p:cNvPr id="8" name="Content Placeholder 2"/>
          <p:cNvSpPr txBox="1">
            <a:spLocks/>
          </p:cNvSpPr>
          <p:nvPr/>
        </p:nvSpPr>
        <p:spPr>
          <a:xfrm>
            <a:off x="4745182" y="1119908"/>
            <a:ext cx="4248728" cy="521498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Better tolerance for irregular </a:t>
            </a:r>
            <a:r>
              <a:rPr lang="en-US" dirty="0" smtClean="0">
                <a:solidFill>
                  <a:srgbClr val="800000"/>
                </a:solidFill>
              </a:rPr>
              <a:t>amorphous data parallelism</a:t>
            </a:r>
          </a:p>
          <a:p>
            <a:endParaRPr lang="en-US" dirty="0" smtClean="0"/>
          </a:p>
          <a:p>
            <a:r>
              <a:rPr lang="en-US" dirty="0" smtClean="0"/>
              <a:t>Decoupled control flow between lanes using instruction buffers</a:t>
            </a:r>
          </a:p>
          <a:p>
            <a:endParaRPr lang="en-US" dirty="0" smtClean="0"/>
          </a:p>
          <a:p>
            <a:r>
              <a:rPr lang="en-US" dirty="0" smtClean="0"/>
              <a:t>More lightweight lanes with shared ‘expensive’ FUs</a:t>
            </a:r>
          </a:p>
          <a:p>
            <a:endParaRPr lang="en-US" dirty="0" smtClean="0"/>
          </a:p>
          <a:p>
            <a:r>
              <a:rPr lang="en-US" dirty="0" smtClean="0"/>
              <a:t>Good middle-ground specialization before resorting to general-purpose</a:t>
            </a:r>
          </a:p>
        </p:txBody>
      </p:sp>
      <p:pic>
        <p:nvPicPr>
          <p:cNvPr id="3" name="Picture 2" descr="Screen Shot 2014-09-18 at 1.52.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85" y="1119908"/>
            <a:ext cx="4210272" cy="5241728"/>
          </a:xfrm>
          <a:prstGeom prst="rect">
            <a:avLst/>
          </a:prstGeom>
        </p:spPr>
      </p:pic>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40</a:t>
            </a:fld>
            <a:endParaRPr lang="en-US" dirty="0"/>
          </a:p>
        </p:txBody>
      </p:sp>
      <p:sp>
        <p:nvSpPr>
          <p:cNvPr id="9" name="TextBox 8"/>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74539235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fontScale="90000"/>
          </a:bodyPr>
          <a:lstStyle/>
          <a:p>
            <a:r>
              <a:rPr lang="en-US" dirty="0" smtClean="0"/>
              <a:t>Executing Tasks: Cooperative Multicore (CMC) </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12/21</a:t>
            </a:r>
            <a:endParaRPr lang="en-US" sz="1200" dirty="0">
              <a:solidFill>
                <a:srgbClr val="FFFFFF"/>
              </a:solidFill>
            </a:endParaRPr>
          </a:p>
        </p:txBody>
      </p:sp>
      <p:sp>
        <p:nvSpPr>
          <p:cNvPr id="8" name="Content Placeholder 2"/>
          <p:cNvSpPr txBox="1">
            <a:spLocks/>
          </p:cNvSpPr>
          <p:nvPr/>
        </p:nvSpPr>
        <p:spPr>
          <a:xfrm>
            <a:off x="4745182" y="1119908"/>
            <a:ext cx="4248728" cy="521498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General-purpose, capable of handling highly irregular amorphous data parallelism</a:t>
            </a:r>
          </a:p>
          <a:p>
            <a:endParaRPr lang="en-US" dirty="0"/>
          </a:p>
          <a:p>
            <a:r>
              <a:rPr lang="en-US" dirty="0" smtClean="0"/>
              <a:t>No significant performance or energy benefits regular control and memory-access</a:t>
            </a:r>
          </a:p>
          <a:p>
            <a:endParaRPr lang="en-US" dirty="0"/>
          </a:p>
          <a:p>
            <a:r>
              <a:rPr lang="en-US" dirty="0" smtClean="0"/>
              <a:t>Intra-tile task distribution network?</a:t>
            </a:r>
          </a:p>
          <a:p>
            <a:endParaRPr lang="en-US" dirty="0"/>
          </a:p>
          <a:p>
            <a:r>
              <a:rPr lang="en-US" dirty="0" smtClean="0"/>
              <a:t>Default tile for profiling?</a:t>
            </a:r>
          </a:p>
        </p:txBody>
      </p:sp>
      <p:pic>
        <p:nvPicPr>
          <p:cNvPr id="6" name="Picture 5" descr="Screen Shot 2014-09-18 at 11.5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91" y="1119908"/>
            <a:ext cx="4292206" cy="5056910"/>
          </a:xfrm>
          <a:prstGeom prst="rect">
            <a:avLst/>
          </a:prstGeom>
        </p:spPr>
      </p:pic>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41</a:t>
            </a:fld>
            <a:endParaRPr lang="en-US" dirty="0"/>
          </a:p>
        </p:txBody>
      </p:sp>
      <p:sp>
        <p:nvSpPr>
          <p:cNvPr id="9" name="TextBox 8"/>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74358960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XPC Subset Design</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19/21</a:t>
            </a:r>
            <a:endParaRPr lang="en-US" sz="1200" dirty="0">
              <a:solidFill>
                <a:srgbClr val="FFFFFF"/>
              </a:solidFill>
            </a:endParaRPr>
          </a:p>
        </p:txBody>
      </p:sp>
      <p:sp>
        <p:nvSpPr>
          <p:cNvPr id="8" name="Content Placeholder 2"/>
          <p:cNvSpPr txBox="1">
            <a:spLocks/>
          </p:cNvSpPr>
          <p:nvPr/>
        </p:nvSpPr>
        <p:spPr>
          <a:xfrm>
            <a:off x="376385" y="4664639"/>
            <a:ext cx="8624459" cy="223972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Reasonable design point for exploring XPC</a:t>
            </a:r>
          </a:p>
          <a:p>
            <a:r>
              <a:rPr lang="en-US" dirty="0" smtClean="0">
                <a:cs typeface="Courier"/>
              </a:rPr>
              <a:t>Single tile with three sub-tiles: scalar CP, TCL, LCL</a:t>
            </a:r>
          </a:p>
          <a:p>
            <a:r>
              <a:rPr lang="en-US" dirty="0" smtClean="0">
                <a:cs typeface="Courier"/>
              </a:rPr>
              <a:t>TCL and LCL modified with separate front-ends</a:t>
            </a:r>
          </a:p>
          <a:p>
            <a:r>
              <a:rPr lang="en-US" dirty="0" smtClean="0">
                <a:cs typeface="Courier"/>
              </a:rPr>
              <a:t>Shared L1 cache simplifies inter-tile work stealing</a:t>
            </a:r>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42</a:t>
            </a:fld>
            <a:endParaRPr lang="en-US" dirty="0"/>
          </a:p>
        </p:txBody>
      </p:sp>
      <p:sp>
        <p:nvSpPr>
          <p:cNvPr id="9" name="TextBox 8"/>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pic>
        <p:nvPicPr>
          <p:cNvPr id="6" name="Picture 5" descr="Screen Shot 2014-10-08 at 3.50.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317" y="1008030"/>
            <a:ext cx="4961617" cy="3656609"/>
          </a:xfrm>
          <a:prstGeom prst="rect">
            <a:avLst/>
          </a:prstGeom>
        </p:spPr>
      </p:pic>
    </p:spTree>
    <p:extLst>
      <p:ext uri="{BB962C8B-B14F-4D97-AF65-F5344CB8AC3E}">
        <p14:creationId xmlns:p14="http://schemas.microsoft.com/office/powerpoint/2010/main" val="267532341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708072" cy="2229718"/>
          </a:xfrm>
        </p:spPr>
        <p:txBody>
          <a:bodyPr>
            <a:normAutofit/>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dirty="0" smtClean="0">
                <a:solidFill>
                  <a:srgbClr val="A2998B"/>
                </a:solidFill>
              </a:rPr>
              <a:t>Explicit-Parallel-Call Architecture</a:t>
            </a:r>
          </a:p>
          <a:p>
            <a:r>
              <a:rPr lang="en-US" sz="2800" b="1" dirty="0" smtClean="0">
                <a:solidFill>
                  <a:srgbClr val="9A1B22"/>
                </a:solidFill>
              </a:rPr>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43</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
        <p:nvSpPr>
          <p:cNvPr id="6" name="TextBox 5"/>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a:t>
            </a:r>
            <a:r>
              <a:rPr lang="en-US" sz="1200" baseline="0" dirty="0" smtClean="0">
                <a:solidFill>
                  <a:srgbClr val="A2998B"/>
                </a:solidFill>
              </a:rPr>
              <a:t>XPC</a:t>
            </a:r>
            <a:r>
              <a:rPr lang="en-US" sz="1200" dirty="0" smtClean="0">
                <a:solidFill>
                  <a:schemeClr val="bg1"/>
                </a:solidFill>
              </a:rPr>
              <a:t>    </a:t>
            </a:r>
            <a:r>
              <a:rPr lang="en-US" sz="1200" baseline="0" dirty="0" smtClean="0">
                <a:solidFill>
                  <a:srgbClr val="FFFFFF"/>
                </a:solidFill>
              </a:rPr>
              <a:t>Roadmap</a:t>
            </a:r>
            <a:endParaRPr lang="en-US" sz="1200" dirty="0">
              <a:solidFill>
                <a:srgbClr val="FFFFFF"/>
              </a:solidFill>
            </a:endParaRPr>
          </a:p>
        </p:txBody>
      </p:sp>
    </p:spTree>
    <p:extLst>
      <p:ext uri="{BB962C8B-B14F-4D97-AF65-F5344CB8AC3E}">
        <p14:creationId xmlns:p14="http://schemas.microsoft.com/office/powerpoint/2010/main" val="59492723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a:xfrm>
            <a:off x="457200" y="1057333"/>
            <a:ext cx="4922982" cy="5475228"/>
          </a:xfrm>
        </p:spPr>
        <p:txBody>
          <a:bodyPr>
            <a:normAutofit lnSpcReduction="10000"/>
          </a:bodyPr>
          <a:lstStyle/>
          <a:p>
            <a:r>
              <a:rPr lang="en-US" sz="2200" b="1" dirty="0" smtClean="0">
                <a:solidFill>
                  <a:srgbClr val="000000"/>
                </a:solidFill>
              </a:rPr>
              <a:t>XPC SW Baseline</a:t>
            </a:r>
          </a:p>
          <a:p>
            <a:pPr lvl="1"/>
            <a:r>
              <a:rPr lang="en-US" sz="1800" dirty="0" smtClean="0">
                <a:solidFill>
                  <a:srgbClr val="000000"/>
                </a:solidFill>
              </a:rPr>
              <a:t>Programming framework</a:t>
            </a:r>
          </a:p>
          <a:p>
            <a:pPr lvl="1"/>
            <a:r>
              <a:rPr lang="en-US" sz="1800" dirty="0" smtClean="0">
                <a:solidFill>
                  <a:srgbClr val="000000"/>
                </a:solidFill>
              </a:rPr>
              <a:t>SW runtime</a:t>
            </a:r>
          </a:p>
          <a:p>
            <a:pPr lvl="1"/>
            <a:r>
              <a:rPr lang="en-US" sz="1800" dirty="0" smtClean="0">
                <a:solidFill>
                  <a:srgbClr val="000000"/>
                </a:solidFill>
              </a:rPr>
              <a:t>Mapping to Multicore</a:t>
            </a:r>
          </a:p>
          <a:p>
            <a:pPr lvl="1"/>
            <a:endParaRPr lang="en-US" sz="1600" dirty="0">
              <a:solidFill>
                <a:srgbClr val="000000"/>
              </a:solidFill>
            </a:endParaRPr>
          </a:p>
          <a:p>
            <a:r>
              <a:rPr lang="en-US" sz="2200" b="1" dirty="0">
                <a:solidFill>
                  <a:srgbClr val="000000"/>
                </a:solidFill>
              </a:rPr>
              <a:t>XPC HW </a:t>
            </a:r>
            <a:r>
              <a:rPr lang="en-US" sz="2200" b="1" dirty="0" smtClean="0">
                <a:solidFill>
                  <a:srgbClr val="000000"/>
                </a:solidFill>
              </a:rPr>
              <a:t>Acceleration</a:t>
            </a:r>
          </a:p>
          <a:p>
            <a:pPr lvl="1"/>
            <a:r>
              <a:rPr lang="en-US" sz="1800" dirty="0" smtClean="0">
                <a:solidFill>
                  <a:srgbClr val="000000"/>
                </a:solidFill>
              </a:rPr>
              <a:t>ISA</a:t>
            </a:r>
            <a:endParaRPr lang="en-US" sz="1800" dirty="0">
              <a:solidFill>
                <a:srgbClr val="000000"/>
              </a:solidFill>
            </a:endParaRPr>
          </a:p>
          <a:p>
            <a:pPr lvl="1"/>
            <a:r>
              <a:rPr lang="en-US" sz="1800" dirty="0">
                <a:solidFill>
                  <a:srgbClr val="000000"/>
                </a:solidFill>
              </a:rPr>
              <a:t>Task cache</a:t>
            </a:r>
          </a:p>
          <a:p>
            <a:pPr lvl="1"/>
            <a:r>
              <a:rPr lang="en-US" sz="1800" dirty="0">
                <a:solidFill>
                  <a:srgbClr val="000000"/>
                </a:solidFill>
              </a:rPr>
              <a:t>Task distribution network</a:t>
            </a:r>
          </a:p>
          <a:p>
            <a:pPr lvl="1"/>
            <a:r>
              <a:rPr lang="en-US" sz="1800" dirty="0">
                <a:solidFill>
                  <a:srgbClr val="000000"/>
                </a:solidFill>
              </a:rPr>
              <a:t>Integrating XPC </a:t>
            </a:r>
            <a:r>
              <a:rPr lang="en-US" sz="1800" dirty="0" smtClean="0">
                <a:solidFill>
                  <a:srgbClr val="000000"/>
                </a:solidFill>
              </a:rPr>
              <a:t>tiles</a:t>
            </a:r>
            <a:endParaRPr lang="en-US" sz="1800" dirty="0">
              <a:solidFill>
                <a:srgbClr val="000000"/>
              </a:solidFill>
            </a:endParaRPr>
          </a:p>
          <a:p>
            <a:endParaRPr lang="en-US" dirty="0">
              <a:solidFill>
                <a:srgbClr val="000000"/>
              </a:solidFill>
            </a:endParaRPr>
          </a:p>
          <a:p>
            <a:r>
              <a:rPr lang="en-US" sz="2000" b="1" dirty="0">
                <a:solidFill>
                  <a:srgbClr val="000000"/>
                </a:solidFill>
              </a:rPr>
              <a:t>XPC Subset </a:t>
            </a:r>
            <a:r>
              <a:rPr lang="en-US" sz="2000" b="1" dirty="0" smtClean="0">
                <a:solidFill>
                  <a:srgbClr val="000000"/>
                </a:solidFill>
              </a:rPr>
              <a:t>Design</a:t>
            </a:r>
          </a:p>
          <a:p>
            <a:pPr lvl="1"/>
            <a:endParaRPr lang="en-US" sz="1800" dirty="0" smtClean="0">
              <a:solidFill>
                <a:srgbClr val="000000"/>
              </a:solidFill>
            </a:endParaRPr>
          </a:p>
          <a:p>
            <a:r>
              <a:rPr lang="en-US" sz="2000" b="1" dirty="0" smtClean="0">
                <a:solidFill>
                  <a:srgbClr val="000000"/>
                </a:solidFill>
              </a:rPr>
              <a:t>Chip </a:t>
            </a:r>
            <a:r>
              <a:rPr lang="en-US" sz="2000" b="1" dirty="0" err="1">
                <a:solidFill>
                  <a:srgbClr val="000000"/>
                </a:solidFill>
              </a:rPr>
              <a:t>tapeout</a:t>
            </a:r>
            <a:endParaRPr lang="en-US" sz="2000" b="1" dirty="0">
              <a:solidFill>
                <a:srgbClr val="000000"/>
              </a:solidFill>
            </a:endParaRPr>
          </a:p>
          <a:p>
            <a:pPr marL="274320" lvl="1" indent="0">
              <a:buNone/>
            </a:pPr>
            <a:endParaRPr lang="en-US" dirty="0">
              <a:solidFill>
                <a:srgbClr val="000000"/>
              </a:solidFill>
            </a:endParaRPr>
          </a:p>
          <a:p>
            <a:r>
              <a:rPr lang="en-US" sz="2000" b="1" dirty="0" smtClean="0">
                <a:solidFill>
                  <a:srgbClr val="000000"/>
                </a:solidFill>
              </a:rPr>
              <a:t>Internship</a:t>
            </a:r>
          </a:p>
        </p:txBody>
      </p:sp>
      <p:sp>
        <p:nvSpPr>
          <p:cNvPr id="4" name="Slide Number Placeholder 3"/>
          <p:cNvSpPr>
            <a:spLocks noGrp="1"/>
          </p:cNvSpPr>
          <p:nvPr>
            <p:ph type="sldNum" sz="quarter" idx="4"/>
          </p:nvPr>
        </p:nvSpPr>
        <p:spPr/>
        <p:txBody>
          <a:bodyPr/>
          <a:lstStyle/>
          <a:p>
            <a:fld id="{592C423E-8D33-2B4D-9B9F-8C525F5FECA0}" type="slidenum">
              <a:rPr lang="en-US" smtClean="0"/>
              <a:pPr/>
              <a:t>44</a:t>
            </a:fld>
            <a:endParaRPr lang="en-US" dirty="0"/>
          </a:p>
        </p:txBody>
      </p:sp>
      <p:cxnSp>
        <p:nvCxnSpPr>
          <p:cNvPr id="6" name="Straight Arrow Connector 5"/>
          <p:cNvCxnSpPr/>
          <p:nvPr/>
        </p:nvCxnSpPr>
        <p:spPr>
          <a:xfrm>
            <a:off x="7063342" y="1148916"/>
            <a:ext cx="0" cy="5383645"/>
          </a:xfrm>
          <a:prstGeom prst="straightConnector1">
            <a:avLst/>
          </a:prstGeom>
          <a:ln w="57150" cmpd="sng">
            <a:solidFill>
              <a:srgbClr val="9A1B2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832433" y="2549523"/>
            <a:ext cx="461818" cy="0"/>
          </a:xfrm>
          <a:prstGeom prst="line">
            <a:avLst/>
          </a:prstGeom>
          <a:ln w="38100" cmpd="sng">
            <a:solidFill>
              <a:srgbClr val="9A1B22"/>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408303" y="1376669"/>
            <a:ext cx="1159955" cy="369332"/>
          </a:xfrm>
          <a:prstGeom prst="rect">
            <a:avLst/>
          </a:prstGeom>
          <a:noFill/>
        </p:spPr>
        <p:txBody>
          <a:bodyPr wrap="none" rtlCol="0">
            <a:spAutoFit/>
          </a:bodyPr>
          <a:lstStyle/>
          <a:p>
            <a:r>
              <a:rPr lang="en-US" b="1" dirty="0" smtClean="0">
                <a:solidFill>
                  <a:srgbClr val="9A1B22"/>
                </a:solidFill>
              </a:rPr>
              <a:t>Fall 2014</a:t>
            </a:r>
            <a:endParaRPr lang="en-US" b="1" dirty="0">
              <a:solidFill>
                <a:srgbClr val="9A1B22"/>
              </a:solidFill>
            </a:endParaRPr>
          </a:p>
        </p:txBody>
      </p:sp>
      <p:sp>
        <p:nvSpPr>
          <p:cNvPr id="19" name="TextBox 18"/>
          <p:cNvSpPr txBox="1"/>
          <p:nvPr/>
        </p:nvSpPr>
        <p:spPr>
          <a:xfrm>
            <a:off x="7408303" y="2364857"/>
            <a:ext cx="1493242" cy="369332"/>
          </a:xfrm>
          <a:prstGeom prst="rect">
            <a:avLst/>
          </a:prstGeom>
          <a:noFill/>
        </p:spPr>
        <p:txBody>
          <a:bodyPr wrap="none" rtlCol="0">
            <a:spAutoFit/>
          </a:bodyPr>
          <a:lstStyle/>
          <a:p>
            <a:r>
              <a:rPr lang="en-US" b="1" dirty="0" smtClean="0">
                <a:solidFill>
                  <a:srgbClr val="9A1B22"/>
                </a:solidFill>
              </a:rPr>
              <a:t>Spring 2015</a:t>
            </a:r>
            <a:endParaRPr lang="en-US" b="1" dirty="0">
              <a:solidFill>
                <a:srgbClr val="9A1B22"/>
              </a:solidFill>
            </a:endParaRPr>
          </a:p>
        </p:txBody>
      </p:sp>
      <p:cxnSp>
        <p:nvCxnSpPr>
          <p:cNvPr id="20" name="Straight Connector 19"/>
          <p:cNvCxnSpPr/>
          <p:nvPr/>
        </p:nvCxnSpPr>
        <p:spPr>
          <a:xfrm>
            <a:off x="6832433" y="1563644"/>
            <a:ext cx="461818" cy="0"/>
          </a:xfrm>
          <a:prstGeom prst="line">
            <a:avLst/>
          </a:prstGeom>
          <a:ln w="38100" cmpd="sng">
            <a:solidFill>
              <a:srgbClr val="9A1B2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32433" y="3567484"/>
            <a:ext cx="461818" cy="0"/>
          </a:xfrm>
          <a:prstGeom prst="line">
            <a:avLst/>
          </a:prstGeom>
          <a:ln w="38100" cmpd="sng">
            <a:solidFill>
              <a:srgbClr val="9A1B22"/>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408303" y="3382818"/>
            <a:ext cx="1685978" cy="369332"/>
          </a:xfrm>
          <a:prstGeom prst="rect">
            <a:avLst/>
          </a:prstGeom>
          <a:noFill/>
        </p:spPr>
        <p:txBody>
          <a:bodyPr wrap="none" rtlCol="0">
            <a:spAutoFit/>
          </a:bodyPr>
          <a:lstStyle/>
          <a:p>
            <a:r>
              <a:rPr lang="en-US" b="1" dirty="0" smtClean="0">
                <a:solidFill>
                  <a:srgbClr val="9A1B22"/>
                </a:solidFill>
              </a:rPr>
              <a:t>Summer 2015</a:t>
            </a:r>
            <a:endParaRPr lang="en-US" b="1" dirty="0">
              <a:solidFill>
                <a:srgbClr val="9A1B22"/>
              </a:solidFill>
            </a:endParaRPr>
          </a:p>
        </p:txBody>
      </p:sp>
      <p:cxnSp>
        <p:nvCxnSpPr>
          <p:cNvPr id="24" name="Straight Connector 23"/>
          <p:cNvCxnSpPr/>
          <p:nvPr/>
        </p:nvCxnSpPr>
        <p:spPr>
          <a:xfrm>
            <a:off x="6832433" y="4607208"/>
            <a:ext cx="461818" cy="0"/>
          </a:xfrm>
          <a:prstGeom prst="line">
            <a:avLst/>
          </a:prstGeom>
          <a:ln w="38100" cmpd="sng">
            <a:solidFill>
              <a:srgbClr val="9A1B22"/>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408303" y="4422542"/>
            <a:ext cx="1159955" cy="369332"/>
          </a:xfrm>
          <a:prstGeom prst="rect">
            <a:avLst/>
          </a:prstGeom>
          <a:noFill/>
        </p:spPr>
        <p:txBody>
          <a:bodyPr wrap="none" rtlCol="0">
            <a:spAutoFit/>
          </a:bodyPr>
          <a:lstStyle/>
          <a:p>
            <a:r>
              <a:rPr lang="en-US" b="1" dirty="0" smtClean="0">
                <a:solidFill>
                  <a:srgbClr val="9A1B22"/>
                </a:solidFill>
              </a:rPr>
              <a:t>Fall 2015</a:t>
            </a:r>
            <a:endParaRPr lang="en-US" b="1" dirty="0">
              <a:solidFill>
                <a:srgbClr val="9A1B22"/>
              </a:solidFill>
            </a:endParaRPr>
          </a:p>
        </p:txBody>
      </p:sp>
      <p:cxnSp>
        <p:nvCxnSpPr>
          <p:cNvPr id="26" name="Straight Connector 25"/>
          <p:cNvCxnSpPr/>
          <p:nvPr/>
        </p:nvCxnSpPr>
        <p:spPr>
          <a:xfrm>
            <a:off x="6832433" y="5611439"/>
            <a:ext cx="461818" cy="0"/>
          </a:xfrm>
          <a:prstGeom prst="line">
            <a:avLst/>
          </a:prstGeom>
          <a:ln w="38100" cmpd="sng">
            <a:solidFill>
              <a:srgbClr val="9A1B22"/>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408303" y="5426773"/>
            <a:ext cx="1493242" cy="369332"/>
          </a:xfrm>
          <a:prstGeom prst="rect">
            <a:avLst/>
          </a:prstGeom>
          <a:noFill/>
        </p:spPr>
        <p:txBody>
          <a:bodyPr wrap="none" rtlCol="0">
            <a:spAutoFit/>
          </a:bodyPr>
          <a:lstStyle/>
          <a:p>
            <a:r>
              <a:rPr lang="en-US" b="1" dirty="0" smtClean="0">
                <a:solidFill>
                  <a:srgbClr val="9A1B22"/>
                </a:solidFill>
              </a:rPr>
              <a:t>Spring 2016</a:t>
            </a:r>
            <a:endParaRPr lang="en-US" b="1" dirty="0">
              <a:solidFill>
                <a:srgbClr val="9A1B22"/>
              </a:solidFill>
            </a:endParaRPr>
          </a:p>
        </p:txBody>
      </p:sp>
      <p:sp>
        <p:nvSpPr>
          <p:cNvPr id="29" name="Rectangle 28"/>
          <p:cNvSpPr/>
          <p:nvPr/>
        </p:nvSpPr>
        <p:spPr>
          <a:xfrm>
            <a:off x="4690922" y="1563644"/>
            <a:ext cx="219364" cy="985879"/>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118104" y="1563644"/>
            <a:ext cx="219364" cy="200384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530276" y="2581605"/>
            <a:ext cx="219364" cy="98587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530276" y="4625560"/>
            <a:ext cx="219364" cy="985879"/>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5951682" y="4625560"/>
            <a:ext cx="219364" cy="1735985"/>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321145" y="3567484"/>
            <a:ext cx="219364" cy="985879"/>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rot="16200000">
            <a:off x="4526906" y="1148916"/>
            <a:ext cx="556563" cy="369332"/>
          </a:xfrm>
          <a:prstGeom prst="rect">
            <a:avLst/>
          </a:prstGeom>
          <a:noFill/>
        </p:spPr>
        <p:txBody>
          <a:bodyPr wrap="none" rtlCol="0">
            <a:spAutoFit/>
          </a:bodyPr>
          <a:lstStyle/>
          <a:p>
            <a:r>
              <a:rPr lang="en-US" b="1" dirty="0" smtClean="0">
                <a:solidFill>
                  <a:srgbClr val="800000"/>
                </a:solidFill>
              </a:rPr>
              <a:t>SW</a:t>
            </a:r>
            <a:endParaRPr lang="en-US" b="1" dirty="0">
              <a:solidFill>
                <a:srgbClr val="800000"/>
              </a:solidFill>
            </a:endParaRPr>
          </a:p>
        </p:txBody>
      </p:sp>
      <p:sp>
        <p:nvSpPr>
          <p:cNvPr id="40" name="TextBox 39"/>
          <p:cNvSpPr txBox="1"/>
          <p:nvPr/>
        </p:nvSpPr>
        <p:spPr>
          <a:xfrm rot="16200000">
            <a:off x="4937076" y="1154524"/>
            <a:ext cx="569387" cy="369332"/>
          </a:xfrm>
          <a:prstGeom prst="rect">
            <a:avLst/>
          </a:prstGeom>
          <a:noFill/>
        </p:spPr>
        <p:txBody>
          <a:bodyPr wrap="none" rtlCol="0">
            <a:spAutoFit/>
          </a:bodyPr>
          <a:lstStyle/>
          <a:p>
            <a:r>
              <a:rPr lang="en-US" b="1" dirty="0" smtClean="0">
                <a:solidFill>
                  <a:srgbClr val="0000FF"/>
                </a:solidFill>
              </a:rPr>
              <a:t>HW</a:t>
            </a:r>
            <a:endParaRPr lang="en-US" b="1" dirty="0">
              <a:solidFill>
                <a:srgbClr val="0000FF"/>
              </a:solidFill>
            </a:endParaRPr>
          </a:p>
        </p:txBody>
      </p:sp>
      <p:sp>
        <p:nvSpPr>
          <p:cNvPr id="41" name="TextBox 40"/>
          <p:cNvSpPr txBox="1"/>
          <p:nvPr/>
        </p:nvSpPr>
        <p:spPr>
          <a:xfrm rot="16200000">
            <a:off x="5297935" y="1091183"/>
            <a:ext cx="672029" cy="369332"/>
          </a:xfrm>
          <a:prstGeom prst="rect">
            <a:avLst/>
          </a:prstGeom>
          <a:noFill/>
        </p:spPr>
        <p:txBody>
          <a:bodyPr wrap="none" rtlCol="0">
            <a:spAutoFit/>
          </a:bodyPr>
          <a:lstStyle/>
          <a:p>
            <a:r>
              <a:rPr lang="en-US" b="1" dirty="0" smtClean="0">
                <a:solidFill>
                  <a:srgbClr val="008000"/>
                </a:solidFill>
              </a:rPr>
              <a:t>SUB</a:t>
            </a:r>
            <a:endParaRPr lang="en-US" b="1" dirty="0">
              <a:solidFill>
                <a:srgbClr val="008000"/>
              </a:solidFill>
            </a:endParaRPr>
          </a:p>
        </p:txBody>
      </p:sp>
      <p:sp>
        <p:nvSpPr>
          <p:cNvPr id="42" name="TextBox 41"/>
          <p:cNvSpPr txBox="1"/>
          <p:nvPr/>
        </p:nvSpPr>
        <p:spPr>
          <a:xfrm rot="16200000">
            <a:off x="5689361" y="1096692"/>
            <a:ext cx="731991" cy="369332"/>
          </a:xfrm>
          <a:prstGeom prst="rect">
            <a:avLst/>
          </a:prstGeom>
          <a:noFill/>
        </p:spPr>
        <p:txBody>
          <a:bodyPr wrap="none" rtlCol="0">
            <a:spAutoFit/>
          </a:bodyPr>
          <a:lstStyle/>
          <a:p>
            <a:r>
              <a:rPr lang="en-US" b="1" dirty="0" smtClean="0">
                <a:solidFill>
                  <a:srgbClr val="FF6600"/>
                </a:solidFill>
              </a:rPr>
              <a:t>CHIP</a:t>
            </a:r>
            <a:endParaRPr lang="en-US" b="1" dirty="0">
              <a:solidFill>
                <a:srgbClr val="FF6600"/>
              </a:solidFill>
            </a:endParaRPr>
          </a:p>
        </p:txBody>
      </p:sp>
      <p:sp>
        <p:nvSpPr>
          <p:cNvPr id="43" name="TextBox 42"/>
          <p:cNvSpPr txBox="1"/>
          <p:nvPr/>
        </p:nvSpPr>
        <p:spPr>
          <a:xfrm rot="16200000">
            <a:off x="5973873" y="993287"/>
            <a:ext cx="915635" cy="369332"/>
          </a:xfrm>
          <a:prstGeom prst="rect">
            <a:avLst/>
          </a:prstGeom>
          <a:noFill/>
        </p:spPr>
        <p:txBody>
          <a:bodyPr wrap="none" rtlCol="0">
            <a:spAutoFit/>
          </a:bodyPr>
          <a:lstStyle/>
          <a:p>
            <a:r>
              <a:rPr lang="en-US" b="1" dirty="0" smtClean="0">
                <a:solidFill>
                  <a:srgbClr val="660066"/>
                </a:solidFill>
              </a:rPr>
              <a:t>WORK</a:t>
            </a:r>
            <a:endParaRPr lang="en-US" b="1" dirty="0">
              <a:solidFill>
                <a:srgbClr val="660066"/>
              </a:solidFill>
            </a:endParaRPr>
          </a:p>
        </p:txBody>
      </p:sp>
      <p:sp>
        <p:nvSpPr>
          <p:cNvPr id="44" name="TextBox 43"/>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a:t>
            </a:r>
            <a:r>
              <a:rPr lang="en-US" sz="1200" baseline="0" dirty="0" smtClean="0">
                <a:solidFill>
                  <a:srgbClr val="A2998B"/>
                </a:solidFill>
              </a:rPr>
              <a:t>XPC</a:t>
            </a:r>
            <a:r>
              <a:rPr lang="en-US" sz="1200" dirty="0" smtClean="0">
                <a:solidFill>
                  <a:schemeClr val="bg1"/>
                </a:solidFill>
              </a:rPr>
              <a:t>    </a:t>
            </a:r>
            <a:r>
              <a:rPr lang="en-US" sz="1200" baseline="0" dirty="0" smtClean="0">
                <a:solidFill>
                  <a:srgbClr val="FFFFFF"/>
                </a:solidFill>
              </a:rPr>
              <a:t>Roadmap</a:t>
            </a:r>
            <a:endParaRPr lang="en-US" sz="1200" dirty="0">
              <a:solidFill>
                <a:srgbClr val="FFFFFF"/>
              </a:solidFill>
            </a:endParaRPr>
          </a:p>
        </p:txBody>
      </p:sp>
    </p:spTree>
    <p:extLst>
      <p:ext uri="{BB962C8B-B14F-4D97-AF65-F5344CB8AC3E}">
        <p14:creationId xmlns:p14="http://schemas.microsoft.com/office/powerpoint/2010/main" val="3727555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p:bldP spid="40" grpId="0"/>
      <p:bldP spid="41" grpId="0"/>
      <p:bldP spid="42" grpId="0"/>
      <p:bldP spid="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a:xfrm>
            <a:off x="457200" y="2584738"/>
            <a:ext cx="8229600" cy="1756353"/>
          </a:xfrm>
        </p:spPr>
        <p:txBody>
          <a:bodyPr>
            <a:normAutofit/>
          </a:bodyPr>
          <a:lstStyle/>
          <a:p>
            <a:pPr marL="0" indent="0" algn="ctr">
              <a:buNone/>
            </a:pPr>
            <a:r>
              <a:rPr lang="en-US" dirty="0" smtClean="0">
                <a:solidFill>
                  <a:srgbClr val="000000"/>
                </a:solidFill>
              </a:rPr>
              <a:t>Can a XPC subset design with HW acceleration for </a:t>
            </a:r>
            <a:r>
              <a:rPr lang="en-US" dirty="0" smtClean="0">
                <a:solidFill>
                  <a:srgbClr val="9A1B22"/>
                </a:solidFill>
              </a:rPr>
              <a:t>exposing, scheduling, and executing fine-grain amorphous data parallel tasks </a:t>
            </a:r>
            <a:r>
              <a:rPr lang="en-US" dirty="0" smtClean="0">
                <a:solidFill>
                  <a:srgbClr val="000000"/>
                </a:solidFill>
              </a:rPr>
              <a:t>achieve higher performance and energy efficiency than a traditional multicore?</a:t>
            </a:r>
            <a:endParaRPr lang="en-US" dirty="0">
              <a:solidFill>
                <a:srgbClr val="000000"/>
              </a:solidFill>
            </a:endParaRPr>
          </a:p>
        </p:txBody>
      </p:sp>
      <p:sp>
        <p:nvSpPr>
          <p:cNvPr id="4" name="Slide Number Placeholder 3"/>
          <p:cNvSpPr>
            <a:spLocks noGrp="1"/>
          </p:cNvSpPr>
          <p:nvPr>
            <p:ph type="sldNum" sz="quarter" idx="4"/>
          </p:nvPr>
        </p:nvSpPr>
        <p:spPr/>
        <p:txBody>
          <a:bodyPr/>
          <a:lstStyle/>
          <a:p>
            <a:fld id="{592C423E-8D33-2B4D-9B9F-8C525F5FECA0}" type="slidenum">
              <a:rPr lang="en-US" smtClean="0"/>
              <a:pPr/>
              <a:t>45</a:t>
            </a:fld>
            <a:endParaRPr lang="en-US" dirty="0"/>
          </a:p>
        </p:txBody>
      </p:sp>
      <p:sp>
        <p:nvSpPr>
          <p:cNvPr id="7" name="TextBox 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a:t>
            </a:r>
            <a:r>
              <a:rPr lang="en-US" sz="1200" baseline="0" dirty="0" smtClean="0">
                <a:solidFill>
                  <a:srgbClr val="A2998B"/>
                </a:solidFill>
              </a:rPr>
              <a:t>XPC</a:t>
            </a:r>
            <a:r>
              <a:rPr lang="en-US" sz="1200" dirty="0" smtClean="0">
                <a:solidFill>
                  <a:schemeClr val="bg1"/>
                </a:solidFill>
              </a:rPr>
              <a:t>    </a:t>
            </a:r>
            <a:r>
              <a:rPr lang="en-US" sz="1200" baseline="0" dirty="0" smtClean="0">
                <a:solidFill>
                  <a:srgbClr val="FFFFFF"/>
                </a:solidFill>
              </a:rPr>
              <a:t>Roadmap</a:t>
            </a:r>
            <a:endParaRPr lang="en-US" sz="1200" dirty="0">
              <a:solidFill>
                <a:srgbClr val="FFFFFF"/>
              </a:solidFill>
            </a:endParaRPr>
          </a:p>
        </p:txBody>
      </p:sp>
    </p:spTree>
    <p:extLst>
      <p:ext uri="{BB962C8B-B14F-4D97-AF65-F5344CB8AC3E}">
        <p14:creationId xmlns:p14="http://schemas.microsoft.com/office/powerpoint/2010/main" val="10177254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a:xfrm>
            <a:off x="1865746" y="4369944"/>
            <a:ext cx="5708072" cy="2229718"/>
          </a:xfrm>
        </p:spPr>
        <p:txBody>
          <a:bodyPr>
            <a:normAutofit/>
          </a:bodyPr>
          <a:lstStyle/>
          <a:p>
            <a:r>
              <a:rPr lang="en-US" sz="2800" dirty="0" smtClean="0">
                <a:solidFill>
                  <a:srgbClr val="A2998B"/>
                </a:solidFill>
              </a:rPr>
              <a:t>Fine-Grain SIMT</a:t>
            </a:r>
          </a:p>
          <a:p>
            <a:r>
              <a:rPr lang="en-US" sz="2800" dirty="0" smtClean="0">
                <a:solidFill>
                  <a:srgbClr val="A2998B"/>
                </a:solidFill>
              </a:rPr>
              <a:t>Fine-Grain Hardware </a:t>
            </a:r>
            <a:r>
              <a:rPr lang="en-US" sz="2800" dirty="0" err="1" smtClean="0">
                <a:solidFill>
                  <a:srgbClr val="A2998B"/>
                </a:solidFill>
              </a:rPr>
              <a:t>Worklists</a:t>
            </a:r>
            <a:endParaRPr lang="en-US" sz="2800" dirty="0">
              <a:solidFill>
                <a:srgbClr val="A2998B"/>
              </a:solidFill>
            </a:endParaRPr>
          </a:p>
          <a:p>
            <a:r>
              <a:rPr lang="en-US" sz="2800" dirty="0" smtClean="0">
                <a:solidFill>
                  <a:srgbClr val="A2998B"/>
                </a:solidFill>
              </a:rPr>
              <a:t>Explicit-Parallel-Call Architecture</a:t>
            </a:r>
          </a:p>
          <a:p>
            <a:r>
              <a:rPr lang="en-US" sz="2800" dirty="0" smtClean="0">
                <a:solidFill>
                  <a:srgbClr val="A2998B"/>
                </a:solidFill>
              </a:rPr>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46</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Tree>
    <p:extLst>
      <p:ext uri="{BB962C8B-B14F-4D97-AF65-F5344CB8AC3E}">
        <p14:creationId xmlns:p14="http://schemas.microsoft.com/office/powerpoint/2010/main" val="5949272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03 at 4.15.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278" y="3047999"/>
            <a:ext cx="3706327" cy="3311237"/>
          </a:xfrm>
          <a:prstGeom prst="rect">
            <a:avLst/>
          </a:prstGeom>
        </p:spPr>
      </p:pic>
      <p:sp>
        <p:nvSpPr>
          <p:cNvPr id="2" name="Title 1"/>
          <p:cNvSpPr>
            <a:spLocks noGrp="1"/>
          </p:cNvSpPr>
          <p:nvPr>
            <p:ph type="title"/>
          </p:nvPr>
        </p:nvSpPr>
        <p:spPr/>
        <p:txBody>
          <a:bodyPr/>
          <a:lstStyle/>
          <a:p>
            <a:r>
              <a:rPr lang="en-US" dirty="0" smtClean="0"/>
              <a:t>Present: Coarse-Grain Heterogeneity</a:t>
            </a:r>
            <a:endParaRPr lang="en-US" dirty="0"/>
          </a:p>
        </p:txBody>
      </p:sp>
      <p:sp>
        <p:nvSpPr>
          <p:cNvPr id="6" name="Content Placeholder 2"/>
          <p:cNvSpPr txBox="1">
            <a:spLocks/>
          </p:cNvSpPr>
          <p:nvPr/>
        </p:nvSpPr>
        <p:spPr>
          <a:xfrm>
            <a:off x="457200" y="1250469"/>
            <a:ext cx="8229600" cy="48224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AMD Heterogeneous System Architecture (HSA) aims to unify heterogeneous tiles with an intermediate SW layer</a:t>
            </a:r>
          </a:p>
          <a:p>
            <a:pPr lvl="1"/>
            <a:r>
              <a:rPr lang="en-US" dirty="0" err="1" smtClean="0"/>
              <a:t>OpenCL</a:t>
            </a:r>
            <a:r>
              <a:rPr lang="en-US" dirty="0" smtClean="0"/>
              <a:t> -&gt; Virtual ISA -&gt; tile-specific ISA</a:t>
            </a:r>
          </a:p>
          <a:p>
            <a:pPr lvl="1"/>
            <a:r>
              <a:rPr lang="en-US" dirty="0" smtClean="0"/>
              <a:t>Unified virtual memory to simplify inter-tile data transfer</a:t>
            </a:r>
          </a:p>
          <a:p>
            <a:pPr lvl="1"/>
            <a:r>
              <a:rPr lang="en-US" dirty="0" smtClean="0"/>
              <a:t>Runtime for optimal scheduling</a:t>
            </a:r>
          </a:p>
          <a:p>
            <a:pPr marL="0" indent="0">
              <a:buNone/>
            </a:pPr>
            <a:endParaRPr lang="en-US" dirty="0" smtClean="0"/>
          </a:p>
          <a:p>
            <a:r>
              <a:rPr lang="en-US" dirty="0" smtClean="0"/>
              <a:t>Coarse-grain tasks (i.e., kernel launch)</a:t>
            </a:r>
          </a:p>
          <a:p>
            <a:r>
              <a:rPr lang="en-US" dirty="0" smtClean="0"/>
              <a:t>Exposes traditional data parallelism</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47</a:t>
            </a:fld>
            <a:endParaRPr lang="en-US" dirty="0"/>
          </a:p>
        </p:txBody>
      </p:sp>
      <p:sp>
        <p:nvSpPr>
          <p:cNvPr id="8" name="Rectangle 7"/>
          <p:cNvSpPr/>
          <p:nvPr/>
        </p:nvSpPr>
        <p:spPr>
          <a:xfrm>
            <a:off x="159838" y="6107484"/>
            <a:ext cx="5750493" cy="461665"/>
          </a:xfrm>
          <a:prstGeom prst="rect">
            <a:avLst/>
          </a:prstGeom>
        </p:spPr>
        <p:txBody>
          <a:bodyPr wrap="none">
            <a:spAutoFit/>
          </a:bodyPr>
          <a:lstStyle/>
          <a:p>
            <a:r>
              <a:rPr lang="en-US" sz="1200" dirty="0" smtClean="0">
                <a:solidFill>
                  <a:srgbClr val="4D4F53"/>
                </a:solidFill>
              </a:rPr>
              <a:t>Heterogeneous System Architecture: A Technical Review. AMD Whitepaper, 2012.</a:t>
            </a:r>
          </a:p>
          <a:p>
            <a:r>
              <a:rPr lang="en-US" sz="1200" dirty="0" smtClean="0">
                <a:solidFill>
                  <a:srgbClr val="4D4F53"/>
                </a:solidFill>
              </a:rPr>
              <a:t>http</a:t>
            </a:r>
            <a:r>
              <a:rPr lang="en-US" sz="1200" dirty="0">
                <a:solidFill>
                  <a:srgbClr val="4D4F53"/>
                </a:solidFill>
              </a:rPr>
              <a:t>://</a:t>
            </a:r>
            <a:r>
              <a:rPr lang="en-US" sz="1200" dirty="0" err="1">
                <a:solidFill>
                  <a:srgbClr val="4D4F53"/>
                </a:solidFill>
              </a:rPr>
              <a:t>www.hsafoundation.com</a:t>
            </a:r>
            <a:r>
              <a:rPr lang="en-US" sz="1200" dirty="0">
                <a:solidFill>
                  <a:srgbClr val="4D4F53"/>
                </a:solidFill>
              </a:rPr>
              <a:t>/publications/</a:t>
            </a:r>
          </a:p>
        </p:txBody>
      </p:sp>
    </p:spTree>
    <p:extLst>
      <p:ext uri="{BB962C8B-B14F-4D97-AF65-F5344CB8AC3E}">
        <p14:creationId xmlns:p14="http://schemas.microsoft.com/office/powerpoint/2010/main" val="284053809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92C423E-8D33-2B4D-9B9F-8C525F5FECA0}" type="slidenum">
              <a:rPr lang="en-US" smtClean="0"/>
              <a:pPr/>
              <a:t>48</a:t>
            </a:fld>
            <a:endParaRPr lang="en-US" dirty="0"/>
          </a:p>
        </p:txBody>
      </p:sp>
      <p:sp>
        <p:nvSpPr>
          <p:cNvPr id="10" name="Content Placeholder 2"/>
          <p:cNvSpPr txBox="1">
            <a:spLocks/>
          </p:cNvSpPr>
          <p:nvPr/>
        </p:nvSpPr>
        <p:spPr>
          <a:xfrm>
            <a:off x="4652819" y="1111935"/>
            <a:ext cx="4491181"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smtClean="0">
                <a:latin typeface="Courier"/>
                <a:cs typeface="Courier"/>
              </a:rPr>
              <a:t>data_driven_2buf</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start = </a:t>
            </a:r>
            <a:r>
              <a:rPr lang="en-US" sz="1400" dirty="0" err="1" smtClean="0">
                <a:latin typeface="Courier"/>
                <a:cs typeface="Courier"/>
              </a:rPr>
              <a:t>tid</a:t>
            </a:r>
            <a:r>
              <a:rPr lang="en-US" sz="1400" dirty="0" smtClean="0">
                <a:latin typeface="Courier"/>
                <a:cs typeface="Courier"/>
              </a:rPr>
              <a:t> * N/M</a:t>
            </a:r>
          </a:p>
          <a:p>
            <a:pPr marL="0" indent="0">
              <a:buNone/>
            </a:pPr>
            <a:r>
              <a:rPr lang="en-US" sz="1400" dirty="0">
                <a:latin typeface="Courier"/>
                <a:cs typeface="Courier"/>
              </a:rPr>
              <a:t> </a:t>
            </a:r>
            <a:r>
              <a:rPr lang="en-US" sz="1400" dirty="0" smtClean="0">
                <a:latin typeface="Courier"/>
                <a:cs typeface="Courier"/>
              </a:rPr>
              <a:t> end   = </a:t>
            </a:r>
            <a:r>
              <a:rPr lang="en-US" sz="1400" dirty="0" err="1" smtClean="0">
                <a:latin typeface="Courier"/>
                <a:cs typeface="Courier"/>
              </a:rPr>
              <a:t>tid</a:t>
            </a:r>
            <a:r>
              <a:rPr lang="en-US" sz="1400" dirty="0" smtClean="0">
                <a:latin typeface="Courier"/>
                <a:cs typeface="Courier"/>
              </a:rPr>
              <a:t> + N/M</a:t>
            </a:r>
          </a:p>
          <a:p>
            <a:pPr marL="0" indent="0">
              <a:buNone/>
            </a:pPr>
            <a:r>
              <a:rPr lang="en-US" sz="1400" dirty="0">
                <a:latin typeface="Courier"/>
                <a:cs typeface="Courier"/>
              </a:rPr>
              <a:t> </a:t>
            </a:r>
            <a:r>
              <a:rPr lang="en-US" sz="1400" dirty="0" smtClean="0">
                <a:latin typeface="Courier"/>
                <a:cs typeface="Courier"/>
              </a:rPr>
              <a:t> for </a:t>
            </a:r>
            <a:r>
              <a:rPr lang="en-US" sz="1400" dirty="0" err="1" smtClean="0">
                <a:latin typeface="Courier"/>
                <a:cs typeface="Courier"/>
              </a:rPr>
              <a:t>wid</a:t>
            </a:r>
            <a:r>
              <a:rPr lang="en-US" sz="1400" dirty="0" smtClean="0">
                <a:latin typeface="Courier"/>
                <a:cs typeface="Courier"/>
              </a:rPr>
              <a:t> in range( start, end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pullwl.pull</a:t>
            </a:r>
            <a:r>
              <a:rPr lang="en-US" sz="1400" dirty="0" smtClean="0">
                <a:latin typeface="Courier"/>
                <a:cs typeface="Courier"/>
              </a:rPr>
              <a:t>( </a:t>
            </a:r>
            <a:r>
              <a:rPr lang="en-US" sz="1400" dirty="0" err="1" smtClean="0">
                <a:latin typeface="Courier"/>
                <a:cs typeface="Courier"/>
              </a:rPr>
              <a:t>wid</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pushwl.push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smtClean="0">
                <a:latin typeface="Courier"/>
                <a:cs typeface="Courier"/>
              </a:rPr>
              <a:t>pullwl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pullwl.empty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p>
          <a:p>
            <a:pPr marL="0" indent="0">
              <a:buNone/>
            </a:pPr>
            <a:r>
              <a:rPr lang="en-US" sz="1400" dirty="0">
                <a:latin typeface="Courier"/>
                <a:cs typeface="Courier"/>
              </a:rPr>
              <a:t> </a:t>
            </a:r>
            <a:r>
              <a:rPr lang="en-US" sz="1400" dirty="0" smtClean="0">
                <a:latin typeface="Courier"/>
                <a:cs typeface="Courier"/>
              </a:rPr>
              <a:t>   swap( </a:t>
            </a:r>
            <a:r>
              <a:rPr lang="en-US" sz="1400" dirty="0" err="1" smtClean="0">
                <a:latin typeface="Courier"/>
                <a:cs typeface="Courier"/>
              </a:rPr>
              <a:t>pullwl</a:t>
            </a:r>
            <a:r>
              <a:rPr lang="en-US" sz="1400" dirty="0" smtClean="0">
                <a:latin typeface="Courier"/>
                <a:cs typeface="Courier"/>
              </a:rPr>
              <a:t>, </a:t>
            </a:r>
            <a:r>
              <a:rPr lang="en-US" sz="1400" dirty="0" err="1" smtClean="0">
                <a:latin typeface="Courier"/>
                <a:cs typeface="Courier"/>
              </a:rPr>
              <a:t>pushwl</a:t>
            </a:r>
            <a:r>
              <a:rPr lang="en-US" sz="1400" dirty="0" smtClean="0">
                <a:latin typeface="Courier"/>
                <a:cs typeface="Courier"/>
              </a:rPr>
              <a:t> )</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
        <p:nvSpPr>
          <p:cNvPr id="12" name="Content Placeholder 2"/>
          <p:cNvSpPr>
            <a:spLocks noGrp="1"/>
          </p:cNvSpPr>
          <p:nvPr>
            <p:ph idx="1"/>
          </p:nvPr>
        </p:nvSpPr>
        <p:spPr>
          <a:xfrm>
            <a:off x="0" y="1149589"/>
            <a:ext cx="4964545" cy="5327407"/>
          </a:xfrm>
        </p:spPr>
        <p:txBody>
          <a:bodyPr>
            <a:noAutofit/>
          </a:bodyPr>
          <a:lstStyle/>
          <a:p>
            <a:r>
              <a:rPr lang="en-US" dirty="0" smtClean="0"/>
              <a:t>Double-Buffering</a:t>
            </a:r>
          </a:p>
          <a:p>
            <a:pPr lvl="1"/>
            <a:r>
              <a:rPr lang="en-US" sz="1800" dirty="0" smtClean="0"/>
              <a:t>Eliminate memory contention on pulls</a:t>
            </a:r>
          </a:p>
          <a:p>
            <a:pPr lvl="1"/>
            <a:r>
              <a:rPr lang="en-US" sz="1800" dirty="0" smtClean="0"/>
              <a:t>Cannot overlap super-steps anymore!</a:t>
            </a:r>
          </a:p>
          <a:p>
            <a:r>
              <a:rPr lang="en-US" dirty="0" smtClean="0"/>
              <a:t> Work Chunking</a:t>
            </a:r>
          </a:p>
          <a:p>
            <a:pPr lvl="1"/>
            <a:r>
              <a:rPr lang="en-US" sz="1800" dirty="0" smtClean="0"/>
              <a:t>Amortize push over multiple elements</a:t>
            </a:r>
          </a:p>
          <a:p>
            <a:pPr lvl="1"/>
            <a:r>
              <a:rPr lang="en-US" sz="1800" dirty="0" smtClean="0"/>
              <a:t>Reduce memory contention on pushes</a:t>
            </a:r>
          </a:p>
          <a:p>
            <a:r>
              <a:rPr lang="en-US" sz="2200" dirty="0" smtClean="0"/>
              <a:t>Work Donating</a:t>
            </a:r>
          </a:p>
          <a:p>
            <a:pPr lvl="1"/>
            <a:r>
              <a:rPr lang="en-US" sz="1800" dirty="0" smtClean="0"/>
              <a:t>Donate excess work to other threads in the same block via GPU shared </a:t>
            </a:r>
            <a:r>
              <a:rPr lang="en-US" sz="1800" dirty="0" err="1" smtClean="0"/>
              <a:t>mem</a:t>
            </a:r>
            <a:endParaRPr lang="en-US" sz="1800" dirty="0" smtClean="0"/>
          </a:p>
          <a:p>
            <a:pPr lvl="1"/>
            <a:r>
              <a:rPr lang="en-US" sz="1800" dirty="0" smtClean="0"/>
              <a:t>Helps load balancing</a:t>
            </a:r>
          </a:p>
          <a:p>
            <a:r>
              <a:rPr lang="en-US" sz="2200" dirty="0" smtClean="0"/>
              <a:t>Variable Kernel Configuration</a:t>
            </a:r>
          </a:p>
          <a:p>
            <a:pPr lvl="1"/>
            <a:r>
              <a:rPr lang="en-US" sz="1800" dirty="0" smtClean="0"/>
              <a:t>Adjust number of threads spawned if super-step has less work than HW threads</a:t>
            </a:r>
          </a:p>
          <a:p>
            <a:pPr lvl="1"/>
            <a:r>
              <a:rPr lang="en-US" sz="1800" dirty="0" smtClean="0"/>
              <a:t>Helps work efficiency</a:t>
            </a:r>
          </a:p>
        </p:txBody>
      </p:sp>
      <p:sp>
        <p:nvSpPr>
          <p:cNvPr id="14" name="Title 1"/>
          <p:cNvSpPr>
            <a:spLocks noGrp="1"/>
          </p:cNvSpPr>
          <p:nvPr>
            <p:ph type="title"/>
          </p:nvPr>
        </p:nvSpPr>
        <p:spPr>
          <a:xfrm>
            <a:off x="457200" y="230174"/>
            <a:ext cx="8229600" cy="777856"/>
          </a:xfrm>
        </p:spPr>
        <p:txBody>
          <a:bodyPr/>
          <a:lstStyle/>
          <a:p>
            <a:r>
              <a:rPr lang="en-US" dirty="0" smtClean="0"/>
              <a:t>Data-Driven Optimizations</a:t>
            </a:r>
            <a:endParaRPr lang="en-US" dirty="0"/>
          </a:p>
        </p:txBody>
      </p:sp>
      <p:sp>
        <p:nvSpPr>
          <p:cNvPr id="6" name="Content Placeholder 2"/>
          <p:cNvSpPr txBox="1">
            <a:spLocks/>
          </p:cNvSpPr>
          <p:nvPr/>
        </p:nvSpPr>
        <p:spPr>
          <a:xfrm>
            <a:off x="-4530437" y="1261602"/>
            <a:ext cx="4530437" cy="336386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err="1" smtClean="0">
                <a:latin typeface="Courier"/>
                <a:cs typeface="Courier"/>
              </a:rPr>
              <a:t>def</a:t>
            </a:r>
            <a:r>
              <a:rPr lang="en-US" sz="1400" dirty="0" smtClean="0">
                <a:latin typeface="Courier"/>
                <a:cs typeface="Courier"/>
              </a:rPr>
              <a:t> </a:t>
            </a:r>
            <a:r>
              <a:rPr lang="en-US" sz="1400" b="1" dirty="0" err="1" smtClean="0">
                <a:latin typeface="Courier"/>
                <a:cs typeface="Courier"/>
              </a:rPr>
              <a:t>data_driven</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while not </a:t>
            </a:r>
            <a:r>
              <a:rPr lang="en-US" sz="1400" dirty="0" err="1" smtClean="0">
                <a:latin typeface="Courier"/>
                <a:cs typeface="Courier"/>
              </a:rPr>
              <a:t>wl.empty</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idx</a:t>
            </a:r>
            <a:r>
              <a:rPr lang="en-US" sz="1400" dirty="0" smtClean="0">
                <a:latin typeface="Courier"/>
                <a:cs typeface="Courier"/>
              </a:rPr>
              <a:t> = </a:t>
            </a:r>
            <a:r>
              <a:rPr lang="en-US" sz="1400" dirty="0" err="1" smtClean="0">
                <a:latin typeface="Courier"/>
                <a:cs typeface="Courier"/>
              </a:rPr>
              <a:t>wl.pull</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my_node</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nodes[</a:t>
            </a:r>
            <a:r>
              <a:rPr lang="en-US" sz="1400" dirty="0" err="1" smtClean="0">
                <a:latin typeface="Courier"/>
                <a:cs typeface="Courier"/>
              </a:rPr>
              <a:t>idx</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compute</a:t>
            </a:r>
            <a:r>
              <a:rPr lang="en-US" sz="1400" dirty="0">
                <a:latin typeface="Courier"/>
                <a:cs typeface="Courier"/>
              </a:rPr>
              <a:t>( </a:t>
            </a:r>
            <a:r>
              <a:rPr lang="en-US" sz="1400" dirty="0" err="1">
                <a:latin typeface="Courier"/>
                <a:cs typeface="Courier"/>
              </a:rPr>
              <a:t>my_node</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for all neighbors of </a:t>
            </a:r>
            <a:r>
              <a:rPr lang="en-US" sz="1400" dirty="0" err="1" smtClean="0">
                <a:latin typeface="Courier"/>
                <a:cs typeface="Courier"/>
              </a:rPr>
              <a:t>my_node</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if check( neighbor ):</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wl.push</a:t>
            </a:r>
            <a:r>
              <a:rPr lang="en-US" sz="1400" dirty="0" smtClean="0">
                <a:latin typeface="Courier"/>
                <a:cs typeface="Courier"/>
              </a:rPr>
              <a:t>( </a:t>
            </a:r>
            <a:r>
              <a:rPr lang="en-US" sz="1400" dirty="0" err="1" smtClean="0">
                <a:latin typeface="Courier"/>
                <a:cs typeface="Courier"/>
              </a:rPr>
              <a:t>neighbor.idx</a:t>
            </a:r>
            <a:r>
              <a:rPr lang="en-US" sz="1400" dirty="0" smtClean="0">
                <a:latin typeface="Courier"/>
                <a:cs typeface="Courier"/>
              </a:rPr>
              <a:t> )</a:t>
            </a:r>
            <a:endParaRPr lang="en-US" sz="1400" dirty="0">
              <a:latin typeface="Courier"/>
              <a:cs typeface="Courier"/>
            </a:endParaRPr>
          </a:p>
          <a:p>
            <a:pPr marL="0" indent="0">
              <a:buNone/>
            </a:pPr>
            <a:endParaRPr lang="en-US" sz="1400" dirty="0" smtClean="0">
              <a:latin typeface="Courier"/>
              <a:cs typeface="Courier"/>
            </a:endParaRPr>
          </a:p>
          <a:p>
            <a:pPr marL="0" indent="0">
              <a:buNone/>
            </a:pPr>
            <a:r>
              <a:rPr lang="en-US" sz="1400" dirty="0" err="1" smtClean="0">
                <a:latin typeface="Courier"/>
                <a:cs typeface="Courier"/>
              </a:rPr>
              <a:t>def</a:t>
            </a:r>
            <a:r>
              <a:rPr lang="en-US" sz="1400" dirty="0" smtClean="0">
                <a:latin typeface="Courier"/>
                <a:cs typeface="Courier"/>
              </a:rPr>
              <a:t> main:</a:t>
            </a:r>
          </a:p>
          <a:p>
            <a:pPr marL="0" indent="0">
              <a:buNone/>
            </a:pPr>
            <a:r>
              <a:rPr lang="en-US" sz="1400" dirty="0" smtClean="0">
                <a:latin typeface="Courier"/>
                <a:cs typeface="Courier"/>
              </a:rPr>
              <a:t>  </a:t>
            </a:r>
            <a:r>
              <a:rPr lang="en-US" sz="1400" dirty="0" err="1" smtClean="0">
                <a:latin typeface="Courier"/>
                <a:cs typeface="Courier"/>
              </a:rPr>
              <a:t>init_wl</a:t>
            </a:r>
            <a:r>
              <a:rPr lang="en-US" sz="1400" dirty="0">
                <a:latin typeface="Courier"/>
                <a:cs typeface="Courier"/>
              </a:rPr>
              <a:t>&lt;&lt;&lt;N&gt;&gt;&gt;( nodes, </a:t>
            </a:r>
            <a:r>
              <a:rPr lang="en-US" sz="1400" dirty="0" err="1">
                <a:latin typeface="Courier"/>
                <a:cs typeface="Courier"/>
              </a:rPr>
              <a:t>wl</a:t>
            </a:r>
            <a:r>
              <a:rPr lang="en-US" sz="1400" dirty="0">
                <a:latin typeface="Courier"/>
                <a:cs typeface="Courier"/>
              </a:rPr>
              <a:t> </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 </a:t>
            </a:r>
            <a:r>
              <a:rPr lang="en-US" sz="1400" dirty="0" err="1" smtClean="0">
                <a:latin typeface="Courier"/>
                <a:cs typeface="Courier"/>
              </a:rPr>
              <a:t>data_driven</a:t>
            </a:r>
            <a:r>
              <a:rPr lang="en-US" sz="1400" dirty="0">
                <a:latin typeface="Courier"/>
                <a:cs typeface="Courier"/>
              </a:rPr>
              <a:t>&lt;&lt;&lt;M&gt;&gt;&gt;( nodes, </a:t>
            </a:r>
            <a:r>
              <a:rPr lang="en-US" sz="1400" dirty="0" err="1">
                <a:latin typeface="Courier"/>
                <a:cs typeface="Courier"/>
              </a:rPr>
              <a:t>wl</a:t>
            </a:r>
            <a:r>
              <a:rPr lang="en-US" sz="1400" dirty="0">
                <a:latin typeface="Courier"/>
                <a:cs typeface="Courier"/>
              </a:rPr>
              <a:t> </a:t>
            </a:r>
            <a:r>
              <a:rPr lang="en-US" sz="1400" dirty="0" smtClean="0">
                <a:latin typeface="Courier"/>
                <a:cs typeface="Courier"/>
              </a:rPr>
              <a:t>)</a:t>
            </a:r>
            <a:endParaRPr lang="en-US" sz="1400" dirty="0">
              <a:latin typeface="Courier"/>
              <a:cs typeface="Courier"/>
            </a:endParaRPr>
          </a:p>
          <a:p>
            <a:pPr marL="0" indent="0">
              <a:buFont typeface="Arial" pitchFamily="34" charset="0"/>
              <a:buNone/>
            </a:pPr>
            <a:endParaRPr lang="en-US" sz="1600" dirty="0">
              <a:solidFill>
                <a:srgbClr val="000000"/>
              </a:solidFill>
              <a:latin typeface="Courier"/>
              <a:cs typeface="Courier"/>
            </a:endParaRPr>
          </a:p>
        </p:txBody>
      </p:sp>
    </p:spTree>
    <p:extLst>
      <p:ext uri="{BB962C8B-B14F-4D97-AF65-F5344CB8AC3E}">
        <p14:creationId xmlns:p14="http://schemas.microsoft.com/office/powerpoint/2010/main" val="57067973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Explicit-Parallel-Call Architecture</a:t>
            </a:r>
            <a:endParaRPr lang="en-US" dirty="0"/>
          </a:p>
        </p:txBody>
      </p:sp>
      <p:sp>
        <p:nvSpPr>
          <p:cNvPr id="6" name="Content Placeholder 2"/>
          <p:cNvSpPr txBox="1">
            <a:spLocks/>
          </p:cNvSpPr>
          <p:nvPr/>
        </p:nvSpPr>
        <p:spPr>
          <a:xfrm>
            <a:off x="334819" y="4587105"/>
            <a:ext cx="8497454" cy="164744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Expose amorphous data parallelism as </a:t>
            </a:r>
            <a:r>
              <a:rPr lang="en-US" dirty="0" smtClean="0">
                <a:solidFill>
                  <a:srgbClr val="B31B1B"/>
                </a:solidFill>
              </a:rPr>
              <a:t>parallel function calls</a:t>
            </a:r>
          </a:p>
          <a:p>
            <a:r>
              <a:rPr lang="en-US" dirty="0" smtClean="0"/>
              <a:t>Parallel calls can be nested for dynamic task generation</a:t>
            </a:r>
          </a:p>
          <a:p>
            <a:r>
              <a:rPr lang="en-US" dirty="0" smtClean="0"/>
              <a:t>Pull-based model means creating </a:t>
            </a:r>
            <a:r>
              <a:rPr lang="en-US" dirty="0" smtClean="0">
                <a:solidFill>
                  <a:srgbClr val="B31B1B"/>
                </a:solidFill>
              </a:rPr>
              <a:t>opportunities</a:t>
            </a:r>
            <a:r>
              <a:rPr lang="en-US" dirty="0" smtClean="0"/>
              <a:t> for parallelism</a:t>
            </a:r>
          </a:p>
          <a:p>
            <a:pPr marL="0" indent="0">
              <a:buNone/>
            </a:pPr>
            <a:endParaRPr lang="en-US" dirty="0" smtClean="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49</a:t>
            </a:fld>
            <a:endParaRPr lang="en-US" dirty="0"/>
          </a:p>
        </p:txBody>
      </p:sp>
      <p:pic>
        <p:nvPicPr>
          <p:cNvPr id="7" name="Picture 6"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146" y="1355750"/>
            <a:ext cx="5440219" cy="2689547"/>
          </a:xfrm>
          <a:prstGeom prst="rect">
            <a:avLst/>
          </a:prstGeom>
        </p:spPr>
      </p:pic>
    </p:spTree>
    <p:extLst>
      <p:ext uri="{BB962C8B-B14F-4D97-AF65-F5344CB8AC3E}">
        <p14:creationId xmlns:p14="http://schemas.microsoft.com/office/powerpoint/2010/main" val="15845010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Traditional vs. Amorphous Data Parallelism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3190598"/>
              </p:ext>
            </p:extLst>
          </p:nvPr>
        </p:nvGraphicFramePr>
        <p:xfrm>
          <a:off x="1039093" y="1204303"/>
          <a:ext cx="7169727" cy="5095120"/>
        </p:xfrm>
        <a:graphic>
          <a:graphicData uri="http://schemas.openxmlformats.org/drawingml/2006/table">
            <a:tbl>
              <a:tblPr firstRow="1" bandRow="1">
                <a:tableStyleId>{10A1B5D5-9B99-4C35-A422-299274C87663}</a:tableStyleId>
              </a:tblPr>
              <a:tblGrid>
                <a:gridCol w="2389909"/>
                <a:gridCol w="2389909"/>
                <a:gridCol w="2389909"/>
              </a:tblGrid>
              <a:tr h="1019024">
                <a:tc>
                  <a:txBody>
                    <a:bodyPr/>
                    <a:lstStyle/>
                    <a:p>
                      <a:pPr algn="ctr"/>
                      <a:r>
                        <a:rPr lang="en-US" dirty="0" smtClean="0">
                          <a:solidFill>
                            <a:schemeClr val="bg1"/>
                          </a:solidFill>
                        </a:rPr>
                        <a:t>Characteristic</a:t>
                      </a:r>
                      <a:endParaRPr lang="en-US" dirty="0">
                        <a:solidFill>
                          <a:schemeClr val="bg1"/>
                        </a:solidFill>
                      </a:endParaRPr>
                    </a:p>
                  </a:txBody>
                  <a:tcPr anchor="ctr"/>
                </a:tc>
                <a:tc>
                  <a:txBody>
                    <a:bodyPr/>
                    <a:lstStyle/>
                    <a:p>
                      <a:pPr algn="ctr"/>
                      <a:r>
                        <a:rPr lang="en-US" dirty="0" smtClean="0">
                          <a:solidFill>
                            <a:schemeClr val="bg1"/>
                          </a:solidFill>
                        </a:rPr>
                        <a:t>Traditional</a:t>
                      </a:r>
                      <a:endParaRPr lang="en-US" dirty="0">
                        <a:solidFill>
                          <a:schemeClr val="bg1"/>
                        </a:solidFill>
                      </a:endParaRPr>
                    </a:p>
                  </a:txBody>
                  <a:tcPr anchor="ctr"/>
                </a:tc>
                <a:tc>
                  <a:txBody>
                    <a:bodyPr/>
                    <a:lstStyle/>
                    <a:p>
                      <a:pPr algn="ctr"/>
                      <a:r>
                        <a:rPr lang="en-US" dirty="0" smtClean="0">
                          <a:solidFill>
                            <a:schemeClr val="bg1"/>
                          </a:solidFill>
                        </a:rPr>
                        <a:t>Amorphous</a:t>
                      </a:r>
                      <a:endParaRPr lang="en-US" dirty="0">
                        <a:solidFill>
                          <a:schemeClr val="bg1"/>
                        </a:solidFill>
                      </a:endParaRPr>
                    </a:p>
                  </a:txBody>
                  <a:tcPr anchor="ctr"/>
                </a:tc>
              </a:tr>
              <a:tr h="1019024">
                <a:tc>
                  <a:txBody>
                    <a:bodyPr/>
                    <a:lstStyle/>
                    <a:p>
                      <a:pPr algn="ctr"/>
                      <a:r>
                        <a:rPr lang="en-US" b="1" dirty="0" smtClean="0">
                          <a:solidFill>
                            <a:srgbClr val="4D4F53"/>
                          </a:solidFill>
                        </a:rPr>
                        <a:t>Control Flow</a:t>
                      </a:r>
                      <a:endParaRPr lang="en-US" b="1" dirty="0">
                        <a:solidFill>
                          <a:srgbClr val="4D4F53"/>
                        </a:solidFill>
                      </a:endParaRPr>
                    </a:p>
                  </a:txBody>
                  <a:tcPr anchor="ctr"/>
                </a:tc>
                <a:tc>
                  <a:txBody>
                    <a:bodyPr/>
                    <a:lstStyle/>
                    <a:p>
                      <a:pPr algn="ctr"/>
                      <a:r>
                        <a:rPr lang="en-US" dirty="0" smtClean="0">
                          <a:solidFill>
                            <a:srgbClr val="4D4F53"/>
                          </a:solidFill>
                        </a:rPr>
                        <a:t>Regular</a:t>
                      </a:r>
                      <a:endParaRPr lang="en-US" dirty="0">
                        <a:solidFill>
                          <a:srgbClr val="4D4F53"/>
                        </a:solidFill>
                      </a:endParaRPr>
                    </a:p>
                  </a:txBody>
                  <a:tcPr anchor="ctr"/>
                </a:tc>
                <a:tc>
                  <a:txBody>
                    <a:bodyPr/>
                    <a:lstStyle/>
                    <a:p>
                      <a:pPr algn="ctr"/>
                      <a:r>
                        <a:rPr lang="en-US" dirty="0" smtClean="0">
                          <a:solidFill>
                            <a:srgbClr val="4D4F53"/>
                          </a:solidFill>
                        </a:rPr>
                        <a:t>Data-Dependent</a:t>
                      </a:r>
                      <a:endParaRPr lang="en-US" dirty="0">
                        <a:solidFill>
                          <a:srgbClr val="4D4F53"/>
                        </a:solidFill>
                      </a:endParaRPr>
                    </a:p>
                  </a:txBody>
                  <a:tcPr anchor="ctr"/>
                </a:tc>
              </a:tr>
              <a:tr h="1019024">
                <a:tc>
                  <a:txBody>
                    <a:bodyPr/>
                    <a:lstStyle/>
                    <a:p>
                      <a:pPr algn="ctr"/>
                      <a:r>
                        <a:rPr lang="en-US" b="1" dirty="0" smtClean="0">
                          <a:solidFill>
                            <a:srgbClr val="4D4F53"/>
                          </a:solidFill>
                        </a:rPr>
                        <a:t>Data Structure</a:t>
                      </a:r>
                      <a:endParaRPr lang="en-US" b="1" dirty="0">
                        <a:solidFill>
                          <a:srgbClr val="4D4F53"/>
                        </a:solidFill>
                      </a:endParaRPr>
                    </a:p>
                  </a:txBody>
                  <a:tcPr anchor="ctr"/>
                </a:tc>
                <a:tc>
                  <a:txBody>
                    <a:bodyPr/>
                    <a:lstStyle/>
                    <a:p>
                      <a:pPr algn="ctr"/>
                      <a:r>
                        <a:rPr lang="en-US" dirty="0" smtClean="0">
                          <a:solidFill>
                            <a:srgbClr val="4D4F53"/>
                          </a:solidFill>
                        </a:rPr>
                        <a:t>Regular</a:t>
                      </a:r>
                      <a:endParaRPr lang="en-US" dirty="0">
                        <a:solidFill>
                          <a:srgbClr val="4D4F53"/>
                        </a:solidFill>
                      </a:endParaRPr>
                    </a:p>
                  </a:txBody>
                  <a:tcPr anchor="ctr"/>
                </a:tc>
                <a:tc>
                  <a:txBody>
                    <a:bodyPr/>
                    <a:lstStyle/>
                    <a:p>
                      <a:pPr algn="ctr"/>
                      <a:r>
                        <a:rPr lang="en-US" dirty="0" smtClean="0">
                          <a:solidFill>
                            <a:srgbClr val="4D4F53"/>
                          </a:solidFill>
                        </a:rPr>
                        <a:t>Irregular</a:t>
                      </a:r>
                      <a:endParaRPr lang="en-US" dirty="0">
                        <a:solidFill>
                          <a:srgbClr val="4D4F53"/>
                        </a:solidFill>
                      </a:endParaRPr>
                    </a:p>
                  </a:txBody>
                  <a:tcPr anchor="ctr"/>
                </a:tc>
              </a:tr>
              <a:tr h="1019024">
                <a:tc>
                  <a:txBody>
                    <a:bodyPr/>
                    <a:lstStyle/>
                    <a:p>
                      <a:pPr algn="ctr"/>
                      <a:r>
                        <a:rPr lang="en-US" b="1" dirty="0" smtClean="0">
                          <a:solidFill>
                            <a:srgbClr val="4D4F53"/>
                          </a:solidFill>
                        </a:rPr>
                        <a:t>Task Inputs/Outputs</a:t>
                      </a:r>
                      <a:endParaRPr lang="en-US" b="1" dirty="0">
                        <a:solidFill>
                          <a:srgbClr val="4D4F53"/>
                        </a:solidFill>
                      </a:endParaRPr>
                    </a:p>
                  </a:txBody>
                  <a:tcPr anchor="ctr"/>
                </a:tc>
                <a:tc>
                  <a:txBody>
                    <a:bodyPr/>
                    <a:lstStyle/>
                    <a:p>
                      <a:pPr algn="ctr"/>
                      <a:r>
                        <a:rPr lang="en-US" dirty="0" smtClean="0">
                          <a:solidFill>
                            <a:srgbClr val="4D4F53"/>
                          </a:solidFill>
                        </a:rPr>
                        <a:t>Disjoint</a:t>
                      </a:r>
                      <a:endParaRPr lang="en-US" dirty="0">
                        <a:solidFill>
                          <a:srgbClr val="4D4F53"/>
                        </a:solidFill>
                      </a:endParaRPr>
                    </a:p>
                  </a:txBody>
                  <a:tcPr anchor="ctr"/>
                </a:tc>
                <a:tc>
                  <a:txBody>
                    <a:bodyPr/>
                    <a:lstStyle/>
                    <a:p>
                      <a:pPr algn="ctr"/>
                      <a:r>
                        <a:rPr lang="en-US" dirty="0" smtClean="0">
                          <a:solidFill>
                            <a:srgbClr val="4D4F53"/>
                          </a:solidFill>
                        </a:rPr>
                        <a:t>Overlapped</a:t>
                      </a:r>
                      <a:endParaRPr lang="en-US" dirty="0">
                        <a:solidFill>
                          <a:srgbClr val="4D4F53"/>
                        </a:solidFill>
                      </a:endParaRPr>
                    </a:p>
                  </a:txBody>
                  <a:tcPr anchor="ctr"/>
                </a:tc>
              </a:tr>
              <a:tr h="1019024">
                <a:tc>
                  <a:txBody>
                    <a:bodyPr/>
                    <a:lstStyle/>
                    <a:p>
                      <a:pPr algn="ctr"/>
                      <a:r>
                        <a:rPr lang="en-US" b="1" dirty="0" smtClean="0">
                          <a:solidFill>
                            <a:srgbClr val="4D4F53"/>
                          </a:solidFill>
                        </a:rPr>
                        <a:t>Task Generation</a:t>
                      </a:r>
                      <a:endParaRPr lang="en-US" b="1" dirty="0">
                        <a:solidFill>
                          <a:srgbClr val="4D4F53"/>
                        </a:solidFill>
                      </a:endParaRPr>
                    </a:p>
                  </a:txBody>
                  <a:tcPr anchor="ctr"/>
                </a:tc>
                <a:tc>
                  <a:txBody>
                    <a:bodyPr/>
                    <a:lstStyle/>
                    <a:p>
                      <a:pPr algn="ctr"/>
                      <a:r>
                        <a:rPr lang="en-US" dirty="0" smtClean="0">
                          <a:solidFill>
                            <a:srgbClr val="4D4F53"/>
                          </a:solidFill>
                        </a:rPr>
                        <a:t>Static</a:t>
                      </a:r>
                      <a:endParaRPr lang="en-US" dirty="0">
                        <a:solidFill>
                          <a:srgbClr val="4D4F53"/>
                        </a:solidFill>
                      </a:endParaRPr>
                    </a:p>
                  </a:txBody>
                  <a:tcPr anchor="ctr"/>
                </a:tc>
                <a:tc>
                  <a:txBody>
                    <a:bodyPr/>
                    <a:lstStyle/>
                    <a:p>
                      <a:pPr algn="ctr"/>
                      <a:r>
                        <a:rPr lang="en-US" dirty="0" smtClean="0">
                          <a:solidFill>
                            <a:srgbClr val="4D4F53"/>
                          </a:solidFill>
                        </a:rPr>
                        <a:t>Dynamic</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5</a:t>
            </a:fld>
            <a:endParaRPr lang="en-US" dirty="0"/>
          </a:p>
        </p:txBody>
      </p:sp>
      <p:sp>
        <p:nvSpPr>
          <p:cNvPr id="12" name="TextBox 11"/>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33503301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a:t>Explicit-Parallel-Call </a:t>
            </a:r>
            <a:r>
              <a:rPr lang="en-US" dirty="0" smtClean="0"/>
              <a:t>Design Space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8832853"/>
              </p:ext>
            </p:extLst>
          </p:nvPr>
        </p:nvGraphicFramePr>
        <p:xfrm>
          <a:off x="376388" y="1250480"/>
          <a:ext cx="8536707" cy="4184235"/>
        </p:xfrm>
        <a:graphic>
          <a:graphicData uri="http://schemas.openxmlformats.org/drawingml/2006/table">
            <a:tbl>
              <a:tblPr firstRow="1" bandRow="1">
                <a:tableStyleId>{10A1B5D5-9B99-4C35-A422-299274C87663}</a:tableStyleId>
              </a:tblPr>
              <a:tblGrid>
                <a:gridCol w="2845569"/>
                <a:gridCol w="2845569"/>
                <a:gridCol w="2845569"/>
              </a:tblGrid>
              <a:tr h="634641">
                <a:tc>
                  <a:txBody>
                    <a:bodyPr/>
                    <a:lstStyle/>
                    <a:p>
                      <a:pPr algn="ctr"/>
                      <a:endParaRPr lang="en-US" dirty="0">
                        <a:solidFill>
                          <a:schemeClr val="bg1"/>
                        </a:solidFill>
                      </a:endParaRPr>
                    </a:p>
                  </a:txBody>
                  <a:tcPr anchor="ctr"/>
                </a:tc>
                <a:tc>
                  <a:txBody>
                    <a:bodyPr/>
                    <a:lstStyle/>
                    <a:p>
                      <a:pPr algn="ctr"/>
                      <a:r>
                        <a:rPr lang="en-US" dirty="0" smtClean="0">
                          <a:solidFill>
                            <a:schemeClr val="bg1"/>
                          </a:solidFill>
                        </a:rPr>
                        <a:t>Software</a:t>
                      </a:r>
                      <a:endParaRPr lang="en-US" dirty="0">
                        <a:solidFill>
                          <a:schemeClr val="bg1"/>
                        </a:solidFill>
                      </a:endParaRPr>
                    </a:p>
                  </a:txBody>
                  <a:tcPr anchor="ctr"/>
                </a:tc>
                <a:tc>
                  <a:txBody>
                    <a:bodyPr/>
                    <a:lstStyle/>
                    <a:p>
                      <a:pPr algn="ctr"/>
                      <a:r>
                        <a:rPr lang="en-US" dirty="0" smtClean="0">
                          <a:solidFill>
                            <a:schemeClr val="bg1"/>
                          </a:solidFill>
                        </a:rPr>
                        <a:t>Hardware</a:t>
                      </a:r>
                      <a:endParaRPr lang="en-US" dirty="0">
                        <a:solidFill>
                          <a:schemeClr val="bg1"/>
                        </a:solidFill>
                      </a:endParaRPr>
                    </a:p>
                  </a:txBody>
                  <a:tcPr anchor="ctr"/>
                </a:tc>
              </a:tr>
              <a:tr h="1111094">
                <a:tc>
                  <a:txBody>
                    <a:bodyPr/>
                    <a:lstStyle/>
                    <a:p>
                      <a:pPr algn="ctr"/>
                      <a:r>
                        <a:rPr lang="en-US" b="1" dirty="0" smtClean="0">
                          <a:solidFill>
                            <a:srgbClr val="4D4F53"/>
                          </a:solidFill>
                          <a:latin typeface="Courier"/>
                          <a:cs typeface="Courier"/>
                        </a:rPr>
                        <a:t>Exposing</a:t>
                      </a:r>
                      <a:r>
                        <a:rPr lang="en-US" b="1" baseline="0" dirty="0" smtClean="0">
                          <a:solidFill>
                            <a:srgbClr val="4D4F53"/>
                          </a:solidFill>
                          <a:latin typeface="Courier"/>
                          <a:cs typeface="Courier"/>
                        </a:rPr>
                        <a:t> opportunities for fine-grain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Programming API</a:t>
                      </a:r>
                      <a:r>
                        <a:rPr lang="en-US" baseline="0" dirty="0" smtClean="0">
                          <a:solidFill>
                            <a:srgbClr val="4D4F53"/>
                          </a:solidFill>
                        </a:rPr>
                        <a:t> + </a:t>
                      </a:r>
                      <a:r>
                        <a:rPr lang="en-US" dirty="0" smtClean="0">
                          <a:solidFill>
                            <a:srgbClr val="4D4F53"/>
                          </a:solidFill>
                        </a:rPr>
                        <a:t>Cactus</a:t>
                      </a:r>
                      <a:r>
                        <a:rPr lang="en-US" baseline="0" dirty="0" smtClean="0">
                          <a:solidFill>
                            <a:srgbClr val="4D4F53"/>
                          </a:solidFill>
                        </a:rPr>
                        <a:t> stack</a:t>
                      </a:r>
                      <a:endParaRPr lang="en-US" dirty="0">
                        <a:solidFill>
                          <a:srgbClr val="4D4F53"/>
                        </a:solidFill>
                      </a:endParaRPr>
                    </a:p>
                  </a:txBody>
                  <a:tcPr anchor="ctr"/>
                </a:tc>
                <a:tc>
                  <a:txBody>
                    <a:bodyPr/>
                    <a:lstStyle/>
                    <a:p>
                      <a:pPr algn="ctr"/>
                      <a:r>
                        <a:rPr lang="en-US" baseline="0" dirty="0" smtClean="0">
                          <a:solidFill>
                            <a:srgbClr val="4D4F53"/>
                          </a:solidFill>
                        </a:rPr>
                        <a:t>Parallel function </a:t>
                      </a:r>
                      <a:r>
                        <a:rPr lang="en-US" baseline="0" dirty="0" smtClean="0">
                          <a:solidFill>
                            <a:srgbClr val="4D4F53"/>
                          </a:solidFill>
                        </a:rPr>
                        <a:t>call ISA</a:t>
                      </a:r>
                      <a:endParaRPr lang="en-US" dirty="0">
                        <a:solidFill>
                          <a:srgbClr val="4D4F53"/>
                        </a:solidFill>
                      </a:endParaRPr>
                    </a:p>
                  </a:txBody>
                  <a:tcPr anchor="ctr"/>
                </a:tc>
              </a:tr>
              <a:tr h="1128105">
                <a:tc>
                  <a:txBody>
                    <a:bodyPr/>
                    <a:lstStyle/>
                    <a:p>
                      <a:pPr algn="ctr"/>
                      <a:r>
                        <a:rPr lang="en-US" b="1" dirty="0" smtClean="0">
                          <a:solidFill>
                            <a:srgbClr val="4D4F53"/>
                          </a:solidFill>
                          <a:latin typeface="Courier"/>
                          <a:cs typeface="Courier"/>
                        </a:rPr>
                        <a:t>Scheduling</a:t>
                      </a:r>
                      <a:r>
                        <a:rPr lang="en-US" b="1" baseline="0" dirty="0" smtClean="0">
                          <a:solidFill>
                            <a:srgbClr val="4D4F53"/>
                          </a:solidFill>
                          <a:latin typeface="Courier"/>
                          <a:cs typeface="Courier"/>
                        </a:rPr>
                        <a:t> fine-grain</a:t>
                      </a:r>
                      <a:r>
                        <a:rPr lang="en-US" b="1" dirty="0" smtClean="0">
                          <a:solidFill>
                            <a:srgbClr val="4D4F53"/>
                          </a:solidFill>
                          <a:latin typeface="Courier"/>
                          <a:cs typeface="Courier"/>
                        </a:rPr>
                        <a:t> parallel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Adaptive runtime</a:t>
                      </a:r>
                      <a:endParaRPr lang="en-US" dirty="0">
                        <a:solidFill>
                          <a:srgbClr val="4D4F53"/>
                        </a:solidFill>
                      </a:endParaRPr>
                    </a:p>
                  </a:txBody>
                  <a:tcPr anchor="ctr"/>
                </a:tc>
                <a:tc>
                  <a:txBody>
                    <a:bodyPr/>
                    <a:lstStyle/>
                    <a:p>
                      <a:pPr algn="ctr"/>
                      <a:r>
                        <a:rPr lang="en-US" baseline="0" dirty="0" smtClean="0">
                          <a:solidFill>
                            <a:srgbClr val="4D4F53"/>
                          </a:solidFill>
                        </a:rPr>
                        <a:t>Task cache + distribution network</a:t>
                      </a:r>
                      <a:endParaRPr lang="en-US" dirty="0">
                        <a:solidFill>
                          <a:srgbClr val="4D4F53"/>
                        </a:solidFill>
                      </a:endParaRPr>
                    </a:p>
                  </a:txBody>
                  <a:tcPr anchor="ctr"/>
                </a:tc>
              </a:tr>
              <a:tr h="1232769">
                <a:tc>
                  <a:txBody>
                    <a:bodyPr/>
                    <a:lstStyle/>
                    <a:p>
                      <a:pPr algn="ctr"/>
                      <a:r>
                        <a:rPr lang="en-US" b="1" dirty="0" smtClean="0">
                          <a:solidFill>
                            <a:srgbClr val="4D4F53"/>
                          </a:solidFill>
                          <a:latin typeface="Courier"/>
                          <a:cs typeface="Courier"/>
                        </a:rPr>
                        <a:t>Executing</a:t>
                      </a:r>
                      <a:r>
                        <a:rPr lang="en-US" b="1" baseline="0" dirty="0" smtClean="0">
                          <a:solidFill>
                            <a:srgbClr val="4D4F53"/>
                          </a:solidFill>
                          <a:latin typeface="Courier"/>
                          <a:cs typeface="Courier"/>
                        </a:rPr>
                        <a:t> fine-grain parallel</a:t>
                      </a:r>
                      <a:r>
                        <a:rPr lang="en-US" b="1" dirty="0" smtClean="0">
                          <a:solidFill>
                            <a:srgbClr val="4D4F53"/>
                          </a:solidFill>
                          <a:latin typeface="Courier"/>
                          <a:cs typeface="Courier"/>
                        </a:rPr>
                        <a:t> tasks</a:t>
                      </a:r>
                      <a:endParaRPr lang="en-US" b="1" dirty="0">
                        <a:solidFill>
                          <a:srgbClr val="4D4F53"/>
                        </a:solidFill>
                        <a:latin typeface="Courier"/>
                        <a:cs typeface="Courier"/>
                      </a:endParaRPr>
                    </a:p>
                  </a:txBody>
                  <a:tcPr anchor="ctr"/>
                </a:tc>
                <a:tc>
                  <a:txBody>
                    <a:bodyPr/>
                    <a:lstStyle/>
                    <a:p>
                      <a:pPr algn="ctr"/>
                      <a:r>
                        <a:rPr lang="en-US" dirty="0" smtClean="0">
                          <a:solidFill>
                            <a:srgbClr val="4D4F53"/>
                          </a:solidFill>
                        </a:rPr>
                        <a:t>Application</a:t>
                      </a:r>
                      <a:r>
                        <a:rPr lang="en-US" baseline="0" dirty="0" smtClean="0">
                          <a:solidFill>
                            <a:srgbClr val="4D4F53"/>
                          </a:solidFill>
                        </a:rPr>
                        <a:t> running on traditional multicore</a:t>
                      </a:r>
                      <a:endParaRPr lang="en-US" dirty="0">
                        <a:solidFill>
                          <a:srgbClr val="4D4F53"/>
                        </a:solidFill>
                      </a:endParaRPr>
                    </a:p>
                  </a:txBody>
                  <a:tcPr anchor="ctr"/>
                </a:tc>
                <a:tc>
                  <a:txBody>
                    <a:bodyPr/>
                    <a:lstStyle/>
                    <a:p>
                      <a:pPr algn="ctr"/>
                      <a:r>
                        <a:rPr lang="en-US" dirty="0" smtClean="0">
                          <a:solidFill>
                            <a:srgbClr val="4D4F53"/>
                          </a:solidFill>
                        </a:rPr>
                        <a:t>Amorphous</a:t>
                      </a:r>
                      <a:r>
                        <a:rPr lang="en-US" baseline="0" dirty="0" smtClean="0">
                          <a:solidFill>
                            <a:srgbClr val="4D4F53"/>
                          </a:solidFill>
                        </a:rPr>
                        <a:t> data parallel accelerators (XPC tiles)</a:t>
                      </a:r>
                      <a:endParaRPr lang="en-US" dirty="0">
                        <a:solidFill>
                          <a:srgbClr val="4D4F53"/>
                        </a:solidFill>
                      </a:endParaRPr>
                    </a:p>
                  </a:txBody>
                  <a:tcPr anchor="ctr"/>
                </a:tc>
              </a:tr>
            </a:tbl>
          </a:graphicData>
        </a:graphic>
      </p:graphicFrame>
      <p:sp>
        <p:nvSpPr>
          <p:cNvPr id="8" name="Content Placeholder 2"/>
          <p:cNvSpPr txBox="1">
            <a:spLocks/>
          </p:cNvSpPr>
          <p:nvPr/>
        </p:nvSpPr>
        <p:spPr>
          <a:xfrm>
            <a:off x="635000" y="5629747"/>
            <a:ext cx="7885545" cy="102389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Explore different permutations of SW/HW techniques</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50</a:t>
            </a:fld>
            <a:endParaRPr lang="en-US" dirty="0"/>
          </a:p>
        </p:txBody>
      </p:sp>
      <p:sp>
        <p:nvSpPr>
          <p:cNvPr id="6" name="TextBox 5"/>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235130512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385" y="230174"/>
            <a:ext cx="4439920" cy="1425906"/>
          </a:xfrm>
        </p:spPr>
        <p:txBody>
          <a:bodyPr>
            <a:normAutofit/>
          </a:bodyPr>
          <a:lstStyle/>
          <a:p>
            <a:r>
              <a:rPr lang="en-US" dirty="0" smtClean="0"/>
              <a:t>FG-SIMT</a:t>
            </a:r>
            <a:br>
              <a:rPr lang="en-US" dirty="0" smtClean="0"/>
            </a:br>
            <a:r>
              <a:rPr lang="en-US" dirty="0" smtClean="0"/>
              <a:t>Example Execution</a:t>
            </a:r>
            <a:endParaRPr lang="en-US" dirty="0"/>
          </a:p>
        </p:txBody>
      </p:sp>
      <p:sp>
        <p:nvSpPr>
          <p:cNvPr id="7" name="TextBox 6"/>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12/27</a:t>
            </a:r>
            <a:endParaRPr lang="en-US" sz="1200" dirty="0">
              <a:solidFill>
                <a:srgbClr val="FFFFFF"/>
              </a:solidFill>
            </a:endParaRPr>
          </a:p>
        </p:txBody>
      </p:sp>
      <p:pic>
        <p:nvPicPr>
          <p:cNvPr id="8" name="Picture 7" descr="fgsimt-exec-vsadd0.pdf"/>
          <p:cNvPicPr>
            <a:picLocks noChangeAspect="1"/>
          </p:cNvPicPr>
          <p:nvPr/>
        </p:nvPicPr>
        <p:blipFill rotWithShape="1">
          <a:blip r:embed="rId3">
            <a:extLst>
              <a:ext uri="{28A0092B-C50C-407E-A947-70E740481C1C}">
                <a14:useLocalDpi xmlns:a14="http://schemas.microsoft.com/office/drawing/2010/main" val="0"/>
              </a:ext>
            </a:extLst>
          </a:blip>
          <a:srcRect b="3828"/>
          <a:stretch/>
        </p:blipFill>
        <p:spPr>
          <a:xfrm>
            <a:off x="402018" y="230174"/>
            <a:ext cx="8591892" cy="6362372"/>
          </a:xfrm>
          <a:prstGeom prst="rect">
            <a:avLst/>
          </a:prstGeom>
        </p:spPr>
      </p:pic>
      <p:pic>
        <p:nvPicPr>
          <p:cNvPr id="9" name="Picture 8" descr="fgsimt-exec-vsadd1.pdf"/>
          <p:cNvPicPr>
            <a:picLocks noChangeAspect="1"/>
          </p:cNvPicPr>
          <p:nvPr/>
        </p:nvPicPr>
        <p:blipFill rotWithShape="1">
          <a:blip r:embed="rId4">
            <a:extLst>
              <a:ext uri="{28A0092B-C50C-407E-A947-70E740481C1C}">
                <a14:useLocalDpi xmlns:a14="http://schemas.microsoft.com/office/drawing/2010/main" val="0"/>
              </a:ext>
            </a:extLst>
          </a:blip>
          <a:srcRect b="3828"/>
          <a:stretch/>
        </p:blipFill>
        <p:spPr>
          <a:xfrm>
            <a:off x="404333" y="232489"/>
            <a:ext cx="8591892" cy="6362372"/>
          </a:xfrm>
          <a:prstGeom prst="rect">
            <a:avLst/>
          </a:prstGeom>
        </p:spPr>
      </p:pic>
      <p:pic>
        <p:nvPicPr>
          <p:cNvPr id="10" name="Picture 9" descr="fgsimt-exec-vsadd2.pdf"/>
          <p:cNvPicPr>
            <a:picLocks noChangeAspect="1"/>
          </p:cNvPicPr>
          <p:nvPr/>
        </p:nvPicPr>
        <p:blipFill rotWithShape="1">
          <a:blip r:embed="rId5">
            <a:extLst>
              <a:ext uri="{28A0092B-C50C-407E-A947-70E740481C1C}">
                <a14:useLocalDpi xmlns:a14="http://schemas.microsoft.com/office/drawing/2010/main" val="0"/>
              </a:ext>
            </a:extLst>
          </a:blip>
          <a:srcRect b="4012"/>
          <a:stretch/>
        </p:blipFill>
        <p:spPr>
          <a:xfrm>
            <a:off x="402018" y="230819"/>
            <a:ext cx="8591892" cy="6350182"/>
          </a:xfrm>
          <a:prstGeom prst="rect">
            <a:avLst/>
          </a:prstGeom>
        </p:spPr>
      </p:pic>
      <p:pic>
        <p:nvPicPr>
          <p:cNvPr id="11" name="Picture 10" descr="fgsimt-exec-vsadd3.pdf"/>
          <p:cNvPicPr>
            <a:picLocks noChangeAspect="1"/>
          </p:cNvPicPr>
          <p:nvPr/>
        </p:nvPicPr>
        <p:blipFill rotWithShape="1">
          <a:blip r:embed="rId6">
            <a:extLst>
              <a:ext uri="{28A0092B-C50C-407E-A947-70E740481C1C}">
                <a14:useLocalDpi xmlns:a14="http://schemas.microsoft.com/office/drawing/2010/main" val="0"/>
              </a:ext>
            </a:extLst>
          </a:blip>
          <a:srcRect b="3828"/>
          <a:stretch/>
        </p:blipFill>
        <p:spPr>
          <a:xfrm>
            <a:off x="404333" y="232489"/>
            <a:ext cx="8591892" cy="6362372"/>
          </a:xfrm>
          <a:prstGeom prst="rect">
            <a:avLst/>
          </a:prstGeom>
        </p:spPr>
      </p:pic>
      <p:pic>
        <p:nvPicPr>
          <p:cNvPr id="12" name="Picture 11" descr="fgsimt-exec-vsadd4.pdf"/>
          <p:cNvPicPr>
            <a:picLocks noChangeAspect="1"/>
          </p:cNvPicPr>
          <p:nvPr/>
        </p:nvPicPr>
        <p:blipFill rotWithShape="1">
          <a:blip r:embed="rId7">
            <a:extLst>
              <a:ext uri="{28A0092B-C50C-407E-A947-70E740481C1C}">
                <a14:useLocalDpi xmlns:a14="http://schemas.microsoft.com/office/drawing/2010/main" val="0"/>
              </a:ext>
            </a:extLst>
          </a:blip>
          <a:srcRect b="4013"/>
          <a:stretch/>
        </p:blipFill>
        <p:spPr>
          <a:xfrm>
            <a:off x="402937" y="231526"/>
            <a:ext cx="8590973" cy="6349476"/>
          </a:xfrm>
          <a:prstGeom prst="rect">
            <a:avLst/>
          </a:prstGeom>
        </p:spPr>
      </p:pic>
    </p:spTree>
    <p:extLst>
      <p:ext uri="{BB962C8B-B14F-4D97-AF65-F5344CB8AC3E}">
        <p14:creationId xmlns:p14="http://schemas.microsoft.com/office/powerpoint/2010/main" val="3939968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Tracking Value Structure</a:t>
            </a:r>
            <a:endParaRPr lang="en-US" dirty="0"/>
          </a:p>
        </p:txBody>
      </p:sp>
      <p:sp>
        <p:nvSpPr>
          <p:cNvPr id="4" name="Content Placeholder 3"/>
          <p:cNvSpPr>
            <a:spLocks noGrp="1"/>
          </p:cNvSpPr>
          <p:nvPr>
            <p:ph idx="1"/>
          </p:nvPr>
        </p:nvSpPr>
        <p:spPr>
          <a:xfrm>
            <a:off x="173183" y="1095374"/>
            <a:ext cx="5518726" cy="5381625"/>
          </a:xfrm>
        </p:spPr>
        <p:txBody>
          <a:bodyPr/>
          <a:lstStyle/>
          <a:p>
            <a:r>
              <a:rPr lang="en-US" dirty="0" smtClean="0"/>
              <a:t>Store affine values in </a:t>
            </a:r>
            <a:r>
              <a:rPr lang="en-US" dirty="0" smtClean="0">
                <a:solidFill>
                  <a:srgbClr val="B31B1B"/>
                </a:solidFill>
              </a:rPr>
              <a:t>Affine SIMT Register File (ASRF)</a:t>
            </a:r>
            <a:endParaRPr lang="en-US" dirty="0" smtClean="0"/>
          </a:p>
          <a:p>
            <a:endParaRPr lang="en-US" dirty="0" smtClean="0"/>
          </a:p>
          <a:p>
            <a:r>
              <a:rPr lang="en-US" dirty="0" smtClean="0"/>
              <a:t>ASRF encodes affine values as base and stride pair with uniform/affine tags</a:t>
            </a:r>
          </a:p>
          <a:p>
            <a:endParaRPr lang="en-US" dirty="0" smtClean="0"/>
          </a:p>
          <a:p>
            <a:r>
              <a:rPr lang="en-US" dirty="0" smtClean="0"/>
              <a:t>Registers are tagged as affine when:</a:t>
            </a:r>
          </a:p>
          <a:p>
            <a:pPr lvl="1"/>
            <a:r>
              <a:rPr lang="en-US" dirty="0"/>
              <a:t>S</a:t>
            </a:r>
            <a:r>
              <a:rPr lang="en-US" dirty="0" smtClean="0"/>
              <a:t>hared loads (e.g.</a:t>
            </a:r>
            <a:r>
              <a:rPr lang="en-US" dirty="0"/>
              <a:t>,</a:t>
            </a:r>
            <a:r>
              <a:rPr lang="en-US" dirty="0" smtClean="0"/>
              <a:t> </a:t>
            </a:r>
            <a:r>
              <a:rPr lang="en-US" dirty="0" err="1" smtClean="0">
                <a:latin typeface="Courier"/>
                <a:cs typeface="Courier"/>
              </a:rPr>
              <a:t>ld.param</a:t>
            </a:r>
            <a:r>
              <a:rPr lang="en-US" dirty="0" smtClean="0">
                <a:latin typeface="Courier"/>
                <a:cs typeface="Courier"/>
              </a:rPr>
              <a:t>, </a:t>
            </a:r>
            <a:r>
              <a:rPr lang="en-US" dirty="0" err="1" smtClean="0">
                <a:latin typeface="Courier"/>
                <a:cs typeface="Courier"/>
              </a:rPr>
              <a:t>ld.sh</a:t>
            </a:r>
            <a:r>
              <a:rPr lang="en-US" dirty="0" smtClean="0"/>
              <a:t>)</a:t>
            </a:r>
          </a:p>
          <a:p>
            <a:pPr lvl="1"/>
            <a:r>
              <a:rPr lang="en-US" dirty="0" smtClean="0"/>
              <a:t>Thread index (e.g., </a:t>
            </a:r>
            <a:r>
              <a:rPr lang="en-US" dirty="0" err="1" smtClean="0">
                <a:latin typeface="Courier"/>
                <a:cs typeface="Courier"/>
              </a:rPr>
              <a:t>tid.x</a:t>
            </a:r>
            <a:r>
              <a:rPr lang="en-US" dirty="0" smtClean="0">
                <a:latin typeface="Courier"/>
                <a:cs typeface="Courier"/>
              </a:rPr>
              <a:t>, IDX</a:t>
            </a:r>
            <a:r>
              <a:rPr lang="en-US" dirty="0" smtClean="0"/>
              <a:t>)</a:t>
            </a:r>
          </a:p>
          <a:p>
            <a:pPr lvl="1"/>
            <a:r>
              <a:rPr lang="en-US" dirty="0" smtClean="0"/>
              <a:t>Result of affine arithmetic</a:t>
            </a:r>
          </a:p>
        </p:txBody>
      </p:sp>
      <p:sp>
        <p:nvSpPr>
          <p:cNvPr id="6" name="TextBox 5"/>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14/27</a:t>
            </a:r>
            <a:endParaRPr lang="en-US" sz="1200" dirty="0">
              <a:solidFill>
                <a:srgbClr val="FFFFFF"/>
              </a:solidFill>
            </a:endParaRPr>
          </a:p>
        </p:txBody>
      </p:sp>
      <p:pic>
        <p:nvPicPr>
          <p:cNvPr id="7" name="Picture 6" descr="fgsimt-affine-uar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0" y="1307869"/>
            <a:ext cx="2552700" cy="4521200"/>
          </a:xfrm>
          <a:prstGeom prst="rect">
            <a:avLst/>
          </a:prstGeom>
        </p:spPr>
      </p:pic>
      <p:sp>
        <p:nvSpPr>
          <p:cNvPr id="5" name="Oval 4"/>
          <p:cNvSpPr/>
          <p:nvPr/>
        </p:nvSpPr>
        <p:spPr>
          <a:xfrm>
            <a:off x="7485668" y="1777869"/>
            <a:ext cx="1063236" cy="1063236"/>
          </a:xfrm>
          <a:prstGeom prst="ellipse">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441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Expansion</a:t>
            </a:r>
            <a:endParaRPr lang="en-US" dirty="0"/>
          </a:p>
        </p:txBody>
      </p:sp>
      <p:sp>
        <p:nvSpPr>
          <p:cNvPr id="4" name="TextBox 3"/>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20/27</a:t>
            </a:r>
            <a:endParaRPr lang="en-US" sz="1200" dirty="0">
              <a:solidFill>
                <a:srgbClr val="FFFFFF"/>
              </a:solidFill>
            </a:endParaRPr>
          </a:p>
        </p:txBody>
      </p:sp>
      <p:sp>
        <p:nvSpPr>
          <p:cNvPr id="8" name="Content Placeholder 2"/>
          <p:cNvSpPr txBox="1">
            <a:spLocks/>
          </p:cNvSpPr>
          <p:nvPr/>
        </p:nvSpPr>
        <p:spPr>
          <a:xfrm>
            <a:off x="609600" y="1226132"/>
            <a:ext cx="8229600" cy="171795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Cannot exploit value structure after divergence</a:t>
            </a:r>
          </a:p>
          <a:p>
            <a:pPr lvl="1"/>
            <a:r>
              <a:rPr lang="en-US" dirty="0" smtClean="0"/>
              <a:t>Would require multiple states of affine registers</a:t>
            </a:r>
          </a:p>
          <a:p>
            <a:pPr lvl="1"/>
            <a:r>
              <a:rPr lang="en-US" dirty="0" smtClean="0"/>
              <a:t>Best case with traditional data parallelism</a:t>
            </a:r>
          </a:p>
          <a:p>
            <a:r>
              <a:rPr lang="en-US" dirty="0" smtClean="0"/>
              <a:t>Overhead from overwriting affine register after divergence</a:t>
            </a:r>
          </a:p>
        </p:txBody>
      </p:sp>
      <p:pic>
        <p:nvPicPr>
          <p:cNvPr id="10" name="Picture 9" descr="affine-dest-expans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62" y="3618145"/>
            <a:ext cx="5923678" cy="1594274"/>
          </a:xfrm>
          <a:prstGeom prst="rect">
            <a:avLst/>
          </a:prstGeom>
        </p:spPr>
      </p:pic>
      <p:grpSp>
        <p:nvGrpSpPr>
          <p:cNvPr id="11" name="Group 10"/>
          <p:cNvGrpSpPr/>
          <p:nvPr/>
        </p:nvGrpSpPr>
        <p:grpSpPr>
          <a:xfrm>
            <a:off x="4419202" y="3534233"/>
            <a:ext cx="313044" cy="369332"/>
            <a:chOff x="7985760" y="5091006"/>
            <a:chExt cx="313044" cy="369332"/>
          </a:xfrm>
        </p:grpSpPr>
        <p:sp>
          <p:nvSpPr>
            <p:cNvPr id="12" name="Rectangle 11"/>
            <p:cNvSpPr/>
            <p:nvPr/>
          </p:nvSpPr>
          <p:spPr>
            <a:xfrm>
              <a:off x="8006080" y="5151120"/>
              <a:ext cx="264160" cy="264160"/>
            </a:xfrm>
            <a:prstGeom prst="rect">
              <a:avLst/>
            </a:prstGeom>
            <a:solidFill>
              <a:schemeClr val="tx2">
                <a:lumMod val="20000"/>
                <a:lumOff val="80000"/>
              </a:schemeClr>
            </a:solidFill>
            <a:ln>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985760" y="5091006"/>
              <a:ext cx="313044" cy="369332"/>
            </a:xfrm>
            <a:prstGeom prst="rect">
              <a:avLst/>
            </a:prstGeom>
            <a:noFill/>
          </p:spPr>
          <p:txBody>
            <a:bodyPr wrap="none" rtlCol="0">
              <a:spAutoFit/>
            </a:bodyPr>
            <a:lstStyle/>
            <a:p>
              <a:r>
                <a:rPr lang="en-US" dirty="0" smtClean="0"/>
                <a:t>5</a:t>
              </a:r>
              <a:endParaRPr lang="en-US" dirty="0"/>
            </a:p>
          </p:txBody>
        </p:sp>
      </p:grpSp>
      <p:grpSp>
        <p:nvGrpSpPr>
          <p:cNvPr id="14" name="Group 13"/>
          <p:cNvGrpSpPr/>
          <p:nvPr/>
        </p:nvGrpSpPr>
        <p:grpSpPr>
          <a:xfrm>
            <a:off x="3128882" y="4251175"/>
            <a:ext cx="313044" cy="369332"/>
            <a:chOff x="7985760" y="5091006"/>
            <a:chExt cx="313044" cy="369332"/>
          </a:xfrm>
        </p:grpSpPr>
        <p:sp>
          <p:nvSpPr>
            <p:cNvPr id="15" name="Rectangle 14"/>
            <p:cNvSpPr/>
            <p:nvPr/>
          </p:nvSpPr>
          <p:spPr>
            <a:xfrm>
              <a:off x="8006080" y="5151120"/>
              <a:ext cx="264160" cy="264160"/>
            </a:xfrm>
            <a:prstGeom prst="rect">
              <a:avLst/>
            </a:prstGeom>
            <a:solidFill>
              <a:schemeClr val="tx2">
                <a:lumMod val="20000"/>
                <a:lumOff val="80000"/>
              </a:schemeClr>
            </a:solidFill>
            <a:ln>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985760" y="5091006"/>
              <a:ext cx="313044" cy="369332"/>
            </a:xfrm>
            <a:prstGeom prst="rect">
              <a:avLst/>
            </a:prstGeom>
            <a:noFill/>
          </p:spPr>
          <p:txBody>
            <a:bodyPr wrap="none" rtlCol="0">
              <a:spAutoFit/>
            </a:bodyPr>
            <a:lstStyle/>
            <a:p>
              <a:r>
                <a:rPr lang="en-US" dirty="0"/>
                <a:t>6</a:t>
              </a:r>
            </a:p>
          </p:txBody>
        </p:sp>
      </p:grpSp>
      <p:grpSp>
        <p:nvGrpSpPr>
          <p:cNvPr id="17" name="Group 16"/>
          <p:cNvGrpSpPr/>
          <p:nvPr/>
        </p:nvGrpSpPr>
        <p:grpSpPr>
          <a:xfrm>
            <a:off x="5343762" y="4565289"/>
            <a:ext cx="398026" cy="375920"/>
            <a:chOff x="9499600" y="4358640"/>
            <a:chExt cx="398026" cy="375920"/>
          </a:xfrm>
        </p:grpSpPr>
        <p:cxnSp>
          <p:nvCxnSpPr>
            <p:cNvPr id="18" name="Straight Connector 17"/>
            <p:cNvCxnSpPr/>
            <p:nvPr/>
          </p:nvCxnSpPr>
          <p:spPr>
            <a:xfrm flipH="1">
              <a:off x="9499600" y="4358640"/>
              <a:ext cx="398026" cy="375920"/>
            </a:xfrm>
            <a:prstGeom prst="line">
              <a:avLst/>
            </a:prstGeom>
            <a:ln>
              <a:solidFill>
                <a:srgbClr val="B31B1B"/>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499600" y="4358640"/>
              <a:ext cx="398026" cy="375920"/>
            </a:xfrm>
            <a:prstGeom prst="line">
              <a:avLst/>
            </a:prstGeom>
            <a:ln>
              <a:solidFill>
                <a:srgbClr val="B31B1B"/>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98487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16667E-6 3.7037E-7 L -0.0566 0.1037 " pathEditMode="relative" ptsTypes="AA">
                                      <p:cBhvr>
                                        <p:cTn id="10" dur="500" fill="hold"/>
                                        <p:tgtEl>
                                          <p:spTgt spid="1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61111E-6 4.44444E-6 L 0.24792 0.04444 " pathEditMode="relative" rAng="0" ptsTypes="AA">
                                      <p:cBhvr>
                                        <p:cTn id="18" dur="500" fill="hold"/>
                                        <p:tgtEl>
                                          <p:spTgt spid="14"/>
                                        </p:tgtEl>
                                        <p:attrNameLst>
                                          <p:attrName>ppt_x</p:attrName>
                                          <p:attrName>ppt_y</p:attrName>
                                        </p:attrNameLst>
                                      </p:cBhvr>
                                      <p:rCtr x="12396" y="2222"/>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FG-SIMT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54</a:t>
            </a:fld>
            <a:endParaRPr lang="en-US" dirty="0"/>
          </a:p>
        </p:txBody>
      </p:sp>
      <p:pic>
        <p:nvPicPr>
          <p:cNvPr id="5" name="Picture 4" descr="rtl-cycle-count_3-split.p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65051"/>
            <a:ext cx="8229600" cy="4149147"/>
          </a:xfrm>
          <a:prstGeom prst="rect">
            <a:avLst/>
          </a:prstGeom>
        </p:spPr>
      </p:pic>
      <p:pic>
        <p:nvPicPr>
          <p:cNvPr id="6" name="Picture 5" descr="results-legen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335" y="988543"/>
            <a:ext cx="6507019" cy="720334"/>
          </a:xfrm>
          <a:prstGeom prst="rect">
            <a:avLst/>
          </a:prstGeom>
        </p:spPr>
      </p:pic>
      <p:sp>
        <p:nvSpPr>
          <p:cNvPr id="7" name="Rectangle 6"/>
          <p:cNvSpPr/>
          <p:nvPr/>
        </p:nvSpPr>
        <p:spPr>
          <a:xfrm>
            <a:off x="878158" y="2582589"/>
            <a:ext cx="683065" cy="323909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76748" y="2588077"/>
            <a:ext cx="683065" cy="323360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82784" y="2577405"/>
            <a:ext cx="683065" cy="3244275"/>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78908" y="2588077"/>
            <a:ext cx="683065" cy="323360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683415" y="1920935"/>
            <a:ext cx="683065"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087893" y="1920935"/>
            <a:ext cx="1889101"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490670" y="1920934"/>
            <a:ext cx="683065" cy="3993263"/>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480152"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690194"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95333" y="1995637"/>
            <a:ext cx="683065" cy="3918561"/>
          </a:xfrm>
          <a:prstGeom prst="rect">
            <a:avLst/>
          </a:prstGeom>
          <a:noFill/>
          <a:ln w="28575" cmpd="sng">
            <a:solidFill>
              <a:srgbClr val="B31B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FG-SIMT    </a:t>
            </a:r>
            <a:r>
              <a:rPr lang="en-US" sz="1200" baseline="0" dirty="0" smtClean="0">
                <a:solidFill>
                  <a:schemeClr val="accent1"/>
                </a:solidFill>
              </a:rPr>
              <a:t>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233215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4" grpId="1" animBg="1"/>
      <p:bldP spid="15" grpId="0" animBg="1"/>
      <p:bldP spid="15" grpId="1" animBg="1"/>
      <p:bldP spid="16" grpId="0" animBg="1"/>
      <p:bldP spid="16"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Idealized Performance</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55</a:t>
            </a:fld>
            <a:endParaRPr lang="en-US" dirty="0"/>
          </a:p>
        </p:txBody>
      </p:sp>
      <p:pic>
        <p:nvPicPr>
          <p:cNvPr id="5" name="Picture 4" descr="Screen Shot 2014-10-05 at 3.5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5" y="1100393"/>
            <a:ext cx="8185815" cy="5233554"/>
          </a:xfrm>
          <a:prstGeom prst="rect">
            <a:avLst/>
          </a:prstGeom>
        </p:spPr>
      </p:pic>
    </p:spTree>
    <p:extLst>
      <p:ext uri="{BB962C8B-B14F-4D97-AF65-F5344CB8AC3E}">
        <p14:creationId xmlns:p14="http://schemas.microsoft.com/office/powerpoint/2010/main" val="296608725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HWWL Work Redistribution Comparison</a:t>
            </a:r>
            <a:endParaRPr lang="en-US" dirty="0"/>
          </a:p>
        </p:txBody>
      </p:sp>
      <p:sp>
        <p:nvSpPr>
          <p:cNvPr id="4" name="Slide Number Placeholder 3"/>
          <p:cNvSpPr>
            <a:spLocks noGrp="1"/>
          </p:cNvSpPr>
          <p:nvPr>
            <p:ph type="sldNum" sz="quarter" idx="4"/>
          </p:nvPr>
        </p:nvSpPr>
        <p:spPr/>
        <p:txBody>
          <a:bodyPr/>
          <a:lstStyle/>
          <a:p>
            <a:fld id="{592C423E-8D33-2B4D-9B9F-8C525F5FECA0}" type="slidenum">
              <a:rPr lang="en-US" smtClean="0"/>
              <a:pPr/>
              <a:t>56</a:t>
            </a:fld>
            <a:endParaRPr lang="en-US" dirty="0"/>
          </a:p>
        </p:txBody>
      </p:sp>
      <p:pic>
        <p:nvPicPr>
          <p:cNvPr id="3" name="Picture 2" descr="Screen Shot 2014-10-05 at 3.57.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5" y="1218254"/>
            <a:ext cx="7963483" cy="5069511"/>
          </a:xfrm>
          <a:prstGeom prst="rect">
            <a:avLst/>
          </a:prstGeom>
        </p:spPr>
      </p:pic>
      <p:sp>
        <p:nvSpPr>
          <p:cNvPr id="6" name="TextBox 5"/>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a:t>
            </a:r>
            <a:r>
              <a:rPr lang="en-US" sz="1200" baseline="0" dirty="0" smtClean="0">
                <a:solidFill>
                  <a:schemeClr val="bg1"/>
                </a:solidFill>
              </a:rPr>
              <a:t>HWWL </a:t>
            </a:r>
            <a:r>
              <a:rPr lang="en-US" sz="1200" baseline="0" dirty="0" smtClean="0">
                <a:solidFill>
                  <a:schemeClr val="accent1"/>
                </a:solidFill>
              </a:rPr>
              <a:t>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384245309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4" y="230174"/>
            <a:ext cx="8617525" cy="777856"/>
          </a:xfrm>
        </p:spPr>
        <p:txBody>
          <a:bodyPr>
            <a:normAutofit fontScale="90000"/>
          </a:bodyPr>
          <a:lstStyle/>
          <a:p>
            <a:r>
              <a:rPr lang="en-US" dirty="0" smtClean="0"/>
              <a:t>Scheduling Parallel Tasks: Adaptive Runtime</a:t>
            </a:r>
            <a:endParaRPr lang="en-US" dirty="0"/>
          </a:p>
        </p:txBody>
      </p:sp>
      <p:sp>
        <p:nvSpPr>
          <p:cNvPr id="8" name="Content Placeholder 2"/>
          <p:cNvSpPr txBox="1">
            <a:spLocks/>
          </p:cNvSpPr>
          <p:nvPr/>
        </p:nvSpPr>
        <p:spPr>
          <a:xfrm>
            <a:off x="300185" y="3740818"/>
            <a:ext cx="8624459" cy="296718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SW runtime to facilitate work stealing</a:t>
            </a:r>
          </a:p>
          <a:p>
            <a:pPr lvl="1"/>
            <a:r>
              <a:rPr lang="en-US" dirty="0" smtClean="0">
                <a:cs typeface="Courier"/>
              </a:rPr>
              <a:t>Each tile has its own spawn queue for generated tasks</a:t>
            </a:r>
          </a:p>
          <a:p>
            <a:pPr lvl="1"/>
            <a:r>
              <a:rPr lang="en-US" dirty="0" err="1" smtClean="0">
                <a:latin typeface="Courier"/>
                <a:cs typeface="Courier"/>
              </a:rPr>
              <a:t>pcall</a:t>
            </a:r>
            <a:r>
              <a:rPr lang="en-US" dirty="0" smtClean="0">
                <a:cs typeface="Courier"/>
              </a:rPr>
              <a:t> triggers runtime to create new task to push onto spawn queue</a:t>
            </a:r>
          </a:p>
          <a:p>
            <a:r>
              <a:rPr lang="en-US" dirty="0" smtClean="0">
                <a:cs typeface="Courier"/>
              </a:rPr>
              <a:t>Collect heuristics to determine when/where to schedule tasks</a:t>
            </a:r>
          </a:p>
          <a:p>
            <a:pPr lvl="1"/>
            <a:r>
              <a:rPr lang="en-US" dirty="0" smtClean="0">
                <a:cs typeface="Courier"/>
              </a:rPr>
              <a:t>Profile tasks on different tiles based on raw performance</a:t>
            </a:r>
          </a:p>
          <a:p>
            <a:pPr lvl="1"/>
            <a:r>
              <a:rPr lang="en-US" dirty="0" smtClean="0">
                <a:cs typeface="Courier"/>
              </a:rPr>
              <a:t>Control irregularity (e.g., number of warp fragments)</a:t>
            </a:r>
          </a:p>
          <a:p>
            <a:pPr lvl="1"/>
            <a:r>
              <a:rPr lang="en-US" dirty="0" smtClean="0">
                <a:cs typeface="Courier"/>
              </a:rPr>
              <a:t>Memory-access irregularity (e.g., number of </a:t>
            </a:r>
            <a:r>
              <a:rPr lang="en-US" dirty="0" err="1" smtClean="0">
                <a:cs typeface="Courier"/>
              </a:rPr>
              <a:t>uncoalesced</a:t>
            </a:r>
            <a:r>
              <a:rPr lang="en-US" dirty="0" smtClean="0">
                <a:cs typeface="Courier"/>
              </a:rPr>
              <a:t> accesses)</a:t>
            </a: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57</a:t>
            </a:fld>
            <a:endParaRPr lang="en-US" dirty="0"/>
          </a:p>
        </p:txBody>
      </p:sp>
      <p:pic>
        <p:nvPicPr>
          <p:cNvPr id="6" name="Picture 5" descr="Screen Shot 2014-09-18 at 1.44.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418" y="1008030"/>
            <a:ext cx="5440219" cy="2689547"/>
          </a:xfrm>
          <a:prstGeom prst="rect">
            <a:avLst/>
          </a:prstGeom>
        </p:spPr>
      </p:pic>
      <p:sp>
        <p:nvSpPr>
          <p:cNvPr id="4" name="Rectangle 3"/>
          <p:cNvSpPr/>
          <p:nvPr/>
        </p:nvSpPr>
        <p:spPr>
          <a:xfrm>
            <a:off x="142009" y="1138496"/>
            <a:ext cx="1573648" cy="1189073"/>
          </a:xfrm>
          <a:prstGeom prst="rect">
            <a:avLst/>
          </a:prstGeom>
          <a:solidFill>
            <a:srgbClr val="CC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TextBox 6"/>
          <p:cNvSpPr txBox="1"/>
          <p:nvPr/>
        </p:nvSpPr>
        <p:spPr>
          <a:xfrm>
            <a:off x="145771" y="1127240"/>
            <a:ext cx="1569886" cy="1200329"/>
          </a:xfrm>
          <a:prstGeom prst="rect">
            <a:avLst/>
          </a:prstGeom>
          <a:noFill/>
        </p:spPr>
        <p:txBody>
          <a:bodyPr wrap="none" rtlCol="0">
            <a:spAutoFit/>
          </a:bodyPr>
          <a:lstStyle/>
          <a:p>
            <a:r>
              <a:rPr lang="en-US" b="1" dirty="0"/>
              <a:t>s</a:t>
            </a:r>
            <a:r>
              <a:rPr lang="en-US" b="1" dirty="0" smtClean="0"/>
              <a:t>tack0</a:t>
            </a:r>
          </a:p>
          <a:p>
            <a:r>
              <a:rPr lang="en-US" dirty="0" err="1" smtClean="0">
                <a:latin typeface="Courier"/>
                <a:cs typeface="Courier"/>
              </a:rPr>
              <a:t>local_vars</a:t>
            </a:r>
            <a:endParaRPr lang="en-US" dirty="0" smtClean="0">
              <a:latin typeface="Courier"/>
              <a:cs typeface="Courier"/>
            </a:endParaRPr>
          </a:p>
          <a:p>
            <a:r>
              <a:rPr lang="en-US" dirty="0" err="1">
                <a:latin typeface="Courier"/>
                <a:cs typeface="Courier"/>
              </a:rPr>
              <a:t>a</a:t>
            </a:r>
            <a:r>
              <a:rPr lang="en-US" dirty="0" err="1" smtClean="0">
                <a:latin typeface="Courier"/>
                <a:cs typeface="Courier"/>
              </a:rPr>
              <a:t>rgs</a:t>
            </a:r>
            <a:endParaRPr lang="en-US" dirty="0" smtClean="0">
              <a:latin typeface="Courier"/>
              <a:cs typeface="Courier"/>
            </a:endParaRPr>
          </a:p>
          <a:p>
            <a:r>
              <a:rPr lang="en-US" dirty="0" err="1">
                <a:latin typeface="Courier"/>
                <a:cs typeface="Courier"/>
              </a:rPr>
              <a:t>p</a:t>
            </a:r>
            <a:r>
              <a:rPr lang="en-US" dirty="0" err="1" smtClean="0">
                <a:latin typeface="Courier"/>
                <a:cs typeface="Courier"/>
              </a:rPr>
              <a:t>arent_ptr</a:t>
            </a:r>
            <a:endParaRPr lang="en-US" dirty="0" smtClean="0">
              <a:latin typeface="Courier"/>
              <a:cs typeface="Courier"/>
            </a:endParaRPr>
          </a:p>
        </p:txBody>
      </p:sp>
      <p:sp>
        <p:nvSpPr>
          <p:cNvPr id="11" name="Rectangle 10"/>
          <p:cNvSpPr/>
          <p:nvPr/>
        </p:nvSpPr>
        <p:spPr>
          <a:xfrm>
            <a:off x="1599370" y="1692571"/>
            <a:ext cx="1569886" cy="346364"/>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F0, stack0, 1</a:t>
            </a:r>
            <a:endParaRPr lang="en-US" dirty="0"/>
          </a:p>
        </p:txBody>
      </p:sp>
      <p:sp>
        <p:nvSpPr>
          <p:cNvPr id="12" name="Rectangle 11"/>
          <p:cNvSpPr/>
          <p:nvPr/>
        </p:nvSpPr>
        <p:spPr>
          <a:xfrm>
            <a:off x="3896591" y="875259"/>
            <a:ext cx="1573648" cy="1189073"/>
          </a:xfrm>
          <a:prstGeom prst="rect">
            <a:avLst/>
          </a:prstGeom>
          <a:solidFill>
            <a:srgbClr val="CC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3" name="TextBox 12"/>
          <p:cNvSpPr txBox="1"/>
          <p:nvPr/>
        </p:nvSpPr>
        <p:spPr>
          <a:xfrm>
            <a:off x="3900353" y="864003"/>
            <a:ext cx="1569886" cy="1200329"/>
          </a:xfrm>
          <a:prstGeom prst="rect">
            <a:avLst/>
          </a:prstGeom>
          <a:noFill/>
        </p:spPr>
        <p:txBody>
          <a:bodyPr wrap="none" rtlCol="0">
            <a:spAutoFit/>
          </a:bodyPr>
          <a:lstStyle/>
          <a:p>
            <a:r>
              <a:rPr lang="en-US" b="1" dirty="0" smtClean="0"/>
              <a:t>stack1</a:t>
            </a:r>
          </a:p>
          <a:p>
            <a:r>
              <a:rPr lang="en-US" dirty="0" err="1" smtClean="0">
                <a:latin typeface="Courier"/>
                <a:cs typeface="Courier"/>
              </a:rPr>
              <a:t>local_vars</a:t>
            </a:r>
            <a:endParaRPr lang="en-US" dirty="0" smtClean="0">
              <a:latin typeface="Courier"/>
              <a:cs typeface="Courier"/>
            </a:endParaRPr>
          </a:p>
          <a:p>
            <a:r>
              <a:rPr lang="en-US" dirty="0" err="1">
                <a:latin typeface="Courier"/>
                <a:cs typeface="Courier"/>
              </a:rPr>
              <a:t>a</a:t>
            </a:r>
            <a:r>
              <a:rPr lang="en-US" dirty="0" err="1" smtClean="0">
                <a:latin typeface="Courier"/>
                <a:cs typeface="Courier"/>
              </a:rPr>
              <a:t>rgs</a:t>
            </a:r>
            <a:endParaRPr lang="en-US" dirty="0" smtClean="0">
              <a:latin typeface="Courier"/>
              <a:cs typeface="Courier"/>
            </a:endParaRPr>
          </a:p>
          <a:p>
            <a:r>
              <a:rPr lang="en-US" dirty="0" err="1">
                <a:latin typeface="Courier"/>
                <a:cs typeface="Courier"/>
              </a:rPr>
              <a:t>p</a:t>
            </a:r>
            <a:r>
              <a:rPr lang="en-US" dirty="0" err="1" smtClean="0">
                <a:latin typeface="Courier"/>
                <a:cs typeface="Courier"/>
              </a:rPr>
              <a:t>arent_ptr</a:t>
            </a:r>
            <a:endParaRPr lang="en-US" dirty="0" smtClean="0">
              <a:latin typeface="Courier"/>
              <a:cs typeface="Courier"/>
            </a:endParaRPr>
          </a:p>
        </p:txBody>
      </p:sp>
      <p:sp>
        <p:nvSpPr>
          <p:cNvPr id="14" name="Rectangle 13"/>
          <p:cNvSpPr/>
          <p:nvPr/>
        </p:nvSpPr>
        <p:spPr>
          <a:xfrm>
            <a:off x="3169256" y="2357584"/>
            <a:ext cx="1569886" cy="346364"/>
          </a:xfrm>
          <a:prstGeom prst="rect">
            <a:avLst/>
          </a:prstGeom>
          <a:solidFill>
            <a:srgbClr val="9A1B2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 stack1, </a:t>
            </a:r>
            <a:r>
              <a:rPr lang="en-US" dirty="0"/>
              <a:t>3</a:t>
            </a:r>
          </a:p>
        </p:txBody>
      </p:sp>
      <p:sp>
        <p:nvSpPr>
          <p:cNvPr id="15" name="TextBox 14"/>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a:t>
            </a:r>
            <a:r>
              <a:rPr lang="en-US" sz="1200" baseline="0" dirty="0" smtClean="0">
                <a:solidFill>
                  <a:srgbClr val="A2998B"/>
                </a:solidFill>
              </a:rPr>
              <a:t>FG-SIMT    HWWL</a:t>
            </a:r>
            <a:r>
              <a:rPr lang="en-US" sz="1200" baseline="0" dirty="0" smtClean="0">
                <a:solidFill>
                  <a:schemeClr val="bg1"/>
                </a:solidFill>
              </a:rPr>
              <a:t> </a:t>
            </a:r>
            <a:r>
              <a:rPr lang="en-US" sz="1200" baseline="0" dirty="0" smtClean="0">
                <a:solidFill>
                  <a:schemeClr val="accent1"/>
                </a:solidFill>
              </a:rPr>
              <a:t>  </a:t>
            </a:r>
            <a:r>
              <a:rPr lang="en-US" sz="1200" baseline="0" dirty="0" smtClean="0">
                <a:solidFill>
                  <a:schemeClr val="bg1"/>
                </a:solidFill>
              </a:rPr>
              <a:t> XPC</a:t>
            </a:r>
            <a:r>
              <a:rPr lang="en-US" sz="1200" dirty="0" smtClean="0">
                <a:solidFill>
                  <a:schemeClr val="bg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1213493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0 L 0.16928 -0.00162 " pathEditMode="relative" ptsTypes="AA">
                                      <p:cBhvr>
                                        <p:cTn id="16" dur="2000" fill="hold"/>
                                        <p:tgtEl>
                                          <p:spTgt spid="1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0 0 L 0.22535 -0.00347 " pathEditMode="relative" ptsTypes="AA">
                                      <p:cBhvr>
                                        <p:cTn id="34" dur="2000" fill="hold"/>
                                        <p:tgtEl>
                                          <p:spTgt spid="14"/>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1" grpId="0" animBg="1"/>
      <p:bldP spid="11" grpId="1" animBg="1"/>
      <p:bldP spid="11" grpId="2" animBg="1"/>
      <p:bldP spid="12" grpId="0" animBg="1"/>
      <p:bldP spid="13" grpId="0"/>
      <p:bldP spid="14" grpId="0" animBg="1"/>
      <p:bldP spid="14" grpId="1" animBg="1"/>
      <p:bldP spid="14" grpId="2"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Nested Parallelism</a:t>
            </a:r>
            <a:endParaRPr lang="en-US" dirty="0"/>
          </a:p>
        </p:txBody>
      </p:sp>
      <p:sp>
        <p:nvSpPr>
          <p:cNvPr id="5" name="TextBox 4"/>
          <p:cNvSpPr txBox="1"/>
          <p:nvPr/>
        </p:nvSpPr>
        <p:spPr>
          <a:xfrm>
            <a:off x="8405092" y="6592546"/>
            <a:ext cx="588818" cy="276999"/>
          </a:xfrm>
          <a:prstGeom prst="rect">
            <a:avLst/>
          </a:prstGeom>
          <a:noFill/>
        </p:spPr>
        <p:txBody>
          <a:bodyPr wrap="square" rtlCol="0">
            <a:spAutoFit/>
          </a:bodyPr>
          <a:lstStyle/>
          <a:p>
            <a:r>
              <a:rPr lang="en-US" sz="1200" dirty="0" smtClean="0">
                <a:solidFill>
                  <a:srgbClr val="FFFFFF"/>
                </a:solidFill>
              </a:rPr>
              <a:t>21/21</a:t>
            </a:r>
            <a:endParaRPr lang="en-US" sz="1200" dirty="0">
              <a:solidFill>
                <a:srgbClr val="FFFFFF"/>
              </a:solidFill>
            </a:endParaRPr>
          </a:p>
        </p:txBody>
      </p:sp>
      <p:sp>
        <p:nvSpPr>
          <p:cNvPr id="8" name="Content Placeholder 2"/>
          <p:cNvSpPr txBox="1">
            <a:spLocks/>
          </p:cNvSpPr>
          <p:nvPr/>
        </p:nvSpPr>
        <p:spPr>
          <a:xfrm>
            <a:off x="288636" y="1131455"/>
            <a:ext cx="8624459" cy="52878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cs typeface="Courier"/>
              </a:rPr>
              <a:t>Nested parallelism</a:t>
            </a:r>
          </a:p>
          <a:p>
            <a:pPr lvl="1"/>
            <a:endParaRPr lang="en-US" dirty="0" smtClean="0">
              <a:cs typeface="Courier"/>
            </a:endParaRPr>
          </a:p>
          <a:p>
            <a:pPr lvl="1"/>
            <a:r>
              <a:rPr lang="en-US" dirty="0" smtClean="0">
                <a:cs typeface="Courier"/>
              </a:rPr>
              <a:t>Interesting opportunities to more generically expose previously underutilized parallelism!</a:t>
            </a:r>
          </a:p>
          <a:p>
            <a:pPr lvl="1"/>
            <a:endParaRPr lang="en-US" dirty="0">
              <a:cs typeface="Courier"/>
            </a:endParaRPr>
          </a:p>
          <a:p>
            <a:pPr lvl="1"/>
            <a:r>
              <a:rPr lang="en-US" dirty="0" smtClean="0">
                <a:cs typeface="Courier"/>
              </a:rPr>
              <a:t>Allow any level of nesting to produce generic fine-grain tasks that can map to any sub-tile (function pointer, context pointer, call count)</a:t>
            </a:r>
          </a:p>
          <a:p>
            <a:pPr lvl="1"/>
            <a:endParaRPr lang="en-US" dirty="0">
              <a:cs typeface="Courier"/>
            </a:endParaRPr>
          </a:p>
          <a:p>
            <a:pPr lvl="1"/>
            <a:r>
              <a:rPr lang="en-US" dirty="0" smtClean="0">
                <a:cs typeface="Courier"/>
              </a:rPr>
              <a:t>Hardware support for nested parallelism on TCL? (LCL can handle)</a:t>
            </a:r>
          </a:p>
          <a:p>
            <a:pPr lvl="2"/>
            <a:r>
              <a:rPr lang="en-US" dirty="0" err="1" smtClean="0">
                <a:cs typeface="Courier"/>
              </a:rPr>
              <a:t>pcall</a:t>
            </a:r>
            <a:r>
              <a:rPr lang="en-US" dirty="0" smtClean="0">
                <a:cs typeface="Courier"/>
              </a:rPr>
              <a:t> instruction on TCL triggers push to special task buffer which lazily updates memory? Would not look like function call in TCL, no divergence</a:t>
            </a:r>
          </a:p>
          <a:p>
            <a:pPr lvl="1"/>
            <a:endParaRPr lang="en-US" dirty="0" smtClean="0">
              <a:cs typeface="Courier"/>
            </a:endParaRPr>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58</a:t>
            </a:fld>
            <a:endParaRPr lang="en-US" dirty="0"/>
          </a:p>
        </p:txBody>
      </p:sp>
    </p:spTree>
    <p:extLst>
      <p:ext uri="{BB962C8B-B14F-4D97-AF65-F5344CB8AC3E}">
        <p14:creationId xmlns:p14="http://schemas.microsoft.com/office/powerpoint/2010/main" val="7001487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Fine-Grain Heterogeneity</a:t>
            </a:r>
            <a:endParaRPr lang="en-US" dirty="0"/>
          </a:p>
        </p:txBody>
      </p:sp>
      <p:sp>
        <p:nvSpPr>
          <p:cNvPr id="6" name="Content Placeholder 2"/>
          <p:cNvSpPr txBox="1">
            <a:spLocks/>
          </p:cNvSpPr>
          <p:nvPr/>
        </p:nvSpPr>
        <p:spPr>
          <a:xfrm>
            <a:off x="457200" y="4294909"/>
            <a:ext cx="8467444" cy="24164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Sea of tightly-coupled, lightweight compute tiles</a:t>
            </a:r>
          </a:p>
          <a:p>
            <a:r>
              <a:rPr lang="en-US" dirty="0" smtClean="0"/>
              <a:t>Seamless adaptive execution of fine-grain parallel tasks</a:t>
            </a:r>
          </a:p>
          <a:p>
            <a:r>
              <a:rPr lang="en-US" dirty="0" smtClean="0"/>
              <a:t>Better </a:t>
            </a:r>
            <a:r>
              <a:rPr lang="en-US" dirty="0"/>
              <a:t>suited for </a:t>
            </a:r>
            <a:r>
              <a:rPr lang="en-US" dirty="0">
                <a:solidFill>
                  <a:srgbClr val="9A1B22"/>
                </a:solidFill>
              </a:rPr>
              <a:t>amorphous data parallelism</a:t>
            </a:r>
          </a:p>
          <a:p>
            <a:pPr lvl="1"/>
            <a:r>
              <a:rPr lang="en-US" dirty="0"/>
              <a:t>Improved load balancing for dynamically generated work</a:t>
            </a:r>
          </a:p>
          <a:p>
            <a:pPr lvl="1"/>
            <a:r>
              <a:rPr lang="en-US" dirty="0" smtClean="0"/>
              <a:t>Flexibility to adapt to changing </a:t>
            </a:r>
            <a:r>
              <a:rPr lang="en-US" dirty="0"/>
              <a:t>parallelism</a:t>
            </a:r>
          </a:p>
          <a:p>
            <a:endParaRPr lang="en-US" dirty="0" smtClean="0"/>
          </a:p>
        </p:txBody>
      </p:sp>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6</a:t>
            </a:fld>
            <a:endParaRPr lang="en-US" dirty="0"/>
          </a:p>
        </p:txBody>
      </p:sp>
      <p:pic>
        <p:nvPicPr>
          <p:cNvPr id="11" name="Picture 10" descr="Screen Shot 2014-10-06 at 2.00.49 AM.png"/>
          <p:cNvPicPr>
            <a:picLocks noChangeAspect="1"/>
          </p:cNvPicPr>
          <p:nvPr/>
        </p:nvPicPr>
        <p:blipFill rotWithShape="1">
          <a:blip r:embed="rId3">
            <a:extLst>
              <a:ext uri="{28A0092B-C50C-407E-A947-70E740481C1C}">
                <a14:useLocalDpi xmlns:a14="http://schemas.microsoft.com/office/drawing/2010/main" val="0"/>
              </a:ext>
            </a:extLst>
          </a:blip>
          <a:srcRect b="14492"/>
          <a:stretch/>
        </p:blipFill>
        <p:spPr>
          <a:xfrm>
            <a:off x="2202678" y="1158124"/>
            <a:ext cx="4588366" cy="2813513"/>
          </a:xfrm>
          <a:prstGeom prst="rect">
            <a:avLst/>
          </a:prstGeom>
        </p:spPr>
      </p:pic>
      <p:sp>
        <p:nvSpPr>
          <p:cNvPr id="12" name="TextBox 11"/>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41302013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385" y="230174"/>
            <a:ext cx="8536710" cy="777856"/>
          </a:xfrm>
        </p:spPr>
        <p:txBody>
          <a:bodyPr>
            <a:normAutofit/>
          </a:bodyPr>
          <a:lstStyle/>
          <a:p>
            <a:r>
              <a:rPr lang="en-US" dirty="0" smtClean="0"/>
              <a:t>Coar</a:t>
            </a:r>
            <a:r>
              <a:rPr lang="en-US" dirty="0" smtClean="0"/>
              <a:t>se- vs. Fine-Grain Heterogeneity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5294299"/>
              </p:ext>
            </p:extLst>
          </p:nvPr>
        </p:nvGraphicFramePr>
        <p:xfrm>
          <a:off x="1119911" y="1154550"/>
          <a:ext cx="6973452" cy="4870254"/>
        </p:xfrm>
        <a:graphic>
          <a:graphicData uri="http://schemas.openxmlformats.org/drawingml/2006/table">
            <a:tbl>
              <a:tblPr firstRow="1" bandRow="1">
                <a:tableStyleId>{10A1B5D5-9B99-4C35-A422-299274C87663}</a:tableStyleId>
              </a:tblPr>
              <a:tblGrid>
                <a:gridCol w="2324484"/>
                <a:gridCol w="2324484"/>
                <a:gridCol w="2324484"/>
              </a:tblGrid>
              <a:tr h="531089">
                <a:tc>
                  <a:txBody>
                    <a:bodyPr/>
                    <a:lstStyle/>
                    <a:p>
                      <a:pPr algn="ctr"/>
                      <a:r>
                        <a:rPr lang="en-US" dirty="0" smtClean="0">
                          <a:solidFill>
                            <a:schemeClr val="bg1"/>
                          </a:solidFill>
                        </a:rPr>
                        <a:t>Characteristic</a:t>
                      </a:r>
                      <a:endParaRPr lang="en-US" dirty="0">
                        <a:solidFill>
                          <a:schemeClr val="bg1"/>
                        </a:solidFill>
                      </a:endParaRPr>
                    </a:p>
                  </a:txBody>
                  <a:tcPr anchor="ctr"/>
                </a:tc>
                <a:tc>
                  <a:txBody>
                    <a:bodyPr/>
                    <a:lstStyle/>
                    <a:p>
                      <a:pPr algn="ctr"/>
                      <a:r>
                        <a:rPr lang="en-US" dirty="0" smtClean="0">
                          <a:solidFill>
                            <a:schemeClr val="bg1"/>
                          </a:solidFill>
                        </a:rPr>
                        <a:t>Coarse-Grain</a:t>
                      </a:r>
                      <a:endParaRPr lang="en-US" dirty="0">
                        <a:solidFill>
                          <a:schemeClr val="bg1"/>
                        </a:solidFill>
                      </a:endParaRPr>
                    </a:p>
                  </a:txBody>
                  <a:tcPr anchor="ctr"/>
                </a:tc>
                <a:tc>
                  <a:txBody>
                    <a:bodyPr/>
                    <a:lstStyle/>
                    <a:p>
                      <a:pPr algn="ctr"/>
                      <a:r>
                        <a:rPr lang="en-US" dirty="0" smtClean="0">
                          <a:solidFill>
                            <a:schemeClr val="bg1"/>
                          </a:solidFill>
                        </a:rPr>
                        <a:t>Fine-Grain</a:t>
                      </a:r>
                      <a:endParaRPr lang="en-US" dirty="0">
                        <a:solidFill>
                          <a:schemeClr val="bg1"/>
                        </a:solidFill>
                      </a:endParaRPr>
                    </a:p>
                  </a:txBody>
                  <a:tcPr anchor="ctr"/>
                </a:tc>
              </a:tr>
              <a:tr h="867833">
                <a:tc>
                  <a:txBody>
                    <a:bodyPr/>
                    <a:lstStyle/>
                    <a:p>
                      <a:pPr algn="ctr"/>
                      <a:r>
                        <a:rPr lang="en-US" b="1" dirty="0" smtClean="0">
                          <a:solidFill>
                            <a:srgbClr val="4D4F53"/>
                          </a:solidFill>
                        </a:rPr>
                        <a:t>Spawn Overhead</a:t>
                      </a:r>
                      <a:endParaRPr lang="en-US" b="1" dirty="0">
                        <a:solidFill>
                          <a:srgbClr val="4D4F53"/>
                        </a:solidFill>
                      </a:endParaRPr>
                    </a:p>
                  </a:txBody>
                  <a:tcPr anchor="ctr"/>
                </a:tc>
                <a:tc>
                  <a:txBody>
                    <a:bodyPr/>
                    <a:lstStyle/>
                    <a:p>
                      <a:pPr algn="ctr"/>
                      <a:r>
                        <a:rPr lang="en-US" dirty="0" smtClean="0">
                          <a:solidFill>
                            <a:srgbClr val="4D4F53"/>
                          </a:solidFill>
                        </a:rPr>
                        <a:t>Large</a:t>
                      </a:r>
                      <a:endParaRPr lang="en-US" dirty="0">
                        <a:solidFill>
                          <a:srgbClr val="4D4F53"/>
                        </a:solidFill>
                      </a:endParaRPr>
                    </a:p>
                  </a:txBody>
                  <a:tcPr anchor="ctr"/>
                </a:tc>
                <a:tc>
                  <a:txBody>
                    <a:bodyPr/>
                    <a:lstStyle/>
                    <a:p>
                      <a:pPr algn="ctr"/>
                      <a:r>
                        <a:rPr lang="en-US" dirty="0" smtClean="0">
                          <a:solidFill>
                            <a:srgbClr val="4D4F53"/>
                          </a:solidFill>
                        </a:rPr>
                        <a:t>Small</a:t>
                      </a:r>
                      <a:endParaRPr lang="en-US" dirty="0">
                        <a:solidFill>
                          <a:srgbClr val="4D4F53"/>
                        </a:solidFill>
                      </a:endParaRPr>
                    </a:p>
                  </a:txBody>
                  <a:tcPr anchor="ctr"/>
                </a:tc>
              </a:tr>
              <a:tr h="867833">
                <a:tc>
                  <a:txBody>
                    <a:bodyPr/>
                    <a:lstStyle/>
                    <a:p>
                      <a:pPr algn="ctr"/>
                      <a:r>
                        <a:rPr lang="en-US" b="1" dirty="0" smtClean="0">
                          <a:solidFill>
                            <a:srgbClr val="4D4F53"/>
                          </a:solidFill>
                        </a:rPr>
                        <a:t>Tile Complexity</a:t>
                      </a:r>
                      <a:endParaRPr lang="en-US" b="1" dirty="0">
                        <a:solidFill>
                          <a:srgbClr val="4D4F53"/>
                        </a:solidFill>
                      </a:endParaRPr>
                    </a:p>
                  </a:txBody>
                  <a:tcPr anchor="ctr"/>
                </a:tc>
                <a:tc>
                  <a:txBody>
                    <a:bodyPr/>
                    <a:lstStyle/>
                    <a:p>
                      <a:pPr algn="ctr"/>
                      <a:r>
                        <a:rPr lang="en-US" dirty="0" smtClean="0">
                          <a:solidFill>
                            <a:srgbClr val="4D4F53"/>
                          </a:solidFill>
                        </a:rPr>
                        <a:t>Heavyweight</a:t>
                      </a:r>
                      <a:endParaRPr lang="en-US" dirty="0">
                        <a:solidFill>
                          <a:srgbClr val="4D4F53"/>
                        </a:solidFill>
                      </a:endParaRPr>
                    </a:p>
                  </a:txBody>
                  <a:tcPr anchor="ctr"/>
                </a:tc>
                <a:tc>
                  <a:txBody>
                    <a:bodyPr/>
                    <a:lstStyle/>
                    <a:p>
                      <a:pPr algn="ctr"/>
                      <a:r>
                        <a:rPr lang="en-US" dirty="0" smtClean="0">
                          <a:solidFill>
                            <a:srgbClr val="4D4F53"/>
                          </a:solidFill>
                        </a:rPr>
                        <a:t>Lightweight</a:t>
                      </a:r>
                      <a:endParaRPr lang="en-US" dirty="0">
                        <a:solidFill>
                          <a:srgbClr val="4D4F53"/>
                        </a:solidFill>
                      </a:endParaRPr>
                    </a:p>
                  </a:txBody>
                  <a:tcPr anchor="ctr"/>
                </a:tc>
              </a:tr>
              <a:tr h="867833">
                <a:tc>
                  <a:txBody>
                    <a:bodyPr/>
                    <a:lstStyle/>
                    <a:p>
                      <a:pPr algn="ctr"/>
                      <a:r>
                        <a:rPr lang="en-US" b="1" dirty="0" smtClean="0">
                          <a:solidFill>
                            <a:srgbClr val="4D4F53"/>
                          </a:solidFill>
                        </a:rPr>
                        <a:t>Driver Tile</a:t>
                      </a:r>
                      <a:endParaRPr lang="en-US" b="1" dirty="0">
                        <a:solidFill>
                          <a:srgbClr val="4D4F53"/>
                        </a:solidFill>
                      </a:endParaRPr>
                    </a:p>
                  </a:txBody>
                  <a:tcPr anchor="ctr"/>
                </a:tc>
                <a:tc>
                  <a:txBody>
                    <a:bodyPr/>
                    <a:lstStyle/>
                    <a:p>
                      <a:pPr algn="ctr"/>
                      <a:r>
                        <a:rPr lang="en-US" dirty="0" smtClean="0">
                          <a:solidFill>
                            <a:srgbClr val="4D4F53"/>
                          </a:solidFill>
                        </a:rPr>
                        <a:t>General-Purpose</a:t>
                      </a:r>
                      <a:endParaRPr lang="en-US" dirty="0">
                        <a:solidFill>
                          <a:srgbClr val="4D4F53"/>
                        </a:solidFill>
                      </a:endParaRPr>
                    </a:p>
                  </a:txBody>
                  <a:tcPr anchor="ctr"/>
                </a:tc>
                <a:tc>
                  <a:txBody>
                    <a:bodyPr/>
                    <a:lstStyle/>
                    <a:p>
                      <a:pPr algn="ctr"/>
                      <a:r>
                        <a:rPr lang="en-US" dirty="0" smtClean="0">
                          <a:solidFill>
                            <a:srgbClr val="4D4F53"/>
                          </a:solidFill>
                        </a:rPr>
                        <a:t>Any</a:t>
                      </a:r>
                      <a:endParaRPr lang="en-US" dirty="0">
                        <a:solidFill>
                          <a:srgbClr val="4D4F53"/>
                        </a:solidFill>
                      </a:endParaRPr>
                    </a:p>
                  </a:txBody>
                  <a:tcPr anchor="ctr"/>
                </a:tc>
              </a:tr>
              <a:tr h="867833">
                <a:tc>
                  <a:txBody>
                    <a:bodyPr/>
                    <a:lstStyle/>
                    <a:p>
                      <a:pPr algn="ctr"/>
                      <a:r>
                        <a:rPr lang="en-US" b="1" dirty="0" smtClean="0">
                          <a:solidFill>
                            <a:srgbClr val="4D4F53"/>
                          </a:solidFill>
                        </a:rPr>
                        <a:t>Feedback</a:t>
                      </a:r>
                      <a:endParaRPr lang="en-US" b="1" dirty="0">
                        <a:solidFill>
                          <a:srgbClr val="4D4F53"/>
                        </a:solidFill>
                      </a:endParaRPr>
                    </a:p>
                  </a:txBody>
                  <a:tcPr anchor="ctr"/>
                </a:tc>
                <a:tc>
                  <a:txBody>
                    <a:bodyPr/>
                    <a:lstStyle/>
                    <a:p>
                      <a:pPr algn="ctr"/>
                      <a:r>
                        <a:rPr lang="en-US" dirty="0" smtClean="0">
                          <a:solidFill>
                            <a:srgbClr val="4D4F53"/>
                          </a:solidFill>
                        </a:rPr>
                        <a:t>Limited</a:t>
                      </a:r>
                      <a:endParaRPr lang="en-US" dirty="0">
                        <a:solidFill>
                          <a:srgbClr val="4D4F53"/>
                        </a:solidFill>
                      </a:endParaRPr>
                    </a:p>
                  </a:txBody>
                  <a:tcPr anchor="ctr"/>
                </a:tc>
                <a:tc>
                  <a:txBody>
                    <a:bodyPr/>
                    <a:lstStyle/>
                    <a:p>
                      <a:pPr algn="ctr"/>
                      <a:r>
                        <a:rPr lang="en-US" dirty="0" smtClean="0">
                          <a:solidFill>
                            <a:srgbClr val="4D4F53"/>
                          </a:solidFill>
                        </a:rPr>
                        <a:t>Continuous</a:t>
                      </a:r>
                      <a:endParaRPr lang="en-US" dirty="0">
                        <a:solidFill>
                          <a:srgbClr val="4D4F53"/>
                        </a:solidFill>
                      </a:endParaRPr>
                    </a:p>
                  </a:txBody>
                  <a:tcPr anchor="ctr"/>
                </a:tc>
              </a:tr>
              <a:tr h="867833">
                <a:tc>
                  <a:txBody>
                    <a:bodyPr/>
                    <a:lstStyle/>
                    <a:p>
                      <a:pPr algn="ctr"/>
                      <a:r>
                        <a:rPr lang="en-US" b="1" dirty="0" smtClean="0">
                          <a:solidFill>
                            <a:srgbClr val="4D4F53"/>
                          </a:solidFill>
                        </a:rPr>
                        <a:t>Task</a:t>
                      </a:r>
                      <a:r>
                        <a:rPr lang="en-US" b="1" baseline="0" dirty="0" smtClean="0">
                          <a:solidFill>
                            <a:srgbClr val="4D4F53"/>
                          </a:solidFill>
                        </a:rPr>
                        <a:t> Scheduling (Target Tile)</a:t>
                      </a:r>
                      <a:endParaRPr lang="en-US" b="1" dirty="0">
                        <a:solidFill>
                          <a:srgbClr val="4D4F53"/>
                        </a:solidFill>
                      </a:endParaRPr>
                    </a:p>
                  </a:txBody>
                  <a:tcPr anchor="ctr"/>
                </a:tc>
                <a:tc>
                  <a:txBody>
                    <a:bodyPr/>
                    <a:lstStyle/>
                    <a:p>
                      <a:pPr algn="ctr"/>
                      <a:r>
                        <a:rPr lang="en-US" dirty="0" smtClean="0">
                          <a:solidFill>
                            <a:srgbClr val="4D4F53"/>
                          </a:solidFill>
                        </a:rPr>
                        <a:t>Static</a:t>
                      </a:r>
                      <a:endParaRPr lang="en-US" dirty="0">
                        <a:solidFill>
                          <a:srgbClr val="4D4F53"/>
                        </a:solidFill>
                      </a:endParaRPr>
                    </a:p>
                  </a:txBody>
                  <a:tcPr anchor="ctr"/>
                </a:tc>
                <a:tc>
                  <a:txBody>
                    <a:bodyPr/>
                    <a:lstStyle/>
                    <a:p>
                      <a:pPr algn="ctr"/>
                      <a:r>
                        <a:rPr lang="en-US" dirty="0" smtClean="0">
                          <a:solidFill>
                            <a:srgbClr val="4D4F53"/>
                          </a:solidFill>
                        </a:rPr>
                        <a:t>Dynamic</a:t>
                      </a:r>
                      <a:endParaRPr lang="en-US" dirty="0">
                        <a:solidFill>
                          <a:srgbClr val="4D4F53"/>
                        </a:solidFill>
                      </a:endParaRPr>
                    </a:p>
                  </a:txBody>
                  <a:tcPr anchor="ctr"/>
                </a:tc>
              </a:tr>
            </a:tbl>
          </a:graphicData>
        </a:graphic>
      </p:graphicFrame>
      <p:sp>
        <p:nvSpPr>
          <p:cNvPr id="3" name="Slide Number Placeholder 2"/>
          <p:cNvSpPr>
            <a:spLocks noGrp="1"/>
          </p:cNvSpPr>
          <p:nvPr>
            <p:ph type="sldNum" sz="quarter" idx="4"/>
          </p:nvPr>
        </p:nvSpPr>
        <p:spPr>
          <a:xfrm>
            <a:off x="6791044" y="6549736"/>
            <a:ext cx="2133600" cy="365125"/>
          </a:xfrm>
        </p:spPr>
        <p:txBody>
          <a:bodyPr/>
          <a:lstStyle/>
          <a:p>
            <a:fld id="{592C423E-8D33-2B4D-9B9F-8C525F5FECA0}" type="slidenum">
              <a:rPr lang="en-US" smtClean="0"/>
              <a:t>7</a:t>
            </a:fld>
            <a:endParaRPr lang="en-US" dirty="0"/>
          </a:p>
        </p:txBody>
      </p:sp>
      <p:sp>
        <p:nvSpPr>
          <p:cNvPr id="12" name="TextBox 11"/>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485986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6865" y="3988280"/>
            <a:ext cx="1876711" cy="707886"/>
          </a:xfrm>
          <a:prstGeom prst="rect">
            <a:avLst/>
          </a:prstGeom>
          <a:noFill/>
        </p:spPr>
        <p:txBody>
          <a:bodyPr wrap="none" rtlCol="0">
            <a:spAutoFit/>
          </a:bodyPr>
          <a:lstStyle/>
          <a:p>
            <a:pPr algn="ctr"/>
            <a:r>
              <a:rPr lang="en-US" sz="2000" b="1" dirty="0" smtClean="0"/>
              <a:t>Executing</a:t>
            </a:r>
          </a:p>
          <a:p>
            <a:pPr algn="ctr"/>
            <a:r>
              <a:rPr lang="en-US" sz="2000" b="1" dirty="0" smtClean="0"/>
              <a:t>Parallel Tasks</a:t>
            </a:r>
            <a:endParaRPr lang="en-US" sz="2000" b="1" dirty="0"/>
          </a:p>
        </p:txBody>
      </p:sp>
      <p:sp>
        <p:nvSpPr>
          <p:cNvPr id="23" name="TextBox 22"/>
          <p:cNvSpPr txBox="1"/>
          <p:nvPr/>
        </p:nvSpPr>
        <p:spPr>
          <a:xfrm>
            <a:off x="-57725" y="2886078"/>
            <a:ext cx="1876711" cy="707886"/>
          </a:xfrm>
          <a:prstGeom prst="rect">
            <a:avLst/>
          </a:prstGeom>
          <a:noFill/>
        </p:spPr>
        <p:txBody>
          <a:bodyPr wrap="none" rtlCol="0">
            <a:spAutoFit/>
          </a:bodyPr>
          <a:lstStyle/>
          <a:p>
            <a:pPr algn="ctr"/>
            <a:r>
              <a:rPr lang="en-US" sz="2000" b="1" dirty="0" smtClean="0"/>
              <a:t>Scheduling</a:t>
            </a:r>
          </a:p>
          <a:p>
            <a:pPr algn="ctr"/>
            <a:r>
              <a:rPr lang="en-US" sz="2000" b="1" dirty="0" smtClean="0"/>
              <a:t>Parallel Tasks</a:t>
            </a:r>
            <a:endParaRPr lang="en-US" sz="2000" b="1" dirty="0"/>
          </a:p>
        </p:txBody>
      </p:sp>
      <p:pic>
        <p:nvPicPr>
          <p:cNvPr id="19" name="Picture 18"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805" y="1252854"/>
            <a:ext cx="6975017" cy="4785712"/>
          </a:xfrm>
          <a:prstGeom prst="rect">
            <a:avLst/>
          </a:prstGeom>
        </p:spPr>
      </p:pic>
      <p:sp>
        <p:nvSpPr>
          <p:cNvPr id="17" name="Rectangle 16"/>
          <p:cNvSpPr/>
          <p:nvPr/>
        </p:nvSpPr>
        <p:spPr>
          <a:xfrm>
            <a:off x="0" y="2886078"/>
            <a:ext cx="9020933" cy="77620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 y="3618982"/>
            <a:ext cx="8974752" cy="241958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523315" y="5138150"/>
            <a:ext cx="2382983" cy="84080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Explicit-Parallel-Call Architecture</a:t>
            </a:r>
            <a:endParaRPr lang="en-US" dirty="0"/>
          </a:p>
        </p:txBody>
      </p:sp>
      <p:sp>
        <p:nvSpPr>
          <p:cNvPr id="4" name="Slide Number Placeholder 3"/>
          <p:cNvSpPr>
            <a:spLocks noGrp="1"/>
          </p:cNvSpPr>
          <p:nvPr>
            <p:ph type="sldNum" sz="quarter" idx="4"/>
          </p:nvPr>
        </p:nvSpPr>
        <p:spPr>
          <a:xfrm>
            <a:off x="6791044" y="6549736"/>
            <a:ext cx="2133600" cy="365125"/>
          </a:xfrm>
        </p:spPr>
        <p:txBody>
          <a:bodyPr/>
          <a:lstStyle/>
          <a:p>
            <a:fld id="{592C423E-8D33-2B4D-9B9F-8C525F5FECA0}" type="slidenum">
              <a:rPr lang="en-US" smtClean="0"/>
              <a:t>8</a:t>
            </a:fld>
            <a:endParaRPr lang="en-US" dirty="0"/>
          </a:p>
        </p:txBody>
      </p:sp>
      <p:sp>
        <p:nvSpPr>
          <p:cNvPr id="7" name="Rectangle 6"/>
          <p:cNvSpPr/>
          <p:nvPr/>
        </p:nvSpPr>
        <p:spPr>
          <a:xfrm>
            <a:off x="1767805" y="3620958"/>
            <a:ext cx="2150038" cy="1334546"/>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1627086" y="5174121"/>
            <a:ext cx="2279212" cy="8644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FG-SIMT. Kim et al.</a:t>
            </a:r>
          </a:p>
          <a:p>
            <a:pPr marL="0" indent="0">
              <a:buNone/>
            </a:pPr>
            <a:r>
              <a:rPr lang="en-US" sz="1800" dirty="0" smtClean="0">
                <a:solidFill>
                  <a:srgbClr val="B31B1B"/>
                </a:solidFill>
              </a:rPr>
              <a:t>ISCA 2013.</a:t>
            </a:r>
          </a:p>
        </p:txBody>
      </p:sp>
      <p:sp>
        <p:nvSpPr>
          <p:cNvPr id="12" name="Rectangle 11"/>
          <p:cNvSpPr/>
          <p:nvPr/>
        </p:nvSpPr>
        <p:spPr>
          <a:xfrm>
            <a:off x="4162329" y="3618982"/>
            <a:ext cx="2168514" cy="1336522"/>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079203" y="5138150"/>
            <a:ext cx="2528731" cy="71331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4079203" y="5138150"/>
            <a:ext cx="2724741" cy="7812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XLOOPS. </a:t>
            </a:r>
            <a:r>
              <a:rPr lang="en-US" sz="1800" dirty="0" err="1" smtClean="0">
                <a:solidFill>
                  <a:srgbClr val="B31B1B"/>
                </a:solidFill>
              </a:rPr>
              <a:t>Srinath</a:t>
            </a:r>
            <a:r>
              <a:rPr lang="en-US" sz="1800" dirty="0" smtClean="0">
                <a:solidFill>
                  <a:srgbClr val="B31B1B"/>
                </a:solidFill>
              </a:rPr>
              <a:t> et al.</a:t>
            </a:r>
          </a:p>
          <a:p>
            <a:pPr marL="0" indent="0">
              <a:buNone/>
            </a:pPr>
            <a:r>
              <a:rPr lang="en-US" sz="1800" dirty="0" smtClean="0">
                <a:solidFill>
                  <a:srgbClr val="B31B1B"/>
                </a:solidFill>
              </a:rPr>
              <a:t>MICRO 2014.</a:t>
            </a:r>
          </a:p>
        </p:txBody>
      </p:sp>
      <p:sp>
        <p:nvSpPr>
          <p:cNvPr id="15" name="Rectangle 14"/>
          <p:cNvSpPr/>
          <p:nvPr/>
        </p:nvSpPr>
        <p:spPr>
          <a:xfrm>
            <a:off x="6330842" y="1997366"/>
            <a:ext cx="2411979" cy="1664914"/>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074370" y="1879608"/>
            <a:ext cx="2069629" cy="7666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7184944" y="1879609"/>
            <a:ext cx="2048426" cy="76660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solidFill>
                  <a:srgbClr val="B31B1B"/>
                </a:solidFill>
              </a:rPr>
              <a:t>HWWL. Kim et al.</a:t>
            </a:r>
          </a:p>
          <a:p>
            <a:pPr marL="0" indent="0">
              <a:buNone/>
            </a:pPr>
            <a:r>
              <a:rPr lang="en-US" sz="1800" dirty="0" smtClean="0">
                <a:solidFill>
                  <a:srgbClr val="B31B1B"/>
                </a:solidFill>
              </a:rPr>
              <a:t>MICRO 2014.</a:t>
            </a:r>
          </a:p>
        </p:txBody>
      </p:sp>
      <p:sp>
        <p:nvSpPr>
          <p:cNvPr id="22" name="TextBox 21"/>
          <p:cNvSpPr txBox="1"/>
          <p:nvPr/>
        </p:nvSpPr>
        <p:spPr>
          <a:xfrm>
            <a:off x="0" y="-34636"/>
            <a:ext cx="9143999" cy="276999"/>
          </a:xfrm>
          <a:prstGeom prst="rect">
            <a:avLst/>
          </a:prstGeom>
          <a:noFill/>
        </p:spPr>
        <p:txBody>
          <a:bodyPr wrap="square" rtlCol="0">
            <a:spAutoFit/>
          </a:bodyPr>
          <a:lstStyle/>
          <a:p>
            <a:pPr algn="ctr"/>
            <a:r>
              <a:rPr lang="en-US" sz="1200" dirty="0" smtClean="0">
                <a:solidFill>
                  <a:schemeClr val="bg1"/>
                </a:solidFill>
              </a:rPr>
              <a:t>Motivation</a:t>
            </a:r>
            <a:r>
              <a:rPr lang="en-US" sz="1200" baseline="0" dirty="0" smtClean="0">
                <a:solidFill>
                  <a:schemeClr val="accent1"/>
                </a:solidFill>
              </a:rPr>
              <a:t>    FG-SIMT    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
        <p:nvSpPr>
          <p:cNvPr id="5" name="TextBox 4"/>
          <p:cNvSpPr txBox="1"/>
          <p:nvPr/>
        </p:nvSpPr>
        <p:spPr>
          <a:xfrm>
            <a:off x="-57725" y="1624301"/>
            <a:ext cx="1876711" cy="707886"/>
          </a:xfrm>
          <a:prstGeom prst="rect">
            <a:avLst/>
          </a:prstGeom>
          <a:noFill/>
        </p:spPr>
        <p:txBody>
          <a:bodyPr wrap="none" rtlCol="0">
            <a:spAutoFit/>
          </a:bodyPr>
          <a:lstStyle/>
          <a:p>
            <a:pPr algn="ctr"/>
            <a:r>
              <a:rPr lang="en-US" sz="2000" b="1" dirty="0" smtClean="0"/>
              <a:t>Exposing</a:t>
            </a:r>
          </a:p>
          <a:p>
            <a:pPr algn="ctr"/>
            <a:r>
              <a:rPr lang="en-US" sz="2000" b="1" dirty="0" smtClean="0"/>
              <a:t>Parallel Tasks</a:t>
            </a:r>
            <a:endParaRPr lang="en-US" sz="2000" b="1" dirty="0"/>
          </a:p>
        </p:txBody>
      </p:sp>
      <p:sp>
        <p:nvSpPr>
          <p:cNvPr id="24" name="Content Placeholder 2"/>
          <p:cNvSpPr txBox="1">
            <a:spLocks/>
          </p:cNvSpPr>
          <p:nvPr/>
        </p:nvSpPr>
        <p:spPr>
          <a:xfrm>
            <a:off x="457200" y="5978958"/>
            <a:ext cx="8467444" cy="672806"/>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4D4F53"/>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4D4F53"/>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4D4F53"/>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4D4F53"/>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4D4F53"/>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Explicitly expose fine-grain parallel tasks as parallel function calls</a:t>
            </a:r>
          </a:p>
        </p:txBody>
      </p:sp>
    </p:spTree>
    <p:extLst>
      <p:ext uri="{BB962C8B-B14F-4D97-AF65-F5344CB8AC3E}">
        <p14:creationId xmlns:p14="http://schemas.microsoft.com/office/powerpoint/2010/main" val="1813927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3" grpId="0" animBg="1"/>
      <p:bldP spid="21" grpId="0" animBg="1"/>
      <p:bldP spid="7" grpId="0" animBg="1"/>
      <p:bldP spid="11" grpId="0"/>
      <p:bldP spid="12" grpId="0" animBg="1"/>
      <p:bldP spid="14" grpId="0" animBg="1"/>
      <p:bldP spid="13" grpId="0"/>
      <p:bldP spid="15" grpId="0" animBg="1"/>
      <p:bldP spid="20"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865746" y="4369944"/>
            <a:ext cx="5523346" cy="2229718"/>
          </a:xfrm>
        </p:spPr>
        <p:txBody>
          <a:bodyPr>
            <a:normAutofit/>
          </a:bodyPr>
          <a:lstStyle/>
          <a:p>
            <a:r>
              <a:rPr lang="en-US" sz="2800" b="1" dirty="0" smtClean="0">
                <a:solidFill>
                  <a:srgbClr val="9A1B22"/>
                </a:solidFill>
              </a:rPr>
              <a:t>Fine-Grain SIMT</a:t>
            </a:r>
          </a:p>
          <a:p>
            <a:r>
              <a:rPr lang="en-US" sz="2800" dirty="0" smtClean="0"/>
              <a:t>Fine-Grain Hardware </a:t>
            </a:r>
            <a:r>
              <a:rPr lang="en-US" sz="2800" dirty="0" err="1" smtClean="0"/>
              <a:t>Worklists</a:t>
            </a:r>
            <a:endParaRPr lang="en-US" sz="2800" dirty="0"/>
          </a:p>
          <a:p>
            <a:r>
              <a:rPr lang="en-US" sz="2800" dirty="0" smtClean="0"/>
              <a:t>Explicit-Parallel-Call Architecture</a:t>
            </a:r>
          </a:p>
          <a:p>
            <a:r>
              <a:rPr lang="en-US" sz="2800" dirty="0" smtClean="0"/>
              <a:t>Roadmap</a:t>
            </a:r>
          </a:p>
        </p:txBody>
      </p:sp>
      <p:sp>
        <p:nvSpPr>
          <p:cNvPr id="4" name="Slide Number Placeholder 3"/>
          <p:cNvSpPr>
            <a:spLocks noGrp="1"/>
          </p:cNvSpPr>
          <p:nvPr>
            <p:ph type="sldNum" sz="quarter" idx="4"/>
          </p:nvPr>
        </p:nvSpPr>
        <p:spPr/>
        <p:txBody>
          <a:bodyPr/>
          <a:lstStyle/>
          <a:p>
            <a:fld id="{592C423E-8D33-2B4D-9B9F-8C525F5FECA0}" type="slidenum">
              <a:rPr lang="en-US" smtClean="0"/>
              <a:pPr/>
              <a:t>9</a:t>
            </a:fld>
            <a:endParaRPr lang="en-US" dirty="0"/>
          </a:p>
        </p:txBody>
      </p:sp>
      <p:pic>
        <p:nvPicPr>
          <p:cNvPr id="5" name="Picture 4" descr="Screen Shot 2014-10-06 at 2.19.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384" y="1146570"/>
            <a:ext cx="4498479" cy="3086505"/>
          </a:xfrm>
          <a:prstGeom prst="rect">
            <a:avLst/>
          </a:prstGeom>
        </p:spPr>
      </p:pic>
      <p:sp>
        <p:nvSpPr>
          <p:cNvPr id="6" name="Rectangle 5"/>
          <p:cNvSpPr/>
          <p:nvPr/>
        </p:nvSpPr>
        <p:spPr>
          <a:xfrm>
            <a:off x="2373384" y="2690091"/>
            <a:ext cx="1425071" cy="831273"/>
          </a:xfrm>
          <a:prstGeom prst="rect">
            <a:avLst/>
          </a:prstGeom>
          <a:noFill/>
          <a:ln w="38100" cmpd="sng">
            <a:solidFill>
              <a:srgbClr val="9A1B2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0" y="-34636"/>
            <a:ext cx="9143999" cy="276999"/>
          </a:xfrm>
          <a:prstGeom prst="rect">
            <a:avLst/>
          </a:prstGeom>
          <a:noFill/>
        </p:spPr>
        <p:txBody>
          <a:bodyPr wrap="square" rtlCol="0">
            <a:spAutoFit/>
          </a:bodyPr>
          <a:lstStyle/>
          <a:p>
            <a:pPr algn="ctr"/>
            <a:r>
              <a:rPr lang="en-US" sz="1200" dirty="0" smtClean="0">
                <a:solidFill>
                  <a:srgbClr val="A2998B"/>
                </a:solidFill>
              </a:rPr>
              <a:t>Motivation</a:t>
            </a:r>
            <a:r>
              <a:rPr lang="en-US" sz="1200" baseline="0" dirty="0" smtClean="0">
                <a:solidFill>
                  <a:srgbClr val="4D4F53"/>
                </a:solidFill>
              </a:rPr>
              <a:t> </a:t>
            </a:r>
            <a:r>
              <a:rPr lang="en-US" sz="1200" baseline="0" dirty="0" smtClean="0">
                <a:solidFill>
                  <a:schemeClr val="bg1"/>
                </a:solidFill>
              </a:rPr>
              <a:t>   FG-SIMT    </a:t>
            </a:r>
            <a:r>
              <a:rPr lang="en-US" sz="1200" baseline="0" dirty="0" smtClean="0">
                <a:solidFill>
                  <a:schemeClr val="accent1"/>
                </a:solidFill>
              </a:rPr>
              <a:t>HWWL    XPC</a:t>
            </a:r>
            <a:r>
              <a:rPr lang="en-US" sz="1200" dirty="0" smtClean="0">
                <a:solidFill>
                  <a:schemeClr val="accent1"/>
                </a:solidFill>
              </a:rPr>
              <a:t>    </a:t>
            </a:r>
            <a:r>
              <a:rPr lang="en-US" sz="1200" baseline="0" dirty="0" smtClean="0">
                <a:solidFill>
                  <a:schemeClr val="accent1"/>
                </a:solidFill>
              </a:rPr>
              <a:t>Roadmap</a:t>
            </a:r>
            <a:endParaRPr lang="en-US" sz="1200" dirty="0">
              <a:solidFill>
                <a:schemeClr val="accent1"/>
              </a:solidFill>
            </a:endParaRPr>
          </a:p>
        </p:txBody>
      </p:sp>
    </p:spTree>
    <p:extLst>
      <p:ext uri="{BB962C8B-B14F-4D97-AF65-F5344CB8AC3E}">
        <p14:creationId xmlns:p14="http://schemas.microsoft.com/office/powerpoint/2010/main" val="4242701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CSL.thmx</Template>
  <TotalTime>31570</TotalTime>
  <Words>7224</Words>
  <Application>Microsoft Macintosh PowerPoint</Application>
  <PresentationFormat>On-screen Show (4:3)</PresentationFormat>
  <Paragraphs>1039</Paragraphs>
  <Slides>58</Slides>
  <Notes>51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CSL</vt:lpstr>
      <vt:lpstr>Equation</vt:lpstr>
      <vt:lpstr>Exposing, Scheduling, and Executing Fine-Grain Parallel Tasks</vt:lpstr>
      <vt:lpstr>Present: Coarse-Grain Heterogeneity</vt:lpstr>
      <vt:lpstr>Present: Traditional Data Parallelism</vt:lpstr>
      <vt:lpstr>Future: Amorphous Data Parallelism</vt:lpstr>
      <vt:lpstr>Traditional vs. Amorphous Data Parallelism</vt:lpstr>
      <vt:lpstr>Future: Fine-Grain Heterogeneity</vt:lpstr>
      <vt:lpstr>Coarse- vs. Fine-Grain Heterogeneity</vt:lpstr>
      <vt:lpstr>Explicit-Parallel-Call Architecture</vt:lpstr>
      <vt:lpstr>Overview</vt:lpstr>
      <vt:lpstr>Fine-Grain SIMT at a Glance</vt:lpstr>
      <vt:lpstr>Identifying Value Structure</vt:lpstr>
      <vt:lpstr>Exploiting Value Structure</vt:lpstr>
      <vt:lpstr>FG-SIMT Example Execution</vt:lpstr>
      <vt:lpstr>PowerPoint Presentation</vt:lpstr>
      <vt:lpstr>FG-SIMT Energy vs. Performance</vt:lpstr>
      <vt:lpstr>Overview</vt:lpstr>
      <vt:lpstr>Fine-Grain Hardware Worklist at a Glance</vt:lpstr>
      <vt:lpstr>Amorphous Data Parallel Applications</vt:lpstr>
      <vt:lpstr>Topology-Driven Approach</vt:lpstr>
      <vt:lpstr>GPU Results with Optimizations</vt:lpstr>
      <vt:lpstr>Hardware Worklist Microarchitecture</vt:lpstr>
      <vt:lpstr>Hardware Worklist Microarchitecture</vt:lpstr>
      <vt:lpstr>HWWL Work Redistribution</vt:lpstr>
      <vt:lpstr>Realistic HWWL Performance</vt:lpstr>
      <vt:lpstr>Overview</vt:lpstr>
      <vt:lpstr>Explicit-Parallel-Call Design Space</vt:lpstr>
      <vt:lpstr>Exposing Parallel Tasks: Programming API</vt:lpstr>
      <vt:lpstr>Exposing Parallel Tasks: Programming API</vt:lpstr>
      <vt:lpstr>Exposing Parallel Tasks: Programming API</vt:lpstr>
      <vt:lpstr>Exposing Parallel Tasks: Programming API</vt:lpstr>
      <vt:lpstr>Exposing Parallel Tasks: Programming API</vt:lpstr>
      <vt:lpstr>Exposing Parallel Tasks: Cactus Stack</vt:lpstr>
      <vt:lpstr>Scheduling Parallel Tasks: Adaptive Runtime</vt:lpstr>
      <vt:lpstr>Executing Parallel Tasks: Traditional Multicore </vt:lpstr>
      <vt:lpstr>Explicit-Parallel-Call Design Space</vt:lpstr>
      <vt:lpstr>Exposing Parallel Tasks: XPC ISA</vt:lpstr>
      <vt:lpstr>Scheduling Parallel Tasks: Task Cache</vt:lpstr>
      <vt:lpstr>Scheduling Tasks: Task Distribution Network</vt:lpstr>
      <vt:lpstr>Executing Tasks: Tightly-Coupled Lanes (TCL) </vt:lpstr>
      <vt:lpstr>Executing Tasks: Loosely-Coupled Lanes (LCL) </vt:lpstr>
      <vt:lpstr>Executing Tasks: Cooperative Multicore (CMC) </vt:lpstr>
      <vt:lpstr>XPC Subset Design</vt:lpstr>
      <vt:lpstr>Overview</vt:lpstr>
      <vt:lpstr>Roadmap</vt:lpstr>
      <vt:lpstr>Thesis Question</vt:lpstr>
      <vt:lpstr>Backup Slides</vt:lpstr>
      <vt:lpstr>Present: Coarse-Grain Heterogeneity</vt:lpstr>
      <vt:lpstr>Data-Driven Optimizations</vt:lpstr>
      <vt:lpstr>Explicit-Parallel-Call Architecture</vt:lpstr>
      <vt:lpstr>Explicit-Parallel-Call Design Space</vt:lpstr>
      <vt:lpstr>FG-SIMT Example Execution</vt:lpstr>
      <vt:lpstr>Tracking Value Structure</vt:lpstr>
      <vt:lpstr>Affine Expansion</vt:lpstr>
      <vt:lpstr>FG-SIMT Performance</vt:lpstr>
      <vt:lpstr>HWWL Idealized Performance</vt:lpstr>
      <vt:lpstr>HWWL Work Redistribution Comparison</vt:lpstr>
      <vt:lpstr>Scheduling Parallel Tasks: Adaptive Runtime</vt:lpstr>
      <vt:lpstr>Nested Parallelism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 Kim</dc:creator>
  <cp:lastModifiedBy>Ji Kim</cp:lastModifiedBy>
  <cp:revision>487</cp:revision>
  <dcterms:created xsi:type="dcterms:W3CDTF">2013-06-11T20:34:02Z</dcterms:created>
  <dcterms:modified xsi:type="dcterms:W3CDTF">2014-10-08T07:51:17Z</dcterms:modified>
</cp:coreProperties>
</file>