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6858000" cy="9906000" type="A4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31" y="-36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7F15-CA8C-44F1-A9BA-29D208B16090}" type="datetimeFigureOut">
              <a:rPr lang="zh-HK" altLang="en-US" smtClean="0"/>
              <a:t>29/10/2018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D305-2914-41D4-99B5-7E0C48A7C26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4106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7F15-CA8C-44F1-A9BA-29D208B16090}" type="datetimeFigureOut">
              <a:rPr lang="zh-HK" altLang="en-US" smtClean="0"/>
              <a:t>29/10/2018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D305-2914-41D4-99B5-7E0C48A7C26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3466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7F15-CA8C-44F1-A9BA-29D208B16090}" type="datetimeFigureOut">
              <a:rPr lang="zh-HK" altLang="en-US" smtClean="0"/>
              <a:t>29/10/2018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D305-2914-41D4-99B5-7E0C48A7C26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7288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7F15-CA8C-44F1-A9BA-29D208B16090}" type="datetimeFigureOut">
              <a:rPr lang="zh-HK" altLang="en-US" smtClean="0"/>
              <a:t>29/10/2018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D305-2914-41D4-99B5-7E0C48A7C26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6970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7F15-CA8C-44F1-A9BA-29D208B16090}" type="datetimeFigureOut">
              <a:rPr lang="zh-HK" altLang="en-US" smtClean="0"/>
              <a:t>29/10/2018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D305-2914-41D4-99B5-7E0C48A7C26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6458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7F15-CA8C-44F1-A9BA-29D208B16090}" type="datetimeFigureOut">
              <a:rPr lang="zh-HK" altLang="en-US" smtClean="0"/>
              <a:t>29/10/2018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D305-2914-41D4-99B5-7E0C48A7C26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2855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7F15-CA8C-44F1-A9BA-29D208B16090}" type="datetimeFigureOut">
              <a:rPr lang="zh-HK" altLang="en-US" smtClean="0"/>
              <a:t>29/10/2018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D305-2914-41D4-99B5-7E0C48A7C26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0966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7F15-CA8C-44F1-A9BA-29D208B16090}" type="datetimeFigureOut">
              <a:rPr lang="zh-HK" altLang="en-US" smtClean="0"/>
              <a:t>29/10/2018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D305-2914-41D4-99B5-7E0C48A7C26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4477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7F15-CA8C-44F1-A9BA-29D208B16090}" type="datetimeFigureOut">
              <a:rPr lang="zh-HK" altLang="en-US" smtClean="0"/>
              <a:t>29/10/2018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D305-2914-41D4-99B5-7E0C48A7C26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1360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7F15-CA8C-44F1-A9BA-29D208B16090}" type="datetimeFigureOut">
              <a:rPr lang="zh-HK" altLang="en-US" smtClean="0"/>
              <a:t>29/10/2018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D305-2914-41D4-99B5-7E0C48A7C26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021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7F15-CA8C-44F1-A9BA-29D208B16090}" type="datetimeFigureOut">
              <a:rPr lang="zh-HK" altLang="en-US" smtClean="0"/>
              <a:t>29/10/2018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D305-2914-41D4-99B5-7E0C48A7C26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2289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27F15-CA8C-44F1-A9BA-29D208B16090}" type="datetimeFigureOut">
              <a:rPr lang="zh-HK" altLang="en-US" smtClean="0"/>
              <a:t>29/10/2018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6D305-2914-41D4-99B5-7E0C48A7C26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4958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346439" y="0"/>
            <a:ext cx="273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000" b="1" u="sng" dirty="0"/>
              <a:t>Useful Techniques</a:t>
            </a:r>
            <a:endParaRPr lang="zh-HK" altLang="en-US" sz="2000" b="1" u="sng" dirty="0"/>
          </a:p>
        </p:txBody>
      </p:sp>
      <p:grpSp>
        <p:nvGrpSpPr>
          <p:cNvPr id="13" name="Group 12"/>
          <p:cNvGrpSpPr/>
          <p:nvPr/>
        </p:nvGrpSpPr>
        <p:grpSpPr>
          <a:xfrm>
            <a:off x="231623" y="753872"/>
            <a:ext cx="3138002" cy="1640904"/>
            <a:chOff x="600903" y="814180"/>
            <a:chExt cx="7067550" cy="37719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903" y="814180"/>
              <a:ext cx="7067550" cy="37719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00903" y="3209061"/>
              <a:ext cx="1147133" cy="2458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013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68660" y="3309506"/>
              <a:ext cx="1711417" cy="2701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013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7933" y="1563756"/>
              <a:ext cx="2226366" cy="24384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879251" y="1563755"/>
              <a:ext cx="2345048" cy="38431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013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286" y="1079963"/>
            <a:ext cx="902189" cy="106078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287934" y="1349528"/>
            <a:ext cx="1320351" cy="607426"/>
            <a:chOff x="1280812" y="4670303"/>
            <a:chExt cx="2347291" cy="107986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80812" y="4708712"/>
              <a:ext cx="2347291" cy="104146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2352067" y="4670303"/>
              <a:ext cx="278991" cy="2470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013"/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3430929" y="1574324"/>
            <a:ext cx="260897" cy="221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1013"/>
          </a:p>
        </p:txBody>
      </p:sp>
      <p:sp>
        <p:nvSpPr>
          <p:cNvPr id="18" name="Right Arrow 17"/>
          <p:cNvSpPr/>
          <p:nvPr/>
        </p:nvSpPr>
        <p:spPr>
          <a:xfrm>
            <a:off x="4809477" y="1553342"/>
            <a:ext cx="260897" cy="221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1013"/>
          </a:p>
        </p:txBody>
      </p:sp>
      <p:sp>
        <p:nvSpPr>
          <p:cNvPr id="19" name="TextBox 18"/>
          <p:cNvSpPr txBox="1"/>
          <p:nvPr/>
        </p:nvSpPr>
        <p:spPr>
          <a:xfrm flipH="1">
            <a:off x="315726" y="2705919"/>
            <a:ext cx="63876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50" dirty="0">
                <a:solidFill>
                  <a:srgbClr val="FF0000"/>
                </a:solidFill>
              </a:rPr>
              <a:t>Instead of putting a Run Form Button in the Worksheet, we can add the </a:t>
            </a:r>
            <a:r>
              <a:rPr lang="en-US" altLang="zh-HK" sz="1350" dirty="0" err="1">
                <a:solidFill>
                  <a:srgbClr val="FF0000"/>
                </a:solidFill>
              </a:rPr>
              <a:t>RunForm</a:t>
            </a:r>
            <a:r>
              <a:rPr lang="en-US" altLang="zh-HK" sz="1350" dirty="0">
                <a:solidFill>
                  <a:srgbClr val="FF0000"/>
                </a:solidFill>
              </a:rPr>
              <a:t> Button in the Quick Access Bar</a:t>
            </a:r>
            <a:endParaRPr lang="zh-HK" altLang="en-US" sz="135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1639072" y="3574496"/>
            <a:ext cx="374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u="sng" dirty="0"/>
              <a:t>Methods to Count </a:t>
            </a:r>
            <a:r>
              <a:rPr lang="en-US" altLang="zh-HK" b="1" u="sng" dirty="0" smtClean="0"/>
              <a:t>Rows and Columns</a:t>
            </a:r>
            <a:endParaRPr lang="zh-HK" altLang="en-US" b="1" u="sng" dirty="0"/>
          </a:p>
        </p:txBody>
      </p:sp>
      <p:sp>
        <p:nvSpPr>
          <p:cNvPr id="21" name="TextBox 20"/>
          <p:cNvSpPr txBox="1"/>
          <p:nvPr/>
        </p:nvSpPr>
        <p:spPr>
          <a:xfrm flipH="1">
            <a:off x="110692" y="3962715"/>
            <a:ext cx="6517865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125" b="1" dirty="0"/>
              <a:t>Standard </a:t>
            </a:r>
            <a:r>
              <a:rPr lang="en-US" altLang="zh-HK" sz="1125" b="1" dirty="0" smtClean="0"/>
              <a:t>Method for whole column:   </a:t>
            </a:r>
            <a:endParaRPr lang="en-US" altLang="zh-HK" sz="1125" b="1" dirty="0"/>
          </a:p>
          <a:p>
            <a:r>
              <a:rPr lang="en-US" altLang="zh-HK" sz="1125" dirty="0"/>
              <a:t>Dim nr as integer</a:t>
            </a:r>
          </a:p>
          <a:p>
            <a:r>
              <a:rPr lang="en-US" altLang="zh-HK" sz="1125" dirty="0"/>
              <a:t>nr = WorksheetFunction.CountA(Columns(“A:A”))</a:t>
            </a:r>
            <a:r>
              <a:rPr lang="en-US" altLang="zh-HK" sz="1125" b="1" dirty="0"/>
              <a:t>	   </a:t>
            </a:r>
            <a:endParaRPr lang="zh-HK" altLang="en-US" sz="1125" b="1" dirty="0"/>
          </a:p>
        </p:txBody>
      </p:sp>
      <p:sp>
        <p:nvSpPr>
          <p:cNvPr id="22" name="Rectangle 21"/>
          <p:cNvSpPr/>
          <p:nvPr/>
        </p:nvSpPr>
        <p:spPr>
          <a:xfrm>
            <a:off x="110692" y="4764484"/>
            <a:ext cx="3258933" cy="1196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100" b="1" dirty="0" smtClean="0"/>
              <a:t>Count </a:t>
            </a:r>
            <a:r>
              <a:rPr lang="en-US" altLang="zh-HK" sz="1100" b="1" dirty="0" smtClean="0"/>
              <a:t>rows below </a:t>
            </a:r>
            <a:r>
              <a:rPr lang="en-US" altLang="zh-HK" sz="1100" b="1" dirty="0"/>
              <a:t>the first row: </a:t>
            </a:r>
          </a:p>
          <a:p>
            <a:r>
              <a:rPr lang="en-US" altLang="zh-HK" sz="1013" dirty="0" smtClean="0"/>
              <a:t>Range(“A1”).Select  </a:t>
            </a:r>
            <a:r>
              <a:rPr lang="en-US" altLang="zh-HK" sz="1013" dirty="0" smtClean="0">
                <a:solidFill>
                  <a:srgbClr val="00B050"/>
                </a:solidFill>
              </a:rPr>
              <a:t>‘A1 becomes ActiveCell</a:t>
            </a:r>
            <a:endParaRPr lang="en-US" altLang="zh-HK" sz="1013" dirty="0">
              <a:solidFill>
                <a:srgbClr val="00B050"/>
              </a:solidFill>
            </a:endParaRPr>
          </a:p>
          <a:p>
            <a:r>
              <a:rPr lang="en-US" altLang="zh-HK" sz="1013" dirty="0"/>
              <a:t>Dim i As </a:t>
            </a:r>
            <a:r>
              <a:rPr lang="en-US" altLang="zh-HK" sz="1013" dirty="0" smtClean="0"/>
              <a:t>Integer</a:t>
            </a:r>
          </a:p>
          <a:p>
            <a:r>
              <a:rPr lang="en-US" altLang="zh-HK" sz="1013" dirty="0" smtClean="0"/>
              <a:t>Do</a:t>
            </a:r>
            <a:endParaRPr lang="en-US" altLang="zh-HK" sz="1013" dirty="0"/>
          </a:p>
          <a:p>
            <a:r>
              <a:rPr lang="en-US" altLang="zh-HK" sz="1013" dirty="0"/>
              <a:t>    i = i + 1</a:t>
            </a:r>
          </a:p>
          <a:p>
            <a:r>
              <a:rPr lang="en-US" altLang="zh-HK" sz="1013" dirty="0"/>
              <a:t>    If IsEmpty(ActiveCell.Offset(i, 0)) Then Exit Do</a:t>
            </a:r>
          </a:p>
          <a:p>
            <a:r>
              <a:rPr lang="en-US" altLang="zh-HK" sz="1013" dirty="0"/>
              <a:t>Loop </a:t>
            </a:r>
            <a:endParaRPr lang="zh-HK" altLang="en-US" sz="1013" dirty="0"/>
          </a:p>
        </p:txBody>
      </p:sp>
      <p:sp>
        <p:nvSpPr>
          <p:cNvPr id="2" name="Rectangle 1"/>
          <p:cNvSpPr/>
          <p:nvPr/>
        </p:nvSpPr>
        <p:spPr>
          <a:xfrm>
            <a:off x="110692" y="7256015"/>
            <a:ext cx="591507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050" b="1" dirty="0" smtClean="0"/>
              <a:t>Alternatively count all the filled cells in a whole row</a:t>
            </a:r>
            <a:endParaRPr lang="en-US" altLang="zh-HK" sz="1050" b="1" dirty="0" smtClean="0"/>
          </a:p>
          <a:p>
            <a:r>
              <a:rPr lang="en-US" altLang="zh-HK" sz="1050" dirty="0" smtClean="0"/>
              <a:t>Dim </a:t>
            </a:r>
            <a:r>
              <a:rPr lang="en-US" altLang="zh-HK" sz="1050" dirty="0" err="1" smtClean="0"/>
              <a:t>nc</a:t>
            </a:r>
            <a:r>
              <a:rPr lang="en-US" altLang="zh-HK" sz="1050" dirty="0" smtClean="0"/>
              <a:t> as integer</a:t>
            </a:r>
          </a:p>
          <a:p>
            <a:r>
              <a:rPr lang="en-US" altLang="zh-HK" sz="1050" dirty="0" err="1" smtClean="0"/>
              <a:t>nc</a:t>
            </a:r>
            <a:r>
              <a:rPr lang="en-US" altLang="zh-HK" sz="1050" dirty="0" smtClean="0"/>
              <a:t> </a:t>
            </a:r>
            <a:r>
              <a:rPr lang="en-US" altLang="zh-HK" sz="1050" dirty="0"/>
              <a:t>= </a:t>
            </a:r>
            <a:r>
              <a:rPr lang="en-US" altLang="zh-HK" sz="1050" dirty="0" smtClean="0"/>
              <a:t>WorksheetFunction.CountA(Rows(“1:1”))</a:t>
            </a:r>
            <a:r>
              <a:rPr lang="en-US" altLang="zh-HK" sz="1050" b="1" dirty="0" smtClean="0"/>
              <a:t> </a:t>
            </a:r>
            <a:r>
              <a:rPr lang="en-US" altLang="zh-HK" sz="1050" b="1" dirty="0" smtClean="0"/>
              <a:t> </a:t>
            </a:r>
            <a:r>
              <a:rPr lang="en-US" altLang="zh-HK" sz="1050" b="1" dirty="0" smtClean="0">
                <a:solidFill>
                  <a:srgbClr val="FF0000"/>
                </a:solidFill>
              </a:rPr>
              <a:t>or</a:t>
            </a:r>
          </a:p>
          <a:p>
            <a:r>
              <a:rPr lang="en-US" altLang="zh-HK" sz="1050" dirty="0" err="1" smtClean="0"/>
              <a:t>nc</a:t>
            </a:r>
            <a:r>
              <a:rPr lang="en-US" altLang="zh-HK" sz="1050" dirty="0" smtClean="0"/>
              <a:t> </a:t>
            </a:r>
            <a:r>
              <a:rPr lang="en-US" altLang="zh-HK" sz="1050" dirty="0"/>
              <a:t>= </a:t>
            </a:r>
            <a:r>
              <a:rPr lang="en-US" altLang="zh-HK" sz="1050" dirty="0" err="1"/>
              <a:t>WorksheetFunction.CountA</a:t>
            </a:r>
            <a:r>
              <a:rPr lang="en-US" altLang="zh-HK" sz="1050" dirty="0"/>
              <a:t>(Rows(1))</a:t>
            </a:r>
            <a:endParaRPr lang="en-US" altLang="zh-HK" sz="1050" dirty="0" smtClean="0"/>
          </a:p>
          <a:p>
            <a:endParaRPr lang="en-US" altLang="zh-HK" sz="1050" b="1" dirty="0"/>
          </a:p>
        </p:txBody>
      </p:sp>
      <p:sp>
        <p:nvSpPr>
          <p:cNvPr id="3" name="Rectangle 2"/>
          <p:cNvSpPr/>
          <p:nvPr/>
        </p:nvSpPr>
        <p:spPr>
          <a:xfrm>
            <a:off x="110692" y="6151413"/>
            <a:ext cx="3429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HK" sz="1050" b="1" dirty="0"/>
              <a:t>Standard Method to count columns (i) before we encounter an empty cell   </a:t>
            </a:r>
          </a:p>
          <a:p>
            <a:r>
              <a:rPr lang="en-US" altLang="zh-HK" sz="900" dirty="0"/>
              <a:t>Range("A1").Select</a:t>
            </a:r>
          </a:p>
          <a:p>
            <a:r>
              <a:rPr lang="en-US" altLang="zh-HK" sz="900" dirty="0"/>
              <a:t>Do</a:t>
            </a:r>
          </a:p>
          <a:p>
            <a:r>
              <a:rPr lang="en-US" altLang="zh-HK" sz="900" dirty="0"/>
              <a:t>    i = i + 1</a:t>
            </a:r>
          </a:p>
          <a:p>
            <a:r>
              <a:rPr lang="en-US" altLang="zh-HK" sz="900" dirty="0"/>
              <a:t>    If IsEmpty(ActiveCell.Offset(0, i - 1)) Then Exit Do</a:t>
            </a:r>
          </a:p>
          <a:p>
            <a:r>
              <a:rPr lang="en-US" altLang="zh-HK" sz="900" dirty="0"/>
              <a:t>Loop</a:t>
            </a:r>
            <a:endParaRPr lang="zh-HK" altLang="en-U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0929" y="6397467"/>
            <a:ext cx="3325091" cy="13354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09553" y="6520745"/>
            <a:ext cx="3299956" cy="784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0929" y="4107087"/>
            <a:ext cx="3325091" cy="1335432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514839" y="4181645"/>
            <a:ext cx="459774" cy="12608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Rectangle 25"/>
          <p:cNvSpPr/>
          <p:nvPr/>
        </p:nvSpPr>
        <p:spPr>
          <a:xfrm>
            <a:off x="3513867" y="4313208"/>
            <a:ext cx="459774" cy="11335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7" name="Rectangle 26"/>
          <p:cNvSpPr/>
          <p:nvPr/>
        </p:nvSpPr>
        <p:spPr>
          <a:xfrm>
            <a:off x="3998466" y="5436557"/>
            <a:ext cx="20890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900" b="1" dirty="0" smtClean="0">
                <a:solidFill>
                  <a:srgbClr val="FF0000"/>
                </a:solidFill>
              </a:rPr>
              <a:t> There are i - 1 rows under the first row</a:t>
            </a:r>
            <a:endParaRPr lang="zh-HK" altLang="en-US" sz="9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9832" y="4522557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900" b="1" dirty="0" smtClean="0">
                <a:solidFill>
                  <a:srgbClr val="00B050"/>
                </a:solidFill>
              </a:rPr>
              <a:t> ‘This counts the whole column</a:t>
            </a:r>
            <a:endParaRPr lang="zh-HK" alt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48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2068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056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21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1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164</Words>
  <Application>Microsoft Office PowerPoint</Application>
  <PresentationFormat>A4 Paper (210x297 mm)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2018-10-28T12:21:06Z</dcterms:created>
  <dcterms:modified xsi:type="dcterms:W3CDTF">2018-10-29T07:57:19Z</dcterms:modified>
</cp:coreProperties>
</file>