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326" y="-40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1916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110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8396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55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723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011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219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046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05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1488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79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E19B-3333-4C66-AB8D-14144DBD1C49}" type="datetimeFigureOut">
              <a:rPr lang="zh-HK" altLang="en-US" smtClean="0"/>
              <a:t>2/11/2018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4D48-1054-4A88-A11A-A2C5C20A52F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09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0174" y="0"/>
            <a:ext cx="472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u="sng" dirty="0" smtClean="0"/>
              <a:t>Grade Manager Project Instructions</a:t>
            </a:r>
            <a:endParaRPr lang="zh-HK" alt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0" y="636104"/>
            <a:ext cx="1096447" cy="1073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61" y="770593"/>
            <a:ext cx="2030567" cy="80486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83219" y="1020417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940" y="760328"/>
            <a:ext cx="1861014" cy="76460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04359" y="1034126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Right Arrow 9"/>
          <p:cNvSpPr/>
          <p:nvPr/>
        </p:nvSpPr>
        <p:spPr>
          <a:xfrm>
            <a:off x="6426333" y="983602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Right Arrow 10"/>
          <p:cNvSpPr/>
          <p:nvPr/>
        </p:nvSpPr>
        <p:spPr>
          <a:xfrm>
            <a:off x="1979814" y="2433407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Right Arrow 11"/>
          <p:cNvSpPr/>
          <p:nvPr/>
        </p:nvSpPr>
        <p:spPr>
          <a:xfrm>
            <a:off x="4241926" y="2490029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Right Arrow 12"/>
          <p:cNvSpPr/>
          <p:nvPr/>
        </p:nvSpPr>
        <p:spPr>
          <a:xfrm>
            <a:off x="121922" y="3800616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2" y="2041870"/>
            <a:ext cx="1779349" cy="121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011" y="2142232"/>
            <a:ext cx="1784568" cy="7864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281" y="2142232"/>
            <a:ext cx="2161902" cy="879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772" y="3547197"/>
            <a:ext cx="2279580" cy="10066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5136" y="3380543"/>
            <a:ext cx="2089729" cy="1424815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55209" y="5622609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Right Arrow 19"/>
          <p:cNvSpPr/>
          <p:nvPr/>
        </p:nvSpPr>
        <p:spPr>
          <a:xfrm>
            <a:off x="105217" y="8538968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Right Arrow 20"/>
          <p:cNvSpPr/>
          <p:nvPr/>
        </p:nvSpPr>
        <p:spPr>
          <a:xfrm>
            <a:off x="5995104" y="5692813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Right Arrow 21"/>
          <p:cNvSpPr/>
          <p:nvPr/>
        </p:nvSpPr>
        <p:spPr>
          <a:xfrm>
            <a:off x="2928445" y="3933923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373" y="4900472"/>
            <a:ext cx="2086668" cy="190273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784440" y="6756946"/>
            <a:ext cx="407356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100" b="0" i="0" u="none" strike="noStrike" dirty="0" smtClean="0">
                <a:solidFill>
                  <a:srgbClr val="FF0000"/>
                </a:solidFill>
                <a:effectLst/>
                <a:latin typeface="OpenSans"/>
              </a:rPr>
              <a:t>The </a:t>
            </a:r>
            <a:r>
              <a:rPr lang="en-US" altLang="zh-HK" sz="1100" b="0" i="0" u="none" strike="noStrike" dirty="0" err="1" smtClean="0">
                <a:solidFill>
                  <a:srgbClr val="FF0000"/>
                </a:solidFill>
                <a:effectLst/>
                <a:latin typeface="OpenSans"/>
              </a:rPr>
              <a:t>programme</a:t>
            </a:r>
            <a:r>
              <a:rPr lang="en-US" altLang="zh-HK" sz="1100" b="0" i="0" u="none" strike="noStrike" dirty="0" smtClean="0">
                <a:solidFill>
                  <a:srgbClr val="FF0000"/>
                </a:solidFill>
                <a:effectLst/>
                <a:latin typeface="OpenSans"/>
              </a:rPr>
              <a:t> will separate the roster into different sub files or individual files corresponding to those section numbers (e.g. section numbers 101-105 produces 5 sub files).</a:t>
            </a:r>
          </a:p>
          <a:p>
            <a:r>
              <a:rPr lang="en-US" altLang="zh-HK" sz="1100" dirty="0" smtClean="0">
                <a:solidFill>
                  <a:srgbClr val="FF0000"/>
                </a:solidFill>
                <a:latin typeface="OpenSans"/>
              </a:rPr>
              <a:t>The headings will also be added to all sub files</a:t>
            </a:r>
            <a:endParaRPr lang="en-US" altLang="zh-HK" sz="1100" b="0" i="0" u="none" strike="noStrike" dirty="0" smtClean="0">
              <a:solidFill>
                <a:srgbClr val="FF0000"/>
              </a:solidFill>
              <a:effectLst/>
              <a:latin typeface="OpenSans"/>
            </a:endParaRPr>
          </a:p>
          <a:p>
            <a:r>
              <a:rPr lang="en-US" altLang="zh-HK" sz="1100" b="0" i="0" u="none" strike="noStrike" dirty="0" smtClean="0">
                <a:effectLst/>
                <a:latin typeface="OpenSans"/>
              </a:rPr>
              <a:t> </a:t>
            </a:r>
            <a:endParaRPr lang="en-US" altLang="zh-HK" sz="1100" b="0" i="0" u="none" strike="noStrike" dirty="0">
              <a:effectLst/>
              <a:latin typeface="OpenSan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8704" y="5014965"/>
            <a:ext cx="1983611" cy="174198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543" y="7878106"/>
            <a:ext cx="1756449" cy="5515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547" y="7597128"/>
            <a:ext cx="2136080" cy="9017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500" y="8706684"/>
            <a:ext cx="3861246" cy="9789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3872" y="7987217"/>
            <a:ext cx="1785505" cy="1704346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4656064" y="8719603"/>
            <a:ext cx="364850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374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4744" y="453654"/>
            <a:ext cx="438325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100" i="0" strike="noStrike" dirty="0" smtClean="0">
                <a:effectLst/>
                <a:latin typeface="OpenSans"/>
              </a:rPr>
              <a:t>Maybe you have different co-workers doing different things, and you might each be working with separate files,  and you might actually have them on something like Drop box. I have a drop box down here that I can share these with my TA (or colleagues).  And periodically, I'm going to get these updated files and I'm going to want to sync so I can sync the grade book.</a:t>
            </a:r>
          </a:p>
          <a:p>
            <a:r>
              <a:rPr lang="en-US" altLang="zh-HK" sz="1100" i="0" strike="noStrike" dirty="0" smtClean="0">
                <a:effectLst/>
                <a:latin typeface="OpenSans"/>
              </a:rPr>
              <a:t> </a:t>
            </a:r>
            <a:endParaRPr lang="zh-HK" alt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" y="292041"/>
            <a:ext cx="2008918" cy="1917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5223" y="862642"/>
            <a:ext cx="776377" cy="31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15" y="2562045"/>
            <a:ext cx="2700969" cy="18310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8465" y="2855343"/>
            <a:ext cx="35752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100" i="0" strike="noStrike" dirty="0" smtClean="0">
                <a:effectLst/>
                <a:latin typeface="OpenSans"/>
              </a:rPr>
              <a:t>The Search button allows the user to search for a student’s grade in the Roster file</a:t>
            </a:r>
            <a:endParaRPr lang="zh-HK" alt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3" y="4745491"/>
            <a:ext cx="2072766" cy="18961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6797" y="4862422"/>
            <a:ext cx="35752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100" i="0" strike="noStrike" dirty="0" smtClean="0">
                <a:effectLst/>
                <a:latin typeface="OpenSans"/>
              </a:rPr>
              <a:t>The Add Column button opens all sub files and add a selected heading to a new column in each of the sub files.</a:t>
            </a:r>
            <a:endParaRPr lang="zh-HK" alt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14" y="6923266"/>
            <a:ext cx="1831364" cy="17656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5826" y="8209856"/>
            <a:ext cx="704883" cy="303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744" y="7252216"/>
            <a:ext cx="2838016" cy="110779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15295" y="8477534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sz="1200" b="0" i="0" u="none" strike="noStrike" dirty="0" smtClean="0">
                <a:effectLst/>
                <a:latin typeface="OpenSans"/>
              </a:rPr>
              <a:t>We have a backup file with today's date on there.</a:t>
            </a:r>
          </a:p>
          <a:p>
            <a:r>
              <a:rPr lang="en-US" altLang="zh-HK" sz="1200" b="0" i="0" u="none" strike="noStrike" dirty="0" smtClean="0">
                <a:solidFill>
                  <a:srgbClr val="373A3C"/>
                </a:solidFill>
                <a:effectLst/>
                <a:latin typeface="OpenSans"/>
              </a:rPr>
              <a:t> 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891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0" y="417650"/>
            <a:ext cx="4991100" cy="3743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0733" y="4160975"/>
            <a:ext cx="64952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600" dirty="0">
                <a:solidFill>
                  <a:srgbClr val="FF0000"/>
                </a:solidFill>
                <a:latin typeface="OpenSans"/>
              </a:rPr>
              <a:t>Now, the first four boxes here of this flowchart are the initialization process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.</a:t>
            </a:r>
            <a:r>
              <a:rPr lang="en-US" altLang="zh-HK" sz="1600" dirty="0">
                <a:solidFill>
                  <a:srgbClr val="FF0000"/>
                </a:solidFill>
                <a:latin typeface="OpenSans"/>
              </a:rPr>
              <a:t> This will only happen once for each class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.</a:t>
            </a:r>
            <a:r>
              <a:rPr lang="en-US" altLang="zh-HK" sz="1600" dirty="0">
                <a:solidFill>
                  <a:srgbClr val="FF0000"/>
                </a:solidFill>
                <a:latin typeface="OpenSans"/>
              </a:rPr>
              <a:t> 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The initialization is taken care of in the following Subs():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600" dirty="0" err="1">
                <a:solidFill>
                  <a:srgbClr val="FF0000"/>
                </a:solidFill>
                <a:latin typeface="OpenSans"/>
              </a:rPr>
              <a:t>NewFolder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600" dirty="0" err="1">
                <a:solidFill>
                  <a:srgbClr val="FF0000"/>
                </a:solidFill>
                <a:latin typeface="OpenSans"/>
              </a:rPr>
              <a:t>ImportRoster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600" dirty="0" err="1">
                <a:solidFill>
                  <a:srgbClr val="FF0000"/>
                </a:solidFill>
                <a:latin typeface="OpenSans"/>
              </a:rPr>
              <a:t>CreateRosters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600" dirty="0" err="1" smtClean="0">
                <a:solidFill>
                  <a:srgbClr val="FF0000"/>
                </a:solidFill>
                <a:latin typeface="OpenSans"/>
              </a:rPr>
              <a:t>InitializeSubFiles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sz="1600" dirty="0" smtClean="0">
              <a:solidFill>
                <a:srgbClr val="FF0000"/>
              </a:solidFill>
              <a:latin typeface="OpenSans"/>
            </a:endParaRPr>
          </a:p>
          <a:p>
            <a:endParaRPr lang="en-US" altLang="zh-HK" sz="1600" dirty="0">
              <a:solidFill>
                <a:srgbClr val="FF0000"/>
              </a:solidFill>
              <a:latin typeface="OpenSans"/>
            </a:endParaRPr>
          </a:p>
          <a:p>
            <a:endParaRPr lang="en-US" altLang="zh-HK" sz="1600" dirty="0" smtClean="0">
              <a:solidFill>
                <a:srgbClr val="FF0000"/>
              </a:solidFill>
              <a:latin typeface="OpenSans"/>
            </a:endParaRPr>
          </a:p>
          <a:p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Once </a:t>
            </a:r>
            <a:r>
              <a:rPr lang="en-US" altLang="zh-HK" sz="1600" dirty="0">
                <a:solidFill>
                  <a:srgbClr val="FF0000"/>
                </a:solidFill>
                <a:latin typeface="OpenSans"/>
              </a:rPr>
              <a:t>everything is initialized and set up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,</a:t>
            </a:r>
            <a:r>
              <a:rPr lang="en-US" altLang="zh-HK" sz="1600" dirty="0">
                <a:solidFill>
                  <a:srgbClr val="FF0000"/>
                </a:solidFill>
                <a:latin typeface="OpenSans"/>
              </a:rPr>
              <a:t> then the only things to be done are 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to allow user to add columns, sync</a:t>
            </a:r>
            <a:r>
              <a:rPr lang="en-US" altLang="zh-HK" sz="1600" dirty="0">
                <a:solidFill>
                  <a:srgbClr val="FF0000"/>
                </a:solidFill>
                <a:latin typeface="OpenSans"/>
              </a:rPr>
              <a:t> the </a:t>
            </a:r>
            <a:r>
              <a:rPr lang="en-US" altLang="zh-HK" sz="1600" dirty="0" smtClean="0">
                <a:solidFill>
                  <a:srgbClr val="FF0000"/>
                </a:solidFill>
                <a:latin typeface="OpenSans"/>
              </a:rPr>
              <a:t>roster, search grades and create </a:t>
            </a:r>
            <a:r>
              <a:rPr lang="en-US" altLang="zh-HK" sz="1600" dirty="0">
                <a:solidFill>
                  <a:srgbClr val="FF0000"/>
                </a:solidFill>
                <a:latin typeface="OpenSans"/>
              </a:rPr>
              <a:t>backup files.</a:t>
            </a:r>
            <a:endParaRPr lang="en-US" altLang="zh-HK" sz="1600" b="0" i="0" strike="noStrike" dirty="0">
              <a:solidFill>
                <a:srgbClr val="FF0000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273311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17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87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97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24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119</Words>
  <Application>Microsoft Office PowerPoint</Application>
  <PresentationFormat>A4 Paper (210x297 mm)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OpenSans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2018-10-31T13:05:28Z</dcterms:created>
  <dcterms:modified xsi:type="dcterms:W3CDTF">2018-11-02T14:29:20Z</dcterms:modified>
</cp:coreProperties>
</file>