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43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snapToGrid="0">
      <p:cViewPr>
        <p:scale>
          <a:sx n="75" d="100"/>
          <a:sy n="75" d="100"/>
        </p:scale>
        <p:origin x="1494" y="-1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8CB0F-1C80-48AB-AF05-9A901CDE9464}" type="datetimeFigureOut">
              <a:rPr lang="zh-HK" altLang="en-US" smtClean="0"/>
              <a:t>6/10/2018</a:t>
            </a:fld>
            <a:endParaRPr lang="zh-HK" alt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zh-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BF4E3-717B-4FC8-8A71-2BB73F588D83}" type="slidenum">
              <a:rPr lang="zh-HK" altLang="en-US" smtClean="0"/>
              <a:t>‹#›</a:t>
            </a:fld>
            <a:endParaRPr lang="zh-HK" altLang="en-US"/>
          </a:p>
        </p:txBody>
      </p:sp>
    </p:spTree>
    <p:extLst>
      <p:ext uri="{BB962C8B-B14F-4D97-AF65-F5344CB8AC3E}">
        <p14:creationId xmlns:p14="http://schemas.microsoft.com/office/powerpoint/2010/main" val="19846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K" altLang="en-US"/>
          </a:p>
        </p:txBody>
      </p:sp>
      <p:sp>
        <p:nvSpPr>
          <p:cNvPr id="4" name="Slide Number Placeholder 3"/>
          <p:cNvSpPr>
            <a:spLocks noGrp="1"/>
          </p:cNvSpPr>
          <p:nvPr>
            <p:ph type="sldNum" sz="quarter" idx="10"/>
          </p:nvPr>
        </p:nvSpPr>
        <p:spPr/>
        <p:txBody>
          <a:bodyPr/>
          <a:lstStyle/>
          <a:p>
            <a:fld id="{3A4BF4E3-717B-4FC8-8A71-2BB73F588D83}" type="slidenum">
              <a:rPr lang="zh-HK" altLang="en-US" smtClean="0"/>
              <a:t>1</a:t>
            </a:fld>
            <a:endParaRPr lang="zh-HK" altLang="en-US"/>
          </a:p>
        </p:txBody>
      </p:sp>
    </p:spTree>
    <p:extLst>
      <p:ext uri="{BB962C8B-B14F-4D97-AF65-F5344CB8AC3E}">
        <p14:creationId xmlns:p14="http://schemas.microsoft.com/office/powerpoint/2010/main" val="352443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ltLang="zh-HK"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HK" smtClean="0"/>
              <a:t>Click to edit Master subtitle style</a:t>
            </a:r>
            <a:endParaRPr lang="en-US" dirty="0"/>
          </a:p>
        </p:txBody>
      </p:sp>
      <p:sp>
        <p:nvSpPr>
          <p:cNvPr id="4" name="Date Placeholder 3"/>
          <p:cNvSpPr>
            <a:spLocks noGrp="1"/>
          </p:cNvSpPr>
          <p:nvPr>
            <p:ph type="dt" sz="half" idx="10"/>
          </p:nvPr>
        </p:nvSpPr>
        <p:spPr/>
        <p:txBody>
          <a:bodyPr/>
          <a:lstStyle/>
          <a:p>
            <a:fld id="{E7944700-DB2C-4E37-BF74-DCFEAFA250A2}" type="datetime1">
              <a:rPr lang="zh-HK" altLang="en-US" smtClean="0"/>
              <a:t>6/10/2018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166486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1BF69B10-B143-412E-89F6-BA828CA41A28}" type="datetime1">
              <a:rPr lang="zh-HK" altLang="en-US" smtClean="0"/>
              <a:t>6/10/2018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283021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ltLang="zh-HK"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1BA9A8B9-025C-4573-9FD4-B98DFDDA605B}" type="datetime1">
              <a:rPr lang="zh-HK" altLang="en-US" smtClean="0"/>
              <a:t>6/10/2018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303276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idx="1"/>
          </p:nvPr>
        </p:nvSpPr>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10"/>
          </p:nvPr>
        </p:nvSpPr>
        <p:spPr/>
        <p:txBody>
          <a:bodyPr/>
          <a:lstStyle/>
          <a:p>
            <a:fld id="{0E25B477-B236-4933-8FC7-7489D5865905}" type="datetime1">
              <a:rPr lang="zh-HK" altLang="en-US" smtClean="0"/>
              <a:t>6/10/2018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31500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ltLang="zh-HK"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HK" smtClean="0"/>
              <a:t>Click to edit Master text styles</a:t>
            </a:r>
          </a:p>
        </p:txBody>
      </p:sp>
      <p:sp>
        <p:nvSpPr>
          <p:cNvPr id="4" name="Date Placeholder 3"/>
          <p:cNvSpPr>
            <a:spLocks noGrp="1"/>
          </p:cNvSpPr>
          <p:nvPr>
            <p:ph type="dt" sz="half" idx="10"/>
          </p:nvPr>
        </p:nvSpPr>
        <p:spPr/>
        <p:txBody>
          <a:bodyPr/>
          <a:lstStyle/>
          <a:p>
            <a:fld id="{52A50648-3222-4689-A91F-34212EEBA91A}" type="datetime1">
              <a:rPr lang="zh-HK" altLang="en-US" smtClean="0"/>
              <a:t>6/10/2018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356499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Date Placeholder 4"/>
          <p:cNvSpPr>
            <a:spLocks noGrp="1"/>
          </p:cNvSpPr>
          <p:nvPr>
            <p:ph type="dt" sz="half" idx="10"/>
          </p:nvPr>
        </p:nvSpPr>
        <p:spPr/>
        <p:txBody>
          <a:bodyPr/>
          <a:lstStyle/>
          <a:p>
            <a:fld id="{FF9DA3CF-DD9A-4240-9D20-11FB70D38273}" type="datetime1">
              <a:rPr lang="zh-HK" altLang="en-US" smtClean="0"/>
              <a:t>6/10/2018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84407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ltLang="zh-HK"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HK"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HK"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7" name="Date Placeholder 6"/>
          <p:cNvSpPr>
            <a:spLocks noGrp="1"/>
          </p:cNvSpPr>
          <p:nvPr>
            <p:ph type="dt" sz="half" idx="10"/>
          </p:nvPr>
        </p:nvSpPr>
        <p:spPr/>
        <p:txBody>
          <a:bodyPr/>
          <a:lstStyle/>
          <a:p>
            <a:fld id="{0EC555D2-AA67-4547-8312-4B9E3D51EB7A}" type="datetime1">
              <a:rPr lang="zh-HK" altLang="en-US" smtClean="0"/>
              <a:t>6/10/2018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63536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smtClean="0"/>
              <a:t>Click to edit Master title style</a:t>
            </a:r>
            <a:endParaRPr lang="en-US" dirty="0"/>
          </a:p>
        </p:txBody>
      </p:sp>
      <p:sp>
        <p:nvSpPr>
          <p:cNvPr id="3" name="Date Placeholder 2"/>
          <p:cNvSpPr>
            <a:spLocks noGrp="1"/>
          </p:cNvSpPr>
          <p:nvPr>
            <p:ph type="dt" sz="half" idx="10"/>
          </p:nvPr>
        </p:nvSpPr>
        <p:spPr/>
        <p:txBody>
          <a:bodyPr/>
          <a:lstStyle/>
          <a:p>
            <a:fld id="{C6B8A4E9-0ED4-4E1A-BD7A-08445C6EE472}" type="datetime1">
              <a:rPr lang="zh-HK" altLang="en-US" smtClean="0"/>
              <a:t>6/10/2018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94929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FDB3C-CD19-4A18-AD08-F3C54E216C67}" type="datetime1">
              <a:rPr lang="zh-HK" altLang="en-US" smtClean="0"/>
              <a:t>6/10/2018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366022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ltLang="zh-HK"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79D463CD-425C-46A1-8297-3C963F4939CB}" type="datetime1">
              <a:rPr lang="zh-HK" altLang="en-US" smtClean="0"/>
              <a:t>6/10/2018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75778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ltLang="zh-HK"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zh-HK"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HK" smtClean="0"/>
              <a:t>Click to edit Master text styles</a:t>
            </a:r>
          </a:p>
        </p:txBody>
      </p:sp>
      <p:sp>
        <p:nvSpPr>
          <p:cNvPr id="5" name="Date Placeholder 4"/>
          <p:cNvSpPr>
            <a:spLocks noGrp="1"/>
          </p:cNvSpPr>
          <p:nvPr>
            <p:ph type="dt" sz="half" idx="10"/>
          </p:nvPr>
        </p:nvSpPr>
        <p:spPr/>
        <p:txBody>
          <a:bodyPr/>
          <a:lstStyle/>
          <a:p>
            <a:fld id="{2FA4C54A-DC7A-4312-A5A2-B2A3E017F4BC}" type="datetime1">
              <a:rPr lang="zh-HK" altLang="en-US" smtClean="0"/>
              <a:t>6/10/2018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253125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ltLang="zh-HK"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ltLang="zh-HK" smtClean="0"/>
              <a:t>Click to edit Master text styles</a:t>
            </a:r>
          </a:p>
          <a:p>
            <a:pPr lvl="1"/>
            <a:r>
              <a:rPr lang="en-US" altLang="zh-HK" smtClean="0"/>
              <a:t>Second level</a:t>
            </a:r>
          </a:p>
          <a:p>
            <a:pPr lvl="2"/>
            <a:r>
              <a:rPr lang="en-US" altLang="zh-HK" smtClean="0"/>
              <a:t>Third level</a:t>
            </a:r>
          </a:p>
          <a:p>
            <a:pPr lvl="3"/>
            <a:r>
              <a:rPr lang="en-US" altLang="zh-HK" smtClean="0"/>
              <a:t>Fourth level</a:t>
            </a:r>
          </a:p>
          <a:p>
            <a:pPr lvl="4"/>
            <a:r>
              <a:rPr lang="en-US" altLang="zh-HK"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BA8BEF0-B8BF-4DD1-8DE0-B7BC0BF8D2B3}" type="datetime1">
              <a:rPr lang="zh-HK" altLang="en-US" smtClean="0"/>
              <a:t>6/10/2018</a:t>
            </a:fld>
            <a:endParaRPr lang="zh-HK"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97F37B7-C5E0-46C5-93DF-E0D06FFFF89E}" type="slidenum">
              <a:rPr lang="zh-HK" altLang="en-US" smtClean="0"/>
              <a:t>‹#›</a:t>
            </a:fld>
            <a:endParaRPr lang="zh-HK" altLang="en-US"/>
          </a:p>
        </p:txBody>
      </p:sp>
    </p:spTree>
    <p:extLst>
      <p:ext uri="{BB962C8B-B14F-4D97-AF65-F5344CB8AC3E}">
        <p14:creationId xmlns:p14="http://schemas.microsoft.com/office/powerpoint/2010/main" val="1257299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2346" y="538942"/>
            <a:ext cx="6893810" cy="646331"/>
            <a:chOff x="62346" y="538942"/>
            <a:chExt cx="6893810" cy="646331"/>
          </a:xfrm>
        </p:grpSpPr>
        <p:sp>
          <p:nvSpPr>
            <p:cNvPr id="4" name="TextBox 3"/>
            <p:cNvSpPr txBox="1"/>
            <p:nvPr/>
          </p:nvSpPr>
          <p:spPr>
            <a:xfrm>
              <a:off x="62346" y="538942"/>
              <a:ext cx="6893810" cy="646331"/>
            </a:xfrm>
            <a:prstGeom prst="rect">
              <a:avLst/>
            </a:prstGeom>
            <a:noFill/>
          </p:spPr>
          <p:txBody>
            <a:bodyPr wrap="none" rtlCol="0">
              <a:spAutoFit/>
            </a:bodyPr>
            <a:lstStyle/>
            <a:p>
              <a:r>
                <a:rPr lang="en-US" altLang="zh-HK" sz="1200" dirty="0" smtClean="0"/>
                <a:t>Force the content of cell that starts with = into a label instead of a formula by putting ‘ in front of the = sign:</a:t>
              </a:r>
            </a:p>
            <a:p>
              <a:r>
                <a:rPr lang="en-US" altLang="zh-HK" sz="1200" dirty="0"/>
                <a:t> </a:t>
              </a:r>
              <a:r>
                <a:rPr lang="en-US" altLang="zh-HK" sz="1200" dirty="0" smtClean="0"/>
                <a:t>                    gives</a:t>
              </a:r>
            </a:p>
            <a:p>
              <a:endParaRPr lang="zh-HK" altLang="en-US" sz="1200" dirty="0"/>
            </a:p>
          </p:txBody>
        </p:sp>
        <p:pic>
          <p:nvPicPr>
            <p:cNvPr id="5" name="Picture 4"/>
            <p:cNvPicPr>
              <a:picLocks noChangeAspect="1"/>
            </p:cNvPicPr>
            <p:nvPr/>
          </p:nvPicPr>
          <p:blipFill>
            <a:blip r:embed="rId3"/>
            <a:stretch>
              <a:fillRect/>
            </a:stretch>
          </p:blipFill>
          <p:spPr>
            <a:xfrm>
              <a:off x="145473" y="772050"/>
              <a:ext cx="690562" cy="277649"/>
            </a:xfrm>
            <a:prstGeom prst="rect">
              <a:avLst/>
            </a:prstGeom>
          </p:spPr>
        </p:pic>
        <p:pic>
          <p:nvPicPr>
            <p:cNvPr id="6" name="Picture 5"/>
            <p:cNvPicPr>
              <a:picLocks noChangeAspect="1"/>
            </p:cNvPicPr>
            <p:nvPr/>
          </p:nvPicPr>
          <p:blipFill>
            <a:blip r:embed="rId4"/>
            <a:stretch>
              <a:fillRect/>
            </a:stretch>
          </p:blipFill>
          <p:spPr>
            <a:xfrm>
              <a:off x="1251672" y="792509"/>
              <a:ext cx="683005" cy="222552"/>
            </a:xfrm>
            <a:prstGeom prst="rect">
              <a:avLst/>
            </a:prstGeom>
          </p:spPr>
        </p:pic>
      </p:grpSp>
      <p:pic>
        <p:nvPicPr>
          <p:cNvPr id="8" name="Picture 7"/>
          <p:cNvPicPr>
            <a:picLocks noChangeAspect="1"/>
          </p:cNvPicPr>
          <p:nvPr/>
        </p:nvPicPr>
        <p:blipFill>
          <a:blip r:embed="rId5"/>
          <a:stretch>
            <a:fillRect/>
          </a:stretch>
        </p:blipFill>
        <p:spPr>
          <a:xfrm>
            <a:off x="145473" y="1185273"/>
            <a:ext cx="3983152" cy="2688457"/>
          </a:xfrm>
          <a:prstGeom prst="rect">
            <a:avLst/>
          </a:prstGeom>
        </p:spPr>
      </p:pic>
      <p:pic>
        <p:nvPicPr>
          <p:cNvPr id="9" name="Picture 8"/>
          <p:cNvPicPr>
            <a:picLocks noChangeAspect="1"/>
          </p:cNvPicPr>
          <p:nvPr/>
        </p:nvPicPr>
        <p:blipFill>
          <a:blip r:embed="rId6"/>
          <a:stretch>
            <a:fillRect/>
          </a:stretch>
        </p:blipFill>
        <p:spPr>
          <a:xfrm>
            <a:off x="145473" y="4043942"/>
            <a:ext cx="3983152" cy="2476542"/>
          </a:xfrm>
          <a:prstGeom prst="rect">
            <a:avLst/>
          </a:prstGeom>
        </p:spPr>
      </p:pic>
      <p:pic>
        <p:nvPicPr>
          <p:cNvPr id="10" name="Picture 9"/>
          <p:cNvPicPr>
            <a:picLocks noChangeAspect="1"/>
          </p:cNvPicPr>
          <p:nvPr/>
        </p:nvPicPr>
        <p:blipFill>
          <a:blip r:embed="rId7"/>
          <a:stretch>
            <a:fillRect/>
          </a:stretch>
        </p:blipFill>
        <p:spPr>
          <a:xfrm>
            <a:off x="145473" y="6690696"/>
            <a:ext cx="4146684" cy="3102379"/>
          </a:xfrm>
          <a:prstGeom prst="rect">
            <a:avLst/>
          </a:prstGeom>
        </p:spPr>
      </p:pic>
      <p:sp>
        <p:nvSpPr>
          <p:cNvPr id="11" name="Slide Number Placeholder 10"/>
          <p:cNvSpPr>
            <a:spLocks noGrp="1"/>
          </p:cNvSpPr>
          <p:nvPr>
            <p:ph type="sldNum" sz="quarter" idx="12"/>
          </p:nvPr>
        </p:nvSpPr>
        <p:spPr/>
        <p:txBody>
          <a:bodyPr/>
          <a:lstStyle/>
          <a:p>
            <a:fld id="{A97F37B7-C5E0-46C5-93DF-E0D06FFFF89E}" type="slidenum">
              <a:rPr lang="zh-HK" altLang="en-US" smtClean="0"/>
              <a:t>1</a:t>
            </a:fld>
            <a:endParaRPr lang="zh-HK" altLang="en-US"/>
          </a:p>
        </p:txBody>
      </p:sp>
    </p:spTree>
    <p:extLst>
      <p:ext uri="{BB962C8B-B14F-4D97-AF65-F5344CB8AC3E}">
        <p14:creationId xmlns:p14="http://schemas.microsoft.com/office/powerpoint/2010/main" val="217117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7F37B7-C5E0-46C5-93DF-E0D06FFFF89E}" type="slidenum">
              <a:rPr lang="zh-HK" altLang="en-US" smtClean="0"/>
              <a:t>2</a:t>
            </a:fld>
            <a:endParaRPr lang="zh-HK" altLang="en-US"/>
          </a:p>
        </p:txBody>
      </p:sp>
      <p:pic>
        <p:nvPicPr>
          <p:cNvPr id="5" name="Picture 4"/>
          <p:cNvPicPr>
            <a:picLocks noChangeAspect="1"/>
          </p:cNvPicPr>
          <p:nvPr/>
        </p:nvPicPr>
        <p:blipFill>
          <a:blip r:embed="rId2"/>
          <a:stretch>
            <a:fillRect/>
          </a:stretch>
        </p:blipFill>
        <p:spPr>
          <a:xfrm>
            <a:off x="415636" y="310862"/>
            <a:ext cx="4118697" cy="2177872"/>
          </a:xfrm>
          <a:prstGeom prst="rect">
            <a:avLst/>
          </a:prstGeom>
        </p:spPr>
      </p:pic>
      <p:sp>
        <p:nvSpPr>
          <p:cNvPr id="6" name="TextBox 5"/>
          <p:cNvSpPr txBox="1"/>
          <p:nvPr/>
        </p:nvSpPr>
        <p:spPr>
          <a:xfrm>
            <a:off x="2463077" y="2576945"/>
            <a:ext cx="1499128" cy="461665"/>
          </a:xfrm>
          <a:prstGeom prst="rect">
            <a:avLst/>
          </a:prstGeom>
          <a:noFill/>
        </p:spPr>
        <p:txBody>
          <a:bodyPr wrap="none" rtlCol="0">
            <a:spAutoFit/>
          </a:bodyPr>
          <a:lstStyle/>
          <a:p>
            <a:r>
              <a:rPr lang="en-US" altLang="zh-HK" sz="2400" b="1" u="sng" dirty="0" smtClean="0"/>
              <a:t>Goal Seek</a:t>
            </a:r>
            <a:r>
              <a:rPr lang="en-US" altLang="zh-HK" dirty="0" smtClean="0"/>
              <a:t> </a:t>
            </a:r>
            <a:endParaRPr lang="zh-HK" altLang="en-US" dirty="0"/>
          </a:p>
        </p:txBody>
      </p:sp>
      <p:pic>
        <p:nvPicPr>
          <p:cNvPr id="7" name="Picture 6"/>
          <p:cNvPicPr>
            <a:picLocks noChangeAspect="1"/>
          </p:cNvPicPr>
          <p:nvPr/>
        </p:nvPicPr>
        <p:blipFill>
          <a:blip r:embed="rId3"/>
          <a:stretch>
            <a:fillRect/>
          </a:stretch>
        </p:blipFill>
        <p:spPr>
          <a:xfrm>
            <a:off x="198294" y="3126821"/>
            <a:ext cx="3556571" cy="2227118"/>
          </a:xfrm>
          <a:prstGeom prst="rect">
            <a:avLst/>
          </a:prstGeom>
        </p:spPr>
      </p:pic>
      <p:sp>
        <p:nvSpPr>
          <p:cNvPr id="8" name="TextBox 7"/>
          <p:cNvSpPr txBox="1"/>
          <p:nvPr/>
        </p:nvSpPr>
        <p:spPr>
          <a:xfrm>
            <a:off x="3962205" y="3544780"/>
            <a:ext cx="2732928" cy="276999"/>
          </a:xfrm>
          <a:prstGeom prst="rect">
            <a:avLst/>
          </a:prstGeom>
          <a:noFill/>
        </p:spPr>
        <p:txBody>
          <a:bodyPr wrap="none" rtlCol="0">
            <a:spAutoFit/>
          </a:bodyPr>
          <a:lstStyle/>
          <a:p>
            <a:r>
              <a:rPr lang="en-US" altLang="zh-HK" sz="1200" dirty="0" smtClean="0">
                <a:solidFill>
                  <a:srgbClr val="FF0000"/>
                </a:solidFill>
              </a:rPr>
              <a:t>Data Tab -&gt; What If Analysis -&gt; Goal Seek</a:t>
            </a:r>
            <a:endParaRPr lang="zh-HK" altLang="en-US" sz="1200" dirty="0">
              <a:solidFill>
                <a:srgbClr val="FF0000"/>
              </a:solidFill>
            </a:endParaRPr>
          </a:p>
        </p:txBody>
      </p:sp>
      <p:pic>
        <p:nvPicPr>
          <p:cNvPr id="10" name="Picture 9"/>
          <p:cNvPicPr>
            <a:picLocks noChangeAspect="1"/>
          </p:cNvPicPr>
          <p:nvPr/>
        </p:nvPicPr>
        <p:blipFill>
          <a:blip r:embed="rId4"/>
          <a:stretch>
            <a:fillRect/>
          </a:stretch>
        </p:blipFill>
        <p:spPr>
          <a:xfrm>
            <a:off x="2885895" y="3900054"/>
            <a:ext cx="3556469" cy="1491165"/>
          </a:xfrm>
          <a:prstGeom prst="rect">
            <a:avLst/>
          </a:prstGeom>
        </p:spPr>
      </p:pic>
      <p:pic>
        <p:nvPicPr>
          <p:cNvPr id="11" name="Picture 10"/>
          <p:cNvPicPr>
            <a:picLocks noChangeAspect="1"/>
          </p:cNvPicPr>
          <p:nvPr/>
        </p:nvPicPr>
        <p:blipFill>
          <a:blip r:embed="rId5"/>
          <a:stretch>
            <a:fillRect/>
          </a:stretch>
        </p:blipFill>
        <p:spPr>
          <a:xfrm>
            <a:off x="4973782" y="4544724"/>
            <a:ext cx="1580717" cy="1031940"/>
          </a:xfrm>
          <a:prstGeom prst="rect">
            <a:avLst/>
          </a:prstGeom>
        </p:spPr>
      </p:pic>
      <p:pic>
        <p:nvPicPr>
          <p:cNvPr id="12" name="Picture 11"/>
          <p:cNvPicPr>
            <a:picLocks noChangeAspect="1"/>
          </p:cNvPicPr>
          <p:nvPr/>
        </p:nvPicPr>
        <p:blipFill>
          <a:blip r:embed="rId6"/>
          <a:stretch>
            <a:fillRect/>
          </a:stretch>
        </p:blipFill>
        <p:spPr>
          <a:xfrm>
            <a:off x="415636" y="5828790"/>
            <a:ext cx="1729653" cy="975411"/>
          </a:xfrm>
          <a:prstGeom prst="rect">
            <a:avLst/>
          </a:prstGeom>
        </p:spPr>
      </p:pic>
    </p:spTree>
    <p:extLst>
      <p:ext uri="{BB962C8B-B14F-4D97-AF65-F5344CB8AC3E}">
        <p14:creationId xmlns:p14="http://schemas.microsoft.com/office/powerpoint/2010/main" val="40401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7F37B7-C5E0-46C5-93DF-E0D06FFFF89E}" type="slidenum">
              <a:rPr lang="zh-HK" altLang="en-US" sz="700" smtClean="0"/>
              <a:t>3</a:t>
            </a:fld>
            <a:endParaRPr lang="zh-HK" altLang="en-US" sz="700"/>
          </a:p>
        </p:txBody>
      </p:sp>
      <p:sp>
        <p:nvSpPr>
          <p:cNvPr id="9" name="TextBox 8"/>
          <p:cNvSpPr txBox="1"/>
          <p:nvPr/>
        </p:nvSpPr>
        <p:spPr>
          <a:xfrm flipH="1">
            <a:off x="2376055" y="231017"/>
            <a:ext cx="2217505" cy="400110"/>
          </a:xfrm>
          <a:prstGeom prst="rect">
            <a:avLst/>
          </a:prstGeom>
          <a:noFill/>
        </p:spPr>
        <p:txBody>
          <a:bodyPr wrap="square" rtlCol="0">
            <a:spAutoFit/>
          </a:bodyPr>
          <a:lstStyle/>
          <a:p>
            <a:r>
              <a:rPr lang="en-US" altLang="zh-HK" sz="2000" b="1" u="sng" dirty="0" smtClean="0"/>
              <a:t>Look-up Functions</a:t>
            </a:r>
            <a:endParaRPr lang="zh-HK" altLang="en-US" sz="2000" b="1" u="sng" dirty="0"/>
          </a:p>
        </p:txBody>
      </p:sp>
      <p:pic>
        <p:nvPicPr>
          <p:cNvPr id="10" name="Picture 9"/>
          <p:cNvPicPr>
            <a:picLocks noChangeAspect="1"/>
          </p:cNvPicPr>
          <p:nvPr/>
        </p:nvPicPr>
        <p:blipFill>
          <a:blip r:embed="rId2"/>
          <a:stretch>
            <a:fillRect/>
          </a:stretch>
        </p:blipFill>
        <p:spPr>
          <a:xfrm>
            <a:off x="299257" y="902407"/>
            <a:ext cx="3937981" cy="2397572"/>
          </a:xfrm>
          <a:prstGeom prst="rect">
            <a:avLst/>
          </a:prstGeom>
        </p:spPr>
      </p:pic>
      <p:pic>
        <p:nvPicPr>
          <p:cNvPr id="11" name="Picture 10"/>
          <p:cNvPicPr>
            <a:picLocks noChangeAspect="1"/>
          </p:cNvPicPr>
          <p:nvPr/>
        </p:nvPicPr>
        <p:blipFill>
          <a:blip r:embed="rId3"/>
          <a:stretch>
            <a:fillRect/>
          </a:stretch>
        </p:blipFill>
        <p:spPr>
          <a:xfrm>
            <a:off x="3039630" y="1790786"/>
            <a:ext cx="3607665" cy="2565083"/>
          </a:xfrm>
          <a:prstGeom prst="rect">
            <a:avLst/>
          </a:prstGeom>
        </p:spPr>
      </p:pic>
      <p:pic>
        <p:nvPicPr>
          <p:cNvPr id="12" name="Picture 11"/>
          <p:cNvPicPr>
            <a:picLocks noChangeAspect="1"/>
          </p:cNvPicPr>
          <p:nvPr/>
        </p:nvPicPr>
        <p:blipFill>
          <a:blip r:embed="rId4"/>
          <a:stretch>
            <a:fillRect/>
          </a:stretch>
        </p:blipFill>
        <p:spPr>
          <a:xfrm>
            <a:off x="411163" y="4787525"/>
            <a:ext cx="1608570" cy="2016996"/>
          </a:xfrm>
          <a:prstGeom prst="rect">
            <a:avLst/>
          </a:prstGeom>
        </p:spPr>
      </p:pic>
      <p:sp>
        <p:nvSpPr>
          <p:cNvPr id="13" name="TextBox 12"/>
          <p:cNvSpPr txBox="1"/>
          <p:nvPr/>
        </p:nvSpPr>
        <p:spPr>
          <a:xfrm>
            <a:off x="194244" y="4479748"/>
            <a:ext cx="4714752" cy="261610"/>
          </a:xfrm>
          <a:prstGeom prst="rect">
            <a:avLst/>
          </a:prstGeom>
          <a:noFill/>
        </p:spPr>
        <p:txBody>
          <a:bodyPr wrap="none" rtlCol="0">
            <a:spAutoFit/>
          </a:bodyPr>
          <a:lstStyle/>
          <a:p>
            <a:r>
              <a:rPr lang="en-US" altLang="zh-HK" sz="1100" dirty="0" smtClean="0">
                <a:solidFill>
                  <a:srgbClr val="FF0000"/>
                </a:solidFill>
              </a:rPr>
              <a:t>Remember to sort the variable that you want to look up into alphabetical order</a:t>
            </a:r>
            <a:endParaRPr lang="zh-HK" altLang="en-US" sz="1100" dirty="0">
              <a:solidFill>
                <a:srgbClr val="FF0000"/>
              </a:solidFill>
            </a:endParaRPr>
          </a:p>
        </p:txBody>
      </p:sp>
      <p:sp>
        <p:nvSpPr>
          <p:cNvPr id="15" name="Right Arrow 14"/>
          <p:cNvSpPr/>
          <p:nvPr/>
        </p:nvSpPr>
        <p:spPr>
          <a:xfrm>
            <a:off x="2019733" y="5796023"/>
            <a:ext cx="356322" cy="140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1400"/>
          </a:p>
        </p:txBody>
      </p:sp>
      <p:pic>
        <p:nvPicPr>
          <p:cNvPr id="16" name="Picture 15"/>
          <p:cNvPicPr>
            <a:picLocks noChangeAspect="1"/>
          </p:cNvPicPr>
          <p:nvPr/>
        </p:nvPicPr>
        <p:blipFill>
          <a:blip r:embed="rId5"/>
          <a:stretch>
            <a:fillRect/>
          </a:stretch>
        </p:blipFill>
        <p:spPr>
          <a:xfrm>
            <a:off x="4036484" y="6661233"/>
            <a:ext cx="2469293" cy="316576"/>
          </a:xfrm>
          <a:prstGeom prst="rect">
            <a:avLst/>
          </a:prstGeom>
        </p:spPr>
      </p:pic>
      <p:sp>
        <p:nvSpPr>
          <p:cNvPr id="18" name="TextBox 17"/>
          <p:cNvSpPr txBox="1"/>
          <p:nvPr/>
        </p:nvSpPr>
        <p:spPr>
          <a:xfrm>
            <a:off x="5397287" y="5444241"/>
            <a:ext cx="553357" cy="261610"/>
          </a:xfrm>
          <a:prstGeom prst="rect">
            <a:avLst/>
          </a:prstGeom>
          <a:noFill/>
        </p:spPr>
        <p:txBody>
          <a:bodyPr wrap="none" rtlCol="0">
            <a:spAutoFit/>
          </a:bodyPr>
          <a:lstStyle/>
          <a:p>
            <a:r>
              <a:rPr lang="en-US" altLang="zh-HK" sz="1100" dirty="0" smtClean="0">
                <a:solidFill>
                  <a:srgbClr val="0070C0"/>
                </a:solidFill>
              </a:rPr>
              <a:t>choice</a:t>
            </a:r>
            <a:endParaRPr lang="zh-HK" altLang="en-US" sz="1100" dirty="0">
              <a:solidFill>
                <a:srgbClr val="0070C0"/>
              </a:solidFill>
            </a:endParaRPr>
          </a:p>
        </p:txBody>
      </p:sp>
      <p:pic>
        <p:nvPicPr>
          <p:cNvPr id="19" name="Picture 18"/>
          <p:cNvPicPr>
            <a:picLocks noChangeAspect="1"/>
          </p:cNvPicPr>
          <p:nvPr/>
        </p:nvPicPr>
        <p:blipFill>
          <a:blip r:embed="rId6"/>
          <a:stretch>
            <a:fillRect/>
          </a:stretch>
        </p:blipFill>
        <p:spPr>
          <a:xfrm>
            <a:off x="2982416" y="5026862"/>
            <a:ext cx="2108137" cy="1594098"/>
          </a:xfrm>
          <a:prstGeom prst="rect">
            <a:avLst/>
          </a:prstGeom>
        </p:spPr>
      </p:pic>
      <p:sp>
        <p:nvSpPr>
          <p:cNvPr id="17" name="Left Brace 16"/>
          <p:cNvSpPr/>
          <p:nvPr/>
        </p:nvSpPr>
        <p:spPr>
          <a:xfrm>
            <a:off x="2798363" y="5275570"/>
            <a:ext cx="288249" cy="1333046"/>
          </a:xfrm>
          <a:prstGeom prst="leftBrace">
            <a:avLst>
              <a:gd name="adj1" fmla="val 2770"/>
              <a:gd name="adj2" fmla="val 5063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HK" altLang="en-US" sz="1400"/>
          </a:p>
        </p:txBody>
      </p:sp>
      <p:cxnSp>
        <p:nvCxnSpPr>
          <p:cNvPr id="21" name="Straight Connector 20"/>
          <p:cNvCxnSpPr>
            <a:stCxn id="18" idx="1"/>
          </p:cNvCxnSpPr>
          <p:nvPr/>
        </p:nvCxnSpPr>
        <p:spPr>
          <a:xfrm flipH="1">
            <a:off x="4925291" y="5575046"/>
            <a:ext cx="471996" cy="291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97287" y="5715583"/>
            <a:ext cx="599844" cy="261610"/>
          </a:xfrm>
          <a:prstGeom prst="rect">
            <a:avLst/>
          </a:prstGeom>
          <a:noFill/>
        </p:spPr>
        <p:txBody>
          <a:bodyPr wrap="none" rtlCol="0">
            <a:spAutoFit/>
          </a:bodyPr>
          <a:lstStyle/>
          <a:p>
            <a:r>
              <a:rPr lang="en-US" altLang="zh-HK" sz="1100" dirty="0" smtClean="0">
                <a:solidFill>
                  <a:srgbClr val="C143AF"/>
                </a:solidFill>
              </a:rPr>
              <a:t>density</a:t>
            </a:r>
            <a:endParaRPr lang="zh-HK" altLang="en-US" sz="1100" dirty="0">
              <a:solidFill>
                <a:srgbClr val="C143AF"/>
              </a:solidFill>
            </a:endParaRPr>
          </a:p>
        </p:txBody>
      </p:sp>
      <p:cxnSp>
        <p:nvCxnSpPr>
          <p:cNvPr id="24" name="Straight Connector 23"/>
          <p:cNvCxnSpPr>
            <a:stCxn id="23" idx="1"/>
          </p:cNvCxnSpPr>
          <p:nvPr/>
        </p:nvCxnSpPr>
        <p:spPr>
          <a:xfrm flipH="1">
            <a:off x="4925291" y="5846388"/>
            <a:ext cx="471996" cy="2911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2250218" y="5805697"/>
            <a:ext cx="662361" cy="261610"/>
          </a:xfrm>
          <a:prstGeom prst="rect">
            <a:avLst/>
          </a:prstGeom>
          <a:noFill/>
        </p:spPr>
        <p:txBody>
          <a:bodyPr wrap="none" rtlCol="0">
            <a:spAutoFit/>
          </a:bodyPr>
          <a:lstStyle/>
          <a:p>
            <a:r>
              <a:rPr lang="en-US" altLang="zh-HK" sz="1100" dirty="0" smtClean="0">
                <a:solidFill>
                  <a:srgbClr val="00B050"/>
                </a:solidFill>
              </a:rPr>
              <a:t>material</a:t>
            </a:r>
            <a:endParaRPr lang="zh-HK" altLang="en-US" sz="1100" dirty="0">
              <a:solidFill>
                <a:srgbClr val="00B050"/>
              </a:solidFill>
            </a:endParaRPr>
          </a:p>
        </p:txBody>
      </p:sp>
      <p:sp>
        <p:nvSpPr>
          <p:cNvPr id="27" name="TextBox 26"/>
          <p:cNvSpPr txBox="1"/>
          <p:nvPr/>
        </p:nvSpPr>
        <p:spPr>
          <a:xfrm>
            <a:off x="512618" y="7426036"/>
            <a:ext cx="6134677" cy="1384995"/>
          </a:xfrm>
          <a:prstGeom prst="rect">
            <a:avLst/>
          </a:prstGeom>
          <a:noFill/>
        </p:spPr>
        <p:txBody>
          <a:bodyPr wrap="square" rtlCol="0">
            <a:spAutoFit/>
          </a:bodyPr>
          <a:lstStyle/>
          <a:p>
            <a:r>
              <a:rPr lang="en-US" altLang="zh-HK" sz="1400" dirty="0" smtClean="0"/>
              <a:t>Lookup has the disadvantage that if choice is misspelt say “</a:t>
            </a:r>
            <a:r>
              <a:rPr lang="en-US" altLang="zh-HK" sz="1400" dirty="0" err="1" smtClean="0"/>
              <a:t>flaur</a:t>
            </a:r>
            <a:r>
              <a:rPr lang="en-US" altLang="zh-HK" sz="1400" dirty="0" smtClean="0"/>
              <a:t>” instead of “flour”, then lookup will use the previous choice value which is “cork” and gives 13.5 instead of the desired “error” message to tell us that our choice variable  doesn’t exist.</a:t>
            </a:r>
          </a:p>
          <a:p>
            <a:endParaRPr lang="en-US" altLang="zh-HK" sz="1400" dirty="0"/>
          </a:p>
          <a:p>
            <a:r>
              <a:rPr lang="en-US" altLang="zh-HK" sz="1400" dirty="0" smtClean="0"/>
              <a:t>This is why we use </a:t>
            </a:r>
            <a:r>
              <a:rPr lang="en-US" altLang="zh-HK" sz="1400" dirty="0" err="1" smtClean="0"/>
              <a:t>vlookup</a:t>
            </a:r>
            <a:r>
              <a:rPr lang="en-US" altLang="zh-HK" sz="1400" dirty="0" smtClean="0"/>
              <a:t> instead</a:t>
            </a:r>
            <a:endParaRPr lang="zh-HK" altLang="en-US" sz="1400" dirty="0"/>
          </a:p>
        </p:txBody>
      </p:sp>
    </p:spTree>
    <p:extLst>
      <p:ext uri="{BB962C8B-B14F-4D97-AF65-F5344CB8AC3E}">
        <p14:creationId xmlns:p14="http://schemas.microsoft.com/office/powerpoint/2010/main" val="254199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7F37B7-C5E0-46C5-93DF-E0D06FFFF89E}" type="slidenum">
              <a:rPr lang="zh-HK" altLang="en-US" smtClean="0"/>
              <a:t>4</a:t>
            </a:fld>
            <a:endParaRPr lang="zh-HK" altLang="en-US"/>
          </a:p>
        </p:txBody>
      </p:sp>
      <p:pic>
        <p:nvPicPr>
          <p:cNvPr id="2" name="Picture 1"/>
          <p:cNvPicPr>
            <a:picLocks noChangeAspect="1"/>
          </p:cNvPicPr>
          <p:nvPr/>
        </p:nvPicPr>
        <p:blipFill>
          <a:blip r:embed="rId2"/>
          <a:stretch>
            <a:fillRect/>
          </a:stretch>
        </p:blipFill>
        <p:spPr>
          <a:xfrm>
            <a:off x="179539" y="394854"/>
            <a:ext cx="3991980" cy="2369128"/>
          </a:xfrm>
          <a:prstGeom prst="rect">
            <a:avLst/>
          </a:prstGeom>
        </p:spPr>
      </p:pic>
      <p:pic>
        <p:nvPicPr>
          <p:cNvPr id="3" name="Picture 2"/>
          <p:cNvPicPr>
            <a:picLocks noChangeAspect="1"/>
          </p:cNvPicPr>
          <p:nvPr/>
        </p:nvPicPr>
        <p:blipFill>
          <a:blip r:embed="rId3"/>
          <a:stretch>
            <a:fillRect/>
          </a:stretch>
        </p:blipFill>
        <p:spPr>
          <a:xfrm>
            <a:off x="186466" y="2942791"/>
            <a:ext cx="3325661" cy="2562395"/>
          </a:xfrm>
          <a:prstGeom prst="rect">
            <a:avLst/>
          </a:prstGeom>
        </p:spPr>
      </p:pic>
      <p:sp>
        <p:nvSpPr>
          <p:cNvPr id="5" name="Rectangle 4"/>
          <p:cNvSpPr/>
          <p:nvPr/>
        </p:nvSpPr>
        <p:spPr>
          <a:xfrm>
            <a:off x="374073" y="3422073"/>
            <a:ext cx="3138054" cy="1226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TextBox 5"/>
          <p:cNvSpPr txBox="1"/>
          <p:nvPr/>
        </p:nvSpPr>
        <p:spPr>
          <a:xfrm>
            <a:off x="1849296" y="4684278"/>
            <a:ext cx="553357" cy="261610"/>
          </a:xfrm>
          <a:prstGeom prst="rect">
            <a:avLst/>
          </a:prstGeom>
          <a:noFill/>
        </p:spPr>
        <p:txBody>
          <a:bodyPr wrap="square" rtlCol="0">
            <a:spAutoFit/>
          </a:bodyPr>
          <a:lstStyle/>
          <a:p>
            <a:r>
              <a:rPr lang="en-US" altLang="zh-HK" sz="1100" dirty="0" smtClean="0"/>
              <a:t>choice</a:t>
            </a:r>
            <a:endParaRPr lang="zh-HK" altLang="en-US" sz="1100" dirty="0"/>
          </a:p>
        </p:txBody>
      </p:sp>
      <p:cxnSp>
        <p:nvCxnSpPr>
          <p:cNvPr id="7" name="Straight Connector 6"/>
          <p:cNvCxnSpPr/>
          <p:nvPr/>
        </p:nvCxnSpPr>
        <p:spPr>
          <a:xfrm flipH="1">
            <a:off x="1385456" y="4871105"/>
            <a:ext cx="520486" cy="125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537856" y="5014104"/>
            <a:ext cx="588118" cy="134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537856" y="5216898"/>
            <a:ext cx="588118" cy="6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1534392" y="5410290"/>
            <a:ext cx="591582" cy="412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45661" y="4871105"/>
            <a:ext cx="2588684" cy="261610"/>
          </a:xfrm>
          <a:prstGeom prst="rect">
            <a:avLst/>
          </a:prstGeom>
          <a:noFill/>
        </p:spPr>
        <p:txBody>
          <a:bodyPr wrap="square" rtlCol="0">
            <a:spAutoFit/>
          </a:bodyPr>
          <a:lstStyle/>
          <a:p>
            <a:r>
              <a:rPr lang="en-US" altLang="zh-HK" sz="1100" dirty="0" smtClean="0"/>
              <a:t>=</a:t>
            </a:r>
            <a:r>
              <a:rPr lang="en-US" altLang="zh-HK" sz="1100" dirty="0" err="1" smtClean="0"/>
              <a:t>vlookup</a:t>
            </a:r>
            <a:r>
              <a:rPr lang="en-US" altLang="zh-HK" sz="1100" dirty="0" smtClean="0"/>
              <a:t>(choice, </a:t>
            </a:r>
            <a:r>
              <a:rPr lang="en-US" altLang="zh-HK" sz="1100" dirty="0" err="1" smtClean="0"/>
              <a:t>MaterialTable</a:t>
            </a:r>
            <a:r>
              <a:rPr lang="en-US" altLang="zh-HK" sz="1100" dirty="0" smtClean="0"/>
              <a:t>, 3, FALSE)</a:t>
            </a:r>
            <a:endParaRPr lang="zh-HK" altLang="en-US" sz="1100" dirty="0"/>
          </a:p>
        </p:txBody>
      </p:sp>
      <p:sp>
        <p:nvSpPr>
          <p:cNvPr id="17" name="TextBox 16"/>
          <p:cNvSpPr txBox="1"/>
          <p:nvPr/>
        </p:nvSpPr>
        <p:spPr>
          <a:xfrm>
            <a:off x="2088640" y="5064390"/>
            <a:ext cx="2588684" cy="261610"/>
          </a:xfrm>
          <a:prstGeom prst="rect">
            <a:avLst/>
          </a:prstGeom>
          <a:noFill/>
        </p:spPr>
        <p:txBody>
          <a:bodyPr wrap="square" rtlCol="0">
            <a:spAutoFit/>
          </a:bodyPr>
          <a:lstStyle/>
          <a:p>
            <a:r>
              <a:rPr lang="en-US" altLang="zh-HK" sz="1100" dirty="0" smtClean="0"/>
              <a:t>=</a:t>
            </a:r>
            <a:r>
              <a:rPr lang="en-US" altLang="zh-HK" sz="1100" dirty="0" err="1" smtClean="0"/>
              <a:t>vlookup</a:t>
            </a:r>
            <a:r>
              <a:rPr lang="en-US" altLang="zh-HK" sz="1100" dirty="0" smtClean="0"/>
              <a:t>(choice, </a:t>
            </a:r>
            <a:r>
              <a:rPr lang="en-US" altLang="zh-HK" sz="1100" dirty="0" err="1" smtClean="0"/>
              <a:t>MaterialTable</a:t>
            </a:r>
            <a:r>
              <a:rPr lang="en-US" altLang="zh-HK" sz="1100" dirty="0" smtClean="0"/>
              <a:t>, 4, FALSE)</a:t>
            </a:r>
            <a:endParaRPr lang="zh-HK" altLang="en-US" sz="1100" dirty="0"/>
          </a:p>
        </p:txBody>
      </p:sp>
      <p:sp>
        <p:nvSpPr>
          <p:cNvPr id="18" name="TextBox 17"/>
          <p:cNvSpPr txBox="1"/>
          <p:nvPr/>
        </p:nvSpPr>
        <p:spPr>
          <a:xfrm>
            <a:off x="2125974" y="5327866"/>
            <a:ext cx="2588684" cy="261610"/>
          </a:xfrm>
          <a:prstGeom prst="rect">
            <a:avLst/>
          </a:prstGeom>
          <a:noFill/>
        </p:spPr>
        <p:txBody>
          <a:bodyPr wrap="square" rtlCol="0">
            <a:spAutoFit/>
          </a:bodyPr>
          <a:lstStyle/>
          <a:p>
            <a:r>
              <a:rPr lang="en-US" altLang="zh-HK" sz="1100" dirty="0" smtClean="0"/>
              <a:t>=</a:t>
            </a:r>
            <a:r>
              <a:rPr lang="en-US" altLang="zh-HK" sz="1100" dirty="0" err="1" smtClean="0"/>
              <a:t>vlookup</a:t>
            </a:r>
            <a:r>
              <a:rPr lang="en-US" altLang="zh-HK" sz="1100" dirty="0" smtClean="0"/>
              <a:t>(choice, </a:t>
            </a:r>
            <a:r>
              <a:rPr lang="en-US" altLang="zh-HK" sz="1100" dirty="0" err="1" smtClean="0"/>
              <a:t>MaterialTable</a:t>
            </a:r>
            <a:r>
              <a:rPr lang="en-US" altLang="zh-HK" sz="1100" dirty="0" smtClean="0"/>
              <a:t>, 4, FALSE)</a:t>
            </a:r>
            <a:endParaRPr lang="zh-HK" altLang="en-US" sz="1100" dirty="0"/>
          </a:p>
        </p:txBody>
      </p:sp>
      <p:pic>
        <p:nvPicPr>
          <p:cNvPr id="19" name="Picture 18"/>
          <p:cNvPicPr>
            <a:picLocks noChangeAspect="1"/>
          </p:cNvPicPr>
          <p:nvPr/>
        </p:nvPicPr>
        <p:blipFill>
          <a:blip r:embed="rId4"/>
          <a:stretch>
            <a:fillRect/>
          </a:stretch>
        </p:blipFill>
        <p:spPr>
          <a:xfrm>
            <a:off x="179539" y="5859488"/>
            <a:ext cx="2066925" cy="942975"/>
          </a:xfrm>
          <a:prstGeom prst="rect">
            <a:avLst/>
          </a:prstGeom>
        </p:spPr>
      </p:pic>
      <p:sp>
        <p:nvSpPr>
          <p:cNvPr id="20" name="TextBox 19"/>
          <p:cNvSpPr txBox="1"/>
          <p:nvPr/>
        </p:nvSpPr>
        <p:spPr>
          <a:xfrm>
            <a:off x="2402653" y="6115531"/>
            <a:ext cx="4594261" cy="430887"/>
          </a:xfrm>
          <a:prstGeom prst="rect">
            <a:avLst/>
          </a:prstGeom>
          <a:noFill/>
        </p:spPr>
        <p:txBody>
          <a:bodyPr wrap="square" rtlCol="0">
            <a:spAutoFit/>
          </a:bodyPr>
          <a:lstStyle/>
          <a:p>
            <a:r>
              <a:rPr lang="en-US" altLang="zh-HK" sz="1100" dirty="0" smtClean="0">
                <a:solidFill>
                  <a:srgbClr val="FF0000"/>
                </a:solidFill>
              </a:rPr>
              <a:t>Now if we misspelt “Wheat” it results will become #N/A to tell us that our choice has a problem</a:t>
            </a:r>
            <a:endParaRPr lang="zh-HK" altLang="en-US" sz="1100" dirty="0">
              <a:solidFill>
                <a:srgbClr val="FF0000"/>
              </a:solidFill>
            </a:endParaRPr>
          </a:p>
        </p:txBody>
      </p:sp>
      <p:sp>
        <p:nvSpPr>
          <p:cNvPr id="21" name="TextBox 20"/>
          <p:cNvSpPr txBox="1"/>
          <p:nvPr/>
        </p:nvSpPr>
        <p:spPr>
          <a:xfrm>
            <a:off x="3965169" y="3420207"/>
            <a:ext cx="1029395" cy="261610"/>
          </a:xfrm>
          <a:prstGeom prst="rect">
            <a:avLst/>
          </a:prstGeom>
          <a:noFill/>
        </p:spPr>
        <p:txBody>
          <a:bodyPr wrap="square" rtlCol="0">
            <a:spAutoFit/>
          </a:bodyPr>
          <a:lstStyle/>
          <a:p>
            <a:r>
              <a:rPr lang="en-US" altLang="zh-HK" sz="1100" dirty="0" err="1" smtClean="0"/>
              <a:t>MaterialTable</a:t>
            </a:r>
            <a:endParaRPr lang="zh-HK" altLang="en-US" sz="1100" dirty="0"/>
          </a:p>
        </p:txBody>
      </p:sp>
      <p:cxnSp>
        <p:nvCxnSpPr>
          <p:cNvPr id="22" name="Straight Connector 21"/>
          <p:cNvCxnSpPr/>
          <p:nvPr/>
        </p:nvCxnSpPr>
        <p:spPr>
          <a:xfrm flipH="1">
            <a:off x="3501329" y="3607034"/>
            <a:ext cx="520486" cy="125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03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7F37B7-C5E0-46C5-93DF-E0D06FFFF89E}" type="slidenum">
              <a:rPr lang="zh-HK" altLang="en-US" smtClean="0"/>
              <a:t>5</a:t>
            </a:fld>
            <a:endParaRPr lang="zh-HK" altLang="en-US"/>
          </a:p>
        </p:txBody>
      </p:sp>
      <p:sp>
        <p:nvSpPr>
          <p:cNvPr id="5" name="TextBox 4"/>
          <p:cNvSpPr txBox="1"/>
          <p:nvPr/>
        </p:nvSpPr>
        <p:spPr>
          <a:xfrm flipH="1">
            <a:off x="1962749" y="5460442"/>
            <a:ext cx="2467408" cy="400110"/>
          </a:xfrm>
          <a:prstGeom prst="rect">
            <a:avLst/>
          </a:prstGeom>
          <a:noFill/>
        </p:spPr>
        <p:txBody>
          <a:bodyPr wrap="square" rtlCol="0">
            <a:spAutoFit/>
          </a:bodyPr>
          <a:lstStyle/>
          <a:p>
            <a:r>
              <a:rPr lang="en-US" altLang="zh-HK" sz="2000" b="1" u="sng" dirty="0" smtClean="0"/>
              <a:t>Two Way Data Table</a:t>
            </a:r>
            <a:endParaRPr lang="zh-HK" altLang="en-US" sz="2000" b="1" u="sng" dirty="0"/>
          </a:p>
        </p:txBody>
      </p:sp>
      <p:sp>
        <p:nvSpPr>
          <p:cNvPr id="3" name="TextBox 2"/>
          <p:cNvSpPr txBox="1"/>
          <p:nvPr/>
        </p:nvSpPr>
        <p:spPr>
          <a:xfrm>
            <a:off x="162045" y="3515013"/>
            <a:ext cx="6298206" cy="954107"/>
          </a:xfrm>
          <a:prstGeom prst="rect">
            <a:avLst/>
          </a:prstGeom>
          <a:noFill/>
        </p:spPr>
        <p:txBody>
          <a:bodyPr wrap="square" rtlCol="0">
            <a:spAutoFit/>
          </a:bodyPr>
          <a:lstStyle/>
          <a:p>
            <a:r>
              <a:rPr lang="en-US" altLang="zh-HK" sz="1400" dirty="0" smtClean="0"/>
              <a:t>Highlight the table -&gt; Data Tab -&gt; What If Analysis -&gt; Data Table -&gt; select the column input cell in this case is $B$7, and leave the Row input cell blank.</a:t>
            </a:r>
          </a:p>
          <a:p>
            <a:endParaRPr lang="en-US" altLang="zh-HK" sz="1400" dirty="0"/>
          </a:p>
          <a:p>
            <a:r>
              <a:rPr lang="en-US" altLang="zh-HK" sz="1400" dirty="0" smtClean="0"/>
              <a:t>Click OK to give </a:t>
            </a:r>
            <a:endParaRPr lang="zh-HK" altLang="en-US" sz="1400" dirty="0"/>
          </a:p>
        </p:txBody>
      </p:sp>
      <p:grpSp>
        <p:nvGrpSpPr>
          <p:cNvPr id="10" name="Group 9"/>
          <p:cNvGrpSpPr/>
          <p:nvPr/>
        </p:nvGrpSpPr>
        <p:grpSpPr>
          <a:xfrm>
            <a:off x="162045" y="631128"/>
            <a:ext cx="5602651" cy="2668664"/>
            <a:chOff x="162045" y="631127"/>
            <a:chExt cx="6441311" cy="3335973"/>
          </a:xfrm>
        </p:grpSpPr>
        <p:pic>
          <p:nvPicPr>
            <p:cNvPr id="2" name="Picture 1"/>
            <p:cNvPicPr>
              <a:picLocks noChangeAspect="1"/>
            </p:cNvPicPr>
            <p:nvPr/>
          </p:nvPicPr>
          <p:blipFill>
            <a:blip r:embed="rId2"/>
            <a:stretch>
              <a:fillRect/>
            </a:stretch>
          </p:blipFill>
          <p:spPr>
            <a:xfrm>
              <a:off x="162045" y="631127"/>
              <a:ext cx="6441311" cy="3335973"/>
            </a:xfrm>
            <a:prstGeom prst="rect">
              <a:avLst/>
            </a:prstGeom>
          </p:spPr>
        </p:pic>
        <p:sp>
          <p:nvSpPr>
            <p:cNvPr id="6" name="TextBox 5"/>
            <p:cNvSpPr txBox="1"/>
            <p:nvPr/>
          </p:nvSpPr>
          <p:spPr>
            <a:xfrm>
              <a:off x="3865419" y="2092850"/>
              <a:ext cx="553357" cy="261610"/>
            </a:xfrm>
            <a:prstGeom prst="rect">
              <a:avLst/>
            </a:prstGeom>
            <a:noFill/>
          </p:spPr>
          <p:txBody>
            <a:bodyPr wrap="square" rtlCol="0">
              <a:spAutoFit/>
            </a:bodyPr>
            <a:lstStyle/>
            <a:p>
              <a:r>
                <a:rPr lang="en-US" altLang="zh-HK" sz="1100" dirty="0" smtClean="0"/>
                <a:t>=E7</a:t>
              </a:r>
              <a:endParaRPr lang="zh-HK" altLang="en-US" sz="1100" dirty="0"/>
            </a:p>
          </p:txBody>
        </p:sp>
        <p:cxnSp>
          <p:nvCxnSpPr>
            <p:cNvPr id="7" name="Straight Connector 6"/>
            <p:cNvCxnSpPr/>
            <p:nvPr/>
          </p:nvCxnSpPr>
          <p:spPr>
            <a:xfrm flipH="1">
              <a:off x="3595257" y="2223655"/>
              <a:ext cx="325580" cy="50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733467" y="2230719"/>
              <a:ext cx="917206" cy="153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11" name="TextBox 10"/>
          <p:cNvSpPr txBox="1"/>
          <p:nvPr/>
        </p:nvSpPr>
        <p:spPr>
          <a:xfrm flipH="1">
            <a:off x="2528454" y="383417"/>
            <a:ext cx="2467408" cy="400110"/>
          </a:xfrm>
          <a:prstGeom prst="rect">
            <a:avLst/>
          </a:prstGeom>
          <a:noFill/>
        </p:spPr>
        <p:txBody>
          <a:bodyPr wrap="square" rtlCol="0">
            <a:spAutoFit/>
          </a:bodyPr>
          <a:lstStyle/>
          <a:p>
            <a:r>
              <a:rPr lang="en-US" altLang="zh-HK" sz="2000" b="1" u="sng" dirty="0" smtClean="0"/>
              <a:t>One Way Data Table</a:t>
            </a:r>
            <a:endParaRPr lang="zh-HK" altLang="en-US" sz="2000" b="1" u="sng" dirty="0"/>
          </a:p>
        </p:txBody>
      </p:sp>
      <p:pic>
        <p:nvPicPr>
          <p:cNvPr id="12" name="Picture 11"/>
          <p:cNvPicPr>
            <a:picLocks noChangeAspect="1"/>
          </p:cNvPicPr>
          <p:nvPr/>
        </p:nvPicPr>
        <p:blipFill>
          <a:blip r:embed="rId3"/>
          <a:stretch>
            <a:fillRect/>
          </a:stretch>
        </p:blipFill>
        <p:spPr>
          <a:xfrm>
            <a:off x="78961" y="5860552"/>
            <a:ext cx="5768818" cy="2099255"/>
          </a:xfrm>
          <a:prstGeom prst="rect">
            <a:avLst/>
          </a:prstGeom>
        </p:spPr>
      </p:pic>
      <p:pic>
        <p:nvPicPr>
          <p:cNvPr id="13" name="Picture 12"/>
          <p:cNvPicPr>
            <a:picLocks noChangeAspect="1"/>
          </p:cNvPicPr>
          <p:nvPr/>
        </p:nvPicPr>
        <p:blipFill>
          <a:blip r:embed="rId4"/>
          <a:stretch>
            <a:fillRect/>
          </a:stretch>
        </p:blipFill>
        <p:spPr>
          <a:xfrm>
            <a:off x="1347716" y="6953016"/>
            <a:ext cx="5364811" cy="1008312"/>
          </a:xfrm>
          <a:prstGeom prst="rect">
            <a:avLst/>
          </a:prstGeom>
        </p:spPr>
      </p:pic>
      <p:pic>
        <p:nvPicPr>
          <p:cNvPr id="14" name="Picture 13"/>
          <p:cNvPicPr>
            <a:picLocks noChangeAspect="1"/>
          </p:cNvPicPr>
          <p:nvPr/>
        </p:nvPicPr>
        <p:blipFill>
          <a:blip r:embed="rId5"/>
          <a:stretch>
            <a:fillRect/>
          </a:stretch>
        </p:blipFill>
        <p:spPr>
          <a:xfrm>
            <a:off x="4764975" y="5891119"/>
            <a:ext cx="1700026" cy="881495"/>
          </a:xfrm>
          <a:prstGeom prst="rect">
            <a:avLst/>
          </a:prstGeom>
        </p:spPr>
      </p:pic>
      <p:sp>
        <p:nvSpPr>
          <p:cNvPr id="15" name="TextBox 14"/>
          <p:cNvSpPr txBox="1"/>
          <p:nvPr/>
        </p:nvSpPr>
        <p:spPr>
          <a:xfrm>
            <a:off x="5486400" y="6076725"/>
            <a:ext cx="782782" cy="215444"/>
          </a:xfrm>
          <a:prstGeom prst="rect">
            <a:avLst/>
          </a:prstGeom>
          <a:noFill/>
        </p:spPr>
        <p:txBody>
          <a:bodyPr wrap="square" rtlCol="0">
            <a:spAutoFit/>
          </a:bodyPr>
          <a:lstStyle/>
          <a:p>
            <a:r>
              <a:rPr lang="en-US" altLang="zh-HK" sz="800" dirty="0" smtClean="0"/>
              <a:t>$B$9</a:t>
            </a:r>
            <a:endParaRPr lang="zh-HK" altLang="en-US" sz="800" dirty="0"/>
          </a:p>
        </p:txBody>
      </p:sp>
      <p:sp>
        <p:nvSpPr>
          <p:cNvPr id="16" name="TextBox 15"/>
          <p:cNvSpPr txBox="1"/>
          <p:nvPr/>
        </p:nvSpPr>
        <p:spPr>
          <a:xfrm>
            <a:off x="5456388" y="6243332"/>
            <a:ext cx="782782" cy="215444"/>
          </a:xfrm>
          <a:prstGeom prst="rect">
            <a:avLst/>
          </a:prstGeom>
          <a:noFill/>
        </p:spPr>
        <p:txBody>
          <a:bodyPr wrap="square" rtlCol="0">
            <a:spAutoFit/>
          </a:bodyPr>
          <a:lstStyle/>
          <a:p>
            <a:r>
              <a:rPr lang="en-US" altLang="zh-HK" sz="800" dirty="0" smtClean="0"/>
              <a:t>$B$11</a:t>
            </a:r>
            <a:endParaRPr lang="zh-HK" altLang="en-US" sz="800" dirty="0"/>
          </a:p>
        </p:txBody>
      </p:sp>
      <p:pic>
        <p:nvPicPr>
          <p:cNvPr id="17" name="Picture 16"/>
          <p:cNvPicPr>
            <a:picLocks noChangeAspect="1"/>
          </p:cNvPicPr>
          <p:nvPr/>
        </p:nvPicPr>
        <p:blipFill>
          <a:blip r:embed="rId6"/>
          <a:stretch>
            <a:fillRect/>
          </a:stretch>
        </p:blipFill>
        <p:spPr>
          <a:xfrm>
            <a:off x="1937149" y="8022414"/>
            <a:ext cx="4523102" cy="1376373"/>
          </a:xfrm>
          <a:prstGeom prst="rect">
            <a:avLst/>
          </a:prstGeom>
        </p:spPr>
      </p:pic>
      <p:sp>
        <p:nvSpPr>
          <p:cNvPr id="18" name="Rectangle 17"/>
          <p:cNvSpPr/>
          <p:nvPr/>
        </p:nvSpPr>
        <p:spPr>
          <a:xfrm>
            <a:off x="259617" y="8620654"/>
            <a:ext cx="1343381" cy="307777"/>
          </a:xfrm>
          <a:prstGeom prst="rect">
            <a:avLst/>
          </a:prstGeom>
        </p:spPr>
        <p:txBody>
          <a:bodyPr wrap="none">
            <a:spAutoFit/>
          </a:bodyPr>
          <a:lstStyle/>
          <a:p>
            <a:r>
              <a:rPr lang="en-US" altLang="zh-HK" sz="1400" dirty="0" smtClean="0"/>
              <a:t>Click OK to give </a:t>
            </a:r>
            <a:endParaRPr lang="zh-HK" altLang="en-US" sz="1400" dirty="0"/>
          </a:p>
        </p:txBody>
      </p:sp>
      <p:pic>
        <p:nvPicPr>
          <p:cNvPr id="19" name="Picture 18"/>
          <p:cNvPicPr>
            <a:picLocks noChangeAspect="1"/>
          </p:cNvPicPr>
          <p:nvPr/>
        </p:nvPicPr>
        <p:blipFill>
          <a:blip r:embed="rId7"/>
          <a:stretch>
            <a:fillRect/>
          </a:stretch>
        </p:blipFill>
        <p:spPr>
          <a:xfrm>
            <a:off x="1602998" y="8216448"/>
            <a:ext cx="227712" cy="107531"/>
          </a:xfrm>
          <a:prstGeom prst="rect">
            <a:avLst/>
          </a:prstGeom>
        </p:spPr>
      </p:pic>
    </p:spTree>
    <p:extLst>
      <p:ext uri="{BB962C8B-B14F-4D97-AF65-F5344CB8AC3E}">
        <p14:creationId xmlns:p14="http://schemas.microsoft.com/office/powerpoint/2010/main" val="204081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7F37B7-C5E0-46C5-93DF-E0D06FFFF89E}" type="slidenum">
              <a:rPr lang="zh-HK" altLang="en-US" smtClean="0"/>
              <a:t>6</a:t>
            </a:fld>
            <a:endParaRPr lang="zh-HK" altLang="en-US"/>
          </a:p>
        </p:txBody>
      </p:sp>
      <p:sp>
        <p:nvSpPr>
          <p:cNvPr id="3" name="TextBox 2"/>
          <p:cNvSpPr txBox="1"/>
          <p:nvPr/>
        </p:nvSpPr>
        <p:spPr>
          <a:xfrm flipH="1">
            <a:off x="2893774" y="156921"/>
            <a:ext cx="946706" cy="400110"/>
          </a:xfrm>
          <a:prstGeom prst="rect">
            <a:avLst/>
          </a:prstGeom>
          <a:noFill/>
        </p:spPr>
        <p:txBody>
          <a:bodyPr wrap="square" rtlCol="0">
            <a:spAutoFit/>
          </a:bodyPr>
          <a:lstStyle/>
          <a:p>
            <a:r>
              <a:rPr lang="en-US" altLang="zh-HK" sz="2000" b="1" u="sng" dirty="0" smtClean="0"/>
              <a:t>Solver</a:t>
            </a:r>
            <a:endParaRPr lang="zh-HK" altLang="en-US" sz="2000" b="1" u="sng" dirty="0"/>
          </a:p>
        </p:txBody>
      </p:sp>
      <p:pic>
        <p:nvPicPr>
          <p:cNvPr id="2" name="Picture 1"/>
          <p:cNvPicPr>
            <a:picLocks noChangeAspect="1"/>
          </p:cNvPicPr>
          <p:nvPr/>
        </p:nvPicPr>
        <p:blipFill>
          <a:blip r:embed="rId2"/>
          <a:stretch>
            <a:fillRect/>
          </a:stretch>
        </p:blipFill>
        <p:spPr>
          <a:xfrm>
            <a:off x="315886" y="896747"/>
            <a:ext cx="4164676" cy="2256775"/>
          </a:xfrm>
          <a:prstGeom prst="rect">
            <a:avLst/>
          </a:prstGeom>
        </p:spPr>
      </p:pic>
      <p:pic>
        <p:nvPicPr>
          <p:cNvPr id="5" name="Picture 4"/>
          <p:cNvPicPr>
            <a:picLocks noChangeAspect="1"/>
          </p:cNvPicPr>
          <p:nvPr/>
        </p:nvPicPr>
        <p:blipFill>
          <a:blip r:embed="rId3"/>
          <a:stretch>
            <a:fillRect/>
          </a:stretch>
        </p:blipFill>
        <p:spPr>
          <a:xfrm>
            <a:off x="0" y="3493238"/>
            <a:ext cx="6858000" cy="2524373"/>
          </a:xfrm>
          <a:prstGeom prst="rect">
            <a:avLst/>
          </a:prstGeom>
        </p:spPr>
      </p:pic>
      <p:sp>
        <p:nvSpPr>
          <p:cNvPr id="6" name="TextBox 5"/>
          <p:cNvSpPr txBox="1"/>
          <p:nvPr/>
        </p:nvSpPr>
        <p:spPr>
          <a:xfrm>
            <a:off x="804816" y="5660020"/>
            <a:ext cx="1029395" cy="261610"/>
          </a:xfrm>
          <a:prstGeom prst="rect">
            <a:avLst/>
          </a:prstGeom>
          <a:noFill/>
        </p:spPr>
        <p:txBody>
          <a:bodyPr wrap="square" rtlCol="0">
            <a:spAutoFit/>
          </a:bodyPr>
          <a:lstStyle/>
          <a:p>
            <a:r>
              <a:rPr lang="en-US" altLang="zh-HK" sz="1100" dirty="0" smtClean="0"/>
              <a:t>Depth</a:t>
            </a:r>
            <a:endParaRPr lang="zh-HK" altLang="en-US" sz="1100" dirty="0"/>
          </a:p>
        </p:txBody>
      </p:sp>
      <p:cxnSp>
        <p:nvCxnSpPr>
          <p:cNvPr id="7" name="Straight Connector 6"/>
          <p:cNvCxnSpPr/>
          <p:nvPr/>
        </p:nvCxnSpPr>
        <p:spPr>
          <a:xfrm flipV="1">
            <a:off x="983848" y="4444678"/>
            <a:ext cx="335666" cy="12153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72064" y="4368864"/>
            <a:ext cx="789316" cy="1254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14" name="Group 13"/>
          <p:cNvGrpSpPr/>
          <p:nvPr/>
        </p:nvGrpSpPr>
        <p:grpSpPr>
          <a:xfrm>
            <a:off x="3511974" y="6195921"/>
            <a:ext cx="3137140" cy="2807166"/>
            <a:chOff x="1166722" y="5683705"/>
            <a:chExt cx="3137140" cy="2807166"/>
          </a:xfrm>
        </p:grpSpPr>
        <p:pic>
          <p:nvPicPr>
            <p:cNvPr id="11" name="Picture 10"/>
            <p:cNvPicPr>
              <a:picLocks noChangeAspect="1"/>
            </p:cNvPicPr>
            <p:nvPr/>
          </p:nvPicPr>
          <p:blipFill>
            <a:blip r:embed="rId4"/>
            <a:stretch>
              <a:fillRect/>
            </a:stretch>
          </p:blipFill>
          <p:spPr>
            <a:xfrm>
              <a:off x="1166722" y="5683705"/>
              <a:ext cx="3137140" cy="2807166"/>
            </a:xfrm>
            <a:prstGeom prst="rect">
              <a:avLst/>
            </a:prstGeom>
          </p:spPr>
        </p:pic>
        <p:sp>
          <p:nvSpPr>
            <p:cNvPr id="12" name="TextBox 11"/>
            <p:cNvSpPr txBox="1"/>
            <p:nvPr/>
          </p:nvSpPr>
          <p:spPr>
            <a:xfrm>
              <a:off x="1272396" y="6622897"/>
              <a:ext cx="583814" cy="200055"/>
            </a:xfrm>
            <a:prstGeom prst="rect">
              <a:avLst/>
            </a:prstGeom>
            <a:noFill/>
          </p:spPr>
          <p:txBody>
            <a:bodyPr wrap="none" rtlCol="0">
              <a:spAutoFit/>
            </a:bodyPr>
            <a:lstStyle/>
            <a:p>
              <a:r>
                <a:rPr lang="en-US" altLang="zh-HK" sz="700" dirty="0" smtClean="0"/>
                <a:t>Depth &lt;= 6</a:t>
              </a:r>
              <a:endParaRPr lang="zh-HK" altLang="en-US" sz="700" dirty="0"/>
            </a:p>
          </p:txBody>
        </p:sp>
        <p:sp>
          <p:nvSpPr>
            <p:cNvPr id="13" name="TextBox 12"/>
            <p:cNvSpPr txBox="1"/>
            <p:nvPr/>
          </p:nvSpPr>
          <p:spPr>
            <a:xfrm>
              <a:off x="1272396" y="6766932"/>
              <a:ext cx="583814" cy="200055"/>
            </a:xfrm>
            <a:prstGeom prst="rect">
              <a:avLst/>
            </a:prstGeom>
            <a:noFill/>
          </p:spPr>
          <p:txBody>
            <a:bodyPr wrap="none" rtlCol="0">
              <a:spAutoFit/>
            </a:bodyPr>
            <a:lstStyle/>
            <a:p>
              <a:r>
                <a:rPr lang="en-US" altLang="zh-HK" sz="700" dirty="0" smtClean="0"/>
                <a:t>Depth &gt;= 0</a:t>
              </a:r>
              <a:endParaRPr lang="zh-HK" altLang="en-US" sz="700" dirty="0"/>
            </a:p>
          </p:txBody>
        </p:sp>
      </p:grpSp>
    </p:spTree>
    <p:extLst>
      <p:ext uri="{BB962C8B-B14F-4D97-AF65-F5344CB8AC3E}">
        <p14:creationId xmlns:p14="http://schemas.microsoft.com/office/powerpoint/2010/main" val="171521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7F37B7-C5E0-46C5-93DF-E0D06FFFF89E}" type="slidenum">
              <a:rPr lang="zh-HK" altLang="en-US" smtClean="0"/>
              <a:t>7</a:t>
            </a:fld>
            <a:endParaRPr lang="zh-HK" altLang="en-US"/>
          </a:p>
        </p:txBody>
      </p:sp>
    </p:spTree>
    <p:extLst>
      <p:ext uri="{BB962C8B-B14F-4D97-AF65-F5344CB8AC3E}">
        <p14:creationId xmlns:p14="http://schemas.microsoft.com/office/powerpoint/2010/main" val="2395827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240</Words>
  <Application>Microsoft Office PowerPoint</Application>
  <PresentationFormat>A4 Paper (210x297 mm)</PresentationFormat>
  <Paragraphs>39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新細明體</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2018-10-06T09:09:01Z</dcterms:created>
  <dcterms:modified xsi:type="dcterms:W3CDTF">2018-10-06T12:22:41Z</dcterms:modified>
</cp:coreProperties>
</file>