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9" r:id="rId13"/>
    <p:sldId id="27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D89F"/>
    <a:srgbClr val="0C684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0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5896-63E7-405B-8530-94F0734D5B49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DE0E-4903-40C4-8070-4F3BBD8E6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58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5896-63E7-405B-8530-94F0734D5B49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DE0E-4903-40C4-8070-4F3BBD8E6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5896-63E7-405B-8530-94F0734D5B49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DE0E-4903-40C4-8070-4F3BBD8E6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8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5896-63E7-405B-8530-94F0734D5B49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DE0E-4903-40C4-8070-4F3BBD8E6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65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5896-63E7-405B-8530-94F0734D5B49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DE0E-4903-40C4-8070-4F3BBD8E6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31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5896-63E7-405B-8530-94F0734D5B49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DE0E-4903-40C4-8070-4F3BBD8E6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17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5896-63E7-405B-8530-94F0734D5B49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DE0E-4903-40C4-8070-4F3BBD8E6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1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5896-63E7-405B-8530-94F0734D5B49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DE0E-4903-40C4-8070-4F3BBD8E6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5896-63E7-405B-8530-94F0734D5B49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DE0E-4903-40C4-8070-4F3BBD8E6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2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5896-63E7-405B-8530-94F0734D5B49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DE0E-4903-40C4-8070-4F3BBD8E6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1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D8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B5896-63E7-405B-8530-94F0734D5B49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9DE0E-4903-40C4-8070-4F3BBD8E6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96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velog.io/@starmom/Katalon-4-keyword-dilxxary#mobiledelay" TargetMode="External"/><Relationship Id="rId13" Type="http://schemas.openxmlformats.org/officeDocument/2006/relationships/hyperlink" Target="https://velog.io/@starmom/Katalon-4-keyword-dilxxary#verify-element-attribute-value" TargetMode="External"/><Relationship Id="rId3" Type="http://schemas.openxmlformats.org/officeDocument/2006/relationships/hyperlink" Target="https://velog.io/@starmom/Katalon-4-keyword-dilxxary#start-existing-application" TargetMode="External"/><Relationship Id="rId7" Type="http://schemas.openxmlformats.org/officeDocument/2006/relationships/hyperlink" Target="https://velog.io/@starmom/Katalon-4-keyword-dilxxary#mobileswipe" TargetMode="External"/><Relationship Id="rId12" Type="http://schemas.openxmlformats.org/officeDocument/2006/relationships/hyperlink" Target="https://velog.io/@starmom/Katalon-4-keyword-dilxxary#mobilescrolltotext" TargetMode="External"/><Relationship Id="rId2" Type="http://schemas.openxmlformats.org/officeDocument/2006/relationships/hyperlink" Target="https://velog.io/@starmom/Katalon-4-keyword-dilxxary#start-applicatio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elog.io/@starmom/Katalon-4-keyword-dilxxary#mobilesettext" TargetMode="External"/><Relationship Id="rId11" Type="http://schemas.openxmlformats.org/officeDocument/2006/relationships/hyperlink" Target="https://velog.io/@starmom/Katalon-4-keyword-dilxxary#mobileverifyelementchecked" TargetMode="External"/><Relationship Id="rId5" Type="http://schemas.openxmlformats.org/officeDocument/2006/relationships/hyperlink" Target="https://velog.io/@starmom/Katalon-4-keyword-dilxxary#mobilewaitforelementpresent" TargetMode="External"/><Relationship Id="rId15" Type="http://schemas.openxmlformats.org/officeDocument/2006/relationships/hyperlink" Target="https://velog.io/@starmom/Katalon-4-keyword-dilxxary#close-application" TargetMode="External"/><Relationship Id="rId10" Type="http://schemas.openxmlformats.org/officeDocument/2006/relationships/hyperlink" Target="https://velog.io/@starmom/Katalon-4-keyword-dilxxary#mobileverifyelementvisible" TargetMode="External"/><Relationship Id="rId4" Type="http://schemas.openxmlformats.org/officeDocument/2006/relationships/hyperlink" Target="https://velog.io/@starmom/Katalon-4-keyword-dilxxary#mobiletap" TargetMode="External"/><Relationship Id="rId9" Type="http://schemas.openxmlformats.org/officeDocument/2006/relationships/hyperlink" Target="https://velog.io/@starmom/Katalon-4-keyword-dilxxary#mobileverifyelementtext" TargetMode="External"/><Relationship Id="rId14" Type="http://schemas.openxmlformats.org/officeDocument/2006/relationships/hyperlink" Target="https://velog.io/@starmom/Katalon-4-keyword-dilxxary#verify-element-exis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katalon.com/docs/katalon-studio/keywords/keyword-description-in-katalon-studio/mobile-keywords/mobile-close-applicati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genycho/222685013213" TargetMode="External"/><Relationship Id="rId2" Type="http://schemas.openxmlformats.org/officeDocument/2006/relationships/hyperlink" Target="https://github.com/jykim240106/katalon.gi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334803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3783943" y="2038758"/>
            <a:ext cx="4624114" cy="1436279"/>
          </a:xfrm>
        </p:spPr>
        <p:txBody>
          <a:bodyPr>
            <a:normAutofit/>
          </a:bodyPr>
          <a:lstStyle/>
          <a:p>
            <a:r>
              <a:rPr lang="en-US" altLang="ko-KR" sz="8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Katalon</a:t>
            </a:r>
            <a:endParaRPr lang="ko-KR" altLang="en-US" sz="8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17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2523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09469" y="206658"/>
            <a:ext cx="7142675" cy="61192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Katalon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– </a:t>
            </a:r>
            <a:r>
              <a:rPr lang="en-US" altLang="ko-KR" sz="40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findTestObject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()</a:t>
            </a:r>
            <a:endParaRPr lang="ko-KR" alt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대각선 방향의 모서리가 잘린 사각형 6"/>
          <p:cNvSpPr/>
          <p:nvPr/>
        </p:nvSpPr>
        <p:spPr>
          <a:xfrm>
            <a:off x="345236" y="1250366"/>
            <a:ext cx="11520000" cy="5400000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2551" y="1559381"/>
            <a:ext cx="11145497" cy="4701375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테스트 오브젝트를 찾는 </a:t>
            </a:r>
            <a:r>
              <a:rPr lang="ko-KR" altLang="en-US" sz="1800" b="1" dirty="0" smtClean="0"/>
              <a:t>객체</a:t>
            </a:r>
            <a:endParaRPr lang="en-US" altLang="ko-KR" sz="1800" b="1" dirty="0" smtClean="0"/>
          </a:p>
          <a:p>
            <a:pPr algn="l"/>
            <a:r>
              <a:rPr lang="ko-KR" altLang="en-US" sz="1800" dirty="0" smtClean="0"/>
              <a:t>웹 또는 </a:t>
            </a:r>
            <a:r>
              <a:rPr lang="ko-KR" altLang="en-US" sz="1800" dirty="0" err="1" smtClean="0"/>
              <a:t>모바일</a:t>
            </a:r>
            <a:r>
              <a:rPr lang="ko-KR" altLang="en-US" sz="1800" dirty="0" smtClean="0"/>
              <a:t> 애플리케이션의 </a:t>
            </a:r>
            <a:r>
              <a:rPr lang="en-US" altLang="ko-KR" sz="1800" dirty="0" smtClean="0"/>
              <a:t>UI </a:t>
            </a:r>
            <a:r>
              <a:rPr lang="ko-KR" altLang="en-US" sz="1800" dirty="0" smtClean="0"/>
              <a:t>요소를 식별하는 데 사용되는 </a:t>
            </a:r>
            <a:r>
              <a:rPr lang="en-US" altLang="ko-KR" sz="1800" dirty="0" err="1" smtClean="0"/>
              <a:t>TestObject</a:t>
            </a:r>
            <a:r>
              <a:rPr lang="ko-KR" altLang="en-US" sz="1800" dirty="0" smtClean="0"/>
              <a:t>를 검색</a:t>
            </a:r>
            <a:endParaRPr lang="en-US" altLang="ko-KR" sz="1800" dirty="0" smtClean="0"/>
          </a:p>
          <a:p>
            <a:pPr algn="l"/>
            <a:endParaRPr lang="en-US" altLang="ko-KR" sz="1800" dirty="0" smtClean="0"/>
          </a:p>
          <a:p>
            <a:pPr algn="l"/>
            <a:endParaRPr lang="en-US" altLang="ko-KR" sz="1800" dirty="0"/>
          </a:p>
          <a:p>
            <a:pPr algn="l"/>
            <a:endParaRPr lang="en-US" altLang="ko-KR" sz="1800" dirty="0" smtClean="0"/>
          </a:p>
          <a:p>
            <a:pPr algn="l"/>
            <a:endParaRPr lang="en-US" altLang="ko-KR" sz="1800" dirty="0"/>
          </a:p>
          <a:p>
            <a:pPr algn="l"/>
            <a:endParaRPr lang="en-US" altLang="ko-KR" sz="1800" dirty="0" smtClean="0"/>
          </a:p>
          <a:p>
            <a:pPr algn="l"/>
            <a:endParaRPr lang="en-US" altLang="ko-KR" sz="1800" dirty="0"/>
          </a:p>
          <a:p>
            <a:pPr algn="l"/>
            <a:endParaRPr lang="en-US" altLang="ko-KR" sz="1800" dirty="0" smtClean="0"/>
          </a:p>
          <a:p>
            <a:pPr algn="l"/>
            <a:endParaRPr lang="en-US" altLang="ko-KR" sz="1800" dirty="0"/>
          </a:p>
          <a:p>
            <a:pPr algn="l"/>
            <a:r>
              <a:rPr lang="en-US" altLang="ko-KR" sz="1800" dirty="0" err="1" smtClean="0"/>
              <a:t>TestObject</a:t>
            </a:r>
            <a:r>
              <a:rPr lang="ko-KR" altLang="en-US" sz="1800" dirty="0" smtClean="0"/>
              <a:t>는 여러 속성으로 정의될 수 있으며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일반적으로는 요소의 </a:t>
            </a:r>
            <a:r>
              <a:rPr lang="en-US" altLang="ko-KR" sz="1800" dirty="0" err="1" smtClean="0"/>
              <a:t>XPath</a:t>
            </a:r>
            <a:r>
              <a:rPr lang="en-US" altLang="ko-KR" sz="1800" dirty="0" smtClean="0"/>
              <a:t>, CSS </a:t>
            </a:r>
            <a:r>
              <a:rPr lang="ko-KR" altLang="en-US" sz="1800" dirty="0" err="1" smtClean="0"/>
              <a:t>선택자</a:t>
            </a:r>
            <a:r>
              <a:rPr lang="en-US" altLang="ko-KR" sz="1800" dirty="0" smtClean="0"/>
              <a:t>, ID, </a:t>
            </a:r>
            <a:r>
              <a:rPr lang="ko-KR" altLang="en-US" sz="1800" dirty="0" smtClean="0"/>
              <a:t>클래스 이름 또는 기타 속성을 포함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1" y="2534338"/>
            <a:ext cx="7762875" cy="236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4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2523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09469" y="206658"/>
            <a:ext cx="7142675" cy="61192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Katalon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– </a:t>
            </a:r>
            <a:r>
              <a:rPr lang="ko-KR" altLang="en-US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</a:t>
            </a:r>
            <a:r>
              <a:rPr lang="en-US" altLang="ko-KR" sz="40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CustomKeywords</a:t>
            </a:r>
            <a:endParaRPr lang="ko-KR" alt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대각선 방향의 모서리가 잘린 사각형 6"/>
          <p:cNvSpPr/>
          <p:nvPr/>
        </p:nvSpPr>
        <p:spPr>
          <a:xfrm>
            <a:off x="345236" y="1250366"/>
            <a:ext cx="11520000" cy="5400000"/>
          </a:xfrm>
          <a:prstGeom prst="snip2Diag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2551" y="1559381"/>
            <a:ext cx="11145497" cy="470137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 smtClean="0"/>
              <a:t>1) </a:t>
            </a:r>
            <a:r>
              <a:rPr lang="ko-KR" altLang="en-US" sz="1800" b="1" dirty="0" smtClean="0"/>
              <a:t>새로운 </a:t>
            </a:r>
            <a:r>
              <a:rPr lang="en-US" altLang="ko-KR" sz="1800" b="1" dirty="0"/>
              <a:t>Custom Keyword </a:t>
            </a:r>
            <a:r>
              <a:rPr lang="ko-KR" altLang="en-US" sz="1800" b="1" dirty="0"/>
              <a:t>생성하기</a:t>
            </a:r>
            <a:r>
              <a:rPr lang="en-US" altLang="ko-KR" sz="1800" b="1" dirty="0" smtClean="0"/>
              <a:t>: keywords </a:t>
            </a:r>
            <a:r>
              <a:rPr lang="ko-KR" altLang="en-US" sz="1800" b="1" dirty="0" smtClean="0"/>
              <a:t>클릭 </a:t>
            </a:r>
            <a:r>
              <a:rPr lang="en-US" altLang="ko-KR" sz="1800" b="1" dirty="0" smtClean="0"/>
              <a:t>-&gt; New -&gt; Keyword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en-US" altLang="ko-KR" sz="1600" dirty="0"/>
              <a:t>Custom Keywords</a:t>
            </a:r>
            <a:r>
              <a:rPr lang="ko-KR" altLang="en-US" sz="1600" dirty="0"/>
              <a:t>를 정의하기 위한 새로운 클래스를 생성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이 클래스는 라이브러리의 </a:t>
            </a:r>
            <a:r>
              <a:rPr lang="ko-KR" altLang="en-US" sz="1600" dirty="0" err="1"/>
              <a:t>엔트리</a:t>
            </a:r>
            <a:r>
              <a:rPr lang="ko-KR" altLang="en-US" sz="1600" dirty="0"/>
              <a:t> 포인트 역할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06" y="2517175"/>
            <a:ext cx="2940908" cy="25573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778" y="4417962"/>
            <a:ext cx="3115834" cy="18836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215299" y="2308226"/>
            <a:ext cx="4598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2) Custom </a:t>
            </a:r>
            <a:r>
              <a:rPr lang="en-US" altLang="ko-KR" b="1" dirty="0"/>
              <a:t>Keyword </a:t>
            </a:r>
            <a:r>
              <a:rPr lang="ko-KR" altLang="en-US" b="1" dirty="0"/>
              <a:t>정의하기</a:t>
            </a:r>
            <a:r>
              <a:rPr lang="en-US" altLang="ko-KR" b="1" dirty="0" smtClean="0"/>
              <a:t>:</a:t>
            </a:r>
          </a:p>
          <a:p>
            <a:r>
              <a:rPr lang="ko-KR" altLang="en-US" sz="1600" dirty="0"/>
              <a:t>새로운 클래스 내부에 </a:t>
            </a:r>
            <a:r>
              <a:rPr lang="en-US" altLang="ko-KR" sz="1600" dirty="0"/>
              <a:t>Custom Keyword</a:t>
            </a:r>
            <a:r>
              <a:rPr lang="ko-KR" altLang="en-US" sz="1600" dirty="0"/>
              <a:t>를 정의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이 </a:t>
            </a:r>
            <a:r>
              <a:rPr lang="en-US" altLang="ko-KR" sz="1600" dirty="0"/>
              <a:t>Keyword</a:t>
            </a:r>
            <a:r>
              <a:rPr lang="ko-KR" altLang="en-US" sz="1600" dirty="0"/>
              <a:t>는 일반적인 자바 또는 </a:t>
            </a:r>
            <a:r>
              <a:rPr lang="ko-KR" altLang="en-US" sz="1600" dirty="0" err="1"/>
              <a:t>그루비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메서드처럼</a:t>
            </a:r>
            <a:r>
              <a:rPr lang="ko-KR" altLang="en-US" sz="1600" dirty="0"/>
              <a:t> 정의</a:t>
            </a:r>
            <a:endParaRPr lang="ko-KR" altLang="en-US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292" y="3641351"/>
            <a:ext cx="4029075" cy="1581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직사각형 12"/>
          <p:cNvSpPr/>
          <p:nvPr/>
        </p:nvSpPr>
        <p:spPr>
          <a:xfrm>
            <a:off x="1706371" y="5231027"/>
            <a:ext cx="2684397" cy="1854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4404175" y="3950367"/>
            <a:ext cx="2334376" cy="136664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80003" y="5191381"/>
            <a:ext cx="175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EX_keyword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026876" y="4110681"/>
            <a:ext cx="2973859" cy="79083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33287" y="5297156"/>
            <a:ext cx="4598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@Keyword</a:t>
            </a:r>
            <a:r>
              <a:rPr lang="ko-KR" altLang="en-US" sz="1600" dirty="0" smtClean="0"/>
              <a:t>로 선언 뒤 작성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한 </a:t>
            </a:r>
            <a:r>
              <a:rPr lang="en-US" altLang="ko-KR" sz="1600" dirty="0" smtClean="0"/>
              <a:t>class</a:t>
            </a:r>
            <a:r>
              <a:rPr lang="ko-KR" altLang="en-US" sz="1600" dirty="0" smtClean="0"/>
              <a:t>에 여러 개 </a:t>
            </a:r>
            <a:r>
              <a:rPr lang="en-US" altLang="ko-KR" sz="1600" dirty="0" smtClean="0"/>
              <a:t>keyword </a:t>
            </a:r>
            <a:r>
              <a:rPr lang="ko-KR" altLang="en-US" sz="1600" dirty="0" smtClean="0"/>
              <a:t>정의 가능</a:t>
            </a:r>
            <a:r>
              <a:rPr lang="en-US" altLang="ko-KR" sz="1600" dirty="0" smtClean="0"/>
              <a:t>)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6751958" y="3857625"/>
            <a:ext cx="1589091" cy="185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8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2523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09469" y="206658"/>
            <a:ext cx="7142675" cy="61192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Katalon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– </a:t>
            </a:r>
            <a:r>
              <a:rPr lang="ko-KR" altLang="en-US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</a:t>
            </a:r>
            <a:r>
              <a:rPr lang="en-US" altLang="ko-KR" sz="40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CustomKeywords</a:t>
            </a:r>
            <a:endParaRPr lang="ko-KR" alt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대각선 방향의 모서리가 잘린 사각형 6"/>
          <p:cNvSpPr/>
          <p:nvPr/>
        </p:nvSpPr>
        <p:spPr>
          <a:xfrm>
            <a:off x="345236" y="1250366"/>
            <a:ext cx="11520000" cy="5400000"/>
          </a:xfrm>
          <a:prstGeom prst="snip2Diag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5459" y="1401969"/>
            <a:ext cx="6070130" cy="4701375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b="1" dirty="0" smtClean="0"/>
              <a:t>3) Custom </a:t>
            </a:r>
            <a:r>
              <a:rPr lang="en-US" altLang="ko-KR" sz="1600" b="1" dirty="0"/>
              <a:t>Keyword </a:t>
            </a:r>
            <a:r>
              <a:rPr lang="ko-KR" altLang="en-US" sz="1600" b="1" dirty="0"/>
              <a:t>사용하기</a:t>
            </a:r>
            <a:r>
              <a:rPr lang="en-US" altLang="ko-KR" sz="1600" b="1" dirty="0"/>
              <a:t>: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생성한 </a:t>
            </a:r>
            <a:r>
              <a:rPr lang="en-US" altLang="ko-KR" sz="1600" dirty="0"/>
              <a:t>Custom Keyword</a:t>
            </a:r>
            <a:r>
              <a:rPr lang="ko-KR" altLang="en-US" sz="1600" dirty="0"/>
              <a:t>를 테스트 케이스나 테스트 </a:t>
            </a:r>
            <a:r>
              <a:rPr lang="ko-KR" altLang="en-US" sz="1600" dirty="0" err="1"/>
              <a:t>스위트에서</a:t>
            </a:r>
            <a:r>
              <a:rPr lang="ko-KR" altLang="en-US" sz="1600" dirty="0"/>
              <a:t> 호출하여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algn="l"/>
            <a:r>
              <a:rPr lang="en-US" altLang="ko-KR" sz="1600" dirty="0"/>
              <a:t>Custom </a:t>
            </a:r>
            <a:r>
              <a:rPr lang="en-US" altLang="ko-KR" sz="1600" dirty="0" smtClean="0"/>
              <a:t>Keyword</a:t>
            </a:r>
            <a:r>
              <a:rPr lang="ko-KR" altLang="en-US" sz="1600" dirty="0" smtClean="0"/>
              <a:t>를 사용하고 싶은 </a:t>
            </a:r>
            <a:r>
              <a:rPr lang="en-US" altLang="ko-KR" sz="1600" dirty="0" smtClean="0"/>
              <a:t>TC </a:t>
            </a:r>
            <a:r>
              <a:rPr lang="ko-KR" altLang="en-US" sz="1600" dirty="0" smtClean="0"/>
              <a:t>클릭 </a:t>
            </a:r>
            <a:r>
              <a:rPr lang="en-US" altLang="ko-KR" sz="1600" dirty="0" smtClean="0"/>
              <a:t>-&gt; Manual TAB </a:t>
            </a:r>
            <a:r>
              <a:rPr lang="ko-KR" altLang="en-US" sz="1600" dirty="0" smtClean="0"/>
              <a:t>이동 </a:t>
            </a:r>
            <a:r>
              <a:rPr lang="en-US" altLang="ko-KR" sz="1600" dirty="0" smtClean="0"/>
              <a:t>-&gt; Add </a:t>
            </a:r>
            <a:r>
              <a:rPr lang="ko-KR" altLang="en-US" sz="1600" dirty="0" smtClean="0"/>
              <a:t>클릭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589" y="1250366"/>
            <a:ext cx="5182459" cy="540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6900" b="35668"/>
          <a:stretch/>
        </p:blipFill>
        <p:spPr>
          <a:xfrm>
            <a:off x="7883096" y="2561035"/>
            <a:ext cx="1807134" cy="1705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35459" y="3276540"/>
            <a:ext cx="599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해당 </a:t>
            </a:r>
            <a:r>
              <a:rPr lang="en-US" altLang="ko-KR" sz="1600" dirty="0" smtClean="0"/>
              <a:t>Custom Keyword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CustomKeywords.groovy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생성</a:t>
            </a:r>
            <a:endParaRPr lang="en-US" altLang="ko-KR" sz="160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l="2323" b="10845"/>
          <a:stretch/>
        </p:blipFill>
        <p:spPr>
          <a:xfrm>
            <a:off x="6923379" y="4491396"/>
            <a:ext cx="4546879" cy="16787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1" name="직선 화살표 연결선 20"/>
          <p:cNvCxnSpPr/>
          <p:nvPr/>
        </p:nvCxnSpPr>
        <p:spPr>
          <a:xfrm>
            <a:off x="9028670" y="3752656"/>
            <a:ext cx="1260389" cy="76626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052925" y="1683705"/>
            <a:ext cx="830686" cy="96064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75" y="4936893"/>
            <a:ext cx="5654724" cy="46672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459" y="4558191"/>
            <a:ext cx="599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스크립트 부분에서 해당 </a:t>
            </a:r>
            <a:r>
              <a:rPr lang="en-US" altLang="ko-KR" sz="1600" dirty="0" err="1"/>
              <a:t>CustomKeyword</a:t>
            </a:r>
            <a:r>
              <a:rPr lang="en-US" altLang="ko-KR" sz="1600" dirty="0"/>
              <a:t> </a:t>
            </a:r>
            <a:r>
              <a:rPr lang="ko-KR" altLang="en-US" sz="1600" dirty="0"/>
              <a:t>사용 가능</a:t>
            </a:r>
            <a:endParaRPr lang="en-US" altLang="ko-KR" sz="16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35459" y="5507852"/>
            <a:ext cx="599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-&gt; ‘</a:t>
            </a:r>
            <a:r>
              <a:rPr lang="en-US" altLang="ko-KR" sz="1600" dirty="0" err="1" smtClean="0"/>
              <a:t>EX_keyword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이 이름인 </a:t>
            </a:r>
            <a:r>
              <a:rPr lang="en-US" altLang="ko-KR" sz="1600" dirty="0" smtClean="0"/>
              <a:t>class</a:t>
            </a:r>
            <a:r>
              <a:rPr lang="ko-KR" altLang="en-US" sz="1600" dirty="0" smtClean="0"/>
              <a:t>에 있는 </a:t>
            </a:r>
            <a:r>
              <a:rPr lang="en-US" altLang="ko-KR" sz="1600" dirty="0" smtClean="0"/>
              <a:t>launch</a:t>
            </a:r>
            <a:r>
              <a:rPr lang="ko-KR" altLang="en-US" sz="1600" dirty="0" smtClean="0"/>
              <a:t>키워드 사용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6035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2523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09469" y="206658"/>
            <a:ext cx="7142675" cy="61192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Katalon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– Mobile </a:t>
            </a:r>
            <a:r>
              <a:rPr lang="ko-KR" altLang="en-US" sz="40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예약어</a:t>
            </a:r>
            <a:endParaRPr lang="ko-KR" alt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대각선 방향의 모서리가 잘린 사각형 6"/>
          <p:cNvSpPr/>
          <p:nvPr/>
        </p:nvSpPr>
        <p:spPr>
          <a:xfrm>
            <a:off x="345236" y="1250366"/>
            <a:ext cx="11520000" cy="5400000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2551" y="1559381"/>
            <a:ext cx="11145497" cy="4701375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/>
              <a:t>바일 애플리케이션 자동화를 위한 키워드들을 그룹화하는 데 사용되는 </a:t>
            </a:r>
            <a:r>
              <a:rPr lang="ko-KR" altLang="en-US" sz="1800" b="1" dirty="0" err="1"/>
              <a:t>예약어</a:t>
            </a:r>
            <a:r>
              <a:rPr lang="ko-KR" altLang="en-US" sz="1800" dirty="0" smtClean="0"/>
              <a:t/>
            </a:r>
            <a:br>
              <a:rPr lang="ko-KR" altLang="en-US" sz="1800" dirty="0" smtClean="0"/>
            </a:br>
            <a:r>
              <a:rPr lang="ko-KR" altLang="en-US" sz="1800" dirty="0" err="1"/>
              <a:t>모바일</a:t>
            </a:r>
            <a:r>
              <a:rPr lang="ko-KR" altLang="en-US" sz="1800" dirty="0"/>
              <a:t> 애플리케이션을 자동화할 때 사용되는 기능들은 </a:t>
            </a:r>
            <a:r>
              <a:rPr lang="en-US" altLang="ko-KR" sz="1800" dirty="0"/>
              <a:t>Mobile</a:t>
            </a:r>
            <a:r>
              <a:rPr lang="ko-KR" altLang="en-US" sz="1800" dirty="0"/>
              <a:t>이라는 네임스페이스 안에 정의되어 있음</a:t>
            </a:r>
            <a:endParaRPr lang="en-US" altLang="ko-KR" sz="1800" dirty="0" smtClean="0"/>
          </a:p>
          <a:p>
            <a:pPr algn="l"/>
            <a:endParaRPr lang="en-US" altLang="ko-KR" sz="1800" dirty="0"/>
          </a:p>
          <a:p>
            <a:pPr algn="l"/>
            <a:r>
              <a:rPr lang="en-US" altLang="ko-KR" sz="1800" b="1" dirty="0" err="1"/>
              <a:t>Mobile</a:t>
            </a:r>
            <a:r>
              <a:rPr lang="en-US" altLang="ko-KR" sz="1800" dirty="0" err="1"/>
              <a:t>.tap</a:t>
            </a:r>
            <a:r>
              <a:rPr lang="en-US" altLang="ko-KR" sz="1800" dirty="0"/>
              <a:t>(), </a:t>
            </a:r>
            <a:r>
              <a:rPr lang="en-US" altLang="ko-KR" sz="1800" b="1" dirty="0" err="1"/>
              <a:t>Mobile</a:t>
            </a:r>
            <a:r>
              <a:rPr lang="en-US" altLang="ko-KR" sz="1800" dirty="0" err="1"/>
              <a:t>.verifyElementPresent</a:t>
            </a:r>
            <a:r>
              <a:rPr lang="en-US" altLang="ko-KR" sz="1800" dirty="0"/>
              <a:t>(), </a:t>
            </a:r>
            <a:r>
              <a:rPr lang="en-US" altLang="ko-KR" sz="1800" b="1" dirty="0" err="1"/>
              <a:t>Mobile</a:t>
            </a:r>
            <a:r>
              <a:rPr lang="en-US" altLang="ko-KR" sz="1800" dirty="0" err="1"/>
              <a:t>.swipe</a:t>
            </a:r>
            <a:r>
              <a:rPr lang="en-US" altLang="ko-KR" sz="1800" dirty="0"/>
              <a:t>() ...</a:t>
            </a:r>
            <a:endParaRPr lang="en-US" altLang="ko-KR" sz="1800" dirty="0" smtClean="0"/>
          </a:p>
          <a:p>
            <a:pPr algn="l"/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355" y="3394532"/>
            <a:ext cx="6875762" cy="28662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26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99005" y="3348037"/>
            <a:ext cx="2998573" cy="3382962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sz="4800" dirty="0" err="1" smtClean="0">
                <a:hlinkClick r:id="rId2"/>
              </a:rPr>
              <a:t>StartApplication</a:t>
            </a:r>
            <a:endParaRPr lang="en-US" altLang="ko-KR" sz="4800" dirty="0"/>
          </a:p>
          <a:p>
            <a:r>
              <a:rPr lang="en-US" altLang="ko-KR" sz="4800" dirty="0" err="1" smtClean="0">
                <a:hlinkClick r:id="rId3"/>
              </a:rPr>
              <a:t>StartExistingApplication</a:t>
            </a:r>
            <a:endParaRPr lang="en-US" altLang="ko-KR" sz="4800" dirty="0"/>
          </a:p>
          <a:p>
            <a:r>
              <a:rPr lang="en-US" altLang="ko-KR" sz="4800" dirty="0" smtClean="0">
                <a:hlinkClick r:id="rId4"/>
              </a:rPr>
              <a:t>Tap</a:t>
            </a:r>
            <a:endParaRPr lang="en-US" altLang="ko-KR" sz="4800" dirty="0"/>
          </a:p>
          <a:p>
            <a:r>
              <a:rPr lang="en-US" altLang="ko-KR" sz="4800" dirty="0" err="1">
                <a:hlinkClick r:id="rId5"/>
              </a:rPr>
              <a:t>W</a:t>
            </a:r>
            <a:r>
              <a:rPr lang="en-US" altLang="ko-KR" sz="4800" dirty="0" err="1" smtClean="0">
                <a:hlinkClick r:id="rId5"/>
              </a:rPr>
              <a:t>aitForElementPresent</a:t>
            </a:r>
            <a:endParaRPr lang="en-US" altLang="ko-KR" sz="4800" dirty="0"/>
          </a:p>
          <a:p>
            <a:r>
              <a:rPr lang="en-US" altLang="ko-KR" sz="4800" dirty="0" err="1" smtClean="0">
                <a:hlinkClick r:id="rId6"/>
              </a:rPr>
              <a:t>SetText</a:t>
            </a:r>
            <a:endParaRPr lang="en-US" altLang="ko-KR" sz="4800" dirty="0"/>
          </a:p>
          <a:p>
            <a:r>
              <a:rPr lang="en-US" altLang="ko-KR" sz="4800" dirty="0" smtClean="0">
                <a:hlinkClick r:id="rId7"/>
              </a:rPr>
              <a:t>Swipe</a:t>
            </a:r>
            <a:endParaRPr lang="en-US" altLang="ko-KR" sz="4800" dirty="0"/>
          </a:p>
          <a:p>
            <a:r>
              <a:rPr lang="en-US" altLang="ko-KR" sz="4800" dirty="0" smtClean="0">
                <a:hlinkClick r:id="rId8"/>
              </a:rPr>
              <a:t>Delay</a:t>
            </a:r>
            <a:endParaRPr lang="en-US" altLang="ko-KR" sz="4800" dirty="0"/>
          </a:p>
          <a:p>
            <a:r>
              <a:rPr lang="en-US" altLang="ko-KR" sz="4800" dirty="0" err="1" smtClean="0">
                <a:hlinkClick r:id="rId9"/>
              </a:rPr>
              <a:t>VerifyElementText</a:t>
            </a:r>
            <a:endParaRPr lang="en-US" altLang="ko-KR" sz="4800" dirty="0"/>
          </a:p>
          <a:p>
            <a:r>
              <a:rPr lang="en-US" altLang="ko-KR" sz="4800" dirty="0" err="1" smtClean="0">
                <a:hlinkClick r:id="rId10"/>
              </a:rPr>
              <a:t>VerifyElementVisible</a:t>
            </a:r>
            <a:endParaRPr lang="en-US" altLang="ko-KR" sz="4800" dirty="0"/>
          </a:p>
          <a:p>
            <a:r>
              <a:rPr lang="en-US" altLang="ko-KR" sz="4800" dirty="0" err="1" smtClean="0">
                <a:hlinkClick r:id="rId11"/>
              </a:rPr>
              <a:t>VerifyElementChecked</a:t>
            </a:r>
            <a:endParaRPr lang="en-US" altLang="ko-KR" sz="4800" dirty="0"/>
          </a:p>
          <a:p>
            <a:r>
              <a:rPr lang="en-US" altLang="ko-KR" sz="4800" dirty="0" err="1" smtClean="0">
                <a:hlinkClick r:id="rId12"/>
              </a:rPr>
              <a:t>ScrollToText</a:t>
            </a:r>
            <a:endParaRPr lang="en-US" altLang="ko-KR" sz="4800" dirty="0"/>
          </a:p>
          <a:p>
            <a:r>
              <a:rPr lang="en-US" altLang="ko-KR" sz="4800" dirty="0" err="1" smtClean="0">
                <a:hlinkClick r:id="rId13"/>
              </a:rPr>
              <a:t>VerifyElementAttributeValue</a:t>
            </a:r>
            <a:endParaRPr lang="en-US" altLang="ko-KR" sz="4800" dirty="0"/>
          </a:p>
          <a:p>
            <a:r>
              <a:rPr lang="en-US" altLang="ko-KR" sz="4800" dirty="0" err="1" smtClean="0">
                <a:hlinkClick r:id="rId14"/>
              </a:rPr>
              <a:t>VerifyElementExist</a:t>
            </a:r>
            <a:endParaRPr lang="en-US" altLang="ko-KR" sz="4800" dirty="0"/>
          </a:p>
          <a:p>
            <a:r>
              <a:rPr lang="en-US" altLang="ko-KR" sz="4800" dirty="0" err="1" smtClean="0">
                <a:hlinkClick r:id="rId15"/>
              </a:rPr>
              <a:t>CloseApplication</a:t>
            </a:r>
            <a:endParaRPr lang="en-US" altLang="ko-KR" sz="4800" dirty="0"/>
          </a:p>
          <a:p>
            <a:pPr marL="457200" indent="-457200">
              <a:buFontTx/>
              <a:buChar char="-"/>
            </a:pP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334803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3783943" y="2022282"/>
            <a:ext cx="4624114" cy="1436279"/>
          </a:xfrm>
        </p:spPr>
        <p:txBody>
          <a:bodyPr>
            <a:normAutofit/>
          </a:bodyPr>
          <a:lstStyle/>
          <a:p>
            <a:r>
              <a:rPr lang="en-US" altLang="ko-KR" sz="8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Keyword</a:t>
            </a:r>
            <a:endParaRPr lang="ko-KR" altLang="en-US" sz="8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59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2523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09469" y="206658"/>
            <a:ext cx="7142675" cy="61192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Katalon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– 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Keyword</a:t>
            </a:r>
            <a:endParaRPr lang="ko-KR" alt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대각선 방향의 모서리가 잘린 사각형 6"/>
          <p:cNvSpPr/>
          <p:nvPr/>
        </p:nvSpPr>
        <p:spPr>
          <a:xfrm>
            <a:off x="345236" y="1250366"/>
            <a:ext cx="11520000" cy="5400000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2551" y="1559381"/>
            <a:ext cx="11145497" cy="470137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StartApplication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600" dirty="0" smtClean="0"/>
              <a:t>String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 err="1" smtClean="0"/>
              <a:t>appFile</a:t>
            </a:r>
            <a:r>
              <a:rPr lang="en-US" altLang="ko-KR" sz="1600" dirty="0" smtClean="0"/>
              <a:t>,</a:t>
            </a:r>
            <a:r>
              <a:rPr lang="en-US" altLang="ko-KR" sz="1600" dirty="0"/>
              <a:t> </a:t>
            </a:r>
            <a:r>
              <a:rPr lang="en-US" altLang="ko-KR" sz="1600" dirty="0" err="1"/>
              <a:t>boolean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uninstallAfterCloseApp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>
                <a:solidFill>
                  <a:schemeClr val="bg2">
                    <a:lumMod val="90000"/>
                  </a:schemeClr>
                </a:solidFill>
              </a:rPr>
              <a:t>FailureHandling</a:t>
            </a: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</a:rPr>
              <a:t>flowControl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l"/>
            <a:r>
              <a:rPr lang="ko-KR" altLang="en-US" sz="1400" dirty="0"/>
              <a:t>새로운 애플리케이션을 시작할 때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, </a:t>
            </a:r>
            <a:r>
              <a:rPr lang="en-US" altLang="ko-KR" sz="1400" b="1" dirty="0" err="1"/>
              <a:t>apk</a:t>
            </a:r>
            <a:r>
              <a:rPr lang="ko-KR" altLang="en-US" sz="1400" dirty="0"/>
              <a:t>로 </a:t>
            </a:r>
            <a:r>
              <a:rPr lang="ko-KR" altLang="en-US" sz="1400" dirty="0" smtClean="0"/>
              <a:t>응용 </a:t>
            </a:r>
            <a:r>
              <a:rPr lang="ko-KR" altLang="en-US" sz="1400" dirty="0"/>
              <a:t>프로그램을 시작</a:t>
            </a:r>
          </a:p>
          <a:p>
            <a:pPr algn="l"/>
            <a:r>
              <a:rPr lang="en-US" altLang="ko-KR" sz="1400" b="1" dirty="0" err="1" smtClean="0"/>
              <a:t>Mobile.</a:t>
            </a:r>
            <a:r>
              <a:rPr lang="en-US" altLang="ko-KR" sz="1400" b="1" dirty="0" err="1" smtClean="0">
                <a:solidFill>
                  <a:schemeClr val="accent4"/>
                </a:solidFill>
              </a:rPr>
              <a:t>startApplication</a:t>
            </a:r>
            <a:r>
              <a:rPr lang="en-US" altLang="ko-KR" sz="1400" b="1" dirty="0"/>
              <a:t>('C:\Users\admin\</a:t>
            </a:r>
            <a:r>
              <a:rPr lang="en-US" altLang="ko-KR" sz="1400" b="1" dirty="0" err="1"/>
              <a:t>androidfile.apk</a:t>
            </a:r>
            <a:r>
              <a:rPr lang="en-US" altLang="ko-KR" sz="1400" b="1" dirty="0"/>
              <a:t>', true</a:t>
            </a:r>
            <a:r>
              <a:rPr lang="en-US" altLang="ko-KR" sz="1400" dirty="0"/>
              <a:t>) - </a:t>
            </a:r>
            <a:r>
              <a:rPr lang="ko-KR" altLang="en-US" sz="1400" dirty="0"/>
              <a:t>절대경로</a:t>
            </a:r>
          </a:p>
          <a:p>
            <a:pPr algn="l"/>
            <a:r>
              <a:rPr lang="en-US" altLang="ko-KR" sz="1400" b="1" dirty="0" err="1"/>
              <a:t>Mobile.</a:t>
            </a:r>
            <a:r>
              <a:rPr lang="en-US" altLang="ko-KR" sz="1400" b="1" dirty="0" err="1">
                <a:solidFill>
                  <a:schemeClr val="accent4"/>
                </a:solidFill>
              </a:rPr>
              <a:t>startApplication</a:t>
            </a:r>
            <a:r>
              <a:rPr lang="en-US" altLang="ko-KR" sz="1400" b="1" dirty="0"/>
              <a:t>('\</a:t>
            </a:r>
            <a:r>
              <a:rPr lang="en-US" altLang="ko-KR" sz="1400" b="1" dirty="0" err="1"/>
              <a:t>androidfile.apk</a:t>
            </a:r>
            <a:r>
              <a:rPr lang="en-US" altLang="ko-KR" sz="1400" b="1" dirty="0"/>
              <a:t>', true)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상대경로</a:t>
            </a:r>
            <a:endParaRPr lang="en-US" altLang="ko-KR" sz="1400" dirty="0" smtClean="0"/>
          </a:p>
          <a:p>
            <a:pPr algn="l"/>
            <a:endParaRPr lang="en-US" altLang="ko-KR" sz="1400" dirty="0"/>
          </a:p>
          <a:p>
            <a:pPr algn="l"/>
            <a:endParaRPr lang="ko-KR" altLang="en-US" sz="1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1" y="3282050"/>
            <a:ext cx="5165125" cy="25392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직선 화살표 연결선 9"/>
          <p:cNvCxnSpPr/>
          <p:nvPr/>
        </p:nvCxnSpPr>
        <p:spPr>
          <a:xfrm flipV="1">
            <a:off x="5714999" y="4736757"/>
            <a:ext cx="1196547" cy="842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11546" y="4379111"/>
            <a:ext cx="52124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uninstallAfterCloseApp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400" dirty="0"/>
              <a:t>실행 후 애플리케이션을 자동으로 제거하는 경우 </a:t>
            </a:r>
            <a:r>
              <a:rPr lang="en-US" altLang="ko-KR" sz="1400" dirty="0"/>
              <a:t>true</a:t>
            </a:r>
            <a:r>
              <a:rPr lang="ko-KR" altLang="en-US" sz="1400" dirty="0"/>
              <a:t>로 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9224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2523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09469" y="206658"/>
            <a:ext cx="7142675" cy="61192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Katalon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– 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Keyword</a:t>
            </a:r>
            <a:endParaRPr lang="ko-KR" alt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대각선 방향의 모서리가 잘린 사각형 6"/>
          <p:cNvSpPr/>
          <p:nvPr/>
        </p:nvSpPr>
        <p:spPr>
          <a:xfrm>
            <a:off x="336000" y="1231894"/>
            <a:ext cx="11520000" cy="5400000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0173" y="1449859"/>
            <a:ext cx="11227875" cy="4810897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n-US" altLang="ko-KR" sz="1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</a:t>
            </a:r>
            <a:r>
              <a:rPr lang="en-US" altLang="ko-KR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600" dirty="0"/>
              <a:t>String </a:t>
            </a:r>
            <a:r>
              <a:rPr lang="en-US" altLang="ko-KR" sz="1600" dirty="0" err="1" smtClean="0"/>
              <a:t>appId</a:t>
            </a:r>
            <a:r>
              <a:rPr lang="en-US" altLang="ko-KR" sz="1600" dirty="0" smtClean="0"/>
              <a:t>,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</a:rPr>
              <a:t>FailureHandling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</a:rPr>
              <a:t>flowControl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l"/>
            <a:r>
              <a:rPr lang="ko-KR" altLang="en-US" sz="1400" dirty="0"/>
              <a:t>이미 설치된 애플리케이션을 시작할 때 사용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이 키워드는 </a:t>
            </a:r>
            <a:r>
              <a:rPr lang="en-US" altLang="ko-KR" sz="1400" dirty="0" err="1"/>
              <a:t>Appium</a:t>
            </a:r>
            <a:r>
              <a:rPr lang="en-US" altLang="ko-KR" sz="1400" dirty="0"/>
              <a:t> </a:t>
            </a:r>
            <a:r>
              <a:rPr lang="ko-KR" altLang="en-US" sz="1400" dirty="0"/>
              <a:t>드라이버를 시작하고 지정된 애플리케이션 </a:t>
            </a:r>
            <a:r>
              <a:rPr lang="en-US" altLang="ko-KR" sz="1400" dirty="0"/>
              <a:t>ID</a:t>
            </a:r>
            <a:r>
              <a:rPr lang="ko-KR" altLang="en-US" sz="1400" dirty="0"/>
              <a:t>로 설치된 애플리케이션을 </a:t>
            </a:r>
            <a:r>
              <a:rPr lang="ko-KR" altLang="en-US" sz="1400" dirty="0" smtClean="0"/>
              <a:t>활성화</a:t>
            </a:r>
            <a:endParaRPr lang="ko-KR" altLang="en-US" sz="1400" dirty="0"/>
          </a:p>
          <a:p>
            <a:pPr algn="l"/>
            <a:r>
              <a:rPr lang="en-US" altLang="ko-KR" sz="1400" b="1" dirty="0" err="1"/>
              <a:t>Mobile.</a:t>
            </a:r>
            <a:r>
              <a:rPr lang="en-US" altLang="ko-KR" sz="1400" b="1" dirty="0" err="1">
                <a:solidFill>
                  <a:schemeClr val="accent4"/>
                </a:solidFill>
              </a:rPr>
              <a:t>startExistingApplication</a:t>
            </a:r>
            <a:r>
              <a:rPr lang="en-US" altLang="ko-KR" sz="1400" b="1" dirty="0"/>
              <a:t>("</a:t>
            </a:r>
            <a:r>
              <a:rPr lang="en-US" altLang="ko-KR" sz="1400" b="1" u="sng" dirty="0" err="1"/>
              <a:t>com.facebook.katana</a:t>
            </a:r>
            <a:r>
              <a:rPr lang="en-US" altLang="ko-KR" sz="1400" b="1" dirty="0" smtClean="0"/>
              <a:t>")</a:t>
            </a:r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dirty="0"/>
              <a:t>Android </a:t>
            </a:r>
            <a:r>
              <a:rPr lang="ko-KR" altLang="en-US" sz="1400" dirty="0" err="1"/>
              <a:t>앱의</a:t>
            </a:r>
            <a:r>
              <a:rPr lang="ko-KR" altLang="en-US" sz="1400" dirty="0"/>
              <a:t> </a:t>
            </a:r>
            <a:r>
              <a:rPr lang="ko-KR" altLang="en-US" sz="1400" b="1" dirty="0"/>
              <a:t>패키지 이름 </a:t>
            </a:r>
            <a:r>
              <a:rPr lang="ko-KR" altLang="en-US" sz="1400" dirty="0"/>
              <a:t>또는 </a:t>
            </a:r>
            <a:r>
              <a:rPr lang="en-US" altLang="ko-KR" sz="1400" dirty="0" err="1"/>
              <a:t>iOS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앱의</a:t>
            </a:r>
            <a:r>
              <a:rPr lang="ko-KR" altLang="en-US" sz="1400" dirty="0"/>
              <a:t> 번들 식별자인 테스트된 </a:t>
            </a:r>
            <a:r>
              <a:rPr lang="ko-KR" altLang="en-US" sz="1400" b="1" dirty="0"/>
              <a:t>애플리케이션의 </a:t>
            </a:r>
            <a:r>
              <a:rPr lang="en-US" altLang="ko-KR" sz="1400" b="1" dirty="0" smtClean="0"/>
              <a:t>ID</a:t>
            </a:r>
          </a:p>
          <a:p>
            <a:pPr algn="l"/>
            <a:endParaRPr lang="en-US" altLang="ko-KR" sz="1400" b="1" dirty="0" smtClean="0"/>
          </a:p>
          <a:p>
            <a:pPr algn="l"/>
            <a:endParaRPr lang="en-US" altLang="ko-KR" sz="1400" b="1" dirty="0"/>
          </a:p>
          <a:p>
            <a:pPr algn="l"/>
            <a:r>
              <a:rPr lang="en-US" altLang="ko-KR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Tap(</a:t>
            </a:r>
            <a:r>
              <a:rPr lang="en-US" altLang="ko-KR" sz="1600" dirty="0" err="1" smtClean="0"/>
              <a:t>TestObject</a:t>
            </a:r>
            <a:r>
              <a:rPr lang="en-US" altLang="ko-KR" sz="1600" dirty="0" smtClean="0"/>
              <a:t> to,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timeout,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</a:rPr>
              <a:t>FailureHandling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</a:rPr>
              <a:t>flowControl</a:t>
            </a:r>
            <a:r>
              <a:rPr lang="en-US" altLang="ko-KR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ko-KR" altLang="en-US" sz="1400" dirty="0" smtClean="0"/>
              <a:t>이 </a:t>
            </a:r>
            <a:r>
              <a:rPr lang="ko-KR" altLang="en-US" sz="1400" dirty="0"/>
              <a:t>키워드는 </a:t>
            </a:r>
            <a:r>
              <a:rPr lang="ko-KR" altLang="en-US" sz="1400" dirty="0" err="1"/>
              <a:t>모바일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앱에서</a:t>
            </a:r>
            <a:r>
              <a:rPr lang="ko-KR" altLang="en-US" sz="1400" dirty="0"/>
              <a:t> 특정 요소를 </a:t>
            </a:r>
            <a:r>
              <a:rPr lang="ko-KR" altLang="en-US" sz="1400" dirty="0" err="1"/>
              <a:t>탭하는</a:t>
            </a:r>
            <a:r>
              <a:rPr lang="ko-KR" altLang="en-US" sz="1400" dirty="0"/>
              <a:t> 데 사용</a:t>
            </a:r>
          </a:p>
          <a:p>
            <a:pPr algn="l"/>
            <a:r>
              <a:rPr lang="ko-KR" altLang="en-US" sz="1400" dirty="0"/>
              <a:t>주로 버튼을 클릭하거나 화면을 </a:t>
            </a:r>
            <a:r>
              <a:rPr lang="ko-KR" altLang="en-US" sz="1400" dirty="0" err="1"/>
              <a:t>스크롤하는</a:t>
            </a:r>
            <a:r>
              <a:rPr lang="ko-KR" altLang="en-US" sz="1400" dirty="0"/>
              <a:t> 등의 작업에 사용</a:t>
            </a:r>
          </a:p>
          <a:p>
            <a:pPr algn="l"/>
            <a:r>
              <a:rPr lang="en-US" altLang="ko-KR" sz="1400" dirty="0" err="1"/>
              <a:t>findTestObject</a:t>
            </a:r>
            <a:r>
              <a:rPr lang="ko-KR" altLang="en-US" sz="1400" dirty="0"/>
              <a:t>는 해당 요소를 찾는 데 사용되는 </a:t>
            </a:r>
            <a:r>
              <a:rPr lang="en-US" altLang="ko-KR" sz="1400" dirty="0"/>
              <a:t>Test Object</a:t>
            </a:r>
            <a:r>
              <a:rPr lang="ko-KR" altLang="en-US" sz="1400" dirty="0"/>
              <a:t>를 지정하는 데 사용 됨</a:t>
            </a:r>
            <a:endParaRPr lang="en-US" altLang="ko-KR" sz="1400" dirty="0"/>
          </a:p>
          <a:p>
            <a:pPr algn="l"/>
            <a:r>
              <a:rPr lang="en-US" altLang="ko-KR" sz="1400" b="1" dirty="0" err="1" smtClean="0"/>
              <a:t>Mobile.</a:t>
            </a:r>
            <a:r>
              <a:rPr lang="en-US" altLang="ko-KR" sz="1400" b="1" dirty="0" err="1" smtClean="0">
                <a:solidFill>
                  <a:schemeClr val="accent4"/>
                </a:solidFill>
              </a:rPr>
              <a:t>tap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findTestObject</a:t>
            </a:r>
            <a:r>
              <a:rPr lang="en-US" altLang="ko-KR" sz="1400" b="1" dirty="0" smtClean="0"/>
              <a:t>('Object Repository/Login Button'))</a:t>
            </a:r>
            <a:endParaRPr lang="en-US" altLang="ko-KR" sz="1400" b="1" dirty="0"/>
          </a:p>
          <a:p>
            <a:pPr algn="l"/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Tap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키워드와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findTestObject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는 함께 자주 사용 됨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 </a:t>
            </a:r>
            <a:r>
              <a:rPr lang="en-US" altLang="ko-KR" sz="1400" i="1" dirty="0" err="1" smtClean="0">
                <a:solidFill>
                  <a:schemeClr val="bg1">
                    <a:lumMod val="50000"/>
                  </a:schemeClr>
                </a:solidFill>
              </a:rPr>
              <a:t>findTestObject</a:t>
            </a: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</a:rPr>
              <a:t> 필수 </a:t>
            </a:r>
            <a:r>
              <a:rPr lang="en-US" altLang="ko-KR" sz="1400" i="1" dirty="0" err="1">
                <a:solidFill>
                  <a:schemeClr val="bg1">
                    <a:lumMod val="50000"/>
                  </a:schemeClr>
                </a:solidFill>
              </a:rPr>
              <a:t>param</a:t>
            </a:r>
            <a:r>
              <a:rPr lang="ko-KR" altLang="en-US" sz="1400" i="1" dirty="0" smtClean="0">
                <a:solidFill>
                  <a:schemeClr val="bg1">
                    <a:lumMod val="50000"/>
                  </a:schemeClr>
                </a:solidFill>
              </a:rPr>
              <a:t>값 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en-US" altLang="ko-KR" sz="1400" dirty="0" smtClean="0"/>
          </a:p>
          <a:p>
            <a:pPr algn="l"/>
            <a:endParaRPr lang="en-US" altLang="ko-KR" sz="14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514712" y="2570205"/>
            <a:ext cx="0" cy="3295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t="4878" r="19617" b="13167"/>
          <a:stretch/>
        </p:blipFill>
        <p:spPr>
          <a:xfrm>
            <a:off x="7352144" y="4473147"/>
            <a:ext cx="4320528" cy="18794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0" name="직선 화살표 연결선 19"/>
          <p:cNvCxnSpPr>
            <a:endCxn id="18" idx="1"/>
          </p:cNvCxnSpPr>
          <p:nvPr/>
        </p:nvCxnSpPr>
        <p:spPr>
          <a:xfrm flipV="1">
            <a:off x="5618205" y="5412868"/>
            <a:ext cx="1733939" cy="5934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4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2523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09469" y="206658"/>
            <a:ext cx="7142675" cy="61192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Katalon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– 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Keyword</a:t>
            </a:r>
            <a:endParaRPr lang="ko-KR" alt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대각선 방향의 모서리가 잘린 사각형 6"/>
          <p:cNvSpPr/>
          <p:nvPr/>
        </p:nvSpPr>
        <p:spPr>
          <a:xfrm>
            <a:off x="345236" y="1225652"/>
            <a:ext cx="11520000" cy="5400000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1458" y="1574964"/>
            <a:ext cx="11293778" cy="470137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WaitForElementPresent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800" dirty="0" err="1"/>
              <a:t>T</a:t>
            </a:r>
            <a:r>
              <a:rPr lang="en-US" altLang="ko-KR" sz="1600" dirty="0" err="1"/>
              <a:t>estObject</a:t>
            </a:r>
            <a:r>
              <a:rPr lang="en-US" altLang="ko-KR" sz="1600" dirty="0"/>
              <a:t> to,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timeout,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</a:rPr>
              <a:t>FailureHandling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</a:rPr>
              <a:t>flowControl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l"/>
            <a:r>
              <a:rPr lang="ko-KR" altLang="en-US" sz="1400" dirty="0" smtClean="0"/>
              <a:t>특정 </a:t>
            </a:r>
            <a:r>
              <a:rPr lang="ko-KR" altLang="en-US" sz="1400" dirty="0"/>
              <a:t>요소가 화면에 나타날 때까지 대기하는 기능을 제공</a:t>
            </a:r>
          </a:p>
          <a:p>
            <a:pPr algn="l"/>
            <a:r>
              <a:rPr lang="ko-KR" altLang="en-US" sz="1400" dirty="0"/>
              <a:t>이 기능은 특히 </a:t>
            </a:r>
            <a:r>
              <a:rPr lang="ko-KR" altLang="en-US" sz="1400" dirty="0" err="1"/>
              <a:t>모바일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앱</a:t>
            </a:r>
            <a:r>
              <a:rPr lang="ko-KR" altLang="en-US" sz="1400" dirty="0"/>
              <a:t> 테스트 중에 요소가 </a:t>
            </a:r>
            <a:r>
              <a:rPr lang="ko-KR" altLang="en-US" sz="1400" dirty="0" err="1"/>
              <a:t>로드되기를</a:t>
            </a:r>
            <a:r>
              <a:rPr lang="ko-KR" altLang="en-US" sz="1400" dirty="0"/>
              <a:t> 기다려야 하는 경우에 유용</a:t>
            </a:r>
          </a:p>
          <a:p>
            <a:pPr algn="l"/>
            <a:r>
              <a:rPr lang="en-US" altLang="ko-KR" sz="1400" b="1" dirty="0" err="1" smtClean="0"/>
              <a:t>Mobile.</a:t>
            </a:r>
            <a:r>
              <a:rPr lang="en-US" altLang="ko-KR" sz="1400" b="1" dirty="0" err="1" smtClean="0">
                <a:solidFill>
                  <a:srgbClr val="FFC000"/>
                </a:solidFill>
              </a:rPr>
              <a:t>waitForElementPresent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findTestObject</a:t>
            </a:r>
            <a:r>
              <a:rPr lang="en-US" altLang="ko-KR" sz="1400" b="1" dirty="0"/>
              <a:t>('Object Repository/</a:t>
            </a:r>
            <a:r>
              <a:rPr lang="en-US" altLang="ko-KR" sz="1400" b="1" dirty="0" err="1"/>
              <a:t>Page_Login</a:t>
            </a:r>
            <a:r>
              <a:rPr lang="en-US" altLang="ko-KR" sz="1400" b="1" dirty="0"/>
              <a:t>/</a:t>
            </a:r>
            <a:r>
              <a:rPr lang="en-US" altLang="ko-KR" sz="1400" b="1" dirty="0" err="1"/>
              <a:t>input_Username</a:t>
            </a:r>
            <a:r>
              <a:rPr lang="en-US" altLang="ko-KR" sz="1400" b="1" dirty="0"/>
              <a:t>'), 10</a:t>
            </a:r>
            <a:r>
              <a:rPr lang="en-US" altLang="ko-KR" sz="1400" b="1" dirty="0" smtClean="0"/>
              <a:t>) </a:t>
            </a:r>
            <a:r>
              <a:rPr lang="en-US" altLang="ko-KR" sz="1050" dirty="0"/>
              <a:t>// </a:t>
            </a:r>
            <a:r>
              <a:rPr lang="ko-KR" altLang="en-US" sz="1050" dirty="0"/>
              <a:t>특정 요소가 화면에 나타날 때까지 대기</a:t>
            </a:r>
          </a:p>
          <a:p>
            <a:pPr algn="l"/>
            <a:endParaRPr lang="en-US" altLang="ko-KR" sz="1400" b="1" dirty="0"/>
          </a:p>
          <a:p>
            <a:pPr algn="l"/>
            <a:endParaRPr lang="en-US" altLang="ko-KR" sz="1400" dirty="0" smtClean="0"/>
          </a:p>
          <a:p>
            <a:pPr algn="l"/>
            <a:endParaRPr lang="en-US" altLang="ko-KR" sz="1400" dirty="0"/>
          </a:p>
          <a:p>
            <a:pPr algn="l"/>
            <a:r>
              <a:rPr lang="en-US" altLang="ko-KR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SetText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600" dirty="0" err="1"/>
              <a:t>TestObject</a:t>
            </a:r>
            <a:r>
              <a:rPr lang="en-US" altLang="ko-KR" sz="1600" dirty="0"/>
              <a:t> to, </a:t>
            </a:r>
            <a:r>
              <a:rPr lang="en-US" altLang="ko-KR" sz="1600" dirty="0" smtClean="0"/>
              <a:t>String text,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timeout,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</a:rPr>
              <a:t>FailureHandling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</a:rPr>
              <a:t>flowControl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l"/>
            <a:r>
              <a:rPr lang="ko-KR" altLang="en-US" sz="1400" dirty="0" smtClean="0"/>
              <a:t>입력 </a:t>
            </a:r>
            <a:r>
              <a:rPr lang="ko-KR" altLang="en-US" sz="1400" dirty="0"/>
              <a:t>필드에 텍스트를 </a:t>
            </a:r>
            <a:r>
              <a:rPr lang="ko-KR" altLang="en-US" sz="1400" dirty="0" smtClean="0"/>
              <a:t>설정</a:t>
            </a:r>
            <a:endParaRPr lang="en-US" altLang="ko-KR" sz="1400" b="1" dirty="0" smtClean="0"/>
          </a:p>
          <a:p>
            <a:pPr algn="l"/>
            <a:r>
              <a:rPr lang="en-US" altLang="ko-KR" sz="1400" b="1" dirty="0" err="1" smtClean="0"/>
              <a:t>Mobile.</a:t>
            </a:r>
            <a:r>
              <a:rPr lang="en-US" altLang="ko-KR" sz="1400" b="1" dirty="0" err="1" smtClean="0">
                <a:solidFill>
                  <a:srgbClr val="FFC000"/>
                </a:solidFill>
              </a:rPr>
              <a:t>setText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findTestObject</a:t>
            </a:r>
            <a:r>
              <a:rPr lang="en-US" altLang="ko-KR" sz="1400" b="1" dirty="0"/>
              <a:t>('Object Repository/</a:t>
            </a:r>
            <a:r>
              <a:rPr lang="en-US" altLang="ko-KR" sz="1400" b="1" dirty="0" err="1"/>
              <a:t>Your_Input_Field</a:t>
            </a:r>
            <a:r>
              <a:rPr lang="en-US" altLang="ko-KR" sz="1400" b="1" dirty="0"/>
              <a:t>'), '</a:t>
            </a:r>
            <a:r>
              <a:rPr lang="en-US" altLang="ko-KR" sz="1400" b="1" dirty="0" err="1"/>
              <a:t>Text_to_Enter</a:t>
            </a:r>
            <a:r>
              <a:rPr lang="en-US" altLang="ko-KR" sz="1400" b="1" dirty="0" smtClean="0"/>
              <a:t>')</a:t>
            </a:r>
          </a:p>
          <a:p>
            <a:pPr algn="l"/>
            <a:r>
              <a:rPr lang="en-US" altLang="ko-KR" sz="1400" b="1" dirty="0"/>
              <a:t>	</a:t>
            </a:r>
            <a:r>
              <a:rPr lang="en-US" altLang="ko-KR" sz="1400" b="1" dirty="0" smtClean="0"/>
              <a:t>		</a:t>
            </a:r>
            <a:endParaRPr lang="en-US" altLang="ko-KR" sz="1400" b="1" dirty="0"/>
          </a:p>
          <a:p>
            <a:pPr algn="l"/>
            <a:endParaRPr lang="en-US" altLang="ko-KR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818073" y="4822688"/>
            <a:ext cx="9300" cy="50232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2811" y="5325009"/>
            <a:ext cx="88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Object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7095835" y="4822688"/>
            <a:ext cx="9300" cy="50232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6966" y="5288624"/>
            <a:ext cx="88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19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2523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09469" y="206658"/>
            <a:ext cx="7142675" cy="61192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Katalon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– 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Keyword</a:t>
            </a:r>
            <a:endParaRPr lang="ko-KR" alt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대각선 방향의 모서리가 잘린 사각형 10"/>
          <p:cNvSpPr/>
          <p:nvPr/>
        </p:nvSpPr>
        <p:spPr>
          <a:xfrm>
            <a:off x="345236" y="1225652"/>
            <a:ext cx="11520000" cy="5400000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2551" y="1559381"/>
            <a:ext cx="11145497" cy="470137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Swipe(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startX,int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startY</a:t>
            </a:r>
            <a:r>
              <a:rPr lang="en-US" altLang="ko-KR" sz="1600" dirty="0" smtClean="0"/>
              <a:t>,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endX,int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endY</a:t>
            </a:r>
            <a:r>
              <a:rPr lang="en-US" altLang="ko-KR" sz="1600" dirty="0" smtClean="0"/>
              <a:t>,</a:t>
            </a:r>
            <a:r>
              <a:rPr lang="en-US" altLang="ko-KR" sz="1600" dirty="0"/>
              <a:t>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FailureHandling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</a:rPr>
              <a:t>flowControl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ko-KR" altLang="en-US" sz="1400" dirty="0"/>
              <a:t>화면을 </a:t>
            </a:r>
            <a:r>
              <a:rPr lang="ko-KR" altLang="en-US" sz="1400" dirty="0" err="1"/>
              <a:t>스와이프하여</a:t>
            </a:r>
            <a:r>
              <a:rPr lang="ko-KR" altLang="en-US" sz="1400" dirty="0"/>
              <a:t> 상호 </a:t>
            </a:r>
            <a:r>
              <a:rPr lang="ko-KR" altLang="en-US" sz="1400" dirty="0" smtClean="0"/>
              <a:t>작용</a:t>
            </a:r>
            <a:endParaRPr lang="en-US" altLang="ko-KR" sz="1400" dirty="0" smtClean="0"/>
          </a:p>
          <a:p>
            <a:pPr algn="l"/>
            <a:r>
              <a:rPr lang="nb-NO" altLang="ko-KR" sz="1400" b="1" dirty="0"/>
              <a:t>Mobile.</a:t>
            </a:r>
            <a:r>
              <a:rPr lang="nb-NO" altLang="ko-KR" sz="1400" b="1" dirty="0">
                <a:solidFill>
                  <a:srgbClr val="FFC000"/>
                </a:solidFill>
              </a:rPr>
              <a:t>swipe</a:t>
            </a:r>
            <a:r>
              <a:rPr lang="nb-NO" altLang="ko-KR" sz="1400" b="1" dirty="0"/>
              <a:t>(100, 500, 100, 100, 2)</a:t>
            </a:r>
            <a:endParaRPr lang="en-US" altLang="ko-KR" sz="1400" b="1" dirty="0" smtClean="0"/>
          </a:p>
          <a:p>
            <a:pPr algn="l"/>
            <a:endParaRPr lang="en-US" altLang="ko-KR" sz="1400" dirty="0"/>
          </a:p>
          <a:p>
            <a:pPr algn="l"/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Delay(</a:t>
            </a:r>
            <a:r>
              <a:rPr lang="en-US" altLang="ko-KR" sz="1600" dirty="0" err="1" smtClean="0"/>
              <a:t>int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second,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FailureHandling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flowControl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ko-KR" altLang="en-US" sz="1400" dirty="0"/>
              <a:t>명령을 지연</a:t>
            </a:r>
            <a:r>
              <a:rPr lang="en-US" altLang="ko-KR" sz="1400" dirty="0"/>
              <a:t>. </a:t>
            </a:r>
            <a:r>
              <a:rPr lang="ko-KR" altLang="en-US" sz="1400" dirty="0"/>
              <a:t>주어진 시간</a:t>
            </a:r>
            <a:r>
              <a:rPr lang="en-US" altLang="ko-KR" sz="1400" dirty="0"/>
              <a:t>(</a:t>
            </a:r>
            <a:r>
              <a:rPr lang="ko-KR" altLang="en-US" sz="1400" dirty="0"/>
              <a:t>초</a:t>
            </a:r>
            <a:r>
              <a:rPr lang="en-US" altLang="ko-KR" sz="1400" dirty="0"/>
              <a:t>) </a:t>
            </a:r>
            <a:r>
              <a:rPr lang="ko-KR" altLang="en-US" sz="1400" dirty="0"/>
              <a:t>동안 </a:t>
            </a:r>
            <a:r>
              <a:rPr lang="ko-KR" altLang="en-US" sz="1400" dirty="0" smtClean="0"/>
              <a:t>대기</a:t>
            </a:r>
            <a:endParaRPr lang="en-US" altLang="ko-KR" sz="1400" dirty="0" smtClean="0"/>
          </a:p>
          <a:p>
            <a:pPr algn="l"/>
            <a:r>
              <a:rPr lang="en-US" altLang="ko-KR" sz="1400" b="1" dirty="0" err="1" smtClean="0"/>
              <a:t>Mobile.</a:t>
            </a:r>
            <a:r>
              <a:rPr lang="en-US" altLang="ko-KR" sz="1400" b="1" dirty="0" err="1" smtClean="0">
                <a:solidFill>
                  <a:srgbClr val="FFC000"/>
                </a:solidFill>
              </a:rPr>
              <a:t>delay</a:t>
            </a:r>
            <a:r>
              <a:rPr lang="en-US" altLang="ko-KR" sz="1400" b="1" dirty="0" smtClean="0"/>
              <a:t>(3</a:t>
            </a:r>
            <a:r>
              <a:rPr lang="en-US" altLang="ko-KR" sz="1400" b="1" dirty="0"/>
              <a:t>)</a:t>
            </a:r>
            <a:r>
              <a:rPr lang="en-US" altLang="ko-KR" sz="1400" b="1" dirty="0"/>
              <a:t>	</a:t>
            </a:r>
            <a:endParaRPr lang="en-US" altLang="ko-KR" sz="1400" b="1" dirty="0" smtClean="0"/>
          </a:p>
          <a:p>
            <a:pPr algn="l"/>
            <a:endParaRPr lang="en-US" altLang="ko-KR" sz="1400" b="1" dirty="0"/>
          </a:p>
          <a:p>
            <a:pPr algn="l"/>
            <a:r>
              <a:rPr lang="en-US" altLang="ko-KR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VerifyElementText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600" dirty="0" err="1"/>
              <a:t>TestObject</a:t>
            </a:r>
            <a:r>
              <a:rPr lang="en-US" altLang="ko-KR" sz="1600" dirty="0"/>
              <a:t> to, </a:t>
            </a:r>
            <a:r>
              <a:rPr lang="en-US" altLang="ko-KR" sz="1600" dirty="0" smtClean="0"/>
              <a:t>String </a:t>
            </a:r>
            <a:r>
              <a:rPr lang="en-US" altLang="ko-KR" sz="1600" dirty="0" err="1"/>
              <a:t>expectedText</a:t>
            </a:r>
            <a:r>
              <a:rPr lang="en-US" altLang="ko-KR" sz="1600" dirty="0" smtClean="0"/>
              <a:t>,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</a:rPr>
              <a:t>FailureHandling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</a:rPr>
              <a:t>flowControl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ko-KR" altLang="en-US" sz="1400" dirty="0" smtClean="0"/>
              <a:t>주어진 </a:t>
            </a:r>
            <a:r>
              <a:rPr lang="ko-KR" altLang="en-US" sz="1400" dirty="0"/>
              <a:t>테스트 객체의 텍스트가 예상된 값과 일치하는지 </a:t>
            </a:r>
            <a:r>
              <a:rPr lang="ko-KR" altLang="en-US" sz="1400" dirty="0" smtClean="0"/>
              <a:t>확인</a:t>
            </a:r>
            <a:endParaRPr lang="en-US" altLang="ko-KR" sz="1400" dirty="0" smtClean="0"/>
          </a:p>
          <a:p>
            <a:pPr algn="l"/>
            <a:r>
              <a:rPr lang="en-US" altLang="ko-KR" sz="1400" dirty="0"/>
              <a:t>Return l </a:t>
            </a:r>
            <a:r>
              <a:rPr lang="en-US" altLang="ko-KR" sz="1400" dirty="0" smtClean="0"/>
              <a:t>true/false</a:t>
            </a:r>
            <a:endParaRPr lang="ko-KR" altLang="en-US" sz="1400" dirty="0"/>
          </a:p>
          <a:p>
            <a:pPr algn="l"/>
            <a:r>
              <a:rPr lang="en-US" altLang="ko-KR" sz="1400" b="1" dirty="0" err="1" smtClean="0"/>
              <a:t>Mobile.</a:t>
            </a:r>
            <a:r>
              <a:rPr lang="en-US" altLang="ko-KR" sz="1400" b="1" dirty="0" err="1" smtClean="0">
                <a:solidFill>
                  <a:srgbClr val="FFC000"/>
                </a:solidFill>
              </a:rPr>
              <a:t>verifyElementText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findTestObject</a:t>
            </a:r>
            <a:r>
              <a:rPr lang="en-US" altLang="ko-KR" sz="1400" b="1" dirty="0"/>
              <a:t>('Object Repository/</a:t>
            </a:r>
            <a:r>
              <a:rPr lang="en-US" altLang="ko-KR" sz="1400" b="1" dirty="0" err="1"/>
              <a:t>Your_Object</a:t>
            </a:r>
            <a:r>
              <a:rPr lang="en-US" altLang="ko-KR" sz="1400" b="1" dirty="0"/>
              <a:t>'), '</a:t>
            </a:r>
            <a:r>
              <a:rPr lang="en-US" altLang="ko-KR" sz="1400" b="1" dirty="0" err="1"/>
              <a:t>Expected_Text</a:t>
            </a:r>
            <a:r>
              <a:rPr lang="en-US" altLang="ko-KR" sz="1400" b="1" dirty="0"/>
              <a:t>')</a:t>
            </a:r>
            <a:endParaRPr lang="en-US" altLang="ko-KR" sz="1400" b="1" dirty="0"/>
          </a:p>
          <a:p>
            <a:pPr algn="l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1815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2523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09469" y="206658"/>
            <a:ext cx="7142675" cy="61192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Katalon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– 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Keyword</a:t>
            </a:r>
            <a:endParaRPr lang="ko-KR" alt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대각선 방향의 모서리가 잘린 사각형 5"/>
          <p:cNvSpPr/>
          <p:nvPr/>
        </p:nvSpPr>
        <p:spPr>
          <a:xfrm>
            <a:off x="345236" y="1225652"/>
            <a:ext cx="11520000" cy="5400000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2551" y="1559381"/>
            <a:ext cx="11145497" cy="470137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VerifyElementVisible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800" dirty="0" err="1"/>
              <a:t>T</a:t>
            </a:r>
            <a:r>
              <a:rPr lang="en-US" altLang="ko-KR" sz="1600" dirty="0" err="1"/>
              <a:t>estObject</a:t>
            </a:r>
            <a:r>
              <a:rPr lang="en-US" altLang="ko-KR" sz="1600" dirty="0"/>
              <a:t> to,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timeout,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</a:rPr>
              <a:t>FailureHandling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</a:rPr>
              <a:t>flowControl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ko-KR" altLang="en-US" sz="1400" dirty="0" smtClean="0"/>
              <a:t>주어진 </a:t>
            </a:r>
            <a:r>
              <a:rPr lang="ko-KR" altLang="en-US" sz="1400" dirty="0"/>
              <a:t>테스트 객체가 화면에 표시되는지 </a:t>
            </a:r>
            <a:r>
              <a:rPr lang="ko-KR" altLang="en-US" sz="1400" dirty="0" smtClean="0"/>
              <a:t>확인</a:t>
            </a:r>
            <a:endParaRPr lang="en-US" altLang="ko-KR" sz="1400" dirty="0" smtClean="0"/>
          </a:p>
          <a:p>
            <a:pPr algn="l"/>
            <a:r>
              <a:rPr lang="en-US" altLang="ko-KR" sz="1400" dirty="0" smtClean="0"/>
              <a:t>Return l true/false</a:t>
            </a:r>
            <a:endParaRPr lang="ko-KR" altLang="en-US" sz="1400" dirty="0"/>
          </a:p>
          <a:p>
            <a:pPr algn="l"/>
            <a:r>
              <a:rPr lang="en-US" altLang="ko-KR" sz="1400" b="1" dirty="0" err="1" smtClean="0"/>
              <a:t>Mobile.</a:t>
            </a:r>
            <a:r>
              <a:rPr lang="en-US" altLang="ko-KR" sz="1400" b="1" dirty="0" err="1" smtClean="0">
                <a:solidFill>
                  <a:srgbClr val="FFC000"/>
                </a:solidFill>
              </a:rPr>
              <a:t>verifyElementVisible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findTestObject</a:t>
            </a:r>
            <a:r>
              <a:rPr lang="en-US" altLang="ko-KR" sz="1400" b="1" dirty="0"/>
              <a:t>('Object Repository/</a:t>
            </a:r>
            <a:r>
              <a:rPr lang="en-US" altLang="ko-KR" sz="1400" b="1" dirty="0" err="1"/>
              <a:t>Your_Object</a:t>
            </a:r>
            <a:r>
              <a:rPr lang="en-US" altLang="ko-KR" sz="1400" b="1" dirty="0" smtClean="0"/>
              <a:t>'))</a:t>
            </a:r>
          </a:p>
          <a:p>
            <a:pPr algn="l"/>
            <a:endParaRPr lang="en-US" altLang="ko-KR" sz="1400" b="1" dirty="0"/>
          </a:p>
          <a:p>
            <a:pPr algn="l"/>
            <a:r>
              <a:rPr lang="en-US" altLang="ko-KR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VerifyElementChecked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800" dirty="0" err="1"/>
              <a:t>T</a:t>
            </a:r>
            <a:r>
              <a:rPr lang="en-US" altLang="ko-KR" sz="1600" dirty="0" err="1"/>
              <a:t>estObject</a:t>
            </a:r>
            <a:r>
              <a:rPr lang="en-US" altLang="ko-KR" sz="1600" dirty="0"/>
              <a:t> to,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timeout,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</a:rPr>
              <a:t>FailureHandling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</a:rPr>
              <a:t>flowControl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l"/>
            <a:r>
              <a:rPr lang="ko-KR" altLang="en-US" sz="1400" dirty="0"/>
              <a:t>주어진 체크 상태의 테스트 객체가 체크되어 있는지 </a:t>
            </a:r>
            <a:r>
              <a:rPr lang="ko-KR" altLang="en-US" sz="1400" dirty="0" smtClean="0"/>
              <a:t>확인</a:t>
            </a:r>
            <a:endParaRPr lang="en-US" altLang="ko-KR" sz="1400" dirty="0" smtClean="0"/>
          </a:p>
          <a:p>
            <a:pPr algn="l"/>
            <a:r>
              <a:rPr lang="en-US" altLang="ko-KR" sz="1400" dirty="0"/>
              <a:t>Return l true/false</a:t>
            </a:r>
            <a:endParaRPr lang="ko-KR" altLang="en-US" sz="1400" dirty="0"/>
          </a:p>
          <a:p>
            <a:pPr algn="l"/>
            <a:r>
              <a:rPr lang="en-US" altLang="ko-KR" sz="1400" b="1" dirty="0" err="1" smtClean="0"/>
              <a:t>Mobile.</a:t>
            </a:r>
            <a:r>
              <a:rPr lang="en-US" altLang="ko-KR" sz="1400" b="1" dirty="0" err="1" smtClean="0">
                <a:solidFill>
                  <a:srgbClr val="FFC000"/>
                </a:solidFill>
              </a:rPr>
              <a:t>verifyElementChecked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findTestObject</a:t>
            </a:r>
            <a:r>
              <a:rPr lang="en-US" altLang="ko-KR" sz="1400" b="1" dirty="0"/>
              <a:t>('Object Repository/</a:t>
            </a:r>
            <a:r>
              <a:rPr lang="en-US" altLang="ko-KR" sz="1400" b="1" dirty="0" err="1"/>
              <a:t>Your_Object</a:t>
            </a:r>
            <a:r>
              <a:rPr lang="en-US" altLang="ko-KR" sz="1400" b="1" dirty="0" smtClean="0"/>
              <a:t>'))</a:t>
            </a:r>
          </a:p>
          <a:p>
            <a:pPr algn="l"/>
            <a:endParaRPr lang="en-US" altLang="ko-KR" sz="1400" b="1" dirty="0"/>
          </a:p>
          <a:p>
            <a:pPr algn="l"/>
            <a:r>
              <a:rPr lang="en-US" altLang="ko-KR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ScrollToText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600" dirty="0"/>
              <a:t>String </a:t>
            </a:r>
            <a:r>
              <a:rPr lang="en-US" altLang="ko-KR" sz="1600" dirty="0" smtClean="0"/>
              <a:t>text,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</a:rPr>
              <a:t>FailureHandling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</a:rPr>
              <a:t>flowControl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ko-KR" altLang="en-US" sz="1400" dirty="0" err="1"/>
              <a:t>모바일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앱에서</a:t>
            </a:r>
            <a:r>
              <a:rPr lang="ko-KR" altLang="en-US" sz="1400" dirty="0"/>
              <a:t> 텍스트가 포함된 요소가 화면에 보이도록 자동으로 </a:t>
            </a:r>
            <a:r>
              <a:rPr lang="ko-KR" altLang="en-US" sz="1400" dirty="0" err="1"/>
              <a:t>스크롤하는</a:t>
            </a:r>
            <a:r>
              <a:rPr lang="ko-KR" altLang="en-US" sz="1400" dirty="0"/>
              <a:t> 데 사용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ko-KR" sz="1400" b="1" dirty="0" err="1"/>
              <a:t>Mobile.</a:t>
            </a:r>
            <a:r>
              <a:rPr lang="en-US" altLang="ko-KR" sz="1400" b="1" dirty="0" err="1">
                <a:solidFill>
                  <a:srgbClr val="FFC000"/>
                </a:solidFill>
              </a:rPr>
              <a:t>scrollToText</a:t>
            </a:r>
            <a:r>
              <a:rPr lang="en-US" altLang="ko-KR" sz="1400" b="1" dirty="0"/>
              <a:t>('Scrolling Text')</a:t>
            </a:r>
          </a:p>
        </p:txBody>
      </p:sp>
    </p:spTree>
    <p:extLst>
      <p:ext uri="{BB962C8B-B14F-4D97-AF65-F5344CB8AC3E}">
        <p14:creationId xmlns:p14="http://schemas.microsoft.com/office/powerpoint/2010/main" val="20725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2523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대각선 방향의 모서리가 잘린 사각형 7"/>
          <p:cNvSpPr/>
          <p:nvPr/>
        </p:nvSpPr>
        <p:spPr>
          <a:xfrm>
            <a:off x="345236" y="1250365"/>
            <a:ext cx="11520000" cy="5400000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09469" y="206658"/>
            <a:ext cx="7142675" cy="61192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Katalon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주요 기능 및 장점</a:t>
            </a:r>
            <a:endParaRPr lang="ko-KR" alt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8763" y="1446062"/>
            <a:ext cx="11366473" cy="500860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2000" b="1" dirty="0"/>
              <a:t>웹 및 </a:t>
            </a:r>
            <a:r>
              <a:rPr lang="ko-KR" altLang="en-US" sz="2000" b="1" dirty="0" err="1"/>
              <a:t>모바일</a:t>
            </a:r>
            <a:r>
              <a:rPr lang="ko-KR" altLang="en-US" sz="2000" b="1" dirty="0"/>
              <a:t> 애플리케이션을 테스트하고 자동화</a:t>
            </a:r>
            <a:r>
              <a:rPr lang="ko-KR" altLang="en-US" sz="2000" dirty="0"/>
              <a:t>하기 위한 종합적인 </a:t>
            </a:r>
            <a:r>
              <a:rPr lang="ko-KR" altLang="en-US" sz="2000" b="1" dirty="0"/>
              <a:t>테스트 자동화 </a:t>
            </a:r>
            <a:r>
              <a:rPr lang="ko-KR" altLang="en-US" sz="2000" b="1" dirty="0" smtClean="0"/>
              <a:t>플랫폼</a:t>
            </a:r>
            <a:endParaRPr lang="en-US" altLang="ko-KR" sz="2000" b="1" dirty="0" smtClean="0"/>
          </a:p>
          <a:p>
            <a:pPr algn="l"/>
            <a:endParaRPr lang="en-US" altLang="ko-KR" sz="2000" b="1" dirty="0" smtClean="0"/>
          </a:p>
          <a:p>
            <a:pPr algn="l"/>
            <a:r>
              <a:rPr lang="en-US" altLang="ko-KR" sz="1800" b="1" dirty="0" smtClean="0"/>
              <a:t>1. </a:t>
            </a:r>
            <a:r>
              <a:rPr lang="ko-KR" altLang="en-US" sz="1800" b="1" dirty="0" smtClean="0"/>
              <a:t>다양한 </a:t>
            </a:r>
            <a:r>
              <a:rPr lang="ko-KR" altLang="en-US" sz="1800" b="1" dirty="0"/>
              <a:t>자동화 </a:t>
            </a:r>
            <a:r>
              <a:rPr lang="ko-KR" altLang="en-US" sz="1800" b="1" dirty="0" smtClean="0"/>
              <a:t>기능</a:t>
            </a:r>
            <a:endParaRPr lang="en-US" altLang="ko-KR" sz="1800" b="1" dirty="0" smtClean="0"/>
          </a:p>
          <a:p>
            <a:pPr marL="285750" indent="-285750" algn="l">
              <a:buFontTx/>
              <a:buChar char="-"/>
            </a:pPr>
            <a:r>
              <a:rPr lang="ko-KR" altLang="en-US" sz="1500" dirty="0" smtClean="0"/>
              <a:t>웹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모바일</a:t>
            </a:r>
            <a:r>
              <a:rPr lang="en-US" altLang="ko-KR" sz="1500" dirty="0"/>
              <a:t>, API </a:t>
            </a:r>
            <a:r>
              <a:rPr lang="ko-KR" altLang="en-US" sz="1500" dirty="0"/>
              <a:t>등 다양한 플랫폼에서의 자동화 테스트를 </a:t>
            </a:r>
            <a:r>
              <a:rPr lang="ko-KR" altLang="en-US" sz="1500" dirty="0" smtClean="0"/>
              <a:t>지원</a:t>
            </a:r>
            <a:endParaRPr lang="en-US" altLang="ko-KR" sz="1500" dirty="0" smtClean="0"/>
          </a:p>
          <a:p>
            <a:pPr marL="285750" indent="-285750" algn="l">
              <a:buFontTx/>
              <a:buChar char="-"/>
            </a:pPr>
            <a:r>
              <a:rPr lang="ko-KR" altLang="en-US" sz="1500" dirty="0" smtClean="0"/>
              <a:t>테스트 케이스 작성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실행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보고서 생성 및 관리를 포함한 종합적인 테스트 솔루션을 제공</a:t>
            </a:r>
            <a:endParaRPr lang="en-US" altLang="ko-KR" sz="1500" dirty="0" smtClean="0"/>
          </a:p>
          <a:p>
            <a:pPr algn="l"/>
            <a:r>
              <a:rPr lang="en-US" altLang="ko-KR" sz="1800" b="1" dirty="0" smtClean="0"/>
              <a:t>2. </a:t>
            </a:r>
            <a:r>
              <a:rPr lang="ko-KR" altLang="en-US" sz="1800" b="1" dirty="0"/>
              <a:t>편리한 테스트 작성 및 </a:t>
            </a:r>
            <a:r>
              <a:rPr lang="ko-KR" altLang="en-US" sz="1800" b="1" dirty="0" smtClean="0"/>
              <a:t>관리</a:t>
            </a:r>
            <a:endParaRPr lang="en-US" altLang="ko-KR" sz="1800" b="1" dirty="0" smtClean="0"/>
          </a:p>
          <a:p>
            <a:pPr marL="285750" indent="-285750" algn="l">
              <a:buFontTx/>
              <a:buChar char="-"/>
            </a:pPr>
            <a:r>
              <a:rPr lang="ko-KR" altLang="en-US" sz="1500" dirty="0" err="1" smtClean="0"/>
              <a:t>카탈론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스튜디오를 사용하여 직관적인 사용자 인터페이스에서 테스트 케이스를 작성하고 </a:t>
            </a:r>
            <a:r>
              <a:rPr lang="ko-KR" altLang="en-US" sz="1500" dirty="0" smtClean="0"/>
              <a:t>관리</a:t>
            </a:r>
            <a:endParaRPr lang="en-US" altLang="ko-KR" sz="1500" dirty="0"/>
          </a:p>
          <a:p>
            <a:pPr marL="285750" indent="-285750" algn="l">
              <a:buFontTx/>
              <a:buChar char="-"/>
            </a:pPr>
            <a:r>
              <a:rPr lang="ko-KR" altLang="en-US" sz="1500" dirty="0"/>
              <a:t>테스트 케이스를 모듈화하여 </a:t>
            </a:r>
            <a:r>
              <a:rPr lang="ko-KR" altLang="en-US" sz="1500" dirty="0" smtClean="0"/>
              <a:t>재사용 </a:t>
            </a:r>
            <a:r>
              <a:rPr lang="ko-KR" altLang="en-US" sz="1500" b="1" dirty="0" smtClean="0"/>
              <a:t>↑</a:t>
            </a:r>
            <a:endParaRPr lang="en-US" altLang="ko-KR" sz="1500" b="1" dirty="0" smtClean="0"/>
          </a:p>
          <a:p>
            <a:pPr marL="285750" indent="-285750" algn="l">
              <a:buFontTx/>
              <a:buChar char="-"/>
            </a:pPr>
            <a:r>
              <a:rPr lang="ko-KR" altLang="en-US" sz="1500" dirty="0" smtClean="0"/>
              <a:t>테스트 실행 및 결과 보고서 생성을 자동화 하여 다양한 형식의 테스트 보고서를 생성하고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테스트 실행 결과를 시각적으로 분석하고 추적</a:t>
            </a:r>
            <a:endParaRPr lang="en-US" altLang="ko-KR" sz="1500" dirty="0" smtClean="0"/>
          </a:p>
          <a:p>
            <a:pPr algn="l"/>
            <a:r>
              <a:rPr lang="en-US" altLang="ko-KR" sz="1800" b="1" dirty="0" smtClean="0"/>
              <a:t>3. </a:t>
            </a:r>
            <a:r>
              <a:rPr lang="ko-KR" altLang="en-US" sz="1800" b="1" dirty="0"/>
              <a:t>다양한 테스트 실행 </a:t>
            </a:r>
            <a:r>
              <a:rPr lang="ko-KR" altLang="en-US" sz="1800" b="1" dirty="0" smtClean="0"/>
              <a:t>옵션</a:t>
            </a:r>
            <a:endParaRPr lang="en-US" altLang="ko-KR" sz="1800" b="1" dirty="0"/>
          </a:p>
          <a:p>
            <a:pPr marL="285750" indent="-285750" algn="l">
              <a:buFontTx/>
              <a:buChar char="-"/>
            </a:pPr>
            <a:r>
              <a:rPr lang="ko-KR" altLang="en-US" sz="1400" dirty="0" smtClean="0"/>
              <a:t>로컬 </a:t>
            </a:r>
            <a:r>
              <a:rPr lang="ko-KR" altLang="en-US" sz="1400" dirty="0" err="1"/>
              <a:t>머신에서</a:t>
            </a:r>
            <a:r>
              <a:rPr lang="ko-KR" altLang="en-US" sz="1400" dirty="0"/>
              <a:t> 테스트를 실행하거나 </a:t>
            </a:r>
            <a:r>
              <a:rPr lang="en-US" altLang="ko-KR" sz="1400" dirty="0"/>
              <a:t>CI/CD </a:t>
            </a:r>
            <a:r>
              <a:rPr lang="ko-KR" altLang="en-US" sz="1400" dirty="0"/>
              <a:t>도구와 통합하여 자동화된 </a:t>
            </a:r>
            <a:r>
              <a:rPr lang="ko-KR" altLang="en-US" sz="1400" dirty="0" err="1"/>
              <a:t>빌드</a:t>
            </a:r>
            <a:r>
              <a:rPr lang="ko-KR" altLang="en-US" sz="1400" dirty="0"/>
              <a:t> 및 배포 파이프라인에서 </a:t>
            </a:r>
            <a:r>
              <a:rPr lang="ko-KR" altLang="en-US" sz="1400" dirty="0" smtClean="0"/>
              <a:t>테스트를 실행</a:t>
            </a:r>
            <a:endParaRPr lang="en-US" altLang="ko-KR" sz="1400" dirty="0" smtClean="0"/>
          </a:p>
          <a:p>
            <a:pPr marL="285750" indent="-285750" algn="l">
              <a:buFontTx/>
              <a:buChar char="-"/>
            </a:pPr>
            <a:r>
              <a:rPr lang="ko-KR" altLang="en-US" sz="1400" dirty="0" smtClean="0"/>
              <a:t>원격 </a:t>
            </a:r>
            <a:r>
              <a:rPr lang="ko-KR" altLang="en-US" sz="1400" dirty="0"/>
              <a:t>장치 또는 </a:t>
            </a:r>
            <a:r>
              <a:rPr lang="ko-KR" altLang="en-US" sz="1400" dirty="0" err="1"/>
              <a:t>클라우드</a:t>
            </a:r>
            <a:r>
              <a:rPr lang="ko-KR" altLang="en-US" sz="1400" dirty="0"/>
              <a:t> 기반 테스트 서비스를 통해 다양한 장치에서 테스트를 병렬로 </a:t>
            </a:r>
            <a:r>
              <a:rPr lang="ko-KR" altLang="en-US" sz="1400" dirty="0" smtClean="0"/>
              <a:t>실행</a:t>
            </a:r>
            <a:endParaRPr lang="en-US" altLang="ko-KR" sz="1400" dirty="0" smtClean="0"/>
          </a:p>
          <a:p>
            <a:pPr marL="285750" indent="-285750" algn="l">
              <a:buFontTx/>
              <a:buChar char="-"/>
            </a:pPr>
            <a:r>
              <a:rPr lang="ko-KR" altLang="en-US" sz="1400" dirty="0" smtClean="0"/>
              <a:t>객체 식별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 주도 테스트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변수 및 데이터 관리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조건부 실행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예외 처리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 교차 참조 등 다양한 기능을 활용하여 효율적인 테스트 스크립트를 작성</a:t>
            </a:r>
            <a:endParaRPr lang="en-US" altLang="ko-KR" sz="1400" dirty="0"/>
          </a:p>
          <a:p>
            <a:pPr algn="l"/>
            <a:r>
              <a:rPr lang="en-US" altLang="ko-KR" sz="1800" dirty="0" smtClean="0"/>
              <a:t>	</a:t>
            </a:r>
            <a:r>
              <a:rPr lang="en-US" altLang="ko-KR" sz="1800" b="1" dirty="0" smtClean="0"/>
              <a:t>4. </a:t>
            </a:r>
            <a:r>
              <a:rPr lang="ko-KR" altLang="en-US" sz="1800" b="1" dirty="0" err="1" smtClean="0"/>
              <a:t>확장성</a:t>
            </a:r>
            <a:r>
              <a:rPr lang="ko-KR" altLang="en-US" sz="1800" b="1" dirty="0" smtClean="0"/>
              <a:t> </a:t>
            </a:r>
            <a:r>
              <a:rPr lang="ko-KR" altLang="en-US" sz="1800" b="1" dirty="0"/>
              <a:t>및 </a:t>
            </a:r>
            <a:r>
              <a:rPr lang="ko-KR" altLang="en-US" sz="1800" b="1" dirty="0" err="1" smtClean="0"/>
              <a:t>커스터마이징</a:t>
            </a:r>
            <a:endParaRPr lang="en-US" altLang="ko-KR" sz="1800" b="1" dirty="0" smtClean="0"/>
          </a:p>
          <a:p>
            <a:pPr marL="1200150" lvl="2" indent="-285750" algn="l">
              <a:buFontTx/>
              <a:buChar char="-"/>
            </a:pPr>
            <a:r>
              <a:rPr lang="en-US" altLang="ko-KR" sz="1500" dirty="0" smtClean="0"/>
              <a:t>JIRA, Jenkins, </a:t>
            </a:r>
            <a:r>
              <a:rPr lang="en-US" altLang="ko-KR" sz="1500" dirty="0" err="1" smtClean="0"/>
              <a:t>Git</a:t>
            </a:r>
            <a:r>
              <a:rPr lang="en-US" altLang="ko-KR" sz="1500" dirty="0" smtClean="0"/>
              <a:t>, Slack </a:t>
            </a:r>
            <a:r>
              <a:rPr lang="ko-KR" altLang="en-US" sz="1500" dirty="0" smtClean="0"/>
              <a:t>등 다양한 도구와의 통합을 지원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Katalon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플러그인과 사용자 정의 </a:t>
            </a:r>
            <a:r>
              <a:rPr lang="ko-KR" altLang="en-US" sz="1500" dirty="0" err="1" smtClean="0"/>
              <a:t>플러그인으로</a:t>
            </a:r>
            <a:r>
              <a:rPr lang="ko-KR" altLang="en-US" sz="1500" dirty="0" smtClean="0"/>
              <a:t> 기능을 확장</a:t>
            </a:r>
            <a:endParaRPr lang="en-US" altLang="ko-KR" sz="1500" dirty="0" smtClean="0"/>
          </a:p>
          <a:p>
            <a:pPr algn="l"/>
            <a:r>
              <a:rPr lang="en-US" altLang="ko-KR" sz="1800" dirty="0" smtClean="0"/>
              <a:t>	</a:t>
            </a:r>
            <a:r>
              <a:rPr lang="en-US" altLang="ko-KR" sz="1800" b="1" dirty="0" smtClean="0"/>
              <a:t>5. </a:t>
            </a:r>
            <a:r>
              <a:rPr lang="ko-KR" altLang="en-US" sz="1800" b="1" dirty="0"/>
              <a:t>커뮤니티 및 지원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5147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대각선 방향의 모서리가 잘린 사각형 12"/>
          <p:cNvSpPr/>
          <p:nvPr/>
        </p:nvSpPr>
        <p:spPr>
          <a:xfrm>
            <a:off x="345236" y="1225652"/>
            <a:ext cx="11520000" cy="5400000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12192000" cy="102523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09469" y="206658"/>
            <a:ext cx="7142675" cy="61192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Katalon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– 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Keyword</a:t>
            </a:r>
            <a:endParaRPr lang="ko-KR" alt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2465" y="1408671"/>
            <a:ext cx="12208476" cy="4852086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VerifyElementAttributeValue</a:t>
            </a:r>
            <a:endParaRPr lang="en-US" altLang="ko-K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500" dirty="0" err="1"/>
              <a:t>TestObject</a:t>
            </a:r>
            <a:r>
              <a:rPr lang="en-US" altLang="ko-KR" sz="1500" dirty="0"/>
              <a:t> to, </a:t>
            </a:r>
            <a:r>
              <a:rPr lang="en-US" altLang="ko-KR" sz="1500" dirty="0" smtClean="0"/>
              <a:t>String </a:t>
            </a:r>
            <a:r>
              <a:rPr lang="en-US" altLang="ko-KR" sz="1500" dirty="0" err="1" smtClean="0"/>
              <a:t>attributeName</a:t>
            </a:r>
            <a:r>
              <a:rPr lang="en-US" altLang="ko-KR" sz="1500" dirty="0" smtClean="0"/>
              <a:t>, String </a:t>
            </a:r>
            <a:r>
              <a:rPr lang="en-US" altLang="ko-KR" sz="1500" dirty="0" err="1" smtClean="0"/>
              <a:t>attributeValue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timeout, </a:t>
            </a:r>
            <a:r>
              <a:rPr lang="en-US" altLang="ko-KR" sz="1500" dirty="0" err="1">
                <a:solidFill>
                  <a:schemeClr val="bg2">
                    <a:lumMod val="90000"/>
                  </a:schemeClr>
                </a:solidFill>
              </a:rPr>
              <a:t>FailureHandling</a:t>
            </a:r>
            <a:r>
              <a:rPr lang="en-US" altLang="ko-KR" sz="15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1500" dirty="0" err="1">
                <a:solidFill>
                  <a:schemeClr val="bg2">
                    <a:lumMod val="90000"/>
                  </a:schemeClr>
                </a:solidFill>
              </a:rPr>
              <a:t>flowControl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ko-KR" altLang="en-US" sz="1400" dirty="0"/>
              <a:t>요소에 지정된 이름과 값을 가진 속성이 있는지 </a:t>
            </a:r>
            <a:r>
              <a:rPr lang="ko-KR" altLang="en-US" sz="1400" dirty="0" smtClean="0"/>
              <a:t>확인</a:t>
            </a:r>
            <a:endParaRPr lang="en-US" altLang="ko-KR" sz="1400" dirty="0" smtClean="0"/>
          </a:p>
          <a:p>
            <a:pPr algn="l"/>
            <a:r>
              <a:rPr lang="en-US" altLang="ko-KR" sz="1400" dirty="0"/>
              <a:t>Return l </a:t>
            </a:r>
            <a:r>
              <a:rPr lang="en-US" altLang="ko-KR" sz="1400" dirty="0" smtClean="0"/>
              <a:t>true/false</a:t>
            </a:r>
          </a:p>
          <a:p>
            <a:pPr algn="l"/>
            <a:r>
              <a:rPr lang="en-US" altLang="ko-KR" sz="1400" b="1" dirty="0" err="1" smtClean="0"/>
              <a:t>Mobile.</a:t>
            </a:r>
            <a:r>
              <a:rPr lang="en-US" altLang="ko-KR" sz="1400" b="1" dirty="0" err="1" smtClean="0">
                <a:solidFill>
                  <a:srgbClr val="FFC000"/>
                </a:solidFill>
              </a:rPr>
              <a:t>verifyElementAttributeValue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findTestObject</a:t>
            </a:r>
            <a:r>
              <a:rPr lang="en-US" altLang="ko-KR" sz="1400" b="1" dirty="0"/>
              <a:t>('Application/</a:t>
            </a:r>
            <a:r>
              <a:rPr lang="en-US" altLang="ko-KR" sz="1400" b="1" dirty="0" err="1"/>
              <a:t>android.widget.TextView</a:t>
            </a:r>
            <a:r>
              <a:rPr lang="en-US" altLang="ko-KR" sz="1400" b="1" dirty="0"/>
              <a:t> - App'),'class','</a:t>
            </a:r>
            <a:r>
              <a:rPr lang="en-US" altLang="ko-KR" sz="1400" b="1" dirty="0" err="1"/>
              <a:t>android.widget.TextView</a:t>
            </a:r>
            <a:r>
              <a:rPr lang="en-US" altLang="ko-KR" sz="1400" b="1" dirty="0"/>
              <a:t>', 10)</a:t>
            </a:r>
          </a:p>
          <a:p>
            <a:pPr algn="l"/>
            <a:endParaRPr lang="en-US" altLang="ko-KR" sz="1400" b="1" dirty="0"/>
          </a:p>
          <a:p>
            <a:pPr algn="l"/>
            <a:r>
              <a:rPr lang="en-US" altLang="ko-KR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VerifyElementExist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800" dirty="0" err="1"/>
              <a:t>T</a:t>
            </a:r>
            <a:r>
              <a:rPr lang="en-US" altLang="ko-KR" sz="1600" dirty="0" err="1"/>
              <a:t>estObject</a:t>
            </a:r>
            <a:r>
              <a:rPr lang="en-US" altLang="ko-KR" sz="1600" dirty="0"/>
              <a:t> to,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timeout,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</a:rPr>
              <a:t>FailureHandling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</a:rPr>
              <a:t>flowControl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l"/>
            <a:r>
              <a:rPr lang="en-US" altLang="ko-KR" sz="1400" dirty="0" smtClean="0"/>
              <a:t>10</a:t>
            </a:r>
            <a:r>
              <a:rPr lang="ko-KR" altLang="en-US" sz="1400" dirty="0" smtClean="0"/>
              <a:t>초 이내에 </a:t>
            </a:r>
            <a:r>
              <a:rPr lang="en-US" altLang="ko-KR" sz="1400" dirty="0" smtClean="0"/>
              <a:t>‘App’</a:t>
            </a:r>
            <a:r>
              <a:rPr lang="ko-KR" altLang="en-US" sz="1400" dirty="0" err="1" smtClean="0"/>
              <a:t>모바일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요소가 있는지 </a:t>
            </a:r>
            <a:r>
              <a:rPr lang="ko-KR" altLang="en-US" sz="1400" dirty="0" smtClean="0"/>
              <a:t>확인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요소가 </a:t>
            </a:r>
            <a:r>
              <a:rPr lang="ko-KR" altLang="en-US" sz="1400" dirty="0"/>
              <a:t>있으면 </a:t>
            </a:r>
            <a:r>
              <a:rPr lang="en-US" altLang="ko-KR" sz="1400" i="1" dirty="0"/>
              <a:t>true</a:t>
            </a:r>
            <a:r>
              <a:rPr lang="ko-KR" altLang="en-US" sz="1400" dirty="0"/>
              <a:t> 이고</a:t>
            </a:r>
            <a:r>
              <a:rPr lang="en-US" altLang="ko-KR" sz="1400" dirty="0"/>
              <a:t>, </a:t>
            </a:r>
            <a:r>
              <a:rPr lang="ko-KR" altLang="en-US" sz="1400" dirty="0"/>
              <a:t>그렇지 않으면 </a:t>
            </a:r>
            <a:r>
              <a:rPr lang="en-US" altLang="ko-KR" sz="1400" i="1" dirty="0" smtClean="0"/>
              <a:t>false</a:t>
            </a:r>
          </a:p>
          <a:p>
            <a:pPr algn="l"/>
            <a:r>
              <a:rPr lang="en-US" altLang="ko-KR" sz="1400" dirty="0"/>
              <a:t>Return l true/false</a:t>
            </a:r>
          </a:p>
          <a:p>
            <a:pPr algn="l"/>
            <a:r>
              <a:rPr lang="en-US" altLang="ko-KR" sz="1400" b="1" dirty="0" err="1" smtClean="0"/>
              <a:t>Mobile.</a:t>
            </a:r>
            <a:r>
              <a:rPr lang="en-US" altLang="ko-KR" sz="1400" b="1" dirty="0" err="1" smtClean="0">
                <a:solidFill>
                  <a:schemeClr val="accent4"/>
                </a:solidFill>
              </a:rPr>
              <a:t>verifyElementExist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findTestObject</a:t>
            </a:r>
            <a:r>
              <a:rPr lang="en-US" altLang="ko-KR" sz="1400" b="1" dirty="0"/>
              <a:t>('Application/</a:t>
            </a:r>
            <a:r>
              <a:rPr lang="en-US" altLang="ko-KR" sz="1400" b="1" dirty="0" err="1"/>
              <a:t>android.widget.TextView</a:t>
            </a:r>
            <a:r>
              <a:rPr lang="en-US" altLang="ko-KR" sz="1400" b="1" dirty="0"/>
              <a:t> - App'), </a:t>
            </a:r>
            <a:r>
              <a:rPr lang="en-US" altLang="ko-KR" sz="1400" b="1" dirty="0" smtClean="0"/>
              <a:t>10)</a:t>
            </a:r>
          </a:p>
          <a:p>
            <a:pPr algn="l"/>
            <a:endParaRPr lang="en-US" altLang="ko-KR" sz="1400" b="1" dirty="0" smtClean="0"/>
          </a:p>
          <a:p>
            <a:pPr algn="l"/>
            <a:r>
              <a:rPr lang="en-US" altLang="ko-KR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CloseApplication</a:t>
            </a:r>
            <a:endParaRPr lang="en-US" altLang="ko-K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ko-KR" altLang="en-US" sz="1400" dirty="0" smtClean="0"/>
              <a:t> 현재 </a:t>
            </a:r>
            <a:r>
              <a:rPr lang="ko-KR" altLang="en-US" sz="1400" dirty="0"/>
              <a:t>실행 중인 애플리케이션을 닫기</a:t>
            </a:r>
          </a:p>
          <a:p>
            <a:pPr algn="l"/>
            <a:r>
              <a:rPr lang="en-US" altLang="ko-KR" sz="1400" b="1" dirty="0" smtClean="0"/>
              <a:t>   </a:t>
            </a:r>
            <a:r>
              <a:rPr lang="en-US" altLang="ko-KR" sz="1400" b="1" dirty="0" err="1" smtClean="0"/>
              <a:t>Mobile.</a:t>
            </a:r>
            <a:r>
              <a:rPr lang="en-US" altLang="ko-KR" sz="1400" b="1" dirty="0" err="1" smtClean="0">
                <a:solidFill>
                  <a:schemeClr val="accent4"/>
                </a:solidFill>
              </a:rPr>
              <a:t>closeApplication</a:t>
            </a:r>
            <a:r>
              <a:rPr lang="en-US" altLang="ko-KR" sz="1400" b="1" dirty="0" smtClean="0"/>
              <a:t>(</a:t>
            </a:r>
            <a:r>
              <a:rPr lang="en-US" altLang="ko-KR" sz="1400" dirty="0" err="1">
                <a:solidFill>
                  <a:schemeClr val="bg2">
                    <a:lumMod val="90000"/>
                  </a:schemeClr>
                </a:solidFill>
              </a:rPr>
              <a:t>FailureHandling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bg2">
                    <a:lumMod val="90000"/>
                  </a:schemeClr>
                </a:solidFill>
              </a:rPr>
              <a:t>flowControl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  <p:sp>
        <p:nvSpPr>
          <p:cNvPr id="4" name="직사각형 3"/>
          <p:cNvSpPr/>
          <p:nvPr/>
        </p:nvSpPr>
        <p:spPr>
          <a:xfrm>
            <a:off x="4860324" y="2800864"/>
            <a:ext cx="3715265" cy="25537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75589" y="2800864"/>
            <a:ext cx="683742" cy="255373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59331" y="2800864"/>
            <a:ext cx="2248928" cy="255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26661" y="2462310"/>
            <a:ext cx="617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요소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2662" y="2462310"/>
            <a:ext cx="617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</a:rPr>
              <a:t>속성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8909" y="2462310"/>
            <a:ext cx="1404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지정된 값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8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2523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09469" y="206658"/>
            <a:ext cx="7142675" cy="61192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Katalon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– 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Keyword</a:t>
            </a:r>
            <a:endParaRPr lang="ko-KR" alt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대각선 방향의 모서리가 잘린 사각형 11"/>
          <p:cNvSpPr/>
          <p:nvPr/>
        </p:nvSpPr>
        <p:spPr>
          <a:xfrm>
            <a:off x="345236" y="1225652"/>
            <a:ext cx="11520000" cy="5400000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0173" y="1491049"/>
            <a:ext cx="10882184" cy="4852086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Element Attribute Value </a:t>
            </a:r>
            <a:r>
              <a:rPr lang="en-US" altLang="ko-KR" sz="2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Verify Element Exist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algn="l"/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ko-KR" sz="1400" b="1" dirty="0"/>
              <a:t>"Verify Element </a:t>
            </a:r>
            <a:r>
              <a:rPr lang="en-US" altLang="ko-KR" sz="1400" b="1" dirty="0" smtClean="0"/>
              <a:t>Exist”</a:t>
            </a:r>
          </a:p>
          <a:p>
            <a:pPr algn="l"/>
            <a:r>
              <a:rPr lang="ko-KR" altLang="en-US" sz="1400" dirty="0" smtClean="0"/>
              <a:t>요소 </a:t>
            </a:r>
            <a:r>
              <a:rPr lang="ko-KR" altLang="en-US" sz="1400" dirty="0"/>
              <a:t>자체의 존재 여부를 확인</a:t>
            </a:r>
          </a:p>
          <a:p>
            <a:pPr algn="l"/>
            <a:r>
              <a:rPr lang="ko-KR" altLang="en-US" sz="1400" dirty="0"/>
              <a:t>요소가 페이지에 존재하면 테스트를 계속 </a:t>
            </a:r>
            <a:r>
              <a:rPr lang="ko-KR" altLang="en-US" sz="1400" dirty="0" smtClean="0"/>
              <a:t>진행</a:t>
            </a:r>
            <a:endParaRPr lang="en-US" altLang="ko-KR" sz="1400" dirty="0" smtClean="0"/>
          </a:p>
          <a:p>
            <a:pPr algn="l"/>
            <a:r>
              <a:rPr lang="ko-KR" altLang="en-US" sz="1400" dirty="0" smtClean="0"/>
              <a:t>존재하지 </a:t>
            </a:r>
            <a:r>
              <a:rPr lang="ko-KR" altLang="en-US" sz="1400" dirty="0"/>
              <a:t>않으면 테스트를 중지하거나 다른 동작을 </a:t>
            </a:r>
            <a:r>
              <a:rPr lang="ko-KR" altLang="en-US" sz="1400" dirty="0" smtClean="0"/>
              <a:t>수행</a:t>
            </a:r>
            <a:endParaRPr lang="en-US" altLang="ko-KR" sz="1400" dirty="0" smtClean="0"/>
          </a:p>
          <a:p>
            <a:pPr algn="l"/>
            <a:endParaRPr lang="ko-KR" altLang="en-US" sz="1400" dirty="0"/>
          </a:p>
          <a:p>
            <a:pPr algn="l"/>
            <a:r>
              <a:rPr lang="en-US" altLang="ko-KR" sz="1400" b="1" dirty="0"/>
              <a:t>"</a:t>
            </a:r>
            <a:r>
              <a:rPr lang="en-US" altLang="ko-KR" sz="1400" b="1" dirty="0" err="1" smtClean="0"/>
              <a:t>VerifyElementAttributeValue</a:t>
            </a:r>
            <a:r>
              <a:rPr lang="en-US" altLang="ko-KR" sz="1400" b="1" dirty="0" smtClean="0"/>
              <a:t>“</a:t>
            </a:r>
          </a:p>
          <a:p>
            <a:pPr algn="l"/>
            <a:r>
              <a:rPr lang="ko-KR" altLang="en-US" sz="1400" dirty="0" smtClean="0"/>
              <a:t>특정 </a:t>
            </a:r>
            <a:r>
              <a:rPr lang="ko-KR" altLang="en-US" sz="1400" dirty="0"/>
              <a:t>요소의 속성 값을 확인</a:t>
            </a:r>
          </a:p>
          <a:p>
            <a:pPr algn="l"/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버튼 요소의 </a:t>
            </a:r>
            <a:r>
              <a:rPr lang="en-US" altLang="ko-KR" sz="1400" dirty="0"/>
              <a:t>"disabled" </a:t>
            </a:r>
            <a:r>
              <a:rPr lang="ko-KR" altLang="en-US" sz="1400" dirty="0"/>
              <a:t>속성 값이 </a:t>
            </a:r>
            <a:r>
              <a:rPr lang="en-US" altLang="ko-KR" sz="1400" dirty="0"/>
              <a:t>"false"</a:t>
            </a:r>
            <a:r>
              <a:rPr lang="ko-KR" altLang="en-US" sz="1400" dirty="0"/>
              <a:t>인지 </a:t>
            </a:r>
            <a:r>
              <a:rPr lang="ko-KR" altLang="en-US" sz="1400" dirty="0" smtClean="0"/>
              <a:t>확인 </a:t>
            </a:r>
            <a:endParaRPr lang="en-US" altLang="ko-KR" sz="1400" dirty="0" smtClean="0"/>
          </a:p>
          <a:p>
            <a:pPr algn="l"/>
            <a:r>
              <a:rPr lang="ko-KR" altLang="en-US" sz="1400" dirty="0" smtClean="0"/>
              <a:t>이를 </a:t>
            </a:r>
            <a:r>
              <a:rPr lang="ko-KR" altLang="en-US" sz="1400" dirty="0"/>
              <a:t>통해 요소의 상태를 검증하고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테스트의 정확성을 보장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036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334803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4804047" y="2165759"/>
            <a:ext cx="2583906" cy="1436279"/>
          </a:xfrm>
        </p:spPr>
        <p:txBody>
          <a:bodyPr>
            <a:normAutofit/>
          </a:bodyPr>
          <a:lstStyle/>
          <a:p>
            <a:r>
              <a:rPr lang="en-US" altLang="ko-KR" sz="8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END</a:t>
            </a:r>
            <a:endParaRPr lang="ko-KR" altLang="en-US" sz="8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1" dirty="0"/>
              <a:t>Reference</a:t>
            </a:r>
            <a:endParaRPr lang="en-US" altLang="ko-KR" sz="1800" b="1" dirty="0" smtClean="0"/>
          </a:p>
          <a:p>
            <a:r>
              <a:rPr lang="en-US" altLang="ko-KR" sz="1800" dirty="0" smtClean="0">
                <a:hlinkClick r:id="rId2"/>
              </a:rPr>
              <a:t>https</a:t>
            </a:r>
            <a:r>
              <a:rPr lang="en-US" altLang="ko-KR" sz="1800" dirty="0">
                <a:hlinkClick r:id="rId2"/>
              </a:rPr>
              <a:t>://</a:t>
            </a:r>
            <a:r>
              <a:rPr lang="en-US" altLang="ko-KR" sz="1800" dirty="0" smtClean="0">
                <a:hlinkClick r:id="rId2"/>
              </a:rPr>
              <a:t>docs.katalon.com/docs/katalon-studio/keywords/keyword-description-in-katalon-studio/mobile-keywords/mobile-close-application</a:t>
            </a:r>
            <a:r>
              <a:rPr lang="en-US" altLang="ko-KR" sz="1800" dirty="0" smtClean="0"/>
              <a:t>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980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2523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09469" y="206658"/>
            <a:ext cx="7142675" cy="61192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Katalon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40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세팅</a:t>
            </a:r>
            <a:endParaRPr lang="ko-KR" alt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대각선 방향의 모서리가 잘린 사각형 8"/>
          <p:cNvSpPr/>
          <p:nvPr/>
        </p:nvSpPr>
        <p:spPr>
          <a:xfrm>
            <a:off x="345236" y="1250366"/>
            <a:ext cx="11520000" cy="5400000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2406" y="1446077"/>
            <a:ext cx="11332829" cy="498767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 smtClean="0"/>
              <a:t>-  JDK</a:t>
            </a:r>
            <a:r>
              <a:rPr lang="en-US" altLang="ko-KR" sz="1800" b="1" dirty="0"/>
              <a:t>, Android </a:t>
            </a:r>
            <a:r>
              <a:rPr lang="en-US" altLang="ko-KR" sz="1800" b="1" dirty="0" smtClean="0"/>
              <a:t>Studio</a:t>
            </a:r>
          </a:p>
          <a:p>
            <a:pPr algn="l"/>
            <a:r>
              <a:rPr lang="ko-KR" altLang="en-US" sz="1600" dirty="0" err="1"/>
              <a:t>카탈론은</a:t>
            </a:r>
            <a:r>
              <a:rPr lang="ko-KR" altLang="en-US" sz="1600" dirty="0"/>
              <a:t> </a:t>
            </a:r>
            <a:r>
              <a:rPr lang="en-US" altLang="ko-KR" sz="1600" dirty="0"/>
              <a:t>Java </a:t>
            </a:r>
            <a:r>
              <a:rPr lang="ko-KR" altLang="en-US" sz="1600" dirty="0"/>
              <a:t>기반으로 </a:t>
            </a:r>
            <a:r>
              <a:rPr lang="ko-KR" altLang="en-US" sz="1600" dirty="0" smtClean="0"/>
              <a:t>작성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따라서 </a:t>
            </a:r>
            <a:r>
              <a:rPr lang="en-US" altLang="ko-KR" sz="1600" dirty="0"/>
              <a:t>JDK</a:t>
            </a:r>
            <a:r>
              <a:rPr lang="ko-KR" altLang="en-US" sz="1600" dirty="0"/>
              <a:t>가 시스템에 설치되어 있어야 </a:t>
            </a:r>
            <a:r>
              <a:rPr lang="ko-KR" altLang="en-US" sz="1600" dirty="0" err="1"/>
              <a:t>카탈론</a:t>
            </a:r>
            <a:r>
              <a:rPr lang="ko-KR" altLang="en-US" sz="1600" dirty="0"/>
              <a:t> 스크립트를 </a:t>
            </a:r>
            <a:r>
              <a:rPr lang="ko-KR" altLang="en-US" sz="1600" dirty="0" smtClean="0"/>
              <a:t>실행 가능</a:t>
            </a:r>
            <a:endParaRPr lang="en-US" altLang="ko-KR" sz="1600" dirty="0" smtClean="0"/>
          </a:p>
          <a:p>
            <a:pPr algn="l"/>
            <a:r>
              <a:rPr lang="ko-KR" altLang="en-US" sz="1600" dirty="0" err="1"/>
              <a:t>안드로이드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앱을</a:t>
            </a:r>
            <a:r>
              <a:rPr lang="ko-KR" altLang="en-US" sz="1600" dirty="0"/>
              <a:t> 자동화하려면 </a:t>
            </a:r>
            <a:r>
              <a:rPr lang="en-US" altLang="ko-KR" sz="1600" dirty="0"/>
              <a:t>Android SDK</a:t>
            </a:r>
            <a:r>
              <a:rPr lang="ko-KR" altLang="en-US" sz="1600" dirty="0"/>
              <a:t>가 </a:t>
            </a:r>
            <a:r>
              <a:rPr lang="ko-KR" altLang="en-US" sz="1600" dirty="0" smtClean="0"/>
              <a:t>필요</a:t>
            </a:r>
            <a:r>
              <a:rPr lang="en-US" altLang="ko-KR" sz="1600" dirty="0" smtClean="0"/>
              <a:t>. </a:t>
            </a:r>
            <a:r>
              <a:rPr lang="en-US" altLang="ko-KR" sz="1600" dirty="0"/>
              <a:t>Android SDK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안드로이드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앱의</a:t>
            </a:r>
            <a:r>
              <a:rPr lang="ko-KR" altLang="en-US" sz="1600" dirty="0"/>
              <a:t> 테스트 및 </a:t>
            </a:r>
            <a:r>
              <a:rPr lang="ko-KR" altLang="en-US" sz="1600" dirty="0" err="1"/>
              <a:t>빌드에</a:t>
            </a:r>
            <a:r>
              <a:rPr lang="ko-KR" altLang="en-US" sz="1600" dirty="0"/>
              <a:t> 필요한 도구와 라이브러리를 제공</a:t>
            </a:r>
            <a:endParaRPr lang="en-US" altLang="ko-KR" sz="1600" dirty="0" smtClean="0"/>
          </a:p>
          <a:p>
            <a:pPr algn="l"/>
            <a:r>
              <a:rPr lang="en-US" altLang="ko-KR" sz="1800" b="1" dirty="0" smtClean="0"/>
              <a:t>-  </a:t>
            </a:r>
            <a:r>
              <a:rPr lang="en-US" altLang="ko-KR" sz="1800" b="1" dirty="0" err="1" smtClean="0"/>
              <a:t>Appium</a:t>
            </a:r>
            <a:endParaRPr lang="en-US" altLang="ko-KR" sz="1800" b="1" dirty="0" smtClean="0"/>
          </a:p>
          <a:p>
            <a:pPr algn="l"/>
            <a:r>
              <a:rPr lang="en-US" altLang="ko-KR" sz="1600" dirty="0" err="1"/>
              <a:t>Appium</a:t>
            </a:r>
            <a:r>
              <a:rPr lang="ko-KR" altLang="en-US" sz="1600" dirty="0"/>
              <a:t>은 자동화된 테스트를 위한 오픈 소스 </a:t>
            </a:r>
            <a:r>
              <a:rPr lang="ko-KR" altLang="en-US" sz="1600" dirty="0" smtClean="0"/>
              <a:t>프레임워크</a:t>
            </a:r>
            <a:r>
              <a:rPr lang="en-US" altLang="ko-KR" sz="1600" dirty="0" smtClean="0"/>
              <a:t>, </a:t>
            </a:r>
            <a:r>
              <a:rPr lang="en-US" altLang="ko-KR" sz="1600" dirty="0" err="1"/>
              <a:t>Appium</a:t>
            </a:r>
            <a:r>
              <a:rPr lang="ko-KR" altLang="en-US" sz="1600" dirty="0"/>
              <a:t>을 통해 구성된 자동화 테스트는 실물 디바이스나 에뮬레이터 또는 시뮬레이터에서 </a:t>
            </a:r>
            <a:r>
              <a:rPr lang="ko-KR" altLang="en-US" sz="1600" dirty="0" smtClean="0"/>
              <a:t>실행 가능</a:t>
            </a:r>
            <a:endParaRPr lang="en-US" altLang="ko-KR" sz="1600" dirty="0"/>
          </a:p>
          <a:p>
            <a:pPr algn="l"/>
            <a:r>
              <a:rPr lang="en-US" altLang="ko-KR" sz="1800" b="1" dirty="0" smtClean="0"/>
              <a:t>-  Node.js</a:t>
            </a:r>
          </a:p>
          <a:p>
            <a:pPr algn="l"/>
            <a:r>
              <a:rPr lang="en-US" altLang="ko-KR" sz="1600" dirty="0"/>
              <a:t>Node.js</a:t>
            </a:r>
            <a:r>
              <a:rPr lang="ko-KR" altLang="en-US" sz="1600" dirty="0"/>
              <a:t>는 </a:t>
            </a:r>
            <a:r>
              <a:rPr lang="en-US" altLang="ko-KR" sz="1600" dirty="0"/>
              <a:t>JavaScript </a:t>
            </a:r>
            <a:r>
              <a:rPr lang="ko-KR" altLang="en-US" sz="1600" dirty="0"/>
              <a:t>런타임 환경으로</a:t>
            </a:r>
            <a:r>
              <a:rPr lang="en-US" altLang="ko-KR" sz="1600" dirty="0"/>
              <a:t>, </a:t>
            </a:r>
            <a:r>
              <a:rPr lang="ko-KR" altLang="en-US" sz="1600" dirty="0"/>
              <a:t>서버 사이드 애플리케이션을 개발하는 데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Appium</a:t>
            </a:r>
            <a:r>
              <a:rPr lang="en-US" altLang="ko-KR" sz="1600" dirty="0"/>
              <a:t> </a:t>
            </a:r>
            <a:r>
              <a:rPr lang="ko-KR" altLang="en-US" sz="1600" dirty="0"/>
              <a:t>서버는 </a:t>
            </a:r>
            <a:r>
              <a:rPr lang="en-US" altLang="ko-KR" sz="1600" dirty="0"/>
              <a:t>Node.js</a:t>
            </a:r>
            <a:r>
              <a:rPr lang="ko-KR" altLang="en-US" sz="1600" dirty="0"/>
              <a:t>로 작성되어 있으며</a:t>
            </a:r>
            <a:r>
              <a:rPr lang="en-US" altLang="ko-KR" sz="1600" dirty="0"/>
              <a:t>, Node.js</a:t>
            </a:r>
            <a:r>
              <a:rPr lang="ko-KR" altLang="en-US" sz="1600" dirty="0"/>
              <a:t>를 설치하여 </a:t>
            </a:r>
            <a:r>
              <a:rPr lang="en-US" altLang="ko-KR" sz="1600" dirty="0" err="1"/>
              <a:t>Appium</a:t>
            </a:r>
            <a:r>
              <a:rPr lang="ko-KR" altLang="en-US" sz="1600" dirty="0" smtClean="0"/>
              <a:t>을 실행 가능</a:t>
            </a:r>
            <a:endParaRPr lang="en-US" altLang="ko-KR" sz="1600" dirty="0" smtClean="0"/>
          </a:p>
          <a:p>
            <a:pPr algn="l"/>
            <a:endParaRPr lang="en-US" altLang="ko-KR" sz="1800" dirty="0"/>
          </a:p>
          <a:p>
            <a:pPr algn="l"/>
            <a:r>
              <a:rPr lang="ko-KR" altLang="en-US" sz="1800" dirty="0" smtClean="0"/>
              <a:t>설치 상세 가이드 </a:t>
            </a:r>
            <a:r>
              <a:rPr lang="en-US" altLang="ko-KR" sz="1800" dirty="0" smtClean="0"/>
              <a:t>PPT </a:t>
            </a:r>
            <a:r>
              <a:rPr lang="ko-KR" altLang="en-US" sz="1800" dirty="0" smtClean="0"/>
              <a:t>다운로드 </a:t>
            </a:r>
            <a:r>
              <a:rPr lang="en-US" altLang="ko-KR" sz="1800" dirty="0" smtClean="0"/>
              <a:t>- </a:t>
            </a:r>
            <a:r>
              <a:rPr lang="en-US" altLang="ko-KR" sz="1800" dirty="0" smtClean="0">
                <a:hlinkClick r:id="rId2"/>
              </a:rPr>
              <a:t>https://</a:t>
            </a:r>
            <a:r>
              <a:rPr lang="en-US" altLang="ko-KR" sz="1800" dirty="0" smtClean="0">
                <a:hlinkClick r:id="rId2"/>
              </a:rPr>
              <a:t>github.com/jykim240106/katalon.git</a:t>
            </a:r>
            <a:endParaRPr lang="en-US" altLang="ko-KR" sz="1800" dirty="0" smtClean="0"/>
          </a:p>
          <a:p>
            <a:pPr algn="l"/>
            <a:r>
              <a:rPr lang="en-US" altLang="ko-KR" sz="1800" dirty="0"/>
              <a:t>	</a:t>
            </a:r>
            <a:r>
              <a:rPr lang="en-US" altLang="ko-KR" sz="1800" dirty="0" smtClean="0"/>
              <a:t>		         </a:t>
            </a:r>
            <a:r>
              <a:rPr lang="en-US" altLang="ko-KR" sz="1800" u="sng" dirty="0" smtClean="0">
                <a:hlinkClick r:id="rId3"/>
              </a:rPr>
              <a:t>https</a:t>
            </a:r>
            <a:r>
              <a:rPr lang="en-US" altLang="ko-KR" sz="1800" u="sng" dirty="0">
                <a:hlinkClick r:id="rId3"/>
              </a:rPr>
              <a:t>://blog.naver.com/genycho/222685013213</a:t>
            </a:r>
            <a:endParaRPr lang="en-US" altLang="ko-KR" sz="1800" dirty="0" smtClean="0"/>
          </a:p>
          <a:p>
            <a:pPr marL="342900" indent="-342900" algn="l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37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2523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09469" y="206658"/>
            <a:ext cx="7142675" cy="61192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Katalon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아키텍처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&amp;</a:t>
            </a:r>
            <a:r>
              <a:rPr lang="en-US" altLang="ko-KR" sz="40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LifeCycle</a:t>
            </a:r>
            <a:endParaRPr lang="ko-KR" alt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6" y="1347883"/>
            <a:ext cx="7231661" cy="5181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842" y="1347883"/>
            <a:ext cx="4666193" cy="5181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01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2523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09469" y="206658"/>
            <a:ext cx="7142675" cy="61192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Katalon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- </a:t>
            </a:r>
            <a:r>
              <a:rPr lang="ko-KR" altLang="en-US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키워드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&amp;</a:t>
            </a:r>
            <a:r>
              <a:rPr lang="ko-KR" altLang="en-US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객체</a:t>
            </a:r>
            <a:endParaRPr lang="ko-KR" alt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대각선 방향의 모서리가 잘린 사각형 6"/>
          <p:cNvSpPr/>
          <p:nvPr/>
        </p:nvSpPr>
        <p:spPr>
          <a:xfrm>
            <a:off x="345236" y="1250366"/>
            <a:ext cx="11520000" cy="5400000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2551" y="1559381"/>
            <a:ext cx="11145497" cy="4701375"/>
          </a:xfrm>
        </p:spPr>
        <p:txBody>
          <a:bodyPr>
            <a:normAutofit lnSpcReduction="10000"/>
          </a:bodyPr>
          <a:lstStyle/>
          <a:p>
            <a:pPr algn="l"/>
            <a:endParaRPr lang="en-US" altLang="ko-KR" sz="1800" dirty="0"/>
          </a:p>
          <a:p>
            <a:pPr algn="l"/>
            <a:r>
              <a:rPr lang="ko-KR" altLang="en-US" sz="1900" b="1" dirty="0"/>
              <a:t>키워드</a:t>
            </a:r>
            <a:r>
              <a:rPr lang="ko-KR" altLang="en-US" sz="1900" dirty="0"/>
              <a:t>는 특정한 목적을 수행하는 미리 정의된 명령어 또는 </a:t>
            </a:r>
            <a:r>
              <a:rPr lang="ko-KR" altLang="en-US" sz="1900" b="1" dirty="0"/>
              <a:t>함수</a:t>
            </a:r>
            <a:r>
              <a:rPr lang="ko-KR" altLang="en-US" sz="1900" dirty="0"/>
              <a:t>와 유사한 동작을 수행하는 명령어</a:t>
            </a:r>
            <a:r>
              <a:rPr lang="ko-KR" altLang="en-US" sz="1900" dirty="0" smtClean="0"/>
              <a:t/>
            </a:r>
            <a:br>
              <a:rPr lang="ko-KR" altLang="en-US" sz="1900" dirty="0" smtClean="0"/>
            </a:br>
            <a:r>
              <a:rPr lang="en-US" altLang="ko-KR" sz="1900" dirty="0" err="1"/>
              <a:t>Katalon</a:t>
            </a:r>
            <a:r>
              <a:rPr lang="en-US" altLang="ko-KR" sz="1900" dirty="0"/>
              <a:t> Studio</a:t>
            </a:r>
            <a:r>
              <a:rPr lang="ko-KR" altLang="en-US" sz="1900" dirty="0"/>
              <a:t>에서는 자동화 테스트 작성을 위해 미리 정의된 다양한 키워드를 </a:t>
            </a:r>
            <a:r>
              <a:rPr lang="ko-KR" altLang="en-US" sz="1900" dirty="0" smtClean="0"/>
              <a:t>제공</a:t>
            </a:r>
            <a:endParaRPr lang="en-US" altLang="ko-KR" sz="1900" dirty="0"/>
          </a:p>
          <a:p>
            <a:pPr algn="l"/>
            <a:r>
              <a:rPr lang="ko-KR" altLang="en-US" sz="1900" dirty="0" smtClean="0"/>
              <a:t>자동화 </a:t>
            </a:r>
            <a:r>
              <a:rPr lang="ko-KR" altLang="en-US" sz="1900" dirty="0"/>
              <a:t>테스트 스크립트를 작성하고 실행하기 위한 미리 정의된 </a:t>
            </a:r>
            <a:r>
              <a:rPr lang="ko-KR" altLang="en-US" sz="1900" dirty="0" smtClean="0"/>
              <a:t>명령어</a:t>
            </a:r>
            <a:endParaRPr lang="en-US" altLang="ko-KR" sz="1900" dirty="0" smtClean="0"/>
          </a:p>
          <a:p>
            <a:pPr algn="l"/>
            <a:endParaRPr lang="en-US" altLang="ko-KR" sz="1900" dirty="0" smtClean="0"/>
          </a:p>
          <a:p>
            <a:pPr algn="l"/>
            <a:r>
              <a:rPr lang="ko-KR" altLang="en-US" sz="1900" dirty="0" smtClean="0"/>
              <a:t>일련의 명령문을 수행하여 특정 작업을 수행하는 코드 블록</a:t>
            </a:r>
            <a:br>
              <a:rPr lang="ko-KR" altLang="en-US" sz="1900" dirty="0" smtClean="0"/>
            </a:br>
            <a:r>
              <a:rPr lang="ko-KR" altLang="en-US" sz="1900" dirty="0" smtClean="0"/>
              <a:t>자바</a:t>
            </a:r>
            <a:r>
              <a:rPr lang="en-US" altLang="ko-KR" sz="1900" dirty="0" smtClean="0"/>
              <a:t>, </a:t>
            </a:r>
            <a:r>
              <a:rPr lang="ko-KR" altLang="en-US" sz="1900" dirty="0" err="1" smtClean="0"/>
              <a:t>그루비</a:t>
            </a:r>
            <a:r>
              <a:rPr lang="ko-KR" altLang="en-US" sz="1900" dirty="0" smtClean="0"/>
              <a:t> 또는 다른 프로그래밍 언어에서 정의된 함수를 의미할 수 있음</a:t>
            </a:r>
            <a:br>
              <a:rPr lang="ko-KR" altLang="en-US" sz="1900" dirty="0" smtClean="0"/>
            </a:br>
            <a:r>
              <a:rPr lang="ko-KR" altLang="en-US" sz="1900" dirty="0" smtClean="0"/>
              <a:t>사용자 정의 함수를 만들거나 내장 함수를 사용하여 특정 기능을 실행 가능</a:t>
            </a:r>
            <a:endParaRPr lang="en-US" altLang="ko-KR" sz="1900" dirty="0"/>
          </a:p>
          <a:p>
            <a:pPr algn="l"/>
            <a:endParaRPr lang="en-US" altLang="ko-KR" sz="1800" dirty="0"/>
          </a:p>
          <a:p>
            <a:pPr algn="l"/>
            <a:r>
              <a:rPr lang="ko-KR" altLang="en-US" sz="1800" b="1" dirty="0" smtClean="0"/>
              <a:t>테스트 오브젝트</a:t>
            </a:r>
            <a:r>
              <a:rPr lang="en-US" altLang="ko-KR" sz="1800" b="1" dirty="0" smtClean="0"/>
              <a:t> </a:t>
            </a:r>
            <a:r>
              <a:rPr lang="en-US" altLang="ko-KR" sz="1800" dirty="0" smtClean="0"/>
              <a:t>(Test Object)</a:t>
            </a:r>
            <a:r>
              <a:rPr lang="ko-KR" altLang="en-US" sz="1800" dirty="0" smtClean="0"/>
              <a:t>는 자주 사용되는 웹 요소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모바일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앱</a:t>
            </a:r>
            <a:r>
              <a:rPr lang="ko-KR" altLang="en-US" sz="1800" dirty="0" smtClean="0"/>
              <a:t> 요소 또는 </a:t>
            </a:r>
            <a:r>
              <a:rPr lang="en-US" altLang="ko-KR" sz="1800" dirty="0" smtClean="0"/>
              <a:t>API </a:t>
            </a:r>
            <a:r>
              <a:rPr lang="ko-KR" altLang="en-US" sz="1800" dirty="0" smtClean="0"/>
              <a:t>요청과 같은 테스트 대상의 요소를 나타냄 </a:t>
            </a:r>
            <a:endParaRPr lang="en-US" altLang="ko-KR" sz="1800" dirty="0" smtClean="0"/>
          </a:p>
          <a:p>
            <a:pPr algn="l"/>
            <a:r>
              <a:rPr lang="ko-KR" altLang="en-US" sz="1800" dirty="0" smtClean="0"/>
              <a:t>이러한 테스트 오브젝트는 테스트 케이스에서 여러 번 사용되며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테스트 오브젝트를 참조하여 특정 작업을 수행하는데 사용 </a:t>
            </a:r>
            <a:endParaRPr lang="en-US" altLang="ko-KR" sz="1800" dirty="0" smtClean="0"/>
          </a:p>
          <a:p>
            <a:pPr algn="l"/>
            <a:r>
              <a:rPr lang="ko-KR" altLang="en-US" sz="1800" dirty="0" smtClean="0"/>
              <a:t>사용자는 웹 브라우저 또는 </a:t>
            </a:r>
            <a:r>
              <a:rPr lang="ko-KR" altLang="en-US" sz="1800" dirty="0" err="1" smtClean="0"/>
              <a:t>모바일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앱에서</a:t>
            </a:r>
            <a:r>
              <a:rPr lang="ko-KR" altLang="en-US" sz="1800" dirty="0" smtClean="0"/>
              <a:t> 객체를 식별하고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카탈론의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Object Repository </a:t>
            </a:r>
            <a:r>
              <a:rPr lang="ko-KR" altLang="en-US" sz="1800" dirty="0" smtClean="0"/>
              <a:t>에 해당 객체를 추가할 수 있음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773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2523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09469" y="206658"/>
            <a:ext cx="7142675" cy="61192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Katalon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- </a:t>
            </a:r>
            <a:r>
              <a:rPr lang="en-US" altLang="ko-KR" sz="40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GlobalVariable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객체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(1) </a:t>
            </a:r>
            <a:endParaRPr lang="ko-KR" alt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대각선 방향의 모서리가 잘린 사각형 5"/>
          <p:cNvSpPr/>
          <p:nvPr/>
        </p:nvSpPr>
        <p:spPr>
          <a:xfrm>
            <a:off x="345236" y="1250366"/>
            <a:ext cx="11520000" cy="5400000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9657" y="1563915"/>
            <a:ext cx="10394861" cy="4980103"/>
          </a:xfrm>
        </p:spPr>
        <p:txBody>
          <a:bodyPr/>
          <a:lstStyle/>
          <a:p>
            <a:pPr algn="l"/>
            <a:r>
              <a:rPr lang="ko-KR" altLang="en-US" sz="1800" b="1" dirty="0"/>
              <a:t>전역 변수를 정의하고 사용하는 데 사용되는 객체</a:t>
            </a:r>
            <a:br>
              <a:rPr lang="ko-KR" altLang="en-US" sz="1800" b="1" dirty="0"/>
            </a:br>
            <a:r>
              <a:rPr lang="ko-KR" altLang="en-US" sz="1800" b="1" dirty="0"/>
              <a:t>프로젝트의 모든 테스트 케이스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테스트 </a:t>
            </a:r>
            <a:r>
              <a:rPr lang="ko-KR" altLang="en-US" sz="1800" b="1" dirty="0" err="1"/>
              <a:t>스위트</a:t>
            </a:r>
            <a:r>
              <a:rPr lang="ko-KR" altLang="en-US" sz="1800" b="1" dirty="0"/>
              <a:t> 및 테스트 케이스 실행 중에 액세스 </a:t>
            </a:r>
            <a:r>
              <a:rPr lang="ko-KR" altLang="en-US" sz="1800" b="1" dirty="0" smtClean="0"/>
              <a:t>가능</a:t>
            </a:r>
            <a:endParaRPr lang="en-US" altLang="ko-KR" sz="1800" b="1" dirty="0" smtClean="0"/>
          </a:p>
          <a:p>
            <a:pPr algn="l"/>
            <a:endParaRPr lang="en-US" altLang="ko-KR" sz="1800" dirty="0" smtClean="0"/>
          </a:p>
          <a:p>
            <a:pPr algn="l"/>
            <a:r>
              <a:rPr lang="en-US" altLang="ko-KR" sz="1800" dirty="0" smtClean="0"/>
              <a:t>1) </a:t>
            </a:r>
            <a:r>
              <a:rPr lang="ko-KR" altLang="en-US" sz="1800" dirty="0" smtClean="0"/>
              <a:t>왼쪽 </a:t>
            </a:r>
            <a:r>
              <a:rPr lang="ko-KR" altLang="en-US" sz="1800" dirty="0" smtClean="0"/>
              <a:t>프로젝트 탐색기에 </a:t>
            </a:r>
            <a:endParaRPr lang="en-US" altLang="ko-KR" sz="1800" dirty="0" smtClean="0"/>
          </a:p>
          <a:p>
            <a:pPr algn="l"/>
            <a:r>
              <a:rPr lang="en-US" altLang="ko-KR" sz="1800" dirty="0" smtClean="0"/>
              <a:t>Profiles&gt;New&gt;Execution Profile</a:t>
            </a:r>
            <a:r>
              <a:rPr lang="ko-KR" altLang="en-US" sz="1800" dirty="0" smtClean="0"/>
              <a:t> 전역변수 설정 </a:t>
            </a:r>
            <a:r>
              <a:rPr lang="ko-KR" altLang="en-US" sz="1800" dirty="0" smtClean="0"/>
              <a:t>가능</a:t>
            </a:r>
            <a:r>
              <a:rPr lang="en-US" altLang="ko-KR" sz="1800" dirty="0" smtClean="0"/>
              <a:t>	       2)  Add</a:t>
            </a:r>
            <a:r>
              <a:rPr lang="ko-KR" altLang="en-US" sz="1800" dirty="0" smtClean="0"/>
              <a:t>버튼 클릭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변수 추가</a:t>
            </a:r>
            <a:endParaRPr lang="ko-KR" altLang="en-US" sz="1800" dirty="0" smtClean="0"/>
          </a:p>
          <a:p>
            <a:pPr algn="l"/>
            <a:endParaRPr lang="en-US" altLang="ko-KR" sz="1800" dirty="0" smtClean="0"/>
          </a:p>
          <a:p>
            <a:pPr algn="l"/>
            <a:endParaRPr lang="en-US" altLang="ko-KR" sz="1800" dirty="0"/>
          </a:p>
          <a:p>
            <a:pPr algn="l"/>
            <a:endParaRPr lang="en-US" altLang="ko-KR" sz="1800" dirty="0" smtClean="0"/>
          </a:p>
          <a:p>
            <a:pPr algn="l"/>
            <a:endParaRPr lang="en-US" altLang="ko-KR" sz="1800" dirty="0"/>
          </a:p>
          <a:p>
            <a:pPr algn="l"/>
            <a:endParaRPr lang="en-US" altLang="ko-KR" sz="1800" dirty="0" smtClean="0"/>
          </a:p>
          <a:p>
            <a:pPr algn="l"/>
            <a:endParaRPr lang="ko-KR" altLang="en-US" sz="1800" dirty="0" smtClean="0"/>
          </a:p>
          <a:p>
            <a:pPr algn="l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01" y="3415521"/>
            <a:ext cx="5442333" cy="22584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038" y="5930161"/>
            <a:ext cx="4880015" cy="5238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038" y="3423556"/>
            <a:ext cx="4880015" cy="2281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직선 화살표 연결선 13"/>
          <p:cNvCxnSpPr/>
          <p:nvPr/>
        </p:nvCxnSpPr>
        <p:spPr>
          <a:xfrm>
            <a:off x="6746789" y="3641124"/>
            <a:ext cx="329514" cy="92317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8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2523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09469" y="206658"/>
            <a:ext cx="7142675" cy="61192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Katalon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– </a:t>
            </a:r>
            <a:r>
              <a:rPr lang="en-US" altLang="ko-KR" sz="40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GlobalVariable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객체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(2)</a:t>
            </a:r>
            <a:endParaRPr lang="ko-KR" alt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대각선 방향의 모서리가 잘린 사각형 6"/>
          <p:cNvSpPr/>
          <p:nvPr/>
        </p:nvSpPr>
        <p:spPr>
          <a:xfrm>
            <a:off x="345236" y="1250366"/>
            <a:ext cx="11520000" cy="5400000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3725" y="1375719"/>
            <a:ext cx="11092199" cy="4885038"/>
          </a:xfrm>
        </p:spPr>
        <p:txBody>
          <a:bodyPr>
            <a:normAutofit/>
          </a:bodyPr>
          <a:lstStyle/>
          <a:p>
            <a:pPr algn="l"/>
            <a:endParaRPr lang="en-US" altLang="ko-KR" sz="1800" dirty="0" smtClean="0"/>
          </a:p>
          <a:p>
            <a:pPr algn="l"/>
            <a:r>
              <a:rPr lang="en-US" altLang="ko-KR" sz="1900" dirty="0" smtClean="0"/>
              <a:t>3) </a:t>
            </a:r>
            <a:r>
              <a:rPr lang="ko-KR" altLang="en-US" sz="1900" dirty="0" smtClean="0"/>
              <a:t>전역변수로 </a:t>
            </a:r>
            <a:r>
              <a:rPr lang="ko-KR" altLang="en-US" sz="1900" dirty="0" smtClean="0"/>
              <a:t>선언된 데이터들은 </a:t>
            </a:r>
            <a:r>
              <a:rPr lang="en-US" altLang="ko-KR" sz="1900" dirty="0" smtClean="0"/>
              <a:t>Test </a:t>
            </a:r>
            <a:r>
              <a:rPr lang="en-US" altLang="ko-KR" sz="1900" dirty="0" smtClean="0"/>
              <a:t>Case</a:t>
            </a:r>
            <a:r>
              <a:rPr lang="ko-KR" altLang="en-US" sz="1900" dirty="0" smtClean="0"/>
              <a:t>에서</a:t>
            </a:r>
            <a:r>
              <a:rPr lang="en-US" altLang="ko-KR" sz="1900" dirty="0" smtClean="0"/>
              <a:t>     </a:t>
            </a:r>
            <a:r>
              <a:rPr lang="en-US" altLang="ko-KR" sz="1900" b="1" dirty="0" smtClean="0">
                <a:solidFill>
                  <a:srgbClr val="FF0000"/>
                </a:solidFill>
              </a:rPr>
              <a:t>※ </a:t>
            </a:r>
            <a:r>
              <a:rPr lang="ko-KR" altLang="en-US" sz="1900" b="1" dirty="0">
                <a:solidFill>
                  <a:srgbClr val="FF0000"/>
                </a:solidFill>
              </a:rPr>
              <a:t>주의 </a:t>
            </a:r>
            <a:r>
              <a:rPr lang="en-US" altLang="ko-KR" sz="1900" b="1" dirty="0" smtClean="0">
                <a:solidFill>
                  <a:srgbClr val="FF0000"/>
                </a:solidFill>
              </a:rPr>
              <a:t>!</a:t>
            </a:r>
            <a:r>
              <a:rPr lang="ko-KR" altLang="en-US" sz="1900" dirty="0" smtClean="0"/>
              <a:t> </a:t>
            </a:r>
            <a:r>
              <a:rPr lang="en-US" altLang="ko-KR" sz="1900" dirty="0" smtClean="0"/>
              <a:t>				</a:t>
            </a:r>
            <a:r>
              <a:rPr lang="ko-KR" altLang="en-US" sz="1900" dirty="0"/>
              <a:t> </a:t>
            </a:r>
            <a:r>
              <a:rPr lang="ko-KR" altLang="en-US" sz="1900" dirty="0" smtClean="0"/>
              <a:t>       사용할 </a:t>
            </a:r>
            <a:r>
              <a:rPr lang="ko-KR" altLang="en-US" sz="1900" dirty="0"/>
              <a:t>수 있음 </a:t>
            </a:r>
            <a:r>
              <a:rPr lang="en-US" altLang="ko-KR" sz="1900" dirty="0" smtClean="0"/>
              <a:t>					</a:t>
            </a:r>
            <a:r>
              <a:rPr lang="ko-KR" altLang="en-US" sz="1900" dirty="0" smtClean="0"/>
              <a:t>해당 </a:t>
            </a:r>
            <a:r>
              <a:rPr lang="ko-KR" altLang="en-US" sz="1900" dirty="0"/>
              <a:t>파일을 실행할 때 알맞은 </a:t>
            </a:r>
            <a:r>
              <a:rPr lang="en-US" altLang="ko-KR" sz="1900" dirty="0"/>
              <a:t>Profiles</a:t>
            </a:r>
            <a:r>
              <a:rPr lang="ko-KR" altLang="en-US" sz="1900" dirty="0"/>
              <a:t>를</a:t>
            </a:r>
            <a:endParaRPr lang="en-US" altLang="ko-KR" sz="1900" dirty="0"/>
          </a:p>
          <a:p>
            <a:pPr algn="l"/>
            <a:r>
              <a:rPr lang="en-US" altLang="ko-KR" sz="1900" dirty="0" smtClean="0"/>
              <a:t>						</a:t>
            </a:r>
            <a:r>
              <a:rPr lang="ko-KR" altLang="en-US" sz="1900" dirty="0" smtClean="0"/>
              <a:t>연결해야 제대로 출력됨</a:t>
            </a:r>
            <a:endParaRPr lang="en-US" altLang="ko-KR" sz="1900" dirty="0" smtClean="0"/>
          </a:p>
          <a:p>
            <a:pPr algn="l"/>
            <a:r>
              <a:rPr lang="en-US" altLang="ko-KR" sz="1900" b="1" dirty="0" err="1" smtClean="0"/>
              <a:t>GlobalVariable</a:t>
            </a:r>
            <a:r>
              <a:rPr lang="en-US" altLang="ko-KR" sz="1900" dirty="0" smtClean="0"/>
              <a:t>.[</a:t>
            </a:r>
            <a:r>
              <a:rPr lang="ko-KR" altLang="en-US" sz="1900" dirty="0" smtClean="0"/>
              <a:t>파일 내 정의된 변수 명</a:t>
            </a:r>
            <a:r>
              <a:rPr lang="en-US" altLang="ko-KR" sz="1900" dirty="0" smtClean="0"/>
              <a:t>]</a:t>
            </a:r>
          </a:p>
          <a:p>
            <a:pPr algn="l"/>
            <a:r>
              <a:rPr lang="en-US" altLang="ko-KR" sz="1900" b="1" dirty="0" smtClean="0"/>
              <a:t>Ex) </a:t>
            </a:r>
            <a:r>
              <a:rPr lang="en-US" altLang="ko-KR" sz="1900" b="1" dirty="0" err="1" smtClean="0"/>
              <a:t>GlobalVariable.TD_Name</a:t>
            </a:r>
            <a:endParaRPr lang="en-US" altLang="ko-KR" sz="1900" dirty="0" smtClean="0"/>
          </a:p>
          <a:p>
            <a:pPr algn="l"/>
            <a:endParaRPr lang="en-US" altLang="ko-KR" sz="1900" dirty="0" smtClean="0"/>
          </a:p>
          <a:p>
            <a:pPr algn="l"/>
            <a:endParaRPr lang="en-US" altLang="ko-KR" sz="1900" dirty="0"/>
          </a:p>
          <a:p>
            <a:pPr algn="l"/>
            <a:endParaRPr lang="ko-KR" altLang="en-US" sz="1800" dirty="0" smtClean="0"/>
          </a:p>
          <a:p>
            <a:pPr algn="l"/>
            <a:endParaRPr lang="en-US" altLang="ko-KR" sz="1900" b="1" dirty="0" smtClean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63" y="3727622"/>
            <a:ext cx="4741799" cy="2269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43479"/>
            <a:ext cx="5475383" cy="1428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직선 화살표 연결선 8"/>
          <p:cNvCxnSpPr/>
          <p:nvPr/>
        </p:nvCxnSpPr>
        <p:spPr>
          <a:xfrm>
            <a:off x="7562335" y="3978876"/>
            <a:ext cx="70021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1235676" y="4147751"/>
            <a:ext cx="811427" cy="11738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94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2523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09469" y="206658"/>
            <a:ext cx="7142675" cy="61192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Katalon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- Object Repository(1)</a:t>
            </a:r>
            <a:endParaRPr lang="ko-KR" alt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대각선 방향의 모서리가 잘린 사각형 6"/>
          <p:cNvSpPr/>
          <p:nvPr/>
        </p:nvSpPr>
        <p:spPr>
          <a:xfrm>
            <a:off x="345236" y="1250366"/>
            <a:ext cx="11520000" cy="5400000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2551" y="1559381"/>
            <a:ext cx="9228562" cy="4701375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/>
              <a:t>애플리케이션의 요소를 보관하는 저장소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요소를 그룹화하고 관리하는 데 </a:t>
            </a:r>
            <a:r>
              <a:rPr lang="ko-KR" altLang="en-US" sz="1800" b="1" dirty="0" smtClean="0"/>
              <a:t>사용</a:t>
            </a:r>
            <a:endParaRPr lang="en-US" altLang="ko-KR" sz="1800" b="1" dirty="0" smtClean="0"/>
          </a:p>
          <a:p>
            <a:pPr algn="l"/>
            <a:endParaRPr lang="en-US" altLang="ko-KR" sz="1800" b="1" dirty="0" smtClean="0"/>
          </a:p>
          <a:p>
            <a:pPr marL="285750" indent="-285750" algn="l">
              <a:buFontTx/>
              <a:buChar char="-"/>
            </a:pPr>
            <a:r>
              <a:rPr lang="ko-KR" altLang="en-US" sz="1600" dirty="0" smtClean="0"/>
              <a:t>테스트 케이스 및 </a:t>
            </a:r>
            <a:r>
              <a:rPr lang="ko-KR" altLang="en-US" sz="1600" dirty="0" err="1" smtClean="0"/>
              <a:t>스위트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모바일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앱을</a:t>
            </a:r>
            <a:r>
              <a:rPr lang="ko-KR" altLang="en-US" sz="1600" dirty="0" smtClean="0"/>
              <a:t> 테스트하고 구성하는 메인 작업 단위</a:t>
            </a:r>
          </a:p>
          <a:p>
            <a:pPr marL="285750" indent="-285750" algn="l">
              <a:buFontTx/>
              <a:buChar char="-"/>
            </a:pPr>
            <a:r>
              <a:rPr lang="ko-KR" altLang="en-US" sz="1600" dirty="0" smtClean="0"/>
              <a:t>변수 및 데이터 바인딩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테스트 데이터를 관리하고 테스트 시나리오를 </a:t>
            </a:r>
            <a:r>
              <a:rPr lang="ko-KR" altLang="en-US" sz="1600" dirty="0" err="1" smtClean="0"/>
              <a:t>파라미터화하는</a:t>
            </a:r>
            <a:r>
              <a:rPr lang="ko-KR" altLang="en-US" sz="1600" dirty="0" smtClean="0"/>
              <a:t> 데 사용</a:t>
            </a:r>
            <a:endParaRPr lang="en-US" altLang="ko-KR" sz="1600" dirty="0" smtClean="0"/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800" dirty="0" smtClean="0"/>
              <a:t>1) Object </a:t>
            </a:r>
            <a:r>
              <a:rPr lang="en-US" altLang="ko-KR" sz="1800" dirty="0" smtClean="0"/>
              <a:t>Repository&gt;New Mobile Object </a:t>
            </a:r>
            <a:r>
              <a:rPr lang="ko-KR" altLang="en-US" sz="1800" dirty="0" smtClean="0"/>
              <a:t>생성</a:t>
            </a:r>
            <a:endParaRPr lang="en-US" altLang="ko-KR" sz="1800" dirty="0" smtClean="0"/>
          </a:p>
          <a:p>
            <a:pPr algn="l"/>
            <a:endParaRPr lang="en-US" altLang="ko-KR" sz="1800" dirty="0"/>
          </a:p>
          <a:p>
            <a:pPr algn="l"/>
            <a:endParaRPr lang="en-US" altLang="ko-KR" sz="1800" dirty="0" smtClean="0"/>
          </a:p>
          <a:p>
            <a:pPr algn="l"/>
            <a:endParaRPr lang="en-US" altLang="ko-KR" sz="1800" dirty="0"/>
          </a:p>
          <a:p>
            <a:pPr algn="l"/>
            <a:endParaRPr lang="en-US" altLang="ko-KR" sz="1800" dirty="0" smtClean="0"/>
          </a:p>
          <a:p>
            <a:pPr algn="l"/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1" y="4013557"/>
            <a:ext cx="5715000" cy="1562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직선 화살표 연결선 7"/>
          <p:cNvCxnSpPr/>
          <p:nvPr/>
        </p:nvCxnSpPr>
        <p:spPr>
          <a:xfrm flipV="1">
            <a:off x="6332837" y="4771732"/>
            <a:ext cx="1160485" cy="970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322" y="3847071"/>
            <a:ext cx="3701900" cy="2224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76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102523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09469" y="206658"/>
            <a:ext cx="7142675" cy="61192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Katalon</a:t>
            </a:r>
            <a:r>
              <a:rPr lang="en-US" altLang="ko-KR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- Object Repository(2)</a:t>
            </a:r>
            <a:endParaRPr lang="ko-KR" alt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대각선 방향의 모서리가 잘린 사각형 6"/>
          <p:cNvSpPr/>
          <p:nvPr/>
        </p:nvSpPr>
        <p:spPr>
          <a:xfrm>
            <a:off x="345236" y="1250366"/>
            <a:ext cx="11520000" cy="5400000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3894" y="1509311"/>
            <a:ext cx="11122721" cy="4726235"/>
          </a:xfrm>
        </p:spPr>
        <p:txBody>
          <a:bodyPr>
            <a:normAutofit/>
          </a:bodyPr>
          <a:lstStyle/>
          <a:p>
            <a:pPr algn="l"/>
            <a:endParaRPr lang="en-US" altLang="ko-KR" sz="1800" dirty="0" smtClean="0"/>
          </a:p>
          <a:p>
            <a:pPr algn="l"/>
            <a:endParaRPr lang="en-US" altLang="ko-KR" sz="1800" dirty="0" smtClean="0"/>
          </a:p>
          <a:p>
            <a:pPr algn="l"/>
            <a:r>
              <a:rPr lang="en-US" altLang="ko-KR" sz="1800" dirty="0" smtClean="0"/>
              <a:t>2) New </a:t>
            </a:r>
            <a:r>
              <a:rPr lang="en-US" altLang="ko-KR" sz="1800" dirty="0" smtClean="0"/>
              <a:t>Mobile Object</a:t>
            </a:r>
            <a:r>
              <a:rPr lang="ko-KR" altLang="en-US" sz="1800" dirty="0" smtClean="0"/>
              <a:t>에 </a:t>
            </a:r>
            <a:r>
              <a:rPr lang="en-US" altLang="ko-KR" sz="1800" dirty="0" err="1" smtClean="0"/>
              <a:t>Xpath</a:t>
            </a:r>
            <a:r>
              <a:rPr lang="ko-KR" altLang="en-US" sz="1800" dirty="0" smtClean="0"/>
              <a:t>경로를 </a:t>
            </a:r>
            <a:r>
              <a:rPr lang="ko-KR" altLang="en-US" sz="1800" dirty="0" smtClean="0"/>
              <a:t>설정	</a:t>
            </a:r>
            <a:r>
              <a:rPr lang="en-US" altLang="ko-KR" sz="1800" dirty="0"/>
              <a:t>	</a:t>
            </a:r>
            <a:r>
              <a:rPr lang="en-US" altLang="ko-KR" sz="1800" dirty="0" smtClean="0"/>
              <a:t>3) </a:t>
            </a:r>
            <a:r>
              <a:rPr lang="en-US" altLang="ko-KR" sz="1800" dirty="0" err="1" smtClean="0"/>
              <a:t>findTestObject</a:t>
            </a:r>
            <a:r>
              <a:rPr lang="ko-KR" altLang="en-US" sz="1800" dirty="0" err="1"/>
              <a:t>세팅</a:t>
            </a:r>
            <a:r>
              <a:rPr lang="ko-KR" altLang="en-US" sz="1800" dirty="0"/>
              <a:t> 시 지정해 놓은 </a:t>
            </a:r>
            <a:r>
              <a:rPr lang="en-US" altLang="ko-KR" sz="1800" dirty="0"/>
              <a:t>New Mobile </a:t>
            </a:r>
            <a:r>
              <a:rPr lang="en-US" altLang="ko-KR" sz="1800" dirty="0" smtClean="0"/>
              <a:t>							Object</a:t>
            </a:r>
            <a:r>
              <a:rPr lang="ko-KR" altLang="en-US" sz="1800" dirty="0"/>
              <a:t>의 </a:t>
            </a:r>
            <a:r>
              <a:rPr lang="en-US" altLang="ko-KR" sz="1800" dirty="0"/>
              <a:t>object</a:t>
            </a:r>
            <a:r>
              <a:rPr lang="ko-KR" altLang="en-US" sz="1800" dirty="0"/>
              <a:t>를 불러와 사용 가능</a:t>
            </a:r>
            <a:endParaRPr lang="en-US" altLang="ko-KR" sz="1800" dirty="0"/>
          </a:p>
          <a:p>
            <a:pPr algn="l"/>
            <a:endParaRPr lang="en-US" altLang="ko-KR" sz="1800" dirty="0" smtClean="0"/>
          </a:p>
          <a:p>
            <a:pPr algn="l"/>
            <a:endParaRPr lang="en-US" altLang="ko-KR" sz="1800" dirty="0" smtClean="0"/>
          </a:p>
          <a:p>
            <a:pPr algn="l"/>
            <a:endParaRPr lang="en-US" altLang="ko-KR" sz="1800" dirty="0"/>
          </a:p>
          <a:p>
            <a:pPr algn="l"/>
            <a:endParaRPr lang="en-US" altLang="ko-KR" sz="1800" dirty="0" smtClean="0"/>
          </a:p>
          <a:p>
            <a:pPr algn="l"/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endParaRPr lang="ko-KR" altLang="en-US" sz="1800" dirty="0" smtClean="0"/>
          </a:p>
          <a:p>
            <a:pPr algn="l"/>
            <a:endParaRPr lang="en-US" altLang="ko-KR" sz="1800" dirty="0"/>
          </a:p>
          <a:p>
            <a:pPr algn="l"/>
            <a:endParaRPr lang="en-US" altLang="ko-KR" sz="18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775" y="3508698"/>
            <a:ext cx="554551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3" y="3137996"/>
            <a:ext cx="4572000" cy="179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1458097" y="3303373"/>
            <a:ext cx="1565189" cy="420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83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</TotalTime>
  <Words>919</Words>
  <Application>Microsoft Office PowerPoint</Application>
  <PresentationFormat>와이드스크린</PresentationFormat>
  <Paragraphs>218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Katalon</vt:lpstr>
      <vt:lpstr>Katalon 주요 기능 및 장점</vt:lpstr>
      <vt:lpstr>Katalon 세팅</vt:lpstr>
      <vt:lpstr>Katalon 아키텍처&amp;LifeCycle</vt:lpstr>
      <vt:lpstr>Katalon - 키워드&amp;객체</vt:lpstr>
      <vt:lpstr>Katalon - GlobalVariable 객체(1) </vt:lpstr>
      <vt:lpstr>Katalon – GlobalVariable 객체(2)</vt:lpstr>
      <vt:lpstr>Katalon - Object Repository(1)</vt:lpstr>
      <vt:lpstr>Katalon - Object Repository(2)</vt:lpstr>
      <vt:lpstr>Katalon – findTestObject()</vt:lpstr>
      <vt:lpstr>Katalon –   CustomKeywords</vt:lpstr>
      <vt:lpstr>Katalon –   CustomKeywords</vt:lpstr>
      <vt:lpstr>Katalon – Mobile 예약어</vt:lpstr>
      <vt:lpstr>Keyword</vt:lpstr>
      <vt:lpstr>Katalon – Keyword</vt:lpstr>
      <vt:lpstr>Katalon – Keyword</vt:lpstr>
      <vt:lpstr>Katalon – Keyword</vt:lpstr>
      <vt:lpstr>Katalon – Keyword</vt:lpstr>
      <vt:lpstr>Katalon – Keyword</vt:lpstr>
      <vt:lpstr>Katalon – Keyword</vt:lpstr>
      <vt:lpstr>Katalon – Keyword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Katalon</dc:title>
  <dc:creator>ww</dc:creator>
  <cp:lastModifiedBy>ww</cp:lastModifiedBy>
  <cp:revision>311</cp:revision>
  <dcterms:created xsi:type="dcterms:W3CDTF">2024-03-03T23:50:38Z</dcterms:created>
  <dcterms:modified xsi:type="dcterms:W3CDTF">2024-03-05T06:32:42Z</dcterms:modified>
</cp:coreProperties>
</file>