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10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10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024-05-1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825500">
              <a:defRPr sz="3600"/>
            </a:lvl1pPr>
          </a:lstStyle>
          <a:p>
            <a:r>
              <a:t>2024-05-15</a:t>
            </a:r>
          </a:p>
        </p:txBody>
      </p:sp>
      <p:sp>
        <p:nvSpPr>
          <p:cNvPr id="172" name="알기 쉬운 PKI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PKI</a:t>
            </a:r>
            <a:r>
              <a:rPr lang="en-US" dirty="0"/>
              <a:t> </a:t>
            </a:r>
            <a:r>
              <a:rPr lang="ko-KR" altLang="en-US" dirty="0"/>
              <a:t>기반 보안 시스템</a:t>
            </a:r>
            <a:endParaRPr dirty="0"/>
          </a:p>
        </p:txBody>
      </p:sp>
      <p:sp>
        <p:nvSpPr>
          <p:cNvPr id="173" name="Public Key Infrastructur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Public Key Infrastructure</a:t>
            </a:r>
          </a:p>
        </p:txBody>
      </p:sp>
      <p:sp>
        <p:nvSpPr>
          <p:cNvPr id="17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Authentication, Integrity, Non reputation,Confidentiality"/>
          <p:cNvSpPr txBox="1">
            <a:spLocks noGrp="1"/>
          </p:cNvSpPr>
          <p:nvPr>
            <p:ph type="title"/>
          </p:nvPr>
        </p:nvSpPr>
        <p:spPr>
          <a:xfrm>
            <a:off x="1155700" y="1079500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Authentication, Integrity, Non reputation,Confidentiality</a:t>
            </a:r>
          </a:p>
        </p:txBody>
      </p:sp>
      <p:sp>
        <p:nvSpPr>
          <p:cNvPr id="335" name="전자 서명 암호화 생성"/>
          <p:cNvSpPr/>
          <p:nvPr/>
        </p:nvSpPr>
        <p:spPr>
          <a:xfrm>
            <a:off x="2323096" y="3206900"/>
            <a:ext cx="7754258" cy="12031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전자 서명 암호화 생성</a:t>
            </a:r>
          </a:p>
        </p:txBody>
      </p:sp>
      <p:sp>
        <p:nvSpPr>
          <p:cNvPr id="336" name="전자 서명 검증 및 복호화"/>
          <p:cNvSpPr/>
          <p:nvPr/>
        </p:nvSpPr>
        <p:spPr>
          <a:xfrm>
            <a:off x="14839303" y="3206900"/>
            <a:ext cx="7754258" cy="12031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전자 서명 검증 및 복호화</a:t>
            </a:r>
          </a:p>
        </p:txBody>
      </p:sp>
      <p:sp>
        <p:nvSpPr>
          <p:cNvPr id="337" name="직사각형"/>
          <p:cNvSpPr/>
          <p:nvPr/>
        </p:nvSpPr>
        <p:spPr>
          <a:xfrm>
            <a:off x="2299896" y="4598946"/>
            <a:ext cx="7800659" cy="6799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직사각형"/>
          <p:cNvSpPr/>
          <p:nvPr/>
        </p:nvSpPr>
        <p:spPr>
          <a:xfrm>
            <a:off x="14816101" y="4598946"/>
            <a:ext cx="7800660" cy="6799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Client"/>
          <p:cNvSpPr txBox="1"/>
          <p:nvPr/>
        </p:nvSpPr>
        <p:spPr>
          <a:xfrm>
            <a:off x="5027760" y="11587643"/>
            <a:ext cx="168341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Client</a:t>
            </a:r>
          </a:p>
        </p:txBody>
      </p:sp>
      <p:sp>
        <p:nvSpPr>
          <p:cNvPr id="340" name="Server"/>
          <p:cNvSpPr txBox="1"/>
          <p:nvPr/>
        </p:nvSpPr>
        <p:spPr>
          <a:xfrm>
            <a:off x="17355227" y="11587643"/>
            <a:ext cx="1874826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Server</a:t>
            </a:r>
          </a:p>
        </p:txBody>
      </p:sp>
      <p:sp>
        <p:nvSpPr>
          <p:cNvPr id="341" name="전송"/>
          <p:cNvSpPr/>
          <p:nvPr/>
        </p:nvSpPr>
        <p:spPr>
          <a:xfrm>
            <a:off x="10981266" y="3173477"/>
            <a:ext cx="3244136" cy="10799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전송</a:t>
            </a:r>
          </a:p>
        </p:txBody>
      </p:sp>
      <p:sp>
        <p:nvSpPr>
          <p:cNvPr id="342" name="AES Decryption"/>
          <p:cNvSpPr/>
          <p:nvPr/>
        </p:nvSpPr>
        <p:spPr>
          <a:xfrm>
            <a:off x="5513956" y="4912527"/>
            <a:ext cx="1836726" cy="1016401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AES Decryption</a:t>
            </a:r>
          </a:p>
        </p:txBody>
      </p:sp>
      <p:pic>
        <p:nvPicPr>
          <p:cNvPr id="343" name="붙여넣은 동영상.png" descr="붙여넣은 동영상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14" y="4868277"/>
            <a:ext cx="1549401" cy="1104901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344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635" y="5001917"/>
            <a:ext cx="13335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Encrypted PrivateKey"/>
          <p:cNvSpPr txBox="1"/>
          <p:nvPr/>
        </p:nvSpPr>
        <p:spPr>
          <a:xfrm>
            <a:off x="2981031" y="5889061"/>
            <a:ext cx="1169195" cy="50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Encrypted PrivateKey</a:t>
            </a:r>
          </a:p>
        </p:txBody>
      </p:sp>
      <p:sp>
        <p:nvSpPr>
          <p:cNvPr id="346" name="PrivateKey"/>
          <p:cNvSpPr txBox="1"/>
          <p:nvPr/>
        </p:nvSpPr>
        <p:spPr>
          <a:xfrm>
            <a:off x="8389089" y="5799592"/>
            <a:ext cx="116919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PrivateKey</a:t>
            </a:r>
          </a:p>
        </p:txBody>
      </p:sp>
      <p:sp>
        <p:nvSpPr>
          <p:cNvPr id="347" name="선"/>
          <p:cNvSpPr/>
          <p:nvPr/>
        </p:nvSpPr>
        <p:spPr>
          <a:xfrm>
            <a:off x="7509475" y="5452477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8" name="선"/>
          <p:cNvSpPr/>
          <p:nvPr/>
        </p:nvSpPr>
        <p:spPr>
          <a:xfrm>
            <a:off x="4428935" y="5382917"/>
            <a:ext cx="9957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49" name="붙여넣은 동영상.png" descr="붙여넣은 동영상.png"/>
          <p:cNvPicPr>
            <a:picLocks noChangeAspect="1"/>
          </p:cNvPicPr>
          <p:nvPr/>
        </p:nvPicPr>
        <p:blipFill>
          <a:blip r:embed="rId4"/>
          <a:srcRect l="7692" t="7894" r="8142" b="7893"/>
          <a:stretch>
            <a:fillRect/>
          </a:stretch>
        </p:blipFill>
        <p:spPr>
          <a:xfrm>
            <a:off x="2679358" y="6760824"/>
            <a:ext cx="1169194" cy="1206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4" y="0"/>
                </a:moveTo>
                <a:lnTo>
                  <a:pt x="242" y="298"/>
                </a:lnTo>
                <a:cubicBezTo>
                  <a:pt x="2" y="593"/>
                  <a:pt x="0" y="647"/>
                  <a:pt x="0" y="10839"/>
                </a:cubicBezTo>
                <a:lnTo>
                  <a:pt x="0" y="21081"/>
                </a:lnTo>
                <a:lnTo>
                  <a:pt x="249" y="21337"/>
                </a:lnTo>
                <a:lnTo>
                  <a:pt x="506" y="21600"/>
                </a:lnTo>
                <a:lnTo>
                  <a:pt x="8095" y="21600"/>
                </a:lnTo>
                <a:cubicBezTo>
                  <a:pt x="15526" y="21600"/>
                  <a:pt x="15683" y="21593"/>
                  <a:pt x="15910" y="21373"/>
                </a:cubicBezTo>
                <a:cubicBezTo>
                  <a:pt x="16134" y="21156"/>
                  <a:pt x="16145" y="20997"/>
                  <a:pt x="16145" y="17104"/>
                </a:cubicBezTo>
                <a:cubicBezTo>
                  <a:pt x="16145" y="14530"/>
                  <a:pt x="16102" y="13036"/>
                  <a:pt x="16028" y="12991"/>
                </a:cubicBezTo>
                <a:cubicBezTo>
                  <a:pt x="15964" y="12953"/>
                  <a:pt x="15910" y="12636"/>
                  <a:pt x="15910" y="12281"/>
                </a:cubicBezTo>
                <a:cubicBezTo>
                  <a:pt x="15910" y="11746"/>
                  <a:pt x="15970" y="11534"/>
                  <a:pt x="16277" y="11073"/>
                </a:cubicBezTo>
                <a:cubicBezTo>
                  <a:pt x="16481" y="10767"/>
                  <a:pt x="16666" y="10390"/>
                  <a:pt x="16680" y="10235"/>
                </a:cubicBezTo>
                <a:cubicBezTo>
                  <a:pt x="16695" y="10081"/>
                  <a:pt x="16704" y="9924"/>
                  <a:pt x="16710" y="9887"/>
                </a:cubicBezTo>
                <a:cubicBezTo>
                  <a:pt x="16715" y="9851"/>
                  <a:pt x="16850" y="9766"/>
                  <a:pt x="17010" y="9695"/>
                </a:cubicBezTo>
                <a:cubicBezTo>
                  <a:pt x="17193" y="9615"/>
                  <a:pt x="17827" y="8797"/>
                  <a:pt x="18704" y="7508"/>
                </a:cubicBezTo>
                <a:cubicBezTo>
                  <a:pt x="19977" y="5635"/>
                  <a:pt x="20400" y="5157"/>
                  <a:pt x="20368" y="5626"/>
                </a:cubicBezTo>
                <a:cubicBezTo>
                  <a:pt x="20362" y="5719"/>
                  <a:pt x="19901" y="6468"/>
                  <a:pt x="19342" y="7288"/>
                </a:cubicBezTo>
                <a:cubicBezTo>
                  <a:pt x="18731" y="8182"/>
                  <a:pt x="18348" y="8841"/>
                  <a:pt x="18389" y="8943"/>
                </a:cubicBezTo>
                <a:cubicBezTo>
                  <a:pt x="18455" y="9111"/>
                  <a:pt x="19006" y="9415"/>
                  <a:pt x="19085" y="9326"/>
                </a:cubicBezTo>
                <a:cubicBezTo>
                  <a:pt x="19497" y="8867"/>
                  <a:pt x="21600" y="5613"/>
                  <a:pt x="21600" y="5434"/>
                </a:cubicBezTo>
                <a:cubicBezTo>
                  <a:pt x="21600" y="5231"/>
                  <a:pt x="21214" y="4857"/>
                  <a:pt x="20691" y="4546"/>
                </a:cubicBezTo>
                <a:cubicBezTo>
                  <a:pt x="20670" y="4534"/>
                  <a:pt x="20814" y="4156"/>
                  <a:pt x="21013" y="3715"/>
                </a:cubicBezTo>
                <a:cubicBezTo>
                  <a:pt x="21216" y="3267"/>
                  <a:pt x="21352" y="2821"/>
                  <a:pt x="21314" y="2706"/>
                </a:cubicBezTo>
                <a:cubicBezTo>
                  <a:pt x="21224" y="2432"/>
                  <a:pt x="20050" y="1690"/>
                  <a:pt x="19708" y="1690"/>
                </a:cubicBezTo>
                <a:cubicBezTo>
                  <a:pt x="19360" y="1690"/>
                  <a:pt x="18060" y="3067"/>
                  <a:pt x="17135" y="4418"/>
                </a:cubicBezTo>
                <a:cubicBezTo>
                  <a:pt x="16764" y="4959"/>
                  <a:pt x="16387" y="5398"/>
                  <a:pt x="16299" y="5398"/>
                </a:cubicBezTo>
                <a:cubicBezTo>
                  <a:pt x="16168" y="5398"/>
                  <a:pt x="16145" y="4955"/>
                  <a:pt x="16145" y="2926"/>
                </a:cubicBezTo>
                <a:cubicBezTo>
                  <a:pt x="16145" y="601"/>
                  <a:pt x="16129" y="439"/>
                  <a:pt x="15910" y="227"/>
                </a:cubicBezTo>
                <a:cubicBezTo>
                  <a:pt x="15683" y="7"/>
                  <a:pt x="15523" y="0"/>
                  <a:pt x="8080" y="0"/>
                </a:cubicBezTo>
                <a:lnTo>
                  <a:pt x="48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50" name="Hash Code"/>
          <p:cNvSpPr/>
          <p:nvPr/>
        </p:nvSpPr>
        <p:spPr>
          <a:xfrm>
            <a:off x="6594110" y="7015023"/>
            <a:ext cx="1418367" cy="6985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Code</a:t>
            </a:r>
          </a:p>
        </p:txBody>
      </p:sp>
      <p:sp>
        <p:nvSpPr>
          <p:cNvPr id="351" name="Sign"/>
          <p:cNvSpPr/>
          <p:nvPr/>
        </p:nvSpPr>
        <p:spPr>
          <a:xfrm>
            <a:off x="8618390" y="6995843"/>
            <a:ext cx="1297283" cy="736860"/>
          </a:xfrm>
          <a:prstGeom prst="ellips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Sign</a:t>
            </a:r>
          </a:p>
        </p:txBody>
      </p:sp>
      <p:sp>
        <p:nvSpPr>
          <p:cNvPr id="352" name="Hash Algorithm"/>
          <p:cNvSpPr/>
          <p:nvPr/>
        </p:nvSpPr>
        <p:spPr>
          <a:xfrm>
            <a:off x="4289331" y="6891477"/>
            <a:ext cx="1511301" cy="945593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Algorithm</a:t>
            </a:r>
          </a:p>
        </p:txBody>
      </p:sp>
      <p:sp>
        <p:nvSpPr>
          <p:cNvPr id="353" name="선"/>
          <p:cNvSpPr/>
          <p:nvPr/>
        </p:nvSpPr>
        <p:spPr>
          <a:xfrm>
            <a:off x="5896349" y="7364273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4" name="선"/>
          <p:cNvSpPr/>
          <p:nvPr/>
        </p:nvSpPr>
        <p:spPr>
          <a:xfrm>
            <a:off x="8015861" y="7364273"/>
            <a:ext cx="5991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55" name="붙여넣은 동영상.png" descr="붙여넣은 동영상.png"/>
          <p:cNvPicPr>
            <a:picLocks noChangeAspect="1"/>
          </p:cNvPicPr>
          <p:nvPr/>
        </p:nvPicPr>
        <p:blipFill>
          <a:blip r:embed="rId5"/>
          <a:srcRect l="34" t="24674" b="24683"/>
          <a:stretch>
            <a:fillRect/>
          </a:stretch>
        </p:blipFill>
        <p:spPr>
          <a:xfrm>
            <a:off x="2763504" y="8421159"/>
            <a:ext cx="1000849" cy="507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76" extrusionOk="0">
                <a:moveTo>
                  <a:pt x="5456" y="1"/>
                </a:moveTo>
                <a:cubicBezTo>
                  <a:pt x="4856" y="-7"/>
                  <a:pt x="4247" y="135"/>
                  <a:pt x="3780" y="423"/>
                </a:cubicBezTo>
                <a:cubicBezTo>
                  <a:pt x="2446" y="1244"/>
                  <a:pt x="1391" y="2872"/>
                  <a:pt x="684" y="5202"/>
                </a:cubicBezTo>
                <a:cubicBezTo>
                  <a:pt x="75" y="7211"/>
                  <a:pt x="-34" y="8204"/>
                  <a:pt x="9" y="11265"/>
                </a:cubicBezTo>
                <a:lnTo>
                  <a:pt x="43" y="13866"/>
                </a:lnTo>
                <a:lnTo>
                  <a:pt x="445" y="15454"/>
                </a:lnTo>
                <a:cubicBezTo>
                  <a:pt x="1312" y="18888"/>
                  <a:pt x="2798" y="21047"/>
                  <a:pt x="4592" y="21483"/>
                </a:cubicBezTo>
                <a:cubicBezTo>
                  <a:pt x="4912" y="21561"/>
                  <a:pt x="5243" y="21593"/>
                  <a:pt x="5567" y="21567"/>
                </a:cubicBezTo>
                <a:cubicBezTo>
                  <a:pt x="6537" y="21490"/>
                  <a:pt x="7492" y="20947"/>
                  <a:pt x="8260" y="20030"/>
                </a:cubicBezTo>
                <a:cubicBezTo>
                  <a:pt x="8845" y="19334"/>
                  <a:pt x="9678" y="17804"/>
                  <a:pt x="9936" y="16940"/>
                </a:cubicBezTo>
                <a:cubicBezTo>
                  <a:pt x="10070" y="16494"/>
                  <a:pt x="10162" y="16404"/>
                  <a:pt x="10603" y="16332"/>
                </a:cubicBezTo>
                <a:cubicBezTo>
                  <a:pt x="11075" y="16255"/>
                  <a:pt x="11173" y="16158"/>
                  <a:pt x="11630" y="15268"/>
                </a:cubicBezTo>
                <a:lnTo>
                  <a:pt x="12126" y="14288"/>
                </a:lnTo>
                <a:lnTo>
                  <a:pt x="12596" y="15234"/>
                </a:lnTo>
                <a:cubicBezTo>
                  <a:pt x="13340" y="16725"/>
                  <a:pt x="13685" y="16687"/>
                  <a:pt x="14443" y="15031"/>
                </a:cubicBezTo>
                <a:lnTo>
                  <a:pt x="14793" y="14271"/>
                </a:lnTo>
                <a:lnTo>
                  <a:pt x="15281" y="15217"/>
                </a:lnTo>
                <a:cubicBezTo>
                  <a:pt x="15549" y="15737"/>
                  <a:pt x="15877" y="16214"/>
                  <a:pt x="16016" y="16281"/>
                </a:cubicBezTo>
                <a:cubicBezTo>
                  <a:pt x="16349" y="16442"/>
                  <a:pt x="16746" y="16022"/>
                  <a:pt x="17171" y="15065"/>
                </a:cubicBezTo>
                <a:lnTo>
                  <a:pt x="17504" y="14305"/>
                </a:lnTo>
                <a:lnTo>
                  <a:pt x="17923" y="15150"/>
                </a:lnTo>
                <a:cubicBezTo>
                  <a:pt x="18456" y="16222"/>
                  <a:pt x="18785" y="16499"/>
                  <a:pt x="19155" y="16197"/>
                </a:cubicBezTo>
                <a:cubicBezTo>
                  <a:pt x="19306" y="16073"/>
                  <a:pt x="19910" y="15007"/>
                  <a:pt x="20497" y="13832"/>
                </a:cubicBezTo>
                <a:cubicBezTo>
                  <a:pt x="21557" y="11710"/>
                  <a:pt x="21566" y="11696"/>
                  <a:pt x="21566" y="10792"/>
                </a:cubicBezTo>
                <a:cubicBezTo>
                  <a:pt x="21566" y="9891"/>
                  <a:pt x="21553" y="9856"/>
                  <a:pt x="20531" y="7803"/>
                </a:cubicBezTo>
                <a:cubicBezTo>
                  <a:pt x="19964" y="6664"/>
                  <a:pt x="19375" y="5613"/>
                  <a:pt x="19223" y="5456"/>
                </a:cubicBezTo>
                <a:cubicBezTo>
                  <a:pt x="18985" y="5210"/>
                  <a:pt x="18331" y="5180"/>
                  <a:pt x="14563" y="5236"/>
                </a:cubicBezTo>
                <a:lnTo>
                  <a:pt x="10184" y="5304"/>
                </a:lnTo>
                <a:lnTo>
                  <a:pt x="9817" y="4358"/>
                </a:lnTo>
                <a:cubicBezTo>
                  <a:pt x="9112" y="2519"/>
                  <a:pt x="8204" y="1209"/>
                  <a:pt x="7089" y="457"/>
                </a:cubicBezTo>
                <a:cubicBezTo>
                  <a:pt x="6646" y="158"/>
                  <a:pt x="6055" y="8"/>
                  <a:pt x="5456" y="1"/>
                </a:cubicBezTo>
                <a:close/>
                <a:moveTo>
                  <a:pt x="5738" y="3108"/>
                </a:moveTo>
                <a:cubicBezTo>
                  <a:pt x="6824" y="3145"/>
                  <a:pt x="8043" y="4692"/>
                  <a:pt x="8773" y="6942"/>
                </a:cubicBezTo>
                <a:cubicBezTo>
                  <a:pt x="9213" y="8295"/>
                  <a:pt x="9214" y="8280"/>
                  <a:pt x="10278" y="8512"/>
                </a:cubicBezTo>
                <a:cubicBezTo>
                  <a:pt x="10687" y="8601"/>
                  <a:pt x="10854" y="8729"/>
                  <a:pt x="10928" y="9002"/>
                </a:cubicBezTo>
                <a:cubicBezTo>
                  <a:pt x="11078" y="9554"/>
                  <a:pt x="11007" y="11054"/>
                  <a:pt x="10809" y="11552"/>
                </a:cubicBezTo>
                <a:cubicBezTo>
                  <a:pt x="10713" y="11792"/>
                  <a:pt x="10638" y="12130"/>
                  <a:pt x="10638" y="12295"/>
                </a:cubicBezTo>
                <a:cubicBezTo>
                  <a:pt x="10638" y="12483"/>
                  <a:pt x="10551" y="12583"/>
                  <a:pt x="10415" y="12583"/>
                </a:cubicBezTo>
                <a:cubicBezTo>
                  <a:pt x="10295" y="12583"/>
                  <a:pt x="10105" y="12724"/>
                  <a:pt x="9988" y="12887"/>
                </a:cubicBezTo>
                <a:cubicBezTo>
                  <a:pt x="9870" y="13049"/>
                  <a:pt x="9731" y="13135"/>
                  <a:pt x="9680" y="13072"/>
                </a:cubicBezTo>
                <a:cubicBezTo>
                  <a:pt x="9512" y="12868"/>
                  <a:pt x="9128" y="13536"/>
                  <a:pt x="8782" y="14643"/>
                </a:cubicBezTo>
                <a:cubicBezTo>
                  <a:pt x="8414" y="15820"/>
                  <a:pt x="7740" y="17042"/>
                  <a:pt x="7132" y="17649"/>
                </a:cubicBezTo>
                <a:cubicBezTo>
                  <a:pt x="6722" y="18058"/>
                  <a:pt x="6450" y="18042"/>
                  <a:pt x="5216" y="17514"/>
                </a:cubicBezTo>
                <a:cubicBezTo>
                  <a:pt x="4582" y="17243"/>
                  <a:pt x="4113" y="17363"/>
                  <a:pt x="4113" y="17801"/>
                </a:cubicBezTo>
                <a:cubicBezTo>
                  <a:pt x="4113" y="18168"/>
                  <a:pt x="4055" y="18145"/>
                  <a:pt x="3540" y="17615"/>
                </a:cubicBezTo>
                <a:cubicBezTo>
                  <a:pt x="2924" y="16981"/>
                  <a:pt x="2142" y="15280"/>
                  <a:pt x="1787" y="13782"/>
                </a:cubicBezTo>
                <a:cubicBezTo>
                  <a:pt x="1522" y="12664"/>
                  <a:pt x="1489" y="12304"/>
                  <a:pt x="1488" y="10894"/>
                </a:cubicBezTo>
                <a:cubicBezTo>
                  <a:pt x="1487" y="9091"/>
                  <a:pt x="1619" y="8139"/>
                  <a:pt x="1967" y="7398"/>
                </a:cubicBezTo>
                <a:cubicBezTo>
                  <a:pt x="2096" y="7122"/>
                  <a:pt x="2198" y="6741"/>
                  <a:pt x="2198" y="6553"/>
                </a:cubicBezTo>
                <a:cubicBezTo>
                  <a:pt x="2198" y="6107"/>
                  <a:pt x="3102" y="4412"/>
                  <a:pt x="3626" y="3885"/>
                </a:cubicBezTo>
                <a:cubicBezTo>
                  <a:pt x="4029" y="3479"/>
                  <a:pt x="5091" y="3086"/>
                  <a:pt x="5738" y="3108"/>
                </a:cubicBezTo>
                <a:close/>
                <a:moveTo>
                  <a:pt x="18479" y="8259"/>
                </a:moveTo>
                <a:lnTo>
                  <a:pt x="19112" y="9509"/>
                </a:lnTo>
                <a:cubicBezTo>
                  <a:pt x="19459" y="10195"/>
                  <a:pt x="19745" y="10776"/>
                  <a:pt x="19745" y="10792"/>
                </a:cubicBezTo>
                <a:cubicBezTo>
                  <a:pt x="19745" y="10808"/>
                  <a:pt x="19549" y="11225"/>
                  <a:pt x="19308" y="11721"/>
                </a:cubicBezTo>
                <a:lnTo>
                  <a:pt x="18864" y="12616"/>
                </a:lnTo>
                <a:lnTo>
                  <a:pt x="18308" y="11569"/>
                </a:lnTo>
                <a:cubicBezTo>
                  <a:pt x="17999" y="10987"/>
                  <a:pt x="17676" y="10505"/>
                  <a:pt x="17590" y="10505"/>
                </a:cubicBezTo>
                <a:cubicBezTo>
                  <a:pt x="17337" y="10505"/>
                  <a:pt x="17044" y="10871"/>
                  <a:pt x="16572" y="11772"/>
                </a:cubicBezTo>
                <a:lnTo>
                  <a:pt x="16127" y="12616"/>
                </a:lnTo>
                <a:lnTo>
                  <a:pt x="15897" y="12076"/>
                </a:lnTo>
                <a:cubicBezTo>
                  <a:pt x="15499" y="11155"/>
                  <a:pt x="15042" y="10505"/>
                  <a:pt x="14793" y="10505"/>
                </a:cubicBezTo>
                <a:cubicBezTo>
                  <a:pt x="14634" y="10505"/>
                  <a:pt x="14364" y="10846"/>
                  <a:pt x="13998" y="11535"/>
                </a:cubicBezTo>
                <a:lnTo>
                  <a:pt x="13451" y="12583"/>
                </a:lnTo>
                <a:lnTo>
                  <a:pt x="12981" y="11637"/>
                </a:lnTo>
                <a:cubicBezTo>
                  <a:pt x="12722" y="11119"/>
                  <a:pt x="12436" y="10645"/>
                  <a:pt x="12348" y="10590"/>
                </a:cubicBezTo>
                <a:cubicBezTo>
                  <a:pt x="12166" y="10475"/>
                  <a:pt x="12045" y="9805"/>
                  <a:pt x="12177" y="9644"/>
                </a:cubicBezTo>
                <a:cubicBezTo>
                  <a:pt x="12225" y="9586"/>
                  <a:pt x="12262" y="9335"/>
                  <a:pt x="12262" y="9087"/>
                </a:cubicBezTo>
                <a:cubicBezTo>
                  <a:pt x="12262" y="8839"/>
                  <a:pt x="12315" y="8584"/>
                  <a:pt x="12374" y="8512"/>
                </a:cubicBezTo>
                <a:cubicBezTo>
                  <a:pt x="12432" y="8441"/>
                  <a:pt x="13828" y="8340"/>
                  <a:pt x="15478" y="8310"/>
                </a:cubicBezTo>
                <a:lnTo>
                  <a:pt x="18479" y="8259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56" name="Session Key"/>
          <p:cNvSpPr txBox="1"/>
          <p:nvPr/>
        </p:nvSpPr>
        <p:spPr>
          <a:xfrm>
            <a:off x="2679358" y="9119150"/>
            <a:ext cx="1169194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Session Key</a:t>
            </a:r>
          </a:p>
        </p:txBody>
      </p:sp>
      <p:sp>
        <p:nvSpPr>
          <p:cNvPr id="357" name="AES Encryption"/>
          <p:cNvSpPr/>
          <p:nvPr/>
        </p:nvSpPr>
        <p:spPr>
          <a:xfrm>
            <a:off x="5943041" y="8289504"/>
            <a:ext cx="1836726" cy="770332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AES Encryption</a:t>
            </a:r>
          </a:p>
        </p:txBody>
      </p:sp>
      <p:sp>
        <p:nvSpPr>
          <p:cNvPr id="358" name="PublicKey Encryption"/>
          <p:cNvSpPr/>
          <p:nvPr/>
        </p:nvSpPr>
        <p:spPr>
          <a:xfrm>
            <a:off x="7893922" y="9437437"/>
            <a:ext cx="1645312" cy="945593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PublicKey Encryption</a:t>
            </a:r>
          </a:p>
        </p:txBody>
      </p:sp>
      <p:pic>
        <p:nvPicPr>
          <p:cNvPr id="359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817" y="9494796"/>
            <a:ext cx="1333501" cy="830874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PublicKey"/>
          <p:cNvSpPr txBox="1"/>
          <p:nvPr/>
        </p:nvSpPr>
        <p:spPr>
          <a:xfrm>
            <a:off x="5477971" y="10284627"/>
            <a:ext cx="1169194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PublicKey</a:t>
            </a:r>
          </a:p>
        </p:txBody>
      </p:sp>
      <p:pic>
        <p:nvPicPr>
          <p:cNvPr id="361" name="붙여넣은 동영상.png" descr="붙여넣은 동영상.png"/>
          <p:cNvPicPr>
            <a:picLocks noChangeAspect="1"/>
          </p:cNvPicPr>
          <p:nvPr/>
        </p:nvPicPr>
        <p:blipFill>
          <a:blip r:embed="rId7"/>
          <a:srcRect l="12031" t="22257" r="12023" b="22025"/>
          <a:stretch>
            <a:fillRect/>
          </a:stretch>
        </p:blipFill>
        <p:spPr>
          <a:xfrm>
            <a:off x="3892933" y="9584779"/>
            <a:ext cx="1250157" cy="9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213" y="1"/>
                </a:moveTo>
                <a:lnTo>
                  <a:pt x="110" y="178"/>
                </a:lnTo>
                <a:lnTo>
                  <a:pt x="0" y="346"/>
                </a:lnTo>
                <a:lnTo>
                  <a:pt x="0" y="10861"/>
                </a:lnTo>
                <a:cubicBezTo>
                  <a:pt x="0" y="20561"/>
                  <a:pt x="8" y="21385"/>
                  <a:pt x="75" y="21487"/>
                </a:cubicBezTo>
                <a:cubicBezTo>
                  <a:pt x="146" y="21594"/>
                  <a:pt x="538" y="21599"/>
                  <a:pt x="10793" y="21599"/>
                </a:cubicBezTo>
                <a:cubicBezTo>
                  <a:pt x="20635" y="21599"/>
                  <a:pt x="21442" y="21589"/>
                  <a:pt x="21518" y="21496"/>
                </a:cubicBezTo>
                <a:cubicBezTo>
                  <a:pt x="21596" y="21400"/>
                  <a:pt x="21600" y="20993"/>
                  <a:pt x="21600" y="10842"/>
                </a:cubicBezTo>
                <a:cubicBezTo>
                  <a:pt x="21600" y="331"/>
                  <a:pt x="21600" y="282"/>
                  <a:pt x="21511" y="169"/>
                </a:cubicBezTo>
                <a:cubicBezTo>
                  <a:pt x="21428" y="64"/>
                  <a:pt x="21311" y="54"/>
                  <a:pt x="20139" y="29"/>
                </a:cubicBezTo>
                <a:cubicBezTo>
                  <a:pt x="19437" y="13"/>
                  <a:pt x="14667" y="-1"/>
                  <a:pt x="9538" y="1"/>
                </a:cubicBezTo>
                <a:lnTo>
                  <a:pt x="213" y="1"/>
                </a:lnTo>
                <a:close/>
              </a:path>
            </a:pathLst>
          </a:custGeom>
          <a:ln w="12700">
            <a:solidFill>
              <a:schemeClr val="accent6">
                <a:satOff val="-16844"/>
                <a:lumOff val="-30747"/>
              </a:schemeClr>
            </a:solidFill>
            <a:miter lim="400000"/>
          </a:ln>
        </p:spPr>
      </p:pic>
      <p:sp>
        <p:nvSpPr>
          <p:cNvPr id="362" name="Server Certificate"/>
          <p:cNvSpPr txBox="1"/>
          <p:nvPr/>
        </p:nvSpPr>
        <p:spPr>
          <a:xfrm>
            <a:off x="3933414" y="10521978"/>
            <a:ext cx="1169195" cy="50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Server Certificate</a:t>
            </a:r>
          </a:p>
        </p:txBody>
      </p:sp>
      <p:sp>
        <p:nvSpPr>
          <p:cNvPr id="363" name="선"/>
          <p:cNvSpPr/>
          <p:nvPr/>
        </p:nvSpPr>
        <p:spPr>
          <a:xfrm>
            <a:off x="6975696" y="9910233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4" name="선"/>
          <p:cNvSpPr/>
          <p:nvPr/>
        </p:nvSpPr>
        <p:spPr>
          <a:xfrm>
            <a:off x="4259601" y="8741381"/>
            <a:ext cx="15707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5" name="선"/>
          <p:cNvSpPr/>
          <p:nvPr/>
        </p:nvSpPr>
        <p:spPr>
          <a:xfrm>
            <a:off x="3658468" y="7408615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6" name="선"/>
          <p:cNvSpPr/>
          <p:nvPr/>
        </p:nvSpPr>
        <p:spPr>
          <a:xfrm>
            <a:off x="3495031" y="7945367"/>
            <a:ext cx="3101220" cy="3065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선"/>
          <p:cNvSpPr/>
          <p:nvPr/>
        </p:nvSpPr>
        <p:spPr>
          <a:xfrm>
            <a:off x="4305949" y="8767820"/>
            <a:ext cx="3791052" cy="7611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8" name="선"/>
          <p:cNvSpPr/>
          <p:nvPr/>
        </p:nvSpPr>
        <p:spPr>
          <a:xfrm>
            <a:off x="9142867" y="6232351"/>
            <a:ext cx="1" cy="6337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69" name="붙여넣은 동영상.png" descr="붙여넣은 동영상.png"/>
          <p:cNvPicPr>
            <a:picLocks noChangeAspect="1"/>
          </p:cNvPicPr>
          <p:nvPr/>
        </p:nvPicPr>
        <p:blipFill>
          <a:blip r:embed="rId7"/>
          <a:srcRect l="12031" t="22257" r="12023" b="22025"/>
          <a:stretch>
            <a:fillRect/>
          </a:stretch>
        </p:blipFill>
        <p:spPr>
          <a:xfrm>
            <a:off x="11943708" y="4824244"/>
            <a:ext cx="1250157" cy="91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213" y="1"/>
                </a:moveTo>
                <a:lnTo>
                  <a:pt x="110" y="178"/>
                </a:lnTo>
                <a:lnTo>
                  <a:pt x="0" y="346"/>
                </a:lnTo>
                <a:lnTo>
                  <a:pt x="0" y="10861"/>
                </a:lnTo>
                <a:cubicBezTo>
                  <a:pt x="0" y="20561"/>
                  <a:pt x="8" y="21385"/>
                  <a:pt x="75" y="21487"/>
                </a:cubicBezTo>
                <a:cubicBezTo>
                  <a:pt x="146" y="21594"/>
                  <a:pt x="538" y="21599"/>
                  <a:pt x="10793" y="21599"/>
                </a:cubicBezTo>
                <a:cubicBezTo>
                  <a:pt x="20635" y="21599"/>
                  <a:pt x="21442" y="21589"/>
                  <a:pt x="21518" y="21496"/>
                </a:cubicBezTo>
                <a:cubicBezTo>
                  <a:pt x="21596" y="21400"/>
                  <a:pt x="21600" y="20993"/>
                  <a:pt x="21600" y="10842"/>
                </a:cubicBezTo>
                <a:cubicBezTo>
                  <a:pt x="21600" y="331"/>
                  <a:pt x="21600" y="282"/>
                  <a:pt x="21511" y="169"/>
                </a:cubicBezTo>
                <a:cubicBezTo>
                  <a:pt x="21428" y="64"/>
                  <a:pt x="21311" y="54"/>
                  <a:pt x="20139" y="29"/>
                </a:cubicBezTo>
                <a:cubicBezTo>
                  <a:pt x="19437" y="13"/>
                  <a:pt x="14667" y="-1"/>
                  <a:pt x="9538" y="1"/>
                </a:cubicBezTo>
                <a:lnTo>
                  <a:pt x="213" y="1"/>
                </a:lnTo>
                <a:close/>
              </a:path>
            </a:pathLst>
          </a:custGeom>
          <a:ln w="12700">
            <a:solidFill>
              <a:schemeClr val="accent6">
                <a:satOff val="-16844"/>
                <a:lumOff val="-30747"/>
              </a:schemeClr>
            </a:solidFill>
            <a:miter lim="400000"/>
          </a:ln>
        </p:spPr>
      </p:pic>
      <p:sp>
        <p:nvSpPr>
          <p:cNvPr id="370" name="Client Certificate"/>
          <p:cNvSpPr txBox="1"/>
          <p:nvPr/>
        </p:nvSpPr>
        <p:spPr>
          <a:xfrm>
            <a:off x="11984189" y="5761443"/>
            <a:ext cx="1169195" cy="50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Client Certificate</a:t>
            </a:r>
          </a:p>
        </p:txBody>
      </p:sp>
      <p:sp>
        <p:nvSpPr>
          <p:cNvPr id="371" name="Digital Signature"/>
          <p:cNvSpPr/>
          <p:nvPr/>
        </p:nvSpPr>
        <p:spPr>
          <a:xfrm>
            <a:off x="11566921" y="6813919"/>
            <a:ext cx="2049820" cy="983694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Digital Signature</a:t>
            </a:r>
          </a:p>
        </p:txBody>
      </p:sp>
      <p:sp>
        <p:nvSpPr>
          <p:cNvPr id="372" name="Encrypted data"/>
          <p:cNvSpPr/>
          <p:nvPr/>
        </p:nvSpPr>
        <p:spPr>
          <a:xfrm>
            <a:off x="11566921" y="8182823"/>
            <a:ext cx="2049820" cy="9836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3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Encrypted data</a:t>
            </a:r>
          </a:p>
        </p:txBody>
      </p:sp>
      <p:grpSp>
        <p:nvGrpSpPr>
          <p:cNvPr id="375" name="붙여넣은 동영상.png"/>
          <p:cNvGrpSpPr/>
          <p:nvPr/>
        </p:nvGrpSpPr>
        <p:grpSpPr>
          <a:xfrm>
            <a:off x="11983448" y="9443572"/>
            <a:ext cx="1216767" cy="849842"/>
            <a:chOff x="0" y="0"/>
            <a:chExt cx="1216765" cy="849841"/>
          </a:xfrm>
        </p:grpSpPr>
        <p:pic>
          <p:nvPicPr>
            <p:cNvPr id="374" name="붙여넣은 동영상.png" descr="붙여넣은 동영상.png"/>
            <p:cNvPicPr>
              <a:picLocks noChangeAspect="1"/>
            </p:cNvPicPr>
            <p:nvPr/>
          </p:nvPicPr>
          <p:blipFill>
            <a:blip r:embed="rId5"/>
            <a:srcRect l="34" t="24674" b="24683"/>
            <a:stretch>
              <a:fillRect/>
            </a:stretch>
          </p:blipFill>
          <p:spPr>
            <a:xfrm>
              <a:off x="101617" y="101593"/>
              <a:ext cx="1000849" cy="50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extrusionOk="0">
                  <a:moveTo>
                    <a:pt x="5456" y="1"/>
                  </a:moveTo>
                  <a:cubicBezTo>
                    <a:pt x="4856" y="-7"/>
                    <a:pt x="4247" y="135"/>
                    <a:pt x="3780" y="423"/>
                  </a:cubicBezTo>
                  <a:cubicBezTo>
                    <a:pt x="2446" y="1244"/>
                    <a:pt x="1391" y="2872"/>
                    <a:pt x="684" y="5202"/>
                  </a:cubicBezTo>
                  <a:cubicBezTo>
                    <a:pt x="75" y="7211"/>
                    <a:pt x="-34" y="8204"/>
                    <a:pt x="9" y="11265"/>
                  </a:cubicBezTo>
                  <a:lnTo>
                    <a:pt x="43" y="13866"/>
                  </a:lnTo>
                  <a:lnTo>
                    <a:pt x="445" y="15454"/>
                  </a:lnTo>
                  <a:cubicBezTo>
                    <a:pt x="1312" y="18888"/>
                    <a:pt x="2798" y="21047"/>
                    <a:pt x="4592" y="21483"/>
                  </a:cubicBezTo>
                  <a:cubicBezTo>
                    <a:pt x="4912" y="21561"/>
                    <a:pt x="5243" y="21593"/>
                    <a:pt x="5567" y="21567"/>
                  </a:cubicBezTo>
                  <a:cubicBezTo>
                    <a:pt x="6537" y="21490"/>
                    <a:pt x="7492" y="20947"/>
                    <a:pt x="8260" y="20030"/>
                  </a:cubicBezTo>
                  <a:cubicBezTo>
                    <a:pt x="8845" y="19334"/>
                    <a:pt x="9678" y="17804"/>
                    <a:pt x="9936" y="16940"/>
                  </a:cubicBezTo>
                  <a:cubicBezTo>
                    <a:pt x="10070" y="16494"/>
                    <a:pt x="10162" y="16404"/>
                    <a:pt x="10603" y="16332"/>
                  </a:cubicBezTo>
                  <a:cubicBezTo>
                    <a:pt x="11075" y="16255"/>
                    <a:pt x="11173" y="16158"/>
                    <a:pt x="11630" y="15268"/>
                  </a:cubicBezTo>
                  <a:lnTo>
                    <a:pt x="12126" y="14288"/>
                  </a:lnTo>
                  <a:lnTo>
                    <a:pt x="12596" y="15234"/>
                  </a:lnTo>
                  <a:cubicBezTo>
                    <a:pt x="13340" y="16725"/>
                    <a:pt x="13685" y="16687"/>
                    <a:pt x="14443" y="15031"/>
                  </a:cubicBezTo>
                  <a:lnTo>
                    <a:pt x="14793" y="14271"/>
                  </a:lnTo>
                  <a:lnTo>
                    <a:pt x="15281" y="15217"/>
                  </a:lnTo>
                  <a:cubicBezTo>
                    <a:pt x="15549" y="15737"/>
                    <a:pt x="15877" y="16214"/>
                    <a:pt x="16016" y="16281"/>
                  </a:cubicBezTo>
                  <a:cubicBezTo>
                    <a:pt x="16349" y="16442"/>
                    <a:pt x="16746" y="16022"/>
                    <a:pt x="17171" y="15065"/>
                  </a:cubicBezTo>
                  <a:lnTo>
                    <a:pt x="17504" y="14305"/>
                  </a:lnTo>
                  <a:lnTo>
                    <a:pt x="17923" y="15150"/>
                  </a:lnTo>
                  <a:cubicBezTo>
                    <a:pt x="18456" y="16222"/>
                    <a:pt x="18785" y="16499"/>
                    <a:pt x="19155" y="16197"/>
                  </a:cubicBezTo>
                  <a:cubicBezTo>
                    <a:pt x="19306" y="16073"/>
                    <a:pt x="19910" y="15007"/>
                    <a:pt x="20497" y="13832"/>
                  </a:cubicBezTo>
                  <a:cubicBezTo>
                    <a:pt x="21557" y="11710"/>
                    <a:pt x="21566" y="11696"/>
                    <a:pt x="21566" y="10792"/>
                  </a:cubicBezTo>
                  <a:cubicBezTo>
                    <a:pt x="21566" y="9891"/>
                    <a:pt x="21553" y="9856"/>
                    <a:pt x="20531" y="7803"/>
                  </a:cubicBezTo>
                  <a:cubicBezTo>
                    <a:pt x="19964" y="6664"/>
                    <a:pt x="19375" y="5613"/>
                    <a:pt x="19223" y="5456"/>
                  </a:cubicBezTo>
                  <a:cubicBezTo>
                    <a:pt x="18985" y="5210"/>
                    <a:pt x="18331" y="5180"/>
                    <a:pt x="14563" y="5236"/>
                  </a:cubicBezTo>
                  <a:lnTo>
                    <a:pt x="10184" y="5304"/>
                  </a:lnTo>
                  <a:lnTo>
                    <a:pt x="9817" y="4358"/>
                  </a:lnTo>
                  <a:cubicBezTo>
                    <a:pt x="9112" y="2519"/>
                    <a:pt x="8204" y="1209"/>
                    <a:pt x="7089" y="457"/>
                  </a:cubicBezTo>
                  <a:cubicBezTo>
                    <a:pt x="6646" y="158"/>
                    <a:pt x="6055" y="8"/>
                    <a:pt x="5456" y="1"/>
                  </a:cubicBezTo>
                  <a:close/>
                  <a:moveTo>
                    <a:pt x="5738" y="3108"/>
                  </a:moveTo>
                  <a:cubicBezTo>
                    <a:pt x="6824" y="3145"/>
                    <a:pt x="8043" y="4692"/>
                    <a:pt x="8773" y="6942"/>
                  </a:cubicBezTo>
                  <a:cubicBezTo>
                    <a:pt x="9213" y="8295"/>
                    <a:pt x="9214" y="8280"/>
                    <a:pt x="10278" y="8512"/>
                  </a:cubicBezTo>
                  <a:cubicBezTo>
                    <a:pt x="10687" y="8601"/>
                    <a:pt x="10854" y="8729"/>
                    <a:pt x="10928" y="9002"/>
                  </a:cubicBezTo>
                  <a:cubicBezTo>
                    <a:pt x="11078" y="9554"/>
                    <a:pt x="11007" y="11054"/>
                    <a:pt x="10809" y="11552"/>
                  </a:cubicBezTo>
                  <a:cubicBezTo>
                    <a:pt x="10713" y="11792"/>
                    <a:pt x="10638" y="12130"/>
                    <a:pt x="10638" y="12295"/>
                  </a:cubicBezTo>
                  <a:cubicBezTo>
                    <a:pt x="10638" y="12483"/>
                    <a:pt x="10551" y="12583"/>
                    <a:pt x="10415" y="12583"/>
                  </a:cubicBezTo>
                  <a:cubicBezTo>
                    <a:pt x="10295" y="12583"/>
                    <a:pt x="10105" y="12724"/>
                    <a:pt x="9988" y="12887"/>
                  </a:cubicBezTo>
                  <a:cubicBezTo>
                    <a:pt x="9870" y="13049"/>
                    <a:pt x="9731" y="13135"/>
                    <a:pt x="9680" y="13072"/>
                  </a:cubicBezTo>
                  <a:cubicBezTo>
                    <a:pt x="9512" y="12868"/>
                    <a:pt x="9128" y="13536"/>
                    <a:pt x="8782" y="14643"/>
                  </a:cubicBezTo>
                  <a:cubicBezTo>
                    <a:pt x="8414" y="15820"/>
                    <a:pt x="7740" y="17042"/>
                    <a:pt x="7132" y="17649"/>
                  </a:cubicBezTo>
                  <a:cubicBezTo>
                    <a:pt x="6722" y="18058"/>
                    <a:pt x="6450" y="18042"/>
                    <a:pt x="5216" y="17514"/>
                  </a:cubicBezTo>
                  <a:cubicBezTo>
                    <a:pt x="4582" y="17243"/>
                    <a:pt x="4113" y="17363"/>
                    <a:pt x="4113" y="17801"/>
                  </a:cubicBezTo>
                  <a:cubicBezTo>
                    <a:pt x="4113" y="18168"/>
                    <a:pt x="4055" y="18145"/>
                    <a:pt x="3540" y="17615"/>
                  </a:cubicBezTo>
                  <a:cubicBezTo>
                    <a:pt x="2924" y="16981"/>
                    <a:pt x="2142" y="15280"/>
                    <a:pt x="1787" y="13782"/>
                  </a:cubicBezTo>
                  <a:cubicBezTo>
                    <a:pt x="1522" y="12664"/>
                    <a:pt x="1489" y="12304"/>
                    <a:pt x="1488" y="10894"/>
                  </a:cubicBezTo>
                  <a:cubicBezTo>
                    <a:pt x="1487" y="9091"/>
                    <a:pt x="1619" y="8139"/>
                    <a:pt x="1967" y="7398"/>
                  </a:cubicBezTo>
                  <a:cubicBezTo>
                    <a:pt x="2096" y="7122"/>
                    <a:pt x="2198" y="6741"/>
                    <a:pt x="2198" y="6553"/>
                  </a:cubicBezTo>
                  <a:cubicBezTo>
                    <a:pt x="2198" y="6107"/>
                    <a:pt x="3102" y="4412"/>
                    <a:pt x="3626" y="3885"/>
                  </a:cubicBezTo>
                  <a:cubicBezTo>
                    <a:pt x="4029" y="3479"/>
                    <a:pt x="5091" y="3086"/>
                    <a:pt x="5738" y="3108"/>
                  </a:cubicBezTo>
                  <a:close/>
                  <a:moveTo>
                    <a:pt x="18479" y="8259"/>
                  </a:moveTo>
                  <a:lnTo>
                    <a:pt x="19112" y="9509"/>
                  </a:lnTo>
                  <a:cubicBezTo>
                    <a:pt x="19459" y="10195"/>
                    <a:pt x="19745" y="10776"/>
                    <a:pt x="19745" y="10792"/>
                  </a:cubicBezTo>
                  <a:cubicBezTo>
                    <a:pt x="19745" y="10808"/>
                    <a:pt x="19549" y="11225"/>
                    <a:pt x="19308" y="11721"/>
                  </a:cubicBezTo>
                  <a:lnTo>
                    <a:pt x="18864" y="12616"/>
                  </a:lnTo>
                  <a:lnTo>
                    <a:pt x="18308" y="11569"/>
                  </a:lnTo>
                  <a:cubicBezTo>
                    <a:pt x="17999" y="10987"/>
                    <a:pt x="17676" y="10505"/>
                    <a:pt x="17590" y="10505"/>
                  </a:cubicBezTo>
                  <a:cubicBezTo>
                    <a:pt x="17337" y="10505"/>
                    <a:pt x="17044" y="10871"/>
                    <a:pt x="16572" y="11772"/>
                  </a:cubicBezTo>
                  <a:lnTo>
                    <a:pt x="16127" y="12616"/>
                  </a:lnTo>
                  <a:lnTo>
                    <a:pt x="15897" y="12076"/>
                  </a:lnTo>
                  <a:cubicBezTo>
                    <a:pt x="15499" y="11155"/>
                    <a:pt x="15042" y="10505"/>
                    <a:pt x="14793" y="10505"/>
                  </a:cubicBezTo>
                  <a:cubicBezTo>
                    <a:pt x="14634" y="10505"/>
                    <a:pt x="14364" y="10846"/>
                    <a:pt x="13998" y="11535"/>
                  </a:cubicBezTo>
                  <a:lnTo>
                    <a:pt x="13451" y="12583"/>
                  </a:lnTo>
                  <a:lnTo>
                    <a:pt x="12981" y="11637"/>
                  </a:lnTo>
                  <a:cubicBezTo>
                    <a:pt x="12722" y="11119"/>
                    <a:pt x="12436" y="10645"/>
                    <a:pt x="12348" y="10590"/>
                  </a:cubicBezTo>
                  <a:cubicBezTo>
                    <a:pt x="12166" y="10475"/>
                    <a:pt x="12045" y="9805"/>
                    <a:pt x="12177" y="9644"/>
                  </a:cubicBezTo>
                  <a:cubicBezTo>
                    <a:pt x="12225" y="9586"/>
                    <a:pt x="12262" y="9335"/>
                    <a:pt x="12262" y="9087"/>
                  </a:cubicBezTo>
                  <a:cubicBezTo>
                    <a:pt x="12262" y="8839"/>
                    <a:pt x="12315" y="8584"/>
                    <a:pt x="12374" y="8512"/>
                  </a:cubicBezTo>
                  <a:cubicBezTo>
                    <a:pt x="12432" y="8441"/>
                    <a:pt x="13828" y="8340"/>
                    <a:pt x="15478" y="8310"/>
                  </a:cubicBezTo>
                  <a:lnTo>
                    <a:pt x="18479" y="8259"/>
                  </a:lnTo>
                  <a:close/>
                </a:path>
              </a:pathLst>
            </a:custGeom>
            <a:ln>
              <a:noFill/>
            </a:ln>
            <a:effectLst/>
          </p:spPr>
        </p:pic>
        <p:pic>
          <p:nvPicPr>
            <p:cNvPr id="373" name="붙여넣은 동영상.png" descr="붙여넣은 동영상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1216767" cy="849842"/>
            </a:xfrm>
            <a:prstGeom prst="rect">
              <a:avLst/>
            </a:prstGeom>
            <a:effectLst/>
          </p:spPr>
        </p:pic>
      </p:grpSp>
      <p:sp>
        <p:nvSpPr>
          <p:cNvPr id="376" name="Encrypted Session Key"/>
          <p:cNvSpPr txBox="1"/>
          <p:nvPr/>
        </p:nvSpPr>
        <p:spPr>
          <a:xfrm>
            <a:off x="11963604" y="10339103"/>
            <a:ext cx="1169195" cy="50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Encrypted Session Key</a:t>
            </a:r>
          </a:p>
        </p:txBody>
      </p:sp>
      <p:sp>
        <p:nvSpPr>
          <p:cNvPr id="377" name="선"/>
          <p:cNvSpPr/>
          <p:nvPr/>
        </p:nvSpPr>
        <p:spPr>
          <a:xfrm>
            <a:off x="18248724" y="5330598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8" name="선"/>
          <p:cNvSpPr/>
          <p:nvPr/>
        </p:nvSpPr>
        <p:spPr>
          <a:xfrm>
            <a:off x="8264504" y="8674669"/>
            <a:ext cx="30842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9" name="선"/>
          <p:cNvSpPr/>
          <p:nvPr/>
        </p:nvSpPr>
        <p:spPr>
          <a:xfrm>
            <a:off x="10292924" y="7305765"/>
            <a:ext cx="11070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0" name="선"/>
          <p:cNvSpPr/>
          <p:nvPr/>
        </p:nvSpPr>
        <p:spPr>
          <a:xfrm>
            <a:off x="10235742" y="5382917"/>
            <a:ext cx="15707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1" name="Password"/>
          <p:cNvSpPr txBox="1"/>
          <p:nvPr/>
        </p:nvSpPr>
        <p:spPr>
          <a:xfrm>
            <a:off x="4460385" y="4921584"/>
            <a:ext cx="1169194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Password</a:t>
            </a:r>
          </a:p>
        </p:txBody>
      </p:sp>
      <p:sp>
        <p:nvSpPr>
          <p:cNvPr id="382" name="Certificate…"/>
          <p:cNvSpPr/>
          <p:nvPr/>
        </p:nvSpPr>
        <p:spPr>
          <a:xfrm>
            <a:off x="16100885" y="4912614"/>
            <a:ext cx="2049820" cy="105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Certificate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Verification</a:t>
            </a:r>
          </a:p>
        </p:txBody>
      </p:sp>
      <p:pic>
        <p:nvPicPr>
          <p:cNvPr id="383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6146" y="4834963"/>
            <a:ext cx="1333501" cy="83087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PublicKey"/>
          <p:cNvSpPr txBox="1"/>
          <p:nvPr/>
        </p:nvSpPr>
        <p:spPr>
          <a:xfrm>
            <a:off x="19883879" y="5625388"/>
            <a:ext cx="116919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PublicKey</a:t>
            </a:r>
          </a:p>
        </p:txBody>
      </p:sp>
      <p:sp>
        <p:nvSpPr>
          <p:cNvPr id="385" name="Hash Code"/>
          <p:cNvSpPr/>
          <p:nvPr/>
        </p:nvSpPr>
        <p:spPr>
          <a:xfrm>
            <a:off x="19753797" y="6191015"/>
            <a:ext cx="1605932" cy="44351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Code</a:t>
            </a:r>
          </a:p>
        </p:txBody>
      </p:sp>
      <p:sp>
        <p:nvSpPr>
          <p:cNvPr id="386" name="Compare"/>
          <p:cNvSpPr/>
          <p:nvPr/>
        </p:nvSpPr>
        <p:spPr>
          <a:xfrm>
            <a:off x="19673343" y="7167385"/>
            <a:ext cx="1779110" cy="507011"/>
          </a:xfrm>
          <a:prstGeom prst="roundRect">
            <a:avLst>
              <a:gd name="adj" fmla="val 37573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Compare</a:t>
            </a:r>
          </a:p>
        </p:txBody>
      </p:sp>
      <p:sp>
        <p:nvSpPr>
          <p:cNvPr id="387" name="Hash Code"/>
          <p:cNvSpPr/>
          <p:nvPr/>
        </p:nvSpPr>
        <p:spPr>
          <a:xfrm>
            <a:off x="19769146" y="8109103"/>
            <a:ext cx="1587501" cy="53481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Code</a:t>
            </a:r>
          </a:p>
        </p:txBody>
      </p:sp>
      <p:sp>
        <p:nvSpPr>
          <p:cNvPr id="388" name="Verify"/>
          <p:cNvSpPr/>
          <p:nvPr/>
        </p:nvSpPr>
        <p:spPr>
          <a:xfrm>
            <a:off x="17067969" y="6190440"/>
            <a:ext cx="1836725" cy="534814"/>
          </a:xfrm>
          <a:prstGeom prst="ellips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Verify</a:t>
            </a:r>
          </a:p>
        </p:txBody>
      </p:sp>
      <p:sp>
        <p:nvSpPr>
          <p:cNvPr id="389" name="선"/>
          <p:cNvSpPr/>
          <p:nvPr/>
        </p:nvSpPr>
        <p:spPr>
          <a:xfrm>
            <a:off x="19131329" y="8373081"/>
            <a:ext cx="6551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0" name="선"/>
          <p:cNvSpPr/>
          <p:nvPr/>
        </p:nvSpPr>
        <p:spPr>
          <a:xfrm>
            <a:off x="20562897" y="6654545"/>
            <a:ext cx="1" cy="565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91" name="선"/>
          <p:cNvSpPr/>
          <p:nvPr/>
        </p:nvSpPr>
        <p:spPr>
          <a:xfrm flipV="1">
            <a:off x="20562897" y="7638473"/>
            <a:ext cx="1" cy="4816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92" name="붙여넣은 동영상.png" descr="붙여넣은 동영상.png"/>
          <p:cNvPicPr>
            <a:picLocks noChangeAspect="1"/>
          </p:cNvPicPr>
          <p:nvPr/>
        </p:nvPicPr>
        <p:blipFill>
          <a:blip r:embed="rId4"/>
          <a:srcRect l="7692" t="7894" r="8142" b="7893"/>
          <a:stretch>
            <a:fillRect/>
          </a:stretch>
        </p:blipFill>
        <p:spPr>
          <a:xfrm>
            <a:off x="17969293" y="7513199"/>
            <a:ext cx="1169195" cy="1206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4" y="0"/>
                </a:moveTo>
                <a:lnTo>
                  <a:pt x="242" y="298"/>
                </a:lnTo>
                <a:cubicBezTo>
                  <a:pt x="2" y="593"/>
                  <a:pt x="0" y="647"/>
                  <a:pt x="0" y="10839"/>
                </a:cubicBezTo>
                <a:lnTo>
                  <a:pt x="0" y="21081"/>
                </a:lnTo>
                <a:lnTo>
                  <a:pt x="249" y="21337"/>
                </a:lnTo>
                <a:lnTo>
                  <a:pt x="506" y="21600"/>
                </a:lnTo>
                <a:lnTo>
                  <a:pt x="8095" y="21600"/>
                </a:lnTo>
                <a:cubicBezTo>
                  <a:pt x="15526" y="21600"/>
                  <a:pt x="15683" y="21593"/>
                  <a:pt x="15910" y="21373"/>
                </a:cubicBezTo>
                <a:cubicBezTo>
                  <a:pt x="16134" y="21156"/>
                  <a:pt x="16145" y="20997"/>
                  <a:pt x="16145" y="17104"/>
                </a:cubicBezTo>
                <a:cubicBezTo>
                  <a:pt x="16145" y="14530"/>
                  <a:pt x="16102" y="13036"/>
                  <a:pt x="16028" y="12991"/>
                </a:cubicBezTo>
                <a:cubicBezTo>
                  <a:pt x="15964" y="12953"/>
                  <a:pt x="15910" y="12636"/>
                  <a:pt x="15910" y="12281"/>
                </a:cubicBezTo>
                <a:cubicBezTo>
                  <a:pt x="15910" y="11746"/>
                  <a:pt x="15970" y="11534"/>
                  <a:pt x="16277" y="11073"/>
                </a:cubicBezTo>
                <a:cubicBezTo>
                  <a:pt x="16481" y="10767"/>
                  <a:pt x="16666" y="10390"/>
                  <a:pt x="16680" y="10235"/>
                </a:cubicBezTo>
                <a:cubicBezTo>
                  <a:pt x="16695" y="10081"/>
                  <a:pt x="16704" y="9924"/>
                  <a:pt x="16710" y="9887"/>
                </a:cubicBezTo>
                <a:cubicBezTo>
                  <a:pt x="16715" y="9851"/>
                  <a:pt x="16850" y="9766"/>
                  <a:pt x="17010" y="9695"/>
                </a:cubicBezTo>
                <a:cubicBezTo>
                  <a:pt x="17193" y="9615"/>
                  <a:pt x="17827" y="8797"/>
                  <a:pt x="18704" y="7508"/>
                </a:cubicBezTo>
                <a:cubicBezTo>
                  <a:pt x="19977" y="5635"/>
                  <a:pt x="20400" y="5157"/>
                  <a:pt x="20368" y="5626"/>
                </a:cubicBezTo>
                <a:cubicBezTo>
                  <a:pt x="20362" y="5719"/>
                  <a:pt x="19901" y="6468"/>
                  <a:pt x="19342" y="7288"/>
                </a:cubicBezTo>
                <a:cubicBezTo>
                  <a:pt x="18731" y="8182"/>
                  <a:pt x="18348" y="8841"/>
                  <a:pt x="18389" y="8943"/>
                </a:cubicBezTo>
                <a:cubicBezTo>
                  <a:pt x="18455" y="9111"/>
                  <a:pt x="19006" y="9415"/>
                  <a:pt x="19085" y="9326"/>
                </a:cubicBezTo>
                <a:cubicBezTo>
                  <a:pt x="19497" y="8867"/>
                  <a:pt x="21600" y="5613"/>
                  <a:pt x="21600" y="5434"/>
                </a:cubicBezTo>
                <a:cubicBezTo>
                  <a:pt x="21600" y="5231"/>
                  <a:pt x="21214" y="4857"/>
                  <a:pt x="20691" y="4546"/>
                </a:cubicBezTo>
                <a:cubicBezTo>
                  <a:pt x="20670" y="4534"/>
                  <a:pt x="20814" y="4156"/>
                  <a:pt x="21013" y="3715"/>
                </a:cubicBezTo>
                <a:cubicBezTo>
                  <a:pt x="21216" y="3267"/>
                  <a:pt x="21352" y="2821"/>
                  <a:pt x="21314" y="2706"/>
                </a:cubicBezTo>
                <a:cubicBezTo>
                  <a:pt x="21224" y="2432"/>
                  <a:pt x="20050" y="1690"/>
                  <a:pt x="19708" y="1690"/>
                </a:cubicBezTo>
                <a:cubicBezTo>
                  <a:pt x="19360" y="1690"/>
                  <a:pt x="18060" y="3067"/>
                  <a:pt x="17135" y="4418"/>
                </a:cubicBezTo>
                <a:cubicBezTo>
                  <a:pt x="16764" y="4959"/>
                  <a:pt x="16387" y="5398"/>
                  <a:pt x="16299" y="5398"/>
                </a:cubicBezTo>
                <a:cubicBezTo>
                  <a:pt x="16168" y="5398"/>
                  <a:pt x="16145" y="4955"/>
                  <a:pt x="16145" y="2926"/>
                </a:cubicBezTo>
                <a:cubicBezTo>
                  <a:pt x="16145" y="601"/>
                  <a:pt x="16129" y="439"/>
                  <a:pt x="15910" y="227"/>
                </a:cubicBezTo>
                <a:cubicBezTo>
                  <a:pt x="15683" y="7"/>
                  <a:pt x="15523" y="0"/>
                  <a:pt x="8080" y="0"/>
                </a:cubicBezTo>
                <a:lnTo>
                  <a:pt x="48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93" name="AES Decryption"/>
          <p:cNvSpPr/>
          <p:nvPr/>
        </p:nvSpPr>
        <p:spPr>
          <a:xfrm>
            <a:off x="15364454" y="7494112"/>
            <a:ext cx="1836726" cy="770332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AES Decryption</a:t>
            </a:r>
          </a:p>
        </p:txBody>
      </p:sp>
      <p:sp>
        <p:nvSpPr>
          <p:cNvPr id="394" name="Hash Algorithm"/>
          <p:cNvSpPr/>
          <p:nvPr/>
        </p:nvSpPr>
        <p:spPr>
          <a:xfrm>
            <a:off x="19734379" y="9006995"/>
            <a:ext cx="1511301" cy="945593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Algorithm</a:t>
            </a:r>
          </a:p>
        </p:txBody>
      </p:sp>
      <p:sp>
        <p:nvSpPr>
          <p:cNvPr id="395" name="PrivateKey Decryption"/>
          <p:cNvSpPr/>
          <p:nvPr/>
        </p:nvSpPr>
        <p:spPr>
          <a:xfrm>
            <a:off x="15364454" y="8861969"/>
            <a:ext cx="1645311" cy="94559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PrivateKey Decryption</a:t>
            </a:r>
          </a:p>
        </p:txBody>
      </p:sp>
      <p:pic>
        <p:nvPicPr>
          <p:cNvPr id="396" name="붙여넣은 동영상.png" descr="붙여넣은 동영상.png"/>
          <p:cNvPicPr>
            <a:picLocks noChangeAspect="1"/>
          </p:cNvPicPr>
          <p:nvPr/>
        </p:nvPicPr>
        <p:blipFill>
          <a:blip r:embed="rId5"/>
          <a:srcRect l="34" t="24674" b="24683"/>
          <a:stretch>
            <a:fillRect/>
          </a:stretch>
        </p:blipFill>
        <p:spPr>
          <a:xfrm>
            <a:off x="17969292" y="9081255"/>
            <a:ext cx="1000850" cy="507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76" extrusionOk="0">
                <a:moveTo>
                  <a:pt x="5456" y="1"/>
                </a:moveTo>
                <a:cubicBezTo>
                  <a:pt x="4856" y="-7"/>
                  <a:pt x="4247" y="135"/>
                  <a:pt x="3780" y="423"/>
                </a:cubicBezTo>
                <a:cubicBezTo>
                  <a:pt x="2446" y="1244"/>
                  <a:pt x="1391" y="2872"/>
                  <a:pt x="684" y="5202"/>
                </a:cubicBezTo>
                <a:cubicBezTo>
                  <a:pt x="75" y="7211"/>
                  <a:pt x="-34" y="8204"/>
                  <a:pt x="9" y="11265"/>
                </a:cubicBezTo>
                <a:lnTo>
                  <a:pt x="43" y="13866"/>
                </a:lnTo>
                <a:lnTo>
                  <a:pt x="445" y="15454"/>
                </a:lnTo>
                <a:cubicBezTo>
                  <a:pt x="1312" y="18888"/>
                  <a:pt x="2798" y="21047"/>
                  <a:pt x="4592" y="21483"/>
                </a:cubicBezTo>
                <a:cubicBezTo>
                  <a:pt x="4912" y="21561"/>
                  <a:pt x="5243" y="21593"/>
                  <a:pt x="5567" y="21567"/>
                </a:cubicBezTo>
                <a:cubicBezTo>
                  <a:pt x="6537" y="21490"/>
                  <a:pt x="7492" y="20947"/>
                  <a:pt x="8260" y="20030"/>
                </a:cubicBezTo>
                <a:cubicBezTo>
                  <a:pt x="8845" y="19334"/>
                  <a:pt x="9678" y="17804"/>
                  <a:pt x="9936" y="16940"/>
                </a:cubicBezTo>
                <a:cubicBezTo>
                  <a:pt x="10070" y="16494"/>
                  <a:pt x="10162" y="16404"/>
                  <a:pt x="10603" y="16332"/>
                </a:cubicBezTo>
                <a:cubicBezTo>
                  <a:pt x="11075" y="16255"/>
                  <a:pt x="11173" y="16158"/>
                  <a:pt x="11630" y="15268"/>
                </a:cubicBezTo>
                <a:lnTo>
                  <a:pt x="12126" y="14288"/>
                </a:lnTo>
                <a:lnTo>
                  <a:pt x="12596" y="15234"/>
                </a:lnTo>
                <a:cubicBezTo>
                  <a:pt x="13340" y="16725"/>
                  <a:pt x="13685" y="16687"/>
                  <a:pt x="14443" y="15031"/>
                </a:cubicBezTo>
                <a:lnTo>
                  <a:pt x="14793" y="14271"/>
                </a:lnTo>
                <a:lnTo>
                  <a:pt x="15281" y="15217"/>
                </a:lnTo>
                <a:cubicBezTo>
                  <a:pt x="15549" y="15737"/>
                  <a:pt x="15877" y="16214"/>
                  <a:pt x="16016" y="16281"/>
                </a:cubicBezTo>
                <a:cubicBezTo>
                  <a:pt x="16349" y="16442"/>
                  <a:pt x="16746" y="16022"/>
                  <a:pt x="17171" y="15065"/>
                </a:cubicBezTo>
                <a:lnTo>
                  <a:pt x="17504" y="14305"/>
                </a:lnTo>
                <a:lnTo>
                  <a:pt x="17923" y="15150"/>
                </a:lnTo>
                <a:cubicBezTo>
                  <a:pt x="18456" y="16222"/>
                  <a:pt x="18785" y="16499"/>
                  <a:pt x="19155" y="16197"/>
                </a:cubicBezTo>
                <a:cubicBezTo>
                  <a:pt x="19306" y="16073"/>
                  <a:pt x="19910" y="15007"/>
                  <a:pt x="20497" y="13832"/>
                </a:cubicBezTo>
                <a:cubicBezTo>
                  <a:pt x="21557" y="11710"/>
                  <a:pt x="21566" y="11696"/>
                  <a:pt x="21566" y="10792"/>
                </a:cubicBezTo>
                <a:cubicBezTo>
                  <a:pt x="21566" y="9891"/>
                  <a:pt x="21553" y="9856"/>
                  <a:pt x="20531" y="7803"/>
                </a:cubicBezTo>
                <a:cubicBezTo>
                  <a:pt x="19964" y="6664"/>
                  <a:pt x="19375" y="5613"/>
                  <a:pt x="19223" y="5456"/>
                </a:cubicBezTo>
                <a:cubicBezTo>
                  <a:pt x="18985" y="5210"/>
                  <a:pt x="18331" y="5180"/>
                  <a:pt x="14563" y="5236"/>
                </a:cubicBezTo>
                <a:lnTo>
                  <a:pt x="10184" y="5304"/>
                </a:lnTo>
                <a:lnTo>
                  <a:pt x="9817" y="4358"/>
                </a:lnTo>
                <a:cubicBezTo>
                  <a:pt x="9112" y="2519"/>
                  <a:pt x="8204" y="1209"/>
                  <a:pt x="7089" y="457"/>
                </a:cubicBezTo>
                <a:cubicBezTo>
                  <a:pt x="6646" y="158"/>
                  <a:pt x="6055" y="8"/>
                  <a:pt x="5456" y="1"/>
                </a:cubicBezTo>
                <a:close/>
                <a:moveTo>
                  <a:pt x="5738" y="3108"/>
                </a:moveTo>
                <a:cubicBezTo>
                  <a:pt x="6824" y="3145"/>
                  <a:pt x="8043" y="4692"/>
                  <a:pt x="8773" y="6942"/>
                </a:cubicBezTo>
                <a:cubicBezTo>
                  <a:pt x="9213" y="8295"/>
                  <a:pt x="9214" y="8280"/>
                  <a:pt x="10278" y="8512"/>
                </a:cubicBezTo>
                <a:cubicBezTo>
                  <a:pt x="10687" y="8601"/>
                  <a:pt x="10854" y="8729"/>
                  <a:pt x="10928" y="9002"/>
                </a:cubicBezTo>
                <a:cubicBezTo>
                  <a:pt x="11078" y="9554"/>
                  <a:pt x="11007" y="11054"/>
                  <a:pt x="10809" y="11552"/>
                </a:cubicBezTo>
                <a:cubicBezTo>
                  <a:pt x="10713" y="11792"/>
                  <a:pt x="10638" y="12130"/>
                  <a:pt x="10638" y="12295"/>
                </a:cubicBezTo>
                <a:cubicBezTo>
                  <a:pt x="10638" y="12483"/>
                  <a:pt x="10551" y="12583"/>
                  <a:pt x="10415" y="12583"/>
                </a:cubicBezTo>
                <a:cubicBezTo>
                  <a:pt x="10295" y="12583"/>
                  <a:pt x="10105" y="12724"/>
                  <a:pt x="9988" y="12887"/>
                </a:cubicBezTo>
                <a:cubicBezTo>
                  <a:pt x="9870" y="13049"/>
                  <a:pt x="9731" y="13135"/>
                  <a:pt x="9680" y="13072"/>
                </a:cubicBezTo>
                <a:cubicBezTo>
                  <a:pt x="9512" y="12868"/>
                  <a:pt x="9128" y="13536"/>
                  <a:pt x="8782" y="14643"/>
                </a:cubicBezTo>
                <a:cubicBezTo>
                  <a:pt x="8414" y="15820"/>
                  <a:pt x="7740" y="17042"/>
                  <a:pt x="7132" y="17649"/>
                </a:cubicBezTo>
                <a:cubicBezTo>
                  <a:pt x="6722" y="18058"/>
                  <a:pt x="6450" y="18042"/>
                  <a:pt x="5216" y="17514"/>
                </a:cubicBezTo>
                <a:cubicBezTo>
                  <a:pt x="4582" y="17243"/>
                  <a:pt x="4113" y="17363"/>
                  <a:pt x="4113" y="17801"/>
                </a:cubicBezTo>
                <a:cubicBezTo>
                  <a:pt x="4113" y="18168"/>
                  <a:pt x="4055" y="18145"/>
                  <a:pt x="3540" y="17615"/>
                </a:cubicBezTo>
                <a:cubicBezTo>
                  <a:pt x="2924" y="16981"/>
                  <a:pt x="2142" y="15280"/>
                  <a:pt x="1787" y="13782"/>
                </a:cubicBezTo>
                <a:cubicBezTo>
                  <a:pt x="1522" y="12664"/>
                  <a:pt x="1489" y="12304"/>
                  <a:pt x="1488" y="10894"/>
                </a:cubicBezTo>
                <a:cubicBezTo>
                  <a:pt x="1487" y="9091"/>
                  <a:pt x="1619" y="8139"/>
                  <a:pt x="1967" y="7398"/>
                </a:cubicBezTo>
                <a:cubicBezTo>
                  <a:pt x="2096" y="7122"/>
                  <a:pt x="2198" y="6741"/>
                  <a:pt x="2198" y="6553"/>
                </a:cubicBezTo>
                <a:cubicBezTo>
                  <a:pt x="2198" y="6107"/>
                  <a:pt x="3102" y="4412"/>
                  <a:pt x="3626" y="3885"/>
                </a:cubicBezTo>
                <a:cubicBezTo>
                  <a:pt x="4029" y="3479"/>
                  <a:pt x="5091" y="3086"/>
                  <a:pt x="5738" y="3108"/>
                </a:cubicBezTo>
                <a:close/>
                <a:moveTo>
                  <a:pt x="18479" y="8259"/>
                </a:moveTo>
                <a:lnTo>
                  <a:pt x="19112" y="9509"/>
                </a:lnTo>
                <a:cubicBezTo>
                  <a:pt x="19459" y="10195"/>
                  <a:pt x="19745" y="10776"/>
                  <a:pt x="19745" y="10792"/>
                </a:cubicBezTo>
                <a:cubicBezTo>
                  <a:pt x="19745" y="10808"/>
                  <a:pt x="19549" y="11225"/>
                  <a:pt x="19308" y="11721"/>
                </a:cubicBezTo>
                <a:lnTo>
                  <a:pt x="18864" y="12616"/>
                </a:lnTo>
                <a:lnTo>
                  <a:pt x="18308" y="11569"/>
                </a:lnTo>
                <a:cubicBezTo>
                  <a:pt x="17999" y="10987"/>
                  <a:pt x="17676" y="10505"/>
                  <a:pt x="17590" y="10505"/>
                </a:cubicBezTo>
                <a:cubicBezTo>
                  <a:pt x="17337" y="10505"/>
                  <a:pt x="17044" y="10871"/>
                  <a:pt x="16572" y="11772"/>
                </a:cubicBezTo>
                <a:lnTo>
                  <a:pt x="16127" y="12616"/>
                </a:lnTo>
                <a:lnTo>
                  <a:pt x="15897" y="12076"/>
                </a:lnTo>
                <a:cubicBezTo>
                  <a:pt x="15499" y="11155"/>
                  <a:pt x="15042" y="10505"/>
                  <a:pt x="14793" y="10505"/>
                </a:cubicBezTo>
                <a:cubicBezTo>
                  <a:pt x="14634" y="10505"/>
                  <a:pt x="14364" y="10846"/>
                  <a:pt x="13998" y="11535"/>
                </a:cubicBezTo>
                <a:lnTo>
                  <a:pt x="13451" y="12583"/>
                </a:lnTo>
                <a:lnTo>
                  <a:pt x="12981" y="11637"/>
                </a:lnTo>
                <a:cubicBezTo>
                  <a:pt x="12722" y="11119"/>
                  <a:pt x="12436" y="10645"/>
                  <a:pt x="12348" y="10590"/>
                </a:cubicBezTo>
                <a:cubicBezTo>
                  <a:pt x="12166" y="10475"/>
                  <a:pt x="12045" y="9805"/>
                  <a:pt x="12177" y="9644"/>
                </a:cubicBezTo>
                <a:cubicBezTo>
                  <a:pt x="12225" y="9586"/>
                  <a:pt x="12262" y="9335"/>
                  <a:pt x="12262" y="9087"/>
                </a:cubicBezTo>
                <a:cubicBezTo>
                  <a:pt x="12262" y="8839"/>
                  <a:pt x="12315" y="8584"/>
                  <a:pt x="12374" y="8512"/>
                </a:cubicBezTo>
                <a:cubicBezTo>
                  <a:pt x="12432" y="8441"/>
                  <a:pt x="13828" y="8340"/>
                  <a:pt x="15478" y="8310"/>
                </a:cubicBezTo>
                <a:lnTo>
                  <a:pt x="18479" y="8259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97" name="Session Key"/>
          <p:cNvSpPr txBox="1"/>
          <p:nvPr/>
        </p:nvSpPr>
        <p:spPr>
          <a:xfrm>
            <a:off x="17969293" y="9566159"/>
            <a:ext cx="1169195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Session Key</a:t>
            </a:r>
          </a:p>
        </p:txBody>
      </p:sp>
      <p:sp>
        <p:nvSpPr>
          <p:cNvPr id="398" name="AES Decryption"/>
          <p:cNvSpPr/>
          <p:nvPr/>
        </p:nvSpPr>
        <p:spPr>
          <a:xfrm>
            <a:off x="17635528" y="10119295"/>
            <a:ext cx="1836725" cy="1016401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AES Decryption</a:t>
            </a:r>
          </a:p>
        </p:txBody>
      </p:sp>
      <p:pic>
        <p:nvPicPr>
          <p:cNvPr id="399" name="붙여넣은 동영상.png" descr="붙여넣은 동영상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075" y="9888260"/>
            <a:ext cx="1549401" cy="1104901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400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6066" y="10246495"/>
            <a:ext cx="13335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Encrypted PrivateKey"/>
          <p:cNvSpPr txBox="1"/>
          <p:nvPr/>
        </p:nvSpPr>
        <p:spPr>
          <a:xfrm>
            <a:off x="21106178" y="10815465"/>
            <a:ext cx="1169195" cy="50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Encrypted PrivateKey</a:t>
            </a:r>
          </a:p>
        </p:txBody>
      </p:sp>
      <p:sp>
        <p:nvSpPr>
          <p:cNvPr id="402" name="PrivateKey"/>
          <p:cNvSpPr txBox="1"/>
          <p:nvPr/>
        </p:nvSpPr>
        <p:spPr>
          <a:xfrm>
            <a:off x="15835673" y="11056807"/>
            <a:ext cx="116919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PrivateKey</a:t>
            </a:r>
          </a:p>
        </p:txBody>
      </p:sp>
      <p:sp>
        <p:nvSpPr>
          <p:cNvPr id="403" name="Password"/>
          <p:cNvSpPr txBox="1"/>
          <p:nvPr/>
        </p:nvSpPr>
        <p:spPr>
          <a:xfrm>
            <a:off x="19622157" y="10284627"/>
            <a:ext cx="116919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Password</a:t>
            </a:r>
          </a:p>
        </p:txBody>
      </p:sp>
      <p:sp>
        <p:nvSpPr>
          <p:cNvPr id="404" name="선"/>
          <p:cNvSpPr/>
          <p:nvPr/>
        </p:nvSpPr>
        <p:spPr>
          <a:xfrm>
            <a:off x="17367446" y="8155231"/>
            <a:ext cx="581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5" name="선"/>
          <p:cNvSpPr/>
          <p:nvPr/>
        </p:nvSpPr>
        <p:spPr>
          <a:xfrm flipV="1">
            <a:off x="13774456" y="6493940"/>
            <a:ext cx="3081911" cy="7314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6" name="선"/>
          <p:cNvSpPr/>
          <p:nvPr/>
        </p:nvSpPr>
        <p:spPr>
          <a:xfrm>
            <a:off x="13490057" y="5382161"/>
            <a:ext cx="23209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7" name="선"/>
          <p:cNvSpPr/>
          <p:nvPr/>
        </p:nvSpPr>
        <p:spPr>
          <a:xfrm>
            <a:off x="9809631" y="9868492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8" name="선"/>
          <p:cNvSpPr/>
          <p:nvPr/>
        </p:nvSpPr>
        <p:spPr>
          <a:xfrm>
            <a:off x="17188202" y="9334765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선"/>
          <p:cNvSpPr/>
          <p:nvPr/>
        </p:nvSpPr>
        <p:spPr>
          <a:xfrm flipH="1">
            <a:off x="18520956" y="5683888"/>
            <a:ext cx="1329896" cy="4238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0" name="선"/>
          <p:cNvSpPr/>
          <p:nvPr/>
        </p:nvSpPr>
        <p:spPr>
          <a:xfrm flipV="1">
            <a:off x="13272924" y="9402675"/>
            <a:ext cx="2004262" cy="465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1" name="선"/>
          <p:cNvSpPr/>
          <p:nvPr/>
        </p:nvSpPr>
        <p:spPr>
          <a:xfrm flipV="1">
            <a:off x="13763788" y="7923913"/>
            <a:ext cx="1440427" cy="750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2" name="선"/>
          <p:cNvSpPr/>
          <p:nvPr/>
        </p:nvSpPr>
        <p:spPr>
          <a:xfrm flipH="1">
            <a:off x="16907554" y="10627495"/>
            <a:ext cx="5811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3" name="선"/>
          <p:cNvSpPr/>
          <p:nvPr/>
        </p:nvSpPr>
        <p:spPr>
          <a:xfrm flipH="1">
            <a:off x="19774924" y="10627495"/>
            <a:ext cx="11070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4" name="선"/>
          <p:cNvSpPr/>
          <p:nvPr/>
        </p:nvSpPr>
        <p:spPr>
          <a:xfrm>
            <a:off x="19017856" y="6447255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5" name="선"/>
          <p:cNvSpPr/>
          <p:nvPr/>
        </p:nvSpPr>
        <p:spPr>
          <a:xfrm>
            <a:off x="18587411" y="8717274"/>
            <a:ext cx="1330060" cy="511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6" name="선"/>
          <p:cNvSpPr/>
          <p:nvPr/>
        </p:nvSpPr>
        <p:spPr>
          <a:xfrm flipV="1">
            <a:off x="20504771" y="8675052"/>
            <a:ext cx="1" cy="2819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7" name="선"/>
          <p:cNvSpPr/>
          <p:nvPr/>
        </p:nvSpPr>
        <p:spPr>
          <a:xfrm flipV="1">
            <a:off x="16282816" y="9862253"/>
            <a:ext cx="1" cy="3622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8" name="선"/>
          <p:cNvSpPr/>
          <p:nvPr/>
        </p:nvSpPr>
        <p:spPr>
          <a:xfrm flipH="1" flipV="1">
            <a:off x="16881991" y="8349177"/>
            <a:ext cx="1099979" cy="7260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인증서 필요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인증서 필요성</a:t>
            </a:r>
          </a:p>
        </p:txBody>
      </p:sp>
      <p:sp>
        <p:nvSpPr>
          <p:cNvPr id="421" name="PublicKey -&gt; Certific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4300"/>
            </a:lvl1pPr>
          </a:lstStyle>
          <a:p>
            <a:r>
              <a:t>PublicKey -&gt; Certificate</a:t>
            </a:r>
          </a:p>
        </p:txBody>
      </p:sp>
      <p:pic>
        <p:nvPicPr>
          <p:cNvPr id="422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61533" y="3655483"/>
            <a:ext cx="1110866" cy="1055323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Public Encryption"/>
          <p:cNvSpPr/>
          <p:nvPr/>
        </p:nvSpPr>
        <p:spPr>
          <a:xfrm>
            <a:off x="3462866" y="3666066"/>
            <a:ext cx="2231656" cy="1034125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Public Encryption</a:t>
            </a:r>
          </a:p>
        </p:txBody>
      </p:sp>
      <p:sp>
        <p:nvSpPr>
          <p:cNvPr id="424" name="Cipher Text"/>
          <p:cNvSpPr/>
          <p:nvPr/>
        </p:nvSpPr>
        <p:spPr>
          <a:xfrm>
            <a:off x="6785001" y="3548128"/>
            <a:ext cx="1485974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Cipher Text</a:t>
            </a:r>
          </a:p>
        </p:txBody>
      </p:sp>
      <p:pic>
        <p:nvPicPr>
          <p:cNvPr id="425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33" y="3326670"/>
            <a:ext cx="1712917" cy="1712917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Private Decryption"/>
          <p:cNvSpPr/>
          <p:nvPr/>
        </p:nvSpPr>
        <p:spPr>
          <a:xfrm>
            <a:off x="13123333" y="3666066"/>
            <a:ext cx="2231656" cy="1034125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Private Decryption</a:t>
            </a:r>
          </a:p>
        </p:txBody>
      </p:sp>
      <p:pic>
        <p:nvPicPr>
          <p:cNvPr id="427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70400" y="3655483"/>
            <a:ext cx="1110866" cy="105532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j…"/>
          <p:cNvSpPr/>
          <p:nvPr/>
        </p:nvSpPr>
        <p:spPr>
          <a:xfrm>
            <a:off x="6050701" y="6365195"/>
            <a:ext cx="2954574" cy="1477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j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B PublicKey</a:t>
            </a:r>
          </a:p>
        </p:txBody>
      </p:sp>
      <p:pic>
        <p:nvPicPr>
          <p:cNvPr id="429" name="붙여넣은 동영상.png" descr="붙여넣은 동영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0" y="5853594"/>
            <a:ext cx="2231655" cy="1871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837" y="6373736"/>
            <a:ext cx="1110854" cy="692148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j…"/>
          <p:cNvSpPr/>
          <p:nvPr/>
        </p:nvSpPr>
        <p:spPr>
          <a:xfrm>
            <a:off x="12831397" y="6085291"/>
            <a:ext cx="2815526" cy="1407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j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000000"/>
                </a:solidFill>
              </a:rPr>
              <a:t>B PrivateKey</a:t>
            </a:r>
          </a:p>
        </p:txBody>
      </p:sp>
      <p:pic>
        <p:nvPicPr>
          <p:cNvPr id="432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3733" y="6122666"/>
            <a:ext cx="1110854" cy="634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붙여넣은 동영상.png" descr="붙여넣은 동영상.png"/>
          <p:cNvPicPr>
            <a:picLocks noChangeAspect="1"/>
          </p:cNvPicPr>
          <p:nvPr/>
        </p:nvPicPr>
        <p:blipFill>
          <a:blip r:embed="rId7"/>
          <a:srcRect l="21412" t="9920" r="21652" b="9830"/>
          <a:stretch>
            <a:fillRect/>
          </a:stretch>
        </p:blipFill>
        <p:spPr>
          <a:xfrm>
            <a:off x="17378920" y="5048841"/>
            <a:ext cx="916783" cy="1433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10650" y="0"/>
                </a:moveTo>
                <a:cubicBezTo>
                  <a:pt x="10161" y="2"/>
                  <a:pt x="9678" y="22"/>
                  <a:pt x="9397" y="54"/>
                </a:cubicBezTo>
                <a:lnTo>
                  <a:pt x="9257" y="96"/>
                </a:lnTo>
                <a:cubicBezTo>
                  <a:pt x="9025" y="165"/>
                  <a:pt x="8797" y="192"/>
                  <a:pt x="8500" y="203"/>
                </a:cubicBezTo>
                <a:cubicBezTo>
                  <a:pt x="8043" y="290"/>
                  <a:pt x="7622" y="381"/>
                  <a:pt x="7265" y="496"/>
                </a:cubicBezTo>
                <a:cubicBezTo>
                  <a:pt x="7259" y="510"/>
                  <a:pt x="7219" y="515"/>
                  <a:pt x="7181" y="520"/>
                </a:cubicBezTo>
                <a:cubicBezTo>
                  <a:pt x="6696" y="683"/>
                  <a:pt x="6286" y="888"/>
                  <a:pt x="5882" y="1142"/>
                </a:cubicBezTo>
                <a:cubicBezTo>
                  <a:pt x="5875" y="1163"/>
                  <a:pt x="5859" y="1186"/>
                  <a:pt x="5854" y="1202"/>
                </a:cubicBezTo>
                <a:cubicBezTo>
                  <a:pt x="5834" y="1260"/>
                  <a:pt x="5765" y="1298"/>
                  <a:pt x="5695" y="1286"/>
                </a:cubicBezTo>
                <a:cubicBezTo>
                  <a:pt x="5683" y="1284"/>
                  <a:pt x="5678" y="1282"/>
                  <a:pt x="5666" y="1280"/>
                </a:cubicBezTo>
                <a:cubicBezTo>
                  <a:pt x="5545" y="1364"/>
                  <a:pt x="5426" y="1456"/>
                  <a:pt x="5311" y="1555"/>
                </a:cubicBezTo>
                <a:cubicBezTo>
                  <a:pt x="5070" y="1764"/>
                  <a:pt x="4857" y="2003"/>
                  <a:pt x="4685" y="2237"/>
                </a:cubicBezTo>
                <a:cubicBezTo>
                  <a:pt x="4688" y="2313"/>
                  <a:pt x="4691" y="2398"/>
                  <a:pt x="4685" y="2446"/>
                </a:cubicBezTo>
                <a:cubicBezTo>
                  <a:pt x="4670" y="2557"/>
                  <a:pt x="4660" y="2553"/>
                  <a:pt x="4582" y="2428"/>
                </a:cubicBezTo>
                <a:cubicBezTo>
                  <a:pt x="4576" y="2419"/>
                  <a:pt x="4569" y="2412"/>
                  <a:pt x="4563" y="2404"/>
                </a:cubicBezTo>
                <a:cubicBezTo>
                  <a:pt x="4503" y="2498"/>
                  <a:pt x="4445" y="2596"/>
                  <a:pt x="4404" y="2685"/>
                </a:cubicBezTo>
                <a:cubicBezTo>
                  <a:pt x="4376" y="2747"/>
                  <a:pt x="4357" y="2808"/>
                  <a:pt x="4339" y="2877"/>
                </a:cubicBezTo>
                <a:cubicBezTo>
                  <a:pt x="4373" y="2866"/>
                  <a:pt x="4401" y="2842"/>
                  <a:pt x="4423" y="2787"/>
                </a:cubicBezTo>
                <a:cubicBezTo>
                  <a:pt x="4455" y="2708"/>
                  <a:pt x="4471" y="2716"/>
                  <a:pt x="4479" y="2817"/>
                </a:cubicBezTo>
                <a:cubicBezTo>
                  <a:pt x="4486" y="2899"/>
                  <a:pt x="4432" y="2955"/>
                  <a:pt x="4348" y="2955"/>
                </a:cubicBezTo>
                <a:cubicBezTo>
                  <a:pt x="4335" y="2955"/>
                  <a:pt x="4333" y="2963"/>
                  <a:pt x="4320" y="2967"/>
                </a:cubicBezTo>
                <a:cubicBezTo>
                  <a:pt x="4265" y="3256"/>
                  <a:pt x="4252" y="3796"/>
                  <a:pt x="4236" y="5515"/>
                </a:cubicBezTo>
                <a:cubicBezTo>
                  <a:pt x="4216" y="7619"/>
                  <a:pt x="4226" y="8122"/>
                  <a:pt x="4320" y="8589"/>
                </a:cubicBezTo>
                <a:cubicBezTo>
                  <a:pt x="4393" y="8950"/>
                  <a:pt x="4495" y="9322"/>
                  <a:pt x="4601" y="9666"/>
                </a:cubicBezTo>
                <a:cubicBezTo>
                  <a:pt x="4614" y="9676"/>
                  <a:pt x="4640" y="9685"/>
                  <a:pt x="4647" y="9701"/>
                </a:cubicBezTo>
                <a:cubicBezTo>
                  <a:pt x="4674" y="9756"/>
                  <a:pt x="4728" y="9842"/>
                  <a:pt x="4769" y="9893"/>
                </a:cubicBezTo>
                <a:cubicBezTo>
                  <a:pt x="4808" y="9941"/>
                  <a:pt x="4818" y="10087"/>
                  <a:pt x="4797" y="10228"/>
                </a:cubicBezTo>
                <a:cubicBezTo>
                  <a:pt x="4801" y="10238"/>
                  <a:pt x="4802" y="10260"/>
                  <a:pt x="4806" y="10270"/>
                </a:cubicBezTo>
                <a:cubicBezTo>
                  <a:pt x="4860" y="10393"/>
                  <a:pt x="4930" y="10584"/>
                  <a:pt x="4956" y="10688"/>
                </a:cubicBezTo>
                <a:cubicBezTo>
                  <a:pt x="5001" y="10868"/>
                  <a:pt x="4994" y="10878"/>
                  <a:pt x="4806" y="10922"/>
                </a:cubicBezTo>
                <a:cubicBezTo>
                  <a:pt x="4401" y="11016"/>
                  <a:pt x="4291" y="11077"/>
                  <a:pt x="4189" y="11257"/>
                </a:cubicBezTo>
                <a:cubicBezTo>
                  <a:pt x="4106" y="11403"/>
                  <a:pt x="3656" y="13229"/>
                  <a:pt x="3656" y="13422"/>
                </a:cubicBezTo>
                <a:cubicBezTo>
                  <a:pt x="3656" y="13427"/>
                  <a:pt x="3614" y="13429"/>
                  <a:pt x="3600" y="13434"/>
                </a:cubicBezTo>
                <a:lnTo>
                  <a:pt x="3600" y="13565"/>
                </a:lnTo>
                <a:lnTo>
                  <a:pt x="3114" y="13583"/>
                </a:lnTo>
                <a:cubicBezTo>
                  <a:pt x="2815" y="13594"/>
                  <a:pt x="2628" y="13580"/>
                  <a:pt x="2628" y="13541"/>
                </a:cubicBezTo>
                <a:cubicBezTo>
                  <a:pt x="2628" y="13537"/>
                  <a:pt x="2619" y="13533"/>
                  <a:pt x="2618" y="13529"/>
                </a:cubicBezTo>
                <a:cubicBezTo>
                  <a:pt x="2530" y="13537"/>
                  <a:pt x="2429" y="13546"/>
                  <a:pt x="2366" y="13553"/>
                </a:cubicBezTo>
                <a:cubicBezTo>
                  <a:pt x="2324" y="13571"/>
                  <a:pt x="2295" y="13573"/>
                  <a:pt x="2244" y="13601"/>
                </a:cubicBezTo>
                <a:cubicBezTo>
                  <a:pt x="2124" y="13668"/>
                  <a:pt x="1974" y="13707"/>
                  <a:pt x="1908" y="13691"/>
                </a:cubicBezTo>
                <a:cubicBezTo>
                  <a:pt x="1841" y="13675"/>
                  <a:pt x="1738" y="13715"/>
                  <a:pt x="1683" y="13781"/>
                </a:cubicBezTo>
                <a:cubicBezTo>
                  <a:pt x="1628" y="13846"/>
                  <a:pt x="1545" y="13884"/>
                  <a:pt x="1496" y="13864"/>
                </a:cubicBezTo>
                <a:cubicBezTo>
                  <a:pt x="1477" y="13857"/>
                  <a:pt x="1464" y="13866"/>
                  <a:pt x="1449" y="13876"/>
                </a:cubicBezTo>
                <a:cubicBezTo>
                  <a:pt x="1443" y="13881"/>
                  <a:pt x="1437" y="13889"/>
                  <a:pt x="1431" y="13894"/>
                </a:cubicBezTo>
                <a:cubicBezTo>
                  <a:pt x="1419" y="13912"/>
                  <a:pt x="1403" y="13930"/>
                  <a:pt x="1403" y="13960"/>
                </a:cubicBezTo>
                <a:cubicBezTo>
                  <a:pt x="1403" y="14058"/>
                  <a:pt x="1378" y="14078"/>
                  <a:pt x="1290" y="14032"/>
                </a:cubicBezTo>
                <a:cubicBezTo>
                  <a:pt x="1284" y="14028"/>
                  <a:pt x="1277" y="14033"/>
                  <a:pt x="1272" y="14032"/>
                </a:cubicBezTo>
                <a:cubicBezTo>
                  <a:pt x="1238" y="14071"/>
                  <a:pt x="1222" y="14114"/>
                  <a:pt x="1197" y="14157"/>
                </a:cubicBezTo>
                <a:cubicBezTo>
                  <a:pt x="1182" y="14250"/>
                  <a:pt x="1169" y="14382"/>
                  <a:pt x="1169" y="14618"/>
                </a:cubicBezTo>
                <a:cubicBezTo>
                  <a:pt x="1168" y="14977"/>
                  <a:pt x="1205" y="15270"/>
                  <a:pt x="1244" y="15270"/>
                </a:cubicBezTo>
                <a:cubicBezTo>
                  <a:pt x="1283" y="15270"/>
                  <a:pt x="1310" y="15320"/>
                  <a:pt x="1309" y="15378"/>
                </a:cubicBezTo>
                <a:cubicBezTo>
                  <a:pt x="1308" y="15459"/>
                  <a:pt x="1295" y="15458"/>
                  <a:pt x="1234" y="15401"/>
                </a:cubicBezTo>
                <a:cubicBezTo>
                  <a:pt x="1246" y="15473"/>
                  <a:pt x="1250" y="15526"/>
                  <a:pt x="1262" y="15599"/>
                </a:cubicBezTo>
                <a:cubicBezTo>
                  <a:pt x="1329" y="15656"/>
                  <a:pt x="1406" y="15841"/>
                  <a:pt x="1440" y="16035"/>
                </a:cubicBezTo>
                <a:cubicBezTo>
                  <a:pt x="1490" y="16316"/>
                  <a:pt x="1487" y="16383"/>
                  <a:pt x="1403" y="16376"/>
                </a:cubicBezTo>
                <a:cubicBezTo>
                  <a:pt x="1444" y="16612"/>
                  <a:pt x="1465" y="16701"/>
                  <a:pt x="1505" y="16927"/>
                </a:cubicBezTo>
                <a:cubicBezTo>
                  <a:pt x="1520" y="16940"/>
                  <a:pt x="1526" y="16958"/>
                  <a:pt x="1543" y="16969"/>
                </a:cubicBezTo>
                <a:cubicBezTo>
                  <a:pt x="1634" y="17027"/>
                  <a:pt x="1693" y="17212"/>
                  <a:pt x="1711" y="17525"/>
                </a:cubicBezTo>
                <a:cubicBezTo>
                  <a:pt x="1726" y="17783"/>
                  <a:pt x="1763" y="18005"/>
                  <a:pt x="1795" y="18021"/>
                </a:cubicBezTo>
                <a:cubicBezTo>
                  <a:pt x="1907" y="18077"/>
                  <a:pt x="2039" y="19184"/>
                  <a:pt x="1992" y="19648"/>
                </a:cubicBezTo>
                <a:cubicBezTo>
                  <a:pt x="1992" y="19650"/>
                  <a:pt x="1992" y="19653"/>
                  <a:pt x="1992" y="19654"/>
                </a:cubicBezTo>
                <a:cubicBezTo>
                  <a:pt x="2046" y="19911"/>
                  <a:pt x="2075" y="20039"/>
                  <a:pt x="1945" y="20085"/>
                </a:cubicBezTo>
                <a:lnTo>
                  <a:pt x="1945" y="20109"/>
                </a:lnTo>
                <a:lnTo>
                  <a:pt x="1534" y="20151"/>
                </a:lnTo>
                <a:cubicBezTo>
                  <a:pt x="1308" y="20172"/>
                  <a:pt x="1032" y="20176"/>
                  <a:pt x="916" y="20157"/>
                </a:cubicBezTo>
                <a:cubicBezTo>
                  <a:pt x="801" y="20137"/>
                  <a:pt x="550" y="20137"/>
                  <a:pt x="355" y="20157"/>
                </a:cubicBezTo>
                <a:lnTo>
                  <a:pt x="19" y="20192"/>
                </a:lnTo>
                <a:cubicBezTo>
                  <a:pt x="13" y="20197"/>
                  <a:pt x="6" y="20199"/>
                  <a:pt x="0" y="20204"/>
                </a:cubicBezTo>
                <a:lnTo>
                  <a:pt x="19" y="20689"/>
                </a:lnTo>
                <a:cubicBezTo>
                  <a:pt x="32" y="21127"/>
                  <a:pt x="52" y="21188"/>
                  <a:pt x="215" y="21215"/>
                </a:cubicBezTo>
                <a:cubicBezTo>
                  <a:pt x="317" y="21232"/>
                  <a:pt x="371" y="21276"/>
                  <a:pt x="337" y="21311"/>
                </a:cubicBezTo>
                <a:cubicBezTo>
                  <a:pt x="303" y="21346"/>
                  <a:pt x="341" y="21371"/>
                  <a:pt x="421" y="21371"/>
                </a:cubicBezTo>
                <a:cubicBezTo>
                  <a:pt x="501" y="21371"/>
                  <a:pt x="570" y="21411"/>
                  <a:pt x="570" y="21460"/>
                </a:cubicBezTo>
                <a:cubicBezTo>
                  <a:pt x="570" y="21466"/>
                  <a:pt x="569" y="21473"/>
                  <a:pt x="570" y="21478"/>
                </a:cubicBezTo>
                <a:cubicBezTo>
                  <a:pt x="574" y="21480"/>
                  <a:pt x="576" y="21477"/>
                  <a:pt x="580" y="21478"/>
                </a:cubicBezTo>
                <a:lnTo>
                  <a:pt x="729" y="21526"/>
                </a:lnTo>
                <a:cubicBezTo>
                  <a:pt x="744" y="21514"/>
                  <a:pt x="755" y="21501"/>
                  <a:pt x="757" y="21478"/>
                </a:cubicBezTo>
                <a:cubicBezTo>
                  <a:pt x="761" y="21437"/>
                  <a:pt x="783" y="21428"/>
                  <a:pt x="804" y="21460"/>
                </a:cubicBezTo>
                <a:cubicBezTo>
                  <a:pt x="830" y="21500"/>
                  <a:pt x="4232" y="21518"/>
                  <a:pt x="10772" y="21514"/>
                </a:cubicBezTo>
                <a:cubicBezTo>
                  <a:pt x="16233" y="21511"/>
                  <a:pt x="20591" y="21524"/>
                  <a:pt x="20450" y="21538"/>
                </a:cubicBezTo>
                <a:cubicBezTo>
                  <a:pt x="20358" y="21547"/>
                  <a:pt x="20290" y="21570"/>
                  <a:pt x="20244" y="21598"/>
                </a:cubicBezTo>
                <a:lnTo>
                  <a:pt x="20665" y="21598"/>
                </a:lnTo>
                <a:lnTo>
                  <a:pt x="21011" y="21454"/>
                </a:lnTo>
                <a:cubicBezTo>
                  <a:pt x="21432" y="21276"/>
                  <a:pt x="21570" y="21113"/>
                  <a:pt x="21600" y="20767"/>
                </a:cubicBezTo>
                <a:cubicBezTo>
                  <a:pt x="21590" y="20785"/>
                  <a:pt x="21568" y="20798"/>
                  <a:pt x="21563" y="20820"/>
                </a:cubicBezTo>
                <a:cubicBezTo>
                  <a:pt x="21541" y="20911"/>
                  <a:pt x="21524" y="20803"/>
                  <a:pt x="21516" y="20581"/>
                </a:cubicBezTo>
                <a:lnTo>
                  <a:pt x="21497" y="20174"/>
                </a:lnTo>
                <a:lnTo>
                  <a:pt x="20702" y="20174"/>
                </a:lnTo>
                <a:lnTo>
                  <a:pt x="19908" y="20174"/>
                </a:lnTo>
                <a:lnTo>
                  <a:pt x="19908" y="20115"/>
                </a:lnTo>
                <a:lnTo>
                  <a:pt x="19393" y="20115"/>
                </a:lnTo>
                <a:lnTo>
                  <a:pt x="19440" y="19881"/>
                </a:lnTo>
                <a:cubicBezTo>
                  <a:pt x="19467" y="19752"/>
                  <a:pt x="19521" y="19515"/>
                  <a:pt x="19562" y="19355"/>
                </a:cubicBezTo>
                <a:cubicBezTo>
                  <a:pt x="19626" y="19097"/>
                  <a:pt x="19824" y="18058"/>
                  <a:pt x="20001" y="17058"/>
                </a:cubicBezTo>
                <a:cubicBezTo>
                  <a:pt x="19941" y="17037"/>
                  <a:pt x="19908" y="16976"/>
                  <a:pt x="19908" y="16861"/>
                </a:cubicBezTo>
                <a:cubicBezTo>
                  <a:pt x="19908" y="16701"/>
                  <a:pt x="19940" y="16661"/>
                  <a:pt x="20048" y="16687"/>
                </a:cubicBezTo>
                <a:cubicBezTo>
                  <a:pt x="20053" y="16689"/>
                  <a:pt x="20061" y="16686"/>
                  <a:pt x="20066" y="16687"/>
                </a:cubicBezTo>
                <a:cubicBezTo>
                  <a:pt x="20151" y="16201"/>
                  <a:pt x="20164" y="16047"/>
                  <a:pt x="20225" y="15671"/>
                </a:cubicBezTo>
                <a:cubicBezTo>
                  <a:pt x="20199" y="15687"/>
                  <a:pt x="20181" y="15711"/>
                  <a:pt x="20179" y="15736"/>
                </a:cubicBezTo>
                <a:cubicBezTo>
                  <a:pt x="20175" y="15794"/>
                  <a:pt x="20163" y="15817"/>
                  <a:pt x="20141" y="15784"/>
                </a:cubicBezTo>
                <a:cubicBezTo>
                  <a:pt x="20120" y="15751"/>
                  <a:pt x="20133" y="15597"/>
                  <a:pt x="20179" y="15449"/>
                </a:cubicBezTo>
                <a:cubicBezTo>
                  <a:pt x="20224" y="15301"/>
                  <a:pt x="20267" y="15244"/>
                  <a:pt x="20272" y="15318"/>
                </a:cubicBezTo>
                <a:cubicBezTo>
                  <a:pt x="20273" y="15326"/>
                  <a:pt x="20280" y="15328"/>
                  <a:pt x="20282" y="15336"/>
                </a:cubicBezTo>
                <a:cubicBezTo>
                  <a:pt x="20304" y="15194"/>
                  <a:pt x="20345" y="14952"/>
                  <a:pt x="20356" y="14869"/>
                </a:cubicBezTo>
                <a:cubicBezTo>
                  <a:pt x="20305" y="14910"/>
                  <a:pt x="20283" y="14880"/>
                  <a:pt x="20282" y="14750"/>
                </a:cubicBezTo>
                <a:cubicBezTo>
                  <a:pt x="20281" y="14643"/>
                  <a:pt x="20318" y="14560"/>
                  <a:pt x="20356" y="14564"/>
                </a:cubicBezTo>
                <a:cubicBezTo>
                  <a:pt x="20376" y="14566"/>
                  <a:pt x="20385" y="14563"/>
                  <a:pt x="20403" y="14564"/>
                </a:cubicBezTo>
                <a:cubicBezTo>
                  <a:pt x="20403" y="14558"/>
                  <a:pt x="20422" y="14490"/>
                  <a:pt x="20422" y="14486"/>
                </a:cubicBezTo>
                <a:cubicBezTo>
                  <a:pt x="20422" y="14137"/>
                  <a:pt x="20108" y="13806"/>
                  <a:pt x="19692" y="13661"/>
                </a:cubicBezTo>
                <a:cubicBezTo>
                  <a:pt x="19417" y="13683"/>
                  <a:pt x="19291" y="13657"/>
                  <a:pt x="19318" y="13583"/>
                </a:cubicBezTo>
                <a:cubicBezTo>
                  <a:pt x="19242" y="13575"/>
                  <a:pt x="19161" y="13559"/>
                  <a:pt x="19075" y="13547"/>
                </a:cubicBezTo>
                <a:cubicBezTo>
                  <a:pt x="19105" y="13578"/>
                  <a:pt x="18915" y="13595"/>
                  <a:pt x="18458" y="13589"/>
                </a:cubicBezTo>
                <a:lnTo>
                  <a:pt x="17710" y="13577"/>
                </a:lnTo>
                <a:lnTo>
                  <a:pt x="18271" y="13541"/>
                </a:lnTo>
                <a:lnTo>
                  <a:pt x="18673" y="13511"/>
                </a:lnTo>
                <a:cubicBezTo>
                  <a:pt x="18571" y="13502"/>
                  <a:pt x="18477" y="13492"/>
                  <a:pt x="18355" y="13487"/>
                </a:cubicBezTo>
                <a:lnTo>
                  <a:pt x="18299" y="13487"/>
                </a:lnTo>
                <a:cubicBezTo>
                  <a:pt x="18175" y="13485"/>
                  <a:pt x="18064" y="13477"/>
                  <a:pt x="17972" y="13470"/>
                </a:cubicBezTo>
                <a:cubicBezTo>
                  <a:pt x="17847" y="13464"/>
                  <a:pt x="17757" y="13458"/>
                  <a:pt x="17757" y="13446"/>
                </a:cubicBezTo>
                <a:cubicBezTo>
                  <a:pt x="17757" y="13427"/>
                  <a:pt x="17710" y="13231"/>
                  <a:pt x="17654" y="13009"/>
                </a:cubicBezTo>
                <a:cubicBezTo>
                  <a:pt x="17598" y="12787"/>
                  <a:pt x="17484" y="12302"/>
                  <a:pt x="17402" y="11932"/>
                </a:cubicBezTo>
                <a:cubicBezTo>
                  <a:pt x="17371" y="11795"/>
                  <a:pt x="17344" y="11699"/>
                  <a:pt x="17317" y="11603"/>
                </a:cubicBezTo>
                <a:cubicBezTo>
                  <a:pt x="17216" y="11608"/>
                  <a:pt x="17205" y="11565"/>
                  <a:pt x="17205" y="11418"/>
                </a:cubicBezTo>
                <a:cubicBezTo>
                  <a:pt x="17205" y="11387"/>
                  <a:pt x="17209" y="11363"/>
                  <a:pt x="17215" y="11334"/>
                </a:cubicBezTo>
                <a:cubicBezTo>
                  <a:pt x="17120" y="11146"/>
                  <a:pt x="16988" y="11062"/>
                  <a:pt x="16710" y="10969"/>
                </a:cubicBezTo>
                <a:lnTo>
                  <a:pt x="16541" y="11041"/>
                </a:lnTo>
                <a:lnTo>
                  <a:pt x="16541" y="10904"/>
                </a:lnTo>
                <a:cubicBezTo>
                  <a:pt x="16466" y="10868"/>
                  <a:pt x="16407" y="10833"/>
                  <a:pt x="16392" y="10808"/>
                </a:cubicBezTo>
                <a:cubicBezTo>
                  <a:pt x="16372" y="10775"/>
                  <a:pt x="16358" y="9534"/>
                  <a:pt x="16354" y="8021"/>
                </a:cubicBezTo>
                <a:cubicBezTo>
                  <a:pt x="16347" y="8283"/>
                  <a:pt x="16340" y="8463"/>
                  <a:pt x="16336" y="8798"/>
                </a:cubicBezTo>
                <a:cubicBezTo>
                  <a:pt x="16315" y="10474"/>
                  <a:pt x="16312" y="10319"/>
                  <a:pt x="16308" y="8069"/>
                </a:cubicBezTo>
                <a:cubicBezTo>
                  <a:pt x="16305" y="6582"/>
                  <a:pt x="16318" y="5619"/>
                  <a:pt x="16345" y="5706"/>
                </a:cubicBezTo>
                <a:cubicBezTo>
                  <a:pt x="16338" y="3713"/>
                  <a:pt x="16307" y="2703"/>
                  <a:pt x="16177" y="2243"/>
                </a:cubicBezTo>
                <a:cubicBezTo>
                  <a:pt x="16166" y="2256"/>
                  <a:pt x="16146" y="2261"/>
                  <a:pt x="16139" y="2279"/>
                </a:cubicBezTo>
                <a:cubicBezTo>
                  <a:pt x="16109" y="2353"/>
                  <a:pt x="16099" y="2344"/>
                  <a:pt x="16083" y="2237"/>
                </a:cubicBezTo>
                <a:cubicBezTo>
                  <a:pt x="16071" y="2155"/>
                  <a:pt x="16048" y="2054"/>
                  <a:pt x="16036" y="2022"/>
                </a:cubicBezTo>
                <a:cubicBezTo>
                  <a:pt x="16030" y="2005"/>
                  <a:pt x="16024" y="1936"/>
                  <a:pt x="16018" y="1884"/>
                </a:cubicBezTo>
                <a:cubicBezTo>
                  <a:pt x="15979" y="1831"/>
                  <a:pt x="15934" y="1780"/>
                  <a:pt x="15887" y="1734"/>
                </a:cubicBezTo>
                <a:cubicBezTo>
                  <a:pt x="15704" y="1558"/>
                  <a:pt x="15321" y="1370"/>
                  <a:pt x="15148" y="1370"/>
                </a:cubicBezTo>
                <a:cubicBezTo>
                  <a:pt x="15080" y="1370"/>
                  <a:pt x="14965" y="1315"/>
                  <a:pt x="14896" y="1250"/>
                </a:cubicBezTo>
                <a:cubicBezTo>
                  <a:pt x="14826" y="1185"/>
                  <a:pt x="14570" y="992"/>
                  <a:pt x="14325" y="825"/>
                </a:cubicBezTo>
                <a:cubicBezTo>
                  <a:pt x="14186" y="730"/>
                  <a:pt x="14035" y="647"/>
                  <a:pt x="13876" y="568"/>
                </a:cubicBezTo>
                <a:cubicBezTo>
                  <a:pt x="13755" y="570"/>
                  <a:pt x="13704" y="546"/>
                  <a:pt x="13689" y="484"/>
                </a:cubicBezTo>
                <a:cubicBezTo>
                  <a:pt x="13410" y="363"/>
                  <a:pt x="13123" y="271"/>
                  <a:pt x="12820" y="209"/>
                </a:cubicBezTo>
                <a:cubicBezTo>
                  <a:pt x="12816" y="211"/>
                  <a:pt x="12794" y="213"/>
                  <a:pt x="12792" y="215"/>
                </a:cubicBezTo>
                <a:cubicBezTo>
                  <a:pt x="12753" y="255"/>
                  <a:pt x="12720" y="251"/>
                  <a:pt x="12679" y="209"/>
                </a:cubicBezTo>
                <a:cubicBezTo>
                  <a:pt x="12646" y="174"/>
                  <a:pt x="12549" y="161"/>
                  <a:pt x="12474" y="179"/>
                </a:cubicBezTo>
                <a:cubicBezTo>
                  <a:pt x="12391" y="200"/>
                  <a:pt x="12346" y="175"/>
                  <a:pt x="12343" y="120"/>
                </a:cubicBezTo>
                <a:cubicBezTo>
                  <a:pt x="12179" y="94"/>
                  <a:pt x="11997" y="67"/>
                  <a:pt x="11894" y="48"/>
                </a:cubicBezTo>
                <a:cubicBezTo>
                  <a:pt x="11700" y="12"/>
                  <a:pt x="11186" y="-2"/>
                  <a:pt x="10650" y="0"/>
                </a:cubicBezTo>
                <a:close/>
                <a:moveTo>
                  <a:pt x="2665" y="21550"/>
                </a:moveTo>
                <a:cubicBezTo>
                  <a:pt x="2244" y="21550"/>
                  <a:pt x="2067" y="21563"/>
                  <a:pt x="2001" y="21598"/>
                </a:cubicBezTo>
                <a:lnTo>
                  <a:pt x="3338" y="21598"/>
                </a:lnTo>
                <a:cubicBezTo>
                  <a:pt x="3272" y="21563"/>
                  <a:pt x="3085" y="21550"/>
                  <a:pt x="2665" y="21550"/>
                </a:cubicBezTo>
                <a:close/>
                <a:moveTo>
                  <a:pt x="18505" y="21550"/>
                </a:moveTo>
                <a:cubicBezTo>
                  <a:pt x="18183" y="21550"/>
                  <a:pt x="18039" y="21564"/>
                  <a:pt x="17981" y="21598"/>
                </a:cubicBezTo>
                <a:lnTo>
                  <a:pt x="19038" y="21598"/>
                </a:lnTo>
                <a:cubicBezTo>
                  <a:pt x="18980" y="21564"/>
                  <a:pt x="18827" y="21550"/>
                  <a:pt x="18505" y="21550"/>
                </a:cubicBezTo>
                <a:close/>
                <a:moveTo>
                  <a:pt x="10660" y="21574"/>
                </a:moveTo>
                <a:cubicBezTo>
                  <a:pt x="6785" y="21574"/>
                  <a:pt x="3823" y="21586"/>
                  <a:pt x="4058" y="21598"/>
                </a:cubicBezTo>
                <a:lnTo>
                  <a:pt x="17261" y="21598"/>
                </a:lnTo>
                <a:cubicBezTo>
                  <a:pt x="17496" y="21586"/>
                  <a:pt x="14535" y="21574"/>
                  <a:pt x="10660" y="2157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34" name="붙여넣은 동영상.png" descr="붙여넣은 동영상.png"/>
          <p:cNvPicPr>
            <a:picLocks noChangeAspect="1"/>
          </p:cNvPicPr>
          <p:nvPr/>
        </p:nvPicPr>
        <p:blipFill>
          <a:blip r:embed="rId8"/>
          <a:srcRect l="6676" t="20140" r="4565" b="20174"/>
          <a:stretch>
            <a:fillRect/>
          </a:stretch>
        </p:blipFill>
        <p:spPr>
          <a:xfrm>
            <a:off x="1149656" y="5130137"/>
            <a:ext cx="1712958" cy="1151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79" extrusionOk="0">
                <a:moveTo>
                  <a:pt x="2724" y="16"/>
                </a:moveTo>
                <a:cubicBezTo>
                  <a:pt x="2564" y="47"/>
                  <a:pt x="2467" y="126"/>
                  <a:pt x="2345" y="269"/>
                </a:cubicBezTo>
                <a:cubicBezTo>
                  <a:pt x="2193" y="446"/>
                  <a:pt x="1942" y="588"/>
                  <a:pt x="1785" y="588"/>
                </a:cubicBezTo>
                <a:cubicBezTo>
                  <a:pt x="1487" y="588"/>
                  <a:pt x="970" y="1228"/>
                  <a:pt x="970" y="1592"/>
                </a:cubicBezTo>
                <a:cubicBezTo>
                  <a:pt x="970" y="1707"/>
                  <a:pt x="874" y="1891"/>
                  <a:pt x="755" y="2001"/>
                </a:cubicBezTo>
                <a:cubicBezTo>
                  <a:pt x="499" y="2239"/>
                  <a:pt x="468" y="2959"/>
                  <a:pt x="695" y="3414"/>
                </a:cubicBezTo>
                <a:cubicBezTo>
                  <a:pt x="781" y="3585"/>
                  <a:pt x="825" y="3876"/>
                  <a:pt x="795" y="4061"/>
                </a:cubicBezTo>
                <a:cubicBezTo>
                  <a:pt x="717" y="4535"/>
                  <a:pt x="1133" y="6192"/>
                  <a:pt x="1455" y="6693"/>
                </a:cubicBezTo>
                <a:cubicBezTo>
                  <a:pt x="1604" y="6924"/>
                  <a:pt x="1725" y="7197"/>
                  <a:pt x="1725" y="7295"/>
                </a:cubicBezTo>
                <a:cubicBezTo>
                  <a:pt x="1725" y="7393"/>
                  <a:pt x="1871" y="7676"/>
                  <a:pt x="2050" y="7927"/>
                </a:cubicBezTo>
                <a:cubicBezTo>
                  <a:pt x="2365" y="8368"/>
                  <a:pt x="2588" y="9160"/>
                  <a:pt x="2589" y="9845"/>
                </a:cubicBezTo>
                <a:cubicBezTo>
                  <a:pt x="2590" y="10107"/>
                  <a:pt x="2463" y="10230"/>
                  <a:pt x="2000" y="10447"/>
                </a:cubicBezTo>
                <a:cubicBezTo>
                  <a:pt x="1331" y="10761"/>
                  <a:pt x="769" y="11588"/>
                  <a:pt x="325" y="12901"/>
                </a:cubicBezTo>
                <a:cubicBezTo>
                  <a:pt x="112" y="13531"/>
                  <a:pt x="51" y="13998"/>
                  <a:pt x="16" y="15250"/>
                </a:cubicBezTo>
                <a:cubicBezTo>
                  <a:pt x="-26" y="16740"/>
                  <a:pt x="-7" y="16881"/>
                  <a:pt x="370" y="18328"/>
                </a:cubicBezTo>
                <a:cubicBezTo>
                  <a:pt x="588" y="19163"/>
                  <a:pt x="840" y="19943"/>
                  <a:pt x="935" y="20061"/>
                </a:cubicBezTo>
                <a:cubicBezTo>
                  <a:pt x="1065" y="20222"/>
                  <a:pt x="1682" y="20290"/>
                  <a:pt x="3384" y="20321"/>
                </a:cubicBezTo>
                <a:cubicBezTo>
                  <a:pt x="5477" y="20359"/>
                  <a:pt x="5667" y="20382"/>
                  <a:pt x="5848" y="20670"/>
                </a:cubicBezTo>
                <a:cubicBezTo>
                  <a:pt x="5956" y="20843"/>
                  <a:pt x="6048" y="21063"/>
                  <a:pt x="6048" y="21154"/>
                </a:cubicBezTo>
                <a:cubicBezTo>
                  <a:pt x="6048" y="21337"/>
                  <a:pt x="6320" y="21449"/>
                  <a:pt x="6963" y="21533"/>
                </a:cubicBezTo>
                <a:cubicBezTo>
                  <a:pt x="7200" y="21564"/>
                  <a:pt x="10507" y="21585"/>
                  <a:pt x="14309" y="21577"/>
                </a:cubicBezTo>
                <a:lnTo>
                  <a:pt x="21222" y="21563"/>
                </a:lnTo>
                <a:lnTo>
                  <a:pt x="21222" y="20760"/>
                </a:lnTo>
                <a:lnTo>
                  <a:pt x="21222" y="19957"/>
                </a:lnTo>
                <a:lnTo>
                  <a:pt x="19552" y="19912"/>
                </a:lnTo>
                <a:cubicBezTo>
                  <a:pt x="18052" y="19872"/>
                  <a:pt x="17866" y="19833"/>
                  <a:pt x="17688" y="19548"/>
                </a:cubicBezTo>
                <a:cubicBezTo>
                  <a:pt x="17549" y="19325"/>
                  <a:pt x="17345" y="19235"/>
                  <a:pt x="17013" y="19235"/>
                </a:cubicBezTo>
                <a:cubicBezTo>
                  <a:pt x="16551" y="19235"/>
                  <a:pt x="16546" y="19222"/>
                  <a:pt x="16624" y="18789"/>
                </a:cubicBezTo>
                <a:lnTo>
                  <a:pt x="16703" y="18351"/>
                </a:lnTo>
                <a:lnTo>
                  <a:pt x="18513" y="18269"/>
                </a:lnTo>
                <a:cubicBezTo>
                  <a:pt x="20641" y="18174"/>
                  <a:pt x="20666" y="18153"/>
                  <a:pt x="20787" y="16462"/>
                </a:cubicBezTo>
                <a:cubicBezTo>
                  <a:pt x="20876" y="15216"/>
                  <a:pt x="21228" y="10707"/>
                  <a:pt x="21456" y="7852"/>
                </a:cubicBezTo>
                <a:cubicBezTo>
                  <a:pt x="21537" y="6841"/>
                  <a:pt x="21574" y="6309"/>
                  <a:pt x="21571" y="5986"/>
                </a:cubicBezTo>
                <a:cubicBezTo>
                  <a:pt x="21569" y="5664"/>
                  <a:pt x="21527" y="5555"/>
                  <a:pt x="21436" y="5406"/>
                </a:cubicBezTo>
                <a:cubicBezTo>
                  <a:pt x="21252" y="5103"/>
                  <a:pt x="21063" y="5094"/>
                  <a:pt x="16074" y="5094"/>
                </a:cubicBezTo>
                <a:cubicBezTo>
                  <a:pt x="11114" y="5094"/>
                  <a:pt x="10901" y="5102"/>
                  <a:pt x="10701" y="5399"/>
                </a:cubicBezTo>
                <a:cubicBezTo>
                  <a:pt x="10475" y="5735"/>
                  <a:pt x="10476" y="5718"/>
                  <a:pt x="10146" y="10075"/>
                </a:cubicBezTo>
                <a:cubicBezTo>
                  <a:pt x="10023" y="11710"/>
                  <a:pt x="9852" y="13873"/>
                  <a:pt x="9766" y="14886"/>
                </a:cubicBezTo>
                <a:cubicBezTo>
                  <a:pt x="9469" y="18427"/>
                  <a:pt x="9364" y="18269"/>
                  <a:pt x="12025" y="18269"/>
                </a:cubicBezTo>
                <a:cubicBezTo>
                  <a:pt x="13743" y="18269"/>
                  <a:pt x="13948" y="18296"/>
                  <a:pt x="13890" y="18522"/>
                </a:cubicBezTo>
                <a:cubicBezTo>
                  <a:pt x="13854" y="18661"/>
                  <a:pt x="13825" y="18880"/>
                  <a:pt x="13825" y="19005"/>
                </a:cubicBezTo>
                <a:cubicBezTo>
                  <a:pt x="13825" y="19176"/>
                  <a:pt x="13662" y="19235"/>
                  <a:pt x="13175" y="19235"/>
                </a:cubicBezTo>
                <a:cubicBezTo>
                  <a:pt x="12671" y="19235"/>
                  <a:pt x="12478" y="19305"/>
                  <a:pt x="12310" y="19555"/>
                </a:cubicBezTo>
                <a:cubicBezTo>
                  <a:pt x="12122" y="19835"/>
                  <a:pt x="11949" y="19875"/>
                  <a:pt x="10986" y="19875"/>
                </a:cubicBezTo>
                <a:lnTo>
                  <a:pt x="9881" y="19875"/>
                </a:lnTo>
                <a:lnTo>
                  <a:pt x="8872" y="17748"/>
                </a:lnTo>
                <a:cubicBezTo>
                  <a:pt x="8193" y="16320"/>
                  <a:pt x="7771" y="15261"/>
                  <a:pt x="7587" y="14499"/>
                </a:cubicBezTo>
                <a:cubicBezTo>
                  <a:pt x="7267" y="13170"/>
                  <a:pt x="6743" y="11561"/>
                  <a:pt x="6493" y="11139"/>
                </a:cubicBezTo>
                <a:cubicBezTo>
                  <a:pt x="6222" y="10682"/>
                  <a:pt x="5563" y="10238"/>
                  <a:pt x="4993" y="10128"/>
                </a:cubicBezTo>
                <a:cubicBezTo>
                  <a:pt x="4711" y="10073"/>
                  <a:pt x="4418" y="9954"/>
                  <a:pt x="4344" y="9867"/>
                </a:cubicBezTo>
                <a:cubicBezTo>
                  <a:pt x="4114" y="9599"/>
                  <a:pt x="4193" y="9311"/>
                  <a:pt x="4524" y="9213"/>
                </a:cubicBezTo>
                <a:cubicBezTo>
                  <a:pt x="5136" y="9031"/>
                  <a:pt x="5293" y="8574"/>
                  <a:pt x="5288" y="6945"/>
                </a:cubicBezTo>
                <a:cubicBezTo>
                  <a:pt x="5286" y="6144"/>
                  <a:pt x="5216" y="5026"/>
                  <a:pt x="5133" y="4455"/>
                </a:cubicBezTo>
                <a:cubicBezTo>
                  <a:pt x="5005" y="3566"/>
                  <a:pt x="5003" y="3322"/>
                  <a:pt x="5133" y="2767"/>
                </a:cubicBezTo>
                <a:cubicBezTo>
                  <a:pt x="5360" y="1798"/>
                  <a:pt x="5334" y="1610"/>
                  <a:pt x="4834" y="849"/>
                </a:cubicBezTo>
                <a:cubicBezTo>
                  <a:pt x="4385" y="166"/>
                  <a:pt x="4355" y="145"/>
                  <a:pt x="3499" y="46"/>
                </a:cubicBezTo>
                <a:cubicBezTo>
                  <a:pt x="3112" y="1"/>
                  <a:pt x="2885" y="-15"/>
                  <a:pt x="2724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35" name="User A"/>
          <p:cNvSpPr txBox="1"/>
          <p:nvPr/>
        </p:nvSpPr>
        <p:spPr>
          <a:xfrm>
            <a:off x="1201814" y="6537810"/>
            <a:ext cx="1264159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User A</a:t>
            </a:r>
          </a:p>
        </p:txBody>
      </p:sp>
      <p:sp>
        <p:nvSpPr>
          <p:cNvPr id="436" name="User B"/>
          <p:cNvSpPr txBox="1"/>
          <p:nvPr/>
        </p:nvSpPr>
        <p:spPr>
          <a:xfrm>
            <a:off x="17086699" y="6733531"/>
            <a:ext cx="127825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User B</a:t>
            </a:r>
          </a:p>
        </p:txBody>
      </p:sp>
      <p:sp>
        <p:nvSpPr>
          <p:cNvPr id="437" name="Q 만약 공개키가 변경이 되면?"/>
          <p:cNvSpPr/>
          <p:nvPr/>
        </p:nvSpPr>
        <p:spPr>
          <a:xfrm>
            <a:off x="2759080" y="8321603"/>
            <a:ext cx="7518654" cy="1638125"/>
          </a:xfrm>
          <a:prstGeom prst="wedgeEllipseCallout">
            <a:avLst>
              <a:gd name="adj1" fmla="val -56561"/>
              <a:gd name="adj2" fmla="val -110471"/>
            </a:avLst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6">
                    <a:satOff val="-16844"/>
                    <a:lumOff val="-3074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Q 만약 공개키가 변경이 되면?</a:t>
            </a:r>
          </a:p>
        </p:txBody>
      </p:sp>
      <p:sp>
        <p:nvSpPr>
          <p:cNvPr id="438" name="제3의 신뢰 기관의 필요성"/>
          <p:cNvSpPr txBox="1"/>
          <p:nvPr/>
        </p:nvSpPr>
        <p:spPr>
          <a:xfrm>
            <a:off x="11513227" y="8878154"/>
            <a:ext cx="6234685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제3의 신뢰 기관의 필요성</a:t>
            </a:r>
          </a:p>
        </p:txBody>
      </p:sp>
      <p:sp>
        <p:nvSpPr>
          <p:cNvPr id="439" name="- CA (Certificate Authority)"/>
          <p:cNvSpPr txBox="1"/>
          <p:nvPr/>
        </p:nvSpPr>
        <p:spPr>
          <a:xfrm>
            <a:off x="12749360" y="9968779"/>
            <a:ext cx="5910797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chemeClr val="accent6">
                    <a:satOff val="-16844"/>
                    <a:lumOff val="-30747"/>
                  </a:schemeClr>
                </a:solidFill>
              </a:defRPr>
            </a:lvl1pPr>
          </a:lstStyle>
          <a:p>
            <a:r>
              <a:t>- CA (Certificate Authority)</a:t>
            </a:r>
          </a:p>
        </p:txBody>
      </p:sp>
      <p:sp>
        <p:nvSpPr>
          <p:cNvPr id="440" name="Internet"/>
          <p:cNvSpPr txBox="1"/>
          <p:nvPr/>
        </p:nvSpPr>
        <p:spPr>
          <a:xfrm>
            <a:off x="9677285" y="5227878"/>
            <a:ext cx="185470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Internet</a:t>
            </a:r>
          </a:p>
        </p:txBody>
      </p:sp>
      <p:sp>
        <p:nvSpPr>
          <p:cNvPr id="441" name="선"/>
          <p:cNvSpPr/>
          <p:nvPr/>
        </p:nvSpPr>
        <p:spPr>
          <a:xfrm flipV="1">
            <a:off x="2459235" y="4183128"/>
            <a:ext cx="9167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2" name="선"/>
          <p:cNvSpPr/>
          <p:nvPr/>
        </p:nvSpPr>
        <p:spPr>
          <a:xfrm flipH="1" flipV="1">
            <a:off x="4791022" y="4708566"/>
            <a:ext cx="2591244" cy="1465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3" name="선"/>
          <p:cNvSpPr/>
          <p:nvPr/>
        </p:nvSpPr>
        <p:spPr>
          <a:xfrm>
            <a:off x="15454115" y="4183128"/>
            <a:ext cx="14859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4" name="선"/>
          <p:cNvSpPr/>
          <p:nvPr/>
        </p:nvSpPr>
        <p:spPr>
          <a:xfrm flipV="1">
            <a:off x="14168635" y="4979775"/>
            <a:ext cx="1" cy="9347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5" name="선"/>
          <p:cNvSpPr/>
          <p:nvPr/>
        </p:nvSpPr>
        <p:spPr>
          <a:xfrm>
            <a:off x="11682848" y="4183128"/>
            <a:ext cx="12410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6" name="선"/>
          <p:cNvSpPr/>
          <p:nvPr/>
        </p:nvSpPr>
        <p:spPr>
          <a:xfrm>
            <a:off x="8357823" y="4183128"/>
            <a:ext cx="11108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7" name="선"/>
          <p:cNvSpPr/>
          <p:nvPr/>
        </p:nvSpPr>
        <p:spPr>
          <a:xfrm flipV="1">
            <a:off x="5781370" y="4183128"/>
            <a:ext cx="9167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인증서란 무엇인가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인증서란 무엇인가?</a:t>
            </a:r>
          </a:p>
        </p:txBody>
      </p:sp>
      <p:sp>
        <p:nvSpPr>
          <p:cNvPr id="450" name="모서리가 둥근 직사각형"/>
          <p:cNvSpPr/>
          <p:nvPr/>
        </p:nvSpPr>
        <p:spPr>
          <a:xfrm>
            <a:off x="1498600" y="2988733"/>
            <a:ext cx="6367898" cy="9383926"/>
          </a:xfrm>
          <a:prstGeom prst="roundRect">
            <a:avLst>
              <a:gd name="adj" fmla="val 16156"/>
            </a:avLst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1" name="모서리가 둥근 직사각형"/>
          <p:cNvSpPr/>
          <p:nvPr/>
        </p:nvSpPr>
        <p:spPr>
          <a:xfrm>
            <a:off x="12386733" y="3564466"/>
            <a:ext cx="4779776" cy="8232459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2" name="인증서 정보 내용"/>
          <p:cNvSpPr txBox="1"/>
          <p:nvPr/>
        </p:nvSpPr>
        <p:spPr>
          <a:xfrm>
            <a:off x="2352294" y="3938065"/>
            <a:ext cx="4144366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인증서 정보 내용</a:t>
            </a:r>
          </a:p>
        </p:txBody>
      </p:sp>
      <p:sp>
        <p:nvSpPr>
          <p:cNvPr id="453" name="공개키"/>
          <p:cNvSpPr txBox="1"/>
          <p:nvPr/>
        </p:nvSpPr>
        <p:spPr>
          <a:xfrm>
            <a:off x="2487760" y="4971117"/>
            <a:ext cx="27896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공개키</a:t>
            </a:r>
          </a:p>
        </p:txBody>
      </p:sp>
      <p:sp>
        <p:nvSpPr>
          <p:cNvPr id="454" name="공개키를 가지는  인증서 관련 정보"/>
          <p:cNvSpPr txBox="1"/>
          <p:nvPr/>
        </p:nvSpPr>
        <p:spPr>
          <a:xfrm>
            <a:off x="2436960" y="5942799"/>
            <a:ext cx="3388730" cy="183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/>
            </a:pPr>
            <a:r>
              <a:t>공개키를 가지는 </a:t>
            </a:r>
            <a:br/>
            <a:r>
              <a:t>인증서 관련</a:t>
            </a:r>
            <a:br/>
            <a:r>
              <a:t>정보</a:t>
            </a:r>
          </a:p>
        </p:txBody>
      </p:sp>
      <p:sp>
        <p:nvSpPr>
          <p:cNvPr id="455" name="신뢰된 기관의 서명"/>
          <p:cNvSpPr txBox="1"/>
          <p:nvPr/>
        </p:nvSpPr>
        <p:spPr>
          <a:xfrm>
            <a:off x="2216827" y="8611665"/>
            <a:ext cx="4671670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신뢰된 기관의 서명</a:t>
            </a:r>
          </a:p>
        </p:txBody>
      </p:sp>
      <p:sp>
        <p:nvSpPr>
          <p:cNvPr id="456" name="CA 기관"/>
          <p:cNvSpPr txBox="1"/>
          <p:nvPr/>
        </p:nvSpPr>
        <p:spPr>
          <a:xfrm>
            <a:off x="2284560" y="9780065"/>
            <a:ext cx="2173530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 기관</a:t>
            </a:r>
          </a:p>
        </p:txBody>
      </p:sp>
      <p:sp>
        <p:nvSpPr>
          <p:cNvPr id="457" name="직사각형"/>
          <p:cNvSpPr/>
          <p:nvPr/>
        </p:nvSpPr>
        <p:spPr>
          <a:xfrm>
            <a:off x="13030200" y="4072466"/>
            <a:ext cx="3492842" cy="1927517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8" name="직사각형"/>
          <p:cNvSpPr/>
          <p:nvPr/>
        </p:nvSpPr>
        <p:spPr>
          <a:xfrm>
            <a:off x="13030200" y="8652933"/>
            <a:ext cx="3492842" cy="1927516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9" name="이 공개키는 홍길동 소유"/>
          <p:cNvSpPr/>
          <p:nvPr/>
        </p:nvSpPr>
        <p:spPr>
          <a:xfrm>
            <a:off x="13030200" y="6362700"/>
            <a:ext cx="3492842" cy="1927516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이 공개키는 홍길동 소유</a:t>
            </a:r>
          </a:p>
        </p:txBody>
      </p:sp>
      <p:sp>
        <p:nvSpPr>
          <p:cNvPr id="460" name="인증서"/>
          <p:cNvSpPr txBox="1"/>
          <p:nvPr/>
        </p:nvSpPr>
        <p:spPr>
          <a:xfrm>
            <a:off x="13928515" y="10746316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인증서</a:t>
            </a:r>
          </a:p>
        </p:txBody>
      </p:sp>
      <p:sp>
        <p:nvSpPr>
          <p:cNvPr id="461" name="2wsR46%frdEWWrswe(*^$G*^%#%#%DvtrsdFDfd3%.6,7"/>
          <p:cNvSpPr txBox="1"/>
          <p:nvPr/>
        </p:nvSpPr>
        <p:spPr>
          <a:xfrm>
            <a:off x="13235689" y="4267874"/>
            <a:ext cx="3081863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433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2wsR46%frdEWWrswe(*^$G*^%#%#%DvtrsdFDfd3%.6,7</a:t>
            </a:r>
            <a:endParaRPr b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62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685" y="8848341"/>
            <a:ext cx="2853873" cy="15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붙여넣은 동영상.png" descr="붙여넣은 동영상.png"/>
          <p:cNvPicPr>
            <a:picLocks noChangeAspect="1"/>
          </p:cNvPicPr>
          <p:nvPr/>
        </p:nvPicPr>
        <p:blipFill>
          <a:blip r:embed="rId3"/>
          <a:srcRect l="3087" t="6800" r="2677" b="11850"/>
          <a:stretch>
            <a:fillRect/>
          </a:stretch>
        </p:blipFill>
        <p:spPr>
          <a:xfrm>
            <a:off x="14148310" y="5128664"/>
            <a:ext cx="1256621" cy="675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4" extrusionOk="0">
                <a:moveTo>
                  <a:pt x="5712" y="0"/>
                </a:moveTo>
                <a:cubicBezTo>
                  <a:pt x="4398" y="4"/>
                  <a:pt x="3307" y="659"/>
                  <a:pt x="2285" y="2053"/>
                </a:cubicBezTo>
                <a:cubicBezTo>
                  <a:pt x="1366" y="3305"/>
                  <a:pt x="533" y="5491"/>
                  <a:pt x="199" y="7528"/>
                </a:cubicBezTo>
                <a:cubicBezTo>
                  <a:pt x="-14" y="8828"/>
                  <a:pt x="-24" y="9069"/>
                  <a:pt x="22" y="11216"/>
                </a:cubicBezTo>
                <a:cubicBezTo>
                  <a:pt x="86" y="14180"/>
                  <a:pt x="292" y="15368"/>
                  <a:pt x="1058" y="17274"/>
                </a:cubicBezTo>
                <a:cubicBezTo>
                  <a:pt x="2020" y="19668"/>
                  <a:pt x="3268" y="20996"/>
                  <a:pt x="4888" y="21368"/>
                </a:cubicBezTo>
                <a:cubicBezTo>
                  <a:pt x="5469" y="21501"/>
                  <a:pt x="5745" y="21574"/>
                  <a:pt x="5992" y="21583"/>
                </a:cubicBezTo>
                <a:cubicBezTo>
                  <a:pt x="6238" y="21592"/>
                  <a:pt x="6454" y="21540"/>
                  <a:pt x="6905" y="21444"/>
                </a:cubicBezTo>
                <a:cubicBezTo>
                  <a:pt x="7826" y="21247"/>
                  <a:pt x="8640" y="20671"/>
                  <a:pt x="9337" y="19707"/>
                </a:cubicBezTo>
                <a:cubicBezTo>
                  <a:pt x="10266" y="18423"/>
                  <a:pt x="10743" y="17394"/>
                  <a:pt x="11184" y="15740"/>
                </a:cubicBezTo>
                <a:lnTo>
                  <a:pt x="11463" y="14701"/>
                </a:lnTo>
                <a:lnTo>
                  <a:pt x="11920" y="15538"/>
                </a:lnTo>
                <a:cubicBezTo>
                  <a:pt x="12545" y="16686"/>
                  <a:pt x="12670" y="16662"/>
                  <a:pt x="13365" y="15233"/>
                </a:cubicBezTo>
                <a:cubicBezTo>
                  <a:pt x="13671" y="14604"/>
                  <a:pt x="13956" y="14080"/>
                  <a:pt x="13998" y="14080"/>
                </a:cubicBezTo>
                <a:cubicBezTo>
                  <a:pt x="14041" y="14080"/>
                  <a:pt x="14343" y="14587"/>
                  <a:pt x="14673" y="15208"/>
                </a:cubicBezTo>
                <a:cubicBezTo>
                  <a:pt x="15003" y="15829"/>
                  <a:pt x="15359" y="16383"/>
                  <a:pt x="15457" y="16438"/>
                </a:cubicBezTo>
                <a:cubicBezTo>
                  <a:pt x="15596" y="16515"/>
                  <a:pt x="15786" y="16263"/>
                  <a:pt x="16322" y="15259"/>
                </a:cubicBezTo>
                <a:lnTo>
                  <a:pt x="17004" y="13966"/>
                </a:lnTo>
                <a:lnTo>
                  <a:pt x="17692" y="15272"/>
                </a:lnTo>
                <a:cubicBezTo>
                  <a:pt x="18104" y="16052"/>
                  <a:pt x="18438" y="16548"/>
                  <a:pt x="18523" y="16514"/>
                </a:cubicBezTo>
                <a:cubicBezTo>
                  <a:pt x="18716" y="16436"/>
                  <a:pt x="21576" y="11152"/>
                  <a:pt x="21576" y="10874"/>
                </a:cubicBezTo>
                <a:cubicBezTo>
                  <a:pt x="21576" y="10635"/>
                  <a:pt x="18996" y="5816"/>
                  <a:pt x="18721" y="5538"/>
                </a:cubicBezTo>
                <a:cubicBezTo>
                  <a:pt x="18614" y="5430"/>
                  <a:pt x="17243" y="5387"/>
                  <a:pt x="14809" y="5424"/>
                </a:cubicBezTo>
                <a:lnTo>
                  <a:pt x="11061" y="5487"/>
                </a:lnTo>
                <a:lnTo>
                  <a:pt x="10734" y="4613"/>
                </a:lnTo>
                <a:cubicBezTo>
                  <a:pt x="9554" y="1446"/>
                  <a:pt x="7971" y="-8"/>
                  <a:pt x="5712" y="0"/>
                </a:cubicBezTo>
                <a:close/>
                <a:moveTo>
                  <a:pt x="6182" y="2344"/>
                </a:moveTo>
                <a:cubicBezTo>
                  <a:pt x="6807" y="2389"/>
                  <a:pt x="7407" y="2655"/>
                  <a:pt x="7906" y="3143"/>
                </a:cubicBezTo>
                <a:cubicBezTo>
                  <a:pt x="8550" y="3772"/>
                  <a:pt x="9336" y="5182"/>
                  <a:pt x="9828" y="6590"/>
                </a:cubicBezTo>
                <a:lnTo>
                  <a:pt x="10210" y="7693"/>
                </a:lnTo>
                <a:lnTo>
                  <a:pt x="14155" y="7693"/>
                </a:lnTo>
                <a:lnTo>
                  <a:pt x="18094" y="7705"/>
                </a:lnTo>
                <a:lnTo>
                  <a:pt x="18912" y="9201"/>
                </a:lnTo>
                <a:cubicBezTo>
                  <a:pt x="19361" y="10027"/>
                  <a:pt x="19716" y="10783"/>
                  <a:pt x="19702" y="10886"/>
                </a:cubicBezTo>
                <a:cubicBezTo>
                  <a:pt x="19688" y="10989"/>
                  <a:pt x="19411" y="11545"/>
                  <a:pt x="19082" y="12116"/>
                </a:cubicBezTo>
                <a:lnTo>
                  <a:pt x="18482" y="13155"/>
                </a:lnTo>
                <a:lnTo>
                  <a:pt x="18073" y="12433"/>
                </a:lnTo>
                <a:cubicBezTo>
                  <a:pt x="17850" y="12035"/>
                  <a:pt x="17555" y="11471"/>
                  <a:pt x="17412" y="11178"/>
                </a:cubicBezTo>
                <a:cubicBezTo>
                  <a:pt x="17270" y="10885"/>
                  <a:pt x="17089" y="10646"/>
                  <a:pt x="17017" y="10646"/>
                </a:cubicBezTo>
                <a:cubicBezTo>
                  <a:pt x="16945" y="10646"/>
                  <a:pt x="16581" y="11224"/>
                  <a:pt x="16206" y="11938"/>
                </a:cubicBezTo>
                <a:lnTo>
                  <a:pt x="15525" y="13244"/>
                </a:lnTo>
                <a:lnTo>
                  <a:pt x="14816" y="11926"/>
                </a:lnTo>
                <a:cubicBezTo>
                  <a:pt x="13985" y="10380"/>
                  <a:pt x="14049" y="10367"/>
                  <a:pt x="13133" y="12128"/>
                </a:cubicBezTo>
                <a:lnTo>
                  <a:pt x="12540" y="13269"/>
                </a:lnTo>
                <a:lnTo>
                  <a:pt x="11852" y="11964"/>
                </a:lnTo>
                <a:cubicBezTo>
                  <a:pt x="11472" y="11240"/>
                  <a:pt x="11109" y="10646"/>
                  <a:pt x="11048" y="10646"/>
                </a:cubicBezTo>
                <a:cubicBezTo>
                  <a:pt x="10824" y="10646"/>
                  <a:pt x="10410" y="11752"/>
                  <a:pt x="10305" y="12635"/>
                </a:cubicBezTo>
                <a:cubicBezTo>
                  <a:pt x="9945" y="15657"/>
                  <a:pt x="8654" y="18221"/>
                  <a:pt x="7041" y="19124"/>
                </a:cubicBezTo>
                <a:cubicBezTo>
                  <a:pt x="6613" y="19364"/>
                  <a:pt x="5682" y="19448"/>
                  <a:pt x="5099" y="19302"/>
                </a:cubicBezTo>
                <a:cubicBezTo>
                  <a:pt x="4214" y="19080"/>
                  <a:pt x="3671" y="18587"/>
                  <a:pt x="2959" y="17350"/>
                </a:cubicBezTo>
                <a:cubicBezTo>
                  <a:pt x="1698" y="15159"/>
                  <a:pt x="1361" y="13642"/>
                  <a:pt x="1419" y="10392"/>
                </a:cubicBezTo>
                <a:cubicBezTo>
                  <a:pt x="1453" y="8472"/>
                  <a:pt x="1474" y="8337"/>
                  <a:pt x="1780" y="7186"/>
                </a:cubicBezTo>
                <a:cubicBezTo>
                  <a:pt x="2353" y="5032"/>
                  <a:pt x="3164" y="3653"/>
                  <a:pt x="4302" y="2889"/>
                </a:cubicBezTo>
                <a:cubicBezTo>
                  <a:pt x="4911" y="2480"/>
                  <a:pt x="5558" y="2300"/>
                  <a:pt x="6182" y="234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4" name="선"/>
          <p:cNvSpPr/>
          <p:nvPr/>
        </p:nvSpPr>
        <p:spPr>
          <a:xfrm>
            <a:off x="7942739" y="5371167"/>
            <a:ext cx="48250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5" name="선"/>
          <p:cNvSpPr/>
          <p:nvPr/>
        </p:nvSpPr>
        <p:spPr>
          <a:xfrm>
            <a:off x="7854064" y="7149641"/>
            <a:ext cx="50024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6" name="선"/>
          <p:cNvSpPr/>
          <p:nvPr/>
        </p:nvSpPr>
        <p:spPr>
          <a:xfrm>
            <a:off x="7950314" y="9335654"/>
            <a:ext cx="48099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7" name="사람 기계 컴퓨터등 어떤것도 가능"/>
          <p:cNvSpPr/>
          <p:nvPr/>
        </p:nvSpPr>
        <p:spPr>
          <a:xfrm>
            <a:off x="8572500" y="9937763"/>
            <a:ext cx="3034433" cy="1846645"/>
          </a:xfrm>
          <a:prstGeom prst="wedgeEllipseCallout">
            <a:avLst>
              <a:gd name="adj1" fmla="val 95405"/>
              <a:gd name="adj2" fmla="val -18478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사람 기계 컴퓨터등 어떤것도 가능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X.509 인증서 프로파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X.509 인증서 프로파일</a:t>
            </a:r>
          </a:p>
        </p:txBody>
      </p:sp>
      <p:sp>
        <p:nvSpPr>
          <p:cNvPr id="470" name="버전 일련번호 서명 알고리즘 유효기간 주체자 이름 주체자 공개키 정보"/>
          <p:cNvSpPr/>
          <p:nvPr/>
        </p:nvSpPr>
        <p:spPr>
          <a:xfrm>
            <a:off x="5545666" y="3405511"/>
            <a:ext cx="5382943" cy="3608745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버전</a:t>
            </a:r>
            <a:br/>
            <a:r>
              <a:t>일련번호</a:t>
            </a:r>
            <a:br/>
            <a:r>
              <a:t>서명 알고리즘</a:t>
            </a:r>
            <a:br/>
            <a:r>
              <a:t>유효기간</a:t>
            </a:r>
            <a:br/>
            <a:r>
              <a:t>주체자 이름</a:t>
            </a:r>
            <a:br/>
            <a:r>
              <a:t>주체자 공개키 정보</a:t>
            </a:r>
          </a:p>
        </p:txBody>
      </p:sp>
      <p:sp>
        <p:nvSpPr>
          <p:cNvPr id="471" name="발급자 고유 식별자…"/>
          <p:cNvSpPr/>
          <p:nvPr/>
        </p:nvSpPr>
        <p:spPr>
          <a:xfrm>
            <a:off x="5545666" y="7274778"/>
            <a:ext cx="5382943" cy="1407764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발급자 고유 식별자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주체자 고유 식별자</a:t>
            </a:r>
          </a:p>
        </p:txBody>
      </p:sp>
      <p:sp>
        <p:nvSpPr>
          <p:cNvPr id="472" name="확장 필드"/>
          <p:cNvSpPr/>
          <p:nvPr/>
        </p:nvSpPr>
        <p:spPr>
          <a:xfrm>
            <a:off x="5545666" y="8943063"/>
            <a:ext cx="5382943" cy="909052"/>
          </a:xfrm>
          <a:prstGeom prst="rect">
            <a:avLst/>
          </a:prstGeom>
          <a:solidFill>
            <a:schemeClr val="accent6">
              <a:lumOff val="1616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확장 필드</a:t>
            </a:r>
          </a:p>
        </p:txBody>
      </p:sp>
      <p:sp>
        <p:nvSpPr>
          <p:cNvPr id="473" name="서명"/>
          <p:cNvSpPr/>
          <p:nvPr/>
        </p:nvSpPr>
        <p:spPr>
          <a:xfrm>
            <a:off x="5545666" y="10112636"/>
            <a:ext cx="5382943" cy="90905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서명</a:t>
            </a:r>
          </a:p>
        </p:txBody>
      </p:sp>
      <p:sp>
        <p:nvSpPr>
          <p:cNvPr id="474" name="Authority Key Identifier…"/>
          <p:cNvSpPr/>
          <p:nvPr/>
        </p:nvSpPr>
        <p:spPr>
          <a:xfrm>
            <a:off x="14503400" y="2860410"/>
            <a:ext cx="4627496" cy="8706380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Authority Key Identifier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Subject Key Identifier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Key Usage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Extended Key Usage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Private Key Usage Period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Certificate Policies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Policy Mapping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Subject Alternative Name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Issuer Alternative Name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Subject Directory Attributes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Basic Constraints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Name Constraints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Policy Constraints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Inhibit Any Policy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CRL Distribution Points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Freshest CRL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Authority Information Access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Subject Information Access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75" name="선"/>
          <p:cNvSpPr/>
          <p:nvPr/>
        </p:nvSpPr>
        <p:spPr>
          <a:xfrm flipV="1">
            <a:off x="10930466" y="2849359"/>
            <a:ext cx="3566735" cy="6099908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6" name="선"/>
          <p:cNvSpPr/>
          <p:nvPr/>
        </p:nvSpPr>
        <p:spPr>
          <a:xfrm>
            <a:off x="10930466" y="9848788"/>
            <a:ext cx="3566735" cy="1762502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7" name="기본 필드"/>
          <p:cNvSpPr txBox="1"/>
          <p:nvPr/>
        </p:nvSpPr>
        <p:spPr>
          <a:xfrm>
            <a:off x="6958160" y="11251526"/>
            <a:ext cx="2392986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기본 필드</a:t>
            </a:r>
          </a:p>
        </p:txBody>
      </p:sp>
      <p:sp>
        <p:nvSpPr>
          <p:cNvPr id="478" name="확장 필드"/>
          <p:cNvSpPr txBox="1"/>
          <p:nvPr/>
        </p:nvSpPr>
        <p:spPr>
          <a:xfrm>
            <a:off x="15969042" y="11896552"/>
            <a:ext cx="2392986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확장 필드</a:t>
            </a:r>
          </a:p>
        </p:txBody>
      </p:sp>
      <p:sp>
        <p:nvSpPr>
          <p:cNvPr id="479" name="선"/>
          <p:cNvSpPr/>
          <p:nvPr/>
        </p:nvSpPr>
        <p:spPr>
          <a:xfrm>
            <a:off x="4257728" y="3412066"/>
            <a:ext cx="123713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0" name="선"/>
          <p:cNvSpPr/>
          <p:nvPr/>
        </p:nvSpPr>
        <p:spPr>
          <a:xfrm>
            <a:off x="4257728" y="7332133"/>
            <a:ext cx="123713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1" name="선"/>
          <p:cNvSpPr/>
          <p:nvPr/>
        </p:nvSpPr>
        <p:spPr>
          <a:xfrm>
            <a:off x="4257728" y="7018866"/>
            <a:ext cx="123713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선"/>
          <p:cNvSpPr/>
          <p:nvPr/>
        </p:nvSpPr>
        <p:spPr>
          <a:xfrm>
            <a:off x="4257728" y="8923866"/>
            <a:ext cx="123713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3" name="선"/>
          <p:cNvSpPr/>
          <p:nvPr/>
        </p:nvSpPr>
        <p:spPr>
          <a:xfrm>
            <a:off x="4257728" y="8695266"/>
            <a:ext cx="123713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4" name="선"/>
          <p:cNvSpPr/>
          <p:nvPr/>
        </p:nvSpPr>
        <p:spPr>
          <a:xfrm>
            <a:off x="4257728" y="9852073"/>
            <a:ext cx="123713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5" name="X509 v1"/>
          <p:cNvSpPr txBox="1"/>
          <p:nvPr/>
        </p:nvSpPr>
        <p:spPr>
          <a:xfrm>
            <a:off x="3554560" y="4880090"/>
            <a:ext cx="1857935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X509 v1</a:t>
            </a:r>
          </a:p>
        </p:txBody>
      </p:sp>
      <p:sp>
        <p:nvSpPr>
          <p:cNvPr id="486" name="X509 v3"/>
          <p:cNvSpPr txBox="1"/>
          <p:nvPr/>
        </p:nvSpPr>
        <p:spPr>
          <a:xfrm>
            <a:off x="3554560" y="9025653"/>
            <a:ext cx="1857935" cy="65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X509 v3</a:t>
            </a:r>
          </a:p>
        </p:txBody>
      </p:sp>
      <p:sp>
        <p:nvSpPr>
          <p:cNvPr id="487" name="X509 v2"/>
          <p:cNvSpPr txBox="1"/>
          <p:nvPr/>
        </p:nvSpPr>
        <p:spPr>
          <a:xfrm>
            <a:off x="3554560" y="7683906"/>
            <a:ext cx="1857935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X509 v2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X.509 CRL 프로파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X.509 CRL 프로파일</a:t>
            </a:r>
          </a:p>
        </p:txBody>
      </p:sp>
      <p:sp>
        <p:nvSpPr>
          <p:cNvPr id="490" name="버전 서명 알고리즘 발급자 이름 이번 업데이트…"/>
          <p:cNvSpPr/>
          <p:nvPr/>
        </p:nvSpPr>
        <p:spPr>
          <a:xfrm>
            <a:off x="2616199" y="3490178"/>
            <a:ext cx="5382943" cy="2963718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버전</a:t>
            </a:r>
            <a:br/>
            <a:r>
              <a:t>서명 알고리즘</a:t>
            </a:r>
            <a:br/>
            <a:r>
              <a:t>발급자 이름</a:t>
            </a:r>
            <a:br/>
            <a:r>
              <a:t>이번 업데이트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다음 업데이트</a:t>
            </a:r>
          </a:p>
        </p:txBody>
      </p:sp>
      <p:sp>
        <p:nvSpPr>
          <p:cNvPr id="491" name="폐기 인증서들 정보"/>
          <p:cNvSpPr/>
          <p:nvPr/>
        </p:nvSpPr>
        <p:spPr>
          <a:xfrm>
            <a:off x="2616199" y="6715978"/>
            <a:ext cx="5382943" cy="90905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폐기 인증서들 정보</a:t>
            </a:r>
          </a:p>
        </p:txBody>
      </p:sp>
      <p:sp>
        <p:nvSpPr>
          <p:cNvPr id="492" name="CRL 확장 필드"/>
          <p:cNvSpPr/>
          <p:nvPr/>
        </p:nvSpPr>
        <p:spPr>
          <a:xfrm>
            <a:off x="2616199" y="7887111"/>
            <a:ext cx="5382943" cy="909052"/>
          </a:xfrm>
          <a:prstGeom prst="rect">
            <a:avLst/>
          </a:prstGeom>
          <a:solidFill>
            <a:schemeClr val="accent6">
              <a:lumOff val="1616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CRL 확장 필드</a:t>
            </a:r>
          </a:p>
        </p:txBody>
      </p:sp>
      <p:sp>
        <p:nvSpPr>
          <p:cNvPr id="493" name="서명"/>
          <p:cNvSpPr/>
          <p:nvPr/>
        </p:nvSpPr>
        <p:spPr>
          <a:xfrm>
            <a:off x="2616199" y="9058245"/>
            <a:ext cx="5382943" cy="90905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서명</a:t>
            </a:r>
          </a:p>
        </p:txBody>
      </p:sp>
      <p:sp>
        <p:nvSpPr>
          <p:cNvPr id="494" name="기본 필드"/>
          <p:cNvSpPr txBox="1"/>
          <p:nvPr/>
        </p:nvSpPr>
        <p:spPr>
          <a:xfrm>
            <a:off x="4111178" y="10216678"/>
            <a:ext cx="2392986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기본 필드</a:t>
            </a:r>
          </a:p>
        </p:txBody>
      </p:sp>
      <p:sp>
        <p:nvSpPr>
          <p:cNvPr id="495" name="Authority Key Identifier…"/>
          <p:cNvSpPr/>
          <p:nvPr/>
        </p:nvSpPr>
        <p:spPr>
          <a:xfrm>
            <a:off x="10657185" y="8533076"/>
            <a:ext cx="4627497" cy="2849793"/>
          </a:xfrm>
          <a:prstGeom prst="rect">
            <a:avLst/>
          </a:prstGeom>
          <a:solidFill>
            <a:schemeClr val="accent6">
              <a:lumOff val="1616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366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Authority Key Identifier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366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Issuer Alternative Name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366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CRL Number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366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Issuing Distribution Point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366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Delta CRL Indicator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366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Freshest CRL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algn="ctr" defTabSz="457200">
              <a:lnSpc>
                <a:spcPct val="100000"/>
              </a:lnSpc>
              <a:spcBef>
                <a:spcPts val="0"/>
              </a:spcBef>
              <a:defRPr sz="1866">
                <a:latin typeface="Arial Unicode MS"/>
                <a:ea typeface="Arial Unicode MS"/>
                <a:cs typeface="Arial Unicode MS"/>
                <a:sym typeface="Arial Unicode MS"/>
              </a:defRPr>
            </a:pP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96" name="선"/>
          <p:cNvSpPr/>
          <p:nvPr/>
        </p:nvSpPr>
        <p:spPr>
          <a:xfrm flipV="1">
            <a:off x="7967133" y="3652829"/>
            <a:ext cx="2743474" cy="3081416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7" name="선"/>
          <p:cNvSpPr/>
          <p:nvPr/>
        </p:nvSpPr>
        <p:spPr>
          <a:xfrm>
            <a:off x="8026400" y="8799584"/>
            <a:ext cx="2624941" cy="262494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98" name="일련번호…"/>
          <p:cNvSpPr/>
          <p:nvPr/>
        </p:nvSpPr>
        <p:spPr>
          <a:xfrm>
            <a:off x="10657185" y="3547141"/>
            <a:ext cx="4627497" cy="1564840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500"/>
            </a:pPr>
            <a:r>
              <a:t>일련번호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/>
            </a:pPr>
            <a:r>
              <a:t>폐기 일자</a:t>
            </a:r>
          </a:p>
        </p:txBody>
      </p:sp>
      <p:sp>
        <p:nvSpPr>
          <p:cNvPr id="499" name="선"/>
          <p:cNvSpPr/>
          <p:nvPr/>
        </p:nvSpPr>
        <p:spPr>
          <a:xfrm>
            <a:off x="7967133" y="7905378"/>
            <a:ext cx="2743475" cy="621139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0" name="선"/>
          <p:cNvSpPr/>
          <p:nvPr/>
        </p:nvSpPr>
        <p:spPr>
          <a:xfrm flipV="1">
            <a:off x="7967133" y="5262517"/>
            <a:ext cx="2743474" cy="2330692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1" name="CRL Entry Extensions"/>
          <p:cNvSpPr/>
          <p:nvPr/>
        </p:nvSpPr>
        <p:spPr>
          <a:xfrm>
            <a:off x="10657185" y="5265874"/>
            <a:ext cx="4627497" cy="909052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lnSpc>
                <a:spcPct val="100000"/>
              </a:lnSpc>
              <a:spcBef>
                <a:spcPts val="0"/>
              </a:spcBef>
              <a:defRPr sz="2500"/>
            </a:lvl1pPr>
          </a:lstStyle>
          <a:p>
            <a:r>
              <a:t>CRL Entry Extensions</a:t>
            </a:r>
          </a:p>
        </p:txBody>
      </p:sp>
      <p:sp>
        <p:nvSpPr>
          <p:cNvPr id="502" name="Reason Code…"/>
          <p:cNvSpPr/>
          <p:nvPr/>
        </p:nvSpPr>
        <p:spPr>
          <a:xfrm>
            <a:off x="17760719" y="4016781"/>
            <a:ext cx="4667086" cy="2353513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Reason Code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Hold Instruction Code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Invalidity Date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Certificate Issuer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503" name="선"/>
          <p:cNvSpPr/>
          <p:nvPr/>
        </p:nvSpPr>
        <p:spPr>
          <a:xfrm flipV="1">
            <a:off x="15358532" y="4026793"/>
            <a:ext cx="2328336" cy="1244695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4" name="선"/>
          <p:cNvSpPr/>
          <p:nvPr/>
        </p:nvSpPr>
        <p:spPr>
          <a:xfrm>
            <a:off x="15358532" y="6138866"/>
            <a:ext cx="2386816" cy="236006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5" name="X509 v2"/>
          <p:cNvSpPr txBox="1"/>
          <p:nvPr/>
        </p:nvSpPr>
        <p:spPr>
          <a:xfrm>
            <a:off x="460871" y="8011843"/>
            <a:ext cx="1857935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X509 v2</a:t>
            </a:r>
          </a:p>
        </p:txBody>
      </p:sp>
      <p:sp>
        <p:nvSpPr>
          <p:cNvPr id="506" name="4 CRL entry extensions"/>
          <p:cNvSpPr txBox="1"/>
          <p:nvPr/>
        </p:nvSpPr>
        <p:spPr>
          <a:xfrm>
            <a:off x="18252488" y="6602450"/>
            <a:ext cx="3683548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4 CRL entry extensions</a:t>
            </a:r>
          </a:p>
        </p:txBody>
      </p:sp>
      <p:sp>
        <p:nvSpPr>
          <p:cNvPr id="507" name="선"/>
          <p:cNvSpPr/>
          <p:nvPr/>
        </p:nvSpPr>
        <p:spPr>
          <a:xfrm>
            <a:off x="2034578" y="7921514"/>
            <a:ext cx="513888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8" name="선"/>
          <p:cNvSpPr/>
          <p:nvPr/>
        </p:nvSpPr>
        <p:spPr>
          <a:xfrm>
            <a:off x="2009177" y="8706303"/>
            <a:ext cx="564689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ublic Key Infra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Public Key Infrastructure</a:t>
            </a:r>
          </a:p>
        </p:txBody>
      </p:sp>
      <p:sp>
        <p:nvSpPr>
          <p:cNvPr id="511" name="♣︎ 공개키 기반 구조(PKI) 는 디지탈 세계에서 사람이나 장치에 대한 인증을 위한 기술이며     공개 키 암호화를 기반으로 정보를 교환하는 안전한 방법을 만드는 시스템이다."/>
          <p:cNvSpPr txBox="1"/>
          <p:nvPr/>
        </p:nvSpPr>
        <p:spPr>
          <a:xfrm>
            <a:off x="1031494" y="2649576"/>
            <a:ext cx="16042234" cy="120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♣︎ 공개키 기반 구조(PKI) 는 디지탈 세계에서 사람이나 장치에 대한 인증을 위한 기술이며</a:t>
            </a:r>
            <a:br/>
            <a:r>
              <a:t>    공개 키 암호화를 기반으로 정보를 교환하는 안전한 방법을 만드는 시스템이다.</a:t>
            </a:r>
          </a:p>
        </p:txBody>
      </p:sp>
      <p:pic>
        <p:nvPicPr>
          <p:cNvPr id="512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66" y="7399866"/>
            <a:ext cx="1433164" cy="1433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0" y="9906000"/>
            <a:ext cx="1433163" cy="143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붙여넣은 동영상.png" descr="붙여넣은 동영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00" y="7213600"/>
            <a:ext cx="1433163" cy="143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066" y="4816630"/>
            <a:ext cx="1217766" cy="121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0000" y="4665676"/>
            <a:ext cx="1735072" cy="1735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붙여넣은 동영상.png" descr="붙여넣은 동영상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53066" y="9601200"/>
            <a:ext cx="1433163" cy="143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0" y="9025466"/>
            <a:ext cx="1203247" cy="120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붙여넣은 동영상.png" descr="붙여넣은 동영상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24666" y="9601200"/>
            <a:ext cx="1433163" cy="1433163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CA (Certificate Authority)"/>
          <p:cNvSpPr txBox="1"/>
          <p:nvPr/>
        </p:nvSpPr>
        <p:spPr>
          <a:xfrm>
            <a:off x="2867004" y="8933595"/>
            <a:ext cx="2777288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CA (Certificate Authority)</a:t>
            </a:r>
          </a:p>
        </p:txBody>
      </p:sp>
      <p:sp>
        <p:nvSpPr>
          <p:cNvPr id="521" name="Certificate"/>
          <p:cNvSpPr txBox="1"/>
          <p:nvPr/>
        </p:nvSpPr>
        <p:spPr>
          <a:xfrm>
            <a:off x="3539066" y="4360109"/>
            <a:ext cx="1217766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Certificate</a:t>
            </a:r>
          </a:p>
        </p:txBody>
      </p:sp>
      <p:sp>
        <p:nvSpPr>
          <p:cNvPr id="522" name="RA (Register Authority)"/>
          <p:cNvSpPr txBox="1"/>
          <p:nvPr/>
        </p:nvSpPr>
        <p:spPr>
          <a:xfrm>
            <a:off x="7913137" y="11634462"/>
            <a:ext cx="2558429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RA (Register Authority)</a:t>
            </a:r>
          </a:p>
        </p:txBody>
      </p:sp>
      <p:sp>
        <p:nvSpPr>
          <p:cNvPr id="523" name="Repository"/>
          <p:cNvSpPr txBox="1"/>
          <p:nvPr/>
        </p:nvSpPr>
        <p:spPr>
          <a:xfrm>
            <a:off x="8661530" y="8628795"/>
            <a:ext cx="1280504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Repository</a:t>
            </a:r>
          </a:p>
        </p:txBody>
      </p:sp>
      <p:sp>
        <p:nvSpPr>
          <p:cNvPr id="524" name="PKI Application"/>
          <p:cNvSpPr txBox="1"/>
          <p:nvPr/>
        </p:nvSpPr>
        <p:spPr>
          <a:xfrm>
            <a:off x="12681399" y="6533540"/>
            <a:ext cx="1772273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PKI Application</a:t>
            </a:r>
          </a:p>
        </p:txBody>
      </p:sp>
      <p:sp>
        <p:nvSpPr>
          <p:cNvPr id="525" name="DS (Directory Server)"/>
          <p:cNvSpPr txBox="1"/>
          <p:nvPr/>
        </p:nvSpPr>
        <p:spPr>
          <a:xfrm>
            <a:off x="7913137" y="6664528"/>
            <a:ext cx="2370698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DS (Directory Server)</a:t>
            </a:r>
          </a:p>
        </p:txBody>
      </p:sp>
      <p:sp>
        <p:nvSpPr>
          <p:cNvPr id="526" name="EE ( End Entity )"/>
          <p:cNvSpPr txBox="1"/>
          <p:nvPr/>
        </p:nvSpPr>
        <p:spPr>
          <a:xfrm>
            <a:off x="13137070" y="11253462"/>
            <a:ext cx="1835012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EE ( End Entity )</a:t>
            </a:r>
          </a:p>
        </p:txBody>
      </p:sp>
      <p:sp>
        <p:nvSpPr>
          <p:cNvPr id="527" name="PC/ Phone / PDA"/>
          <p:cNvSpPr txBox="1"/>
          <p:nvPr/>
        </p:nvSpPr>
        <p:spPr>
          <a:xfrm>
            <a:off x="13752143" y="8893500"/>
            <a:ext cx="1982204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PC/ Phone / PDA</a:t>
            </a:r>
          </a:p>
        </p:txBody>
      </p:sp>
      <p:pic>
        <p:nvPicPr>
          <p:cNvPr id="528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4924329"/>
            <a:ext cx="1203247" cy="1203247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erver Cert"/>
          <p:cNvSpPr txBox="1"/>
          <p:nvPr/>
        </p:nvSpPr>
        <p:spPr>
          <a:xfrm>
            <a:off x="11252675" y="6199737"/>
            <a:ext cx="1405497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 Server Cert</a:t>
            </a:r>
          </a:p>
        </p:txBody>
      </p:sp>
      <p:sp>
        <p:nvSpPr>
          <p:cNvPr id="530" name="Client Cert"/>
          <p:cNvSpPr txBox="1"/>
          <p:nvPr/>
        </p:nvSpPr>
        <p:spPr>
          <a:xfrm>
            <a:off x="12217875" y="10273755"/>
            <a:ext cx="1329729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 Client Cert</a:t>
            </a:r>
          </a:p>
        </p:txBody>
      </p:sp>
      <p:sp>
        <p:nvSpPr>
          <p:cNvPr id="531" name="선"/>
          <p:cNvSpPr/>
          <p:nvPr/>
        </p:nvSpPr>
        <p:spPr>
          <a:xfrm>
            <a:off x="5088466" y="5579533"/>
            <a:ext cx="61223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2" name="선"/>
          <p:cNvSpPr/>
          <p:nvPr/>
        </p:nvSpPr>
        <p:spPr>
          <a:xfrm>
            <a:off x="4199466" y="6209331"/>
            <a:ext cx="1" cy="912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3" name="선"/>
          <p:cNvSpPr/>
          <p:nvPr/>
        </p:nvSpPr>
        <p:spPr>
          <a:xfrm>
            <a:off x="5511800" y="8116447"/>
            <a:ext cx="2025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4" name="선"/>
          <p:cNvSpPr/>
          <p:nvPr/>
        </p:nvSpPr>
        <p:spPr>
          <a:xfrm flipV="1">
            <a:off x="10329332" y="6570603"/>
            <a:ext cx="1043154" cy="100591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5" name="선"/>
          <p:cNvSpPr/>
          <p:nvPr/>
        </p:nvSpPr>
        <p:spPr>
          <a:xfrm>
            <a:off x="10159999" y="8879468"/>
            <a:ext cx="2017364" cy="92699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6" name="선"/>
          <p:cNvSpPr/>
          <p:nvPr/>
        </p:nvSpPr>
        <p:spPr>
          <a:xfrm>
            <a:off x="10405090" y="10713423"/>
            <a:ext cx="1772273" cy="1856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7" name="양방향 화살표"/>
          <p:cNvSpPr/>
          <p:nvPr/>
        </p:nvSpPr>
        <p:spPr>
          <a:xfrm rot="5376519">
            <a:off x="12121184" y="7598121"/>
            <a:ext cx="1940017" cy="681495"/>
          </a:xfrm>
          <a:prstGeom prst="leftRightArrow">
            <a:avLst>
              <a:gd name="adj1" fmla="val 32000"/>
              <a:gd name="adj2" fmla="val 82495"/>
            </a:avLst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8" name="선"/>
          <p:cNvSpPr/>
          <p:nvPr/>
        </p:nvSpPr>
        <p:spPr>
          <a:xfrm flipV="1">
            <a:off x="4258733" y="9421104"/>
            <a:ext cx="1" cy="14331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9" name="선"/>
          <p:cNvSpPr/>
          <p:nvPr/>
        </p:nvSpPr>
        <p:spPr>
          <a:xfrm>
            <a:off x="4268283" y="10835422"/>
            <a:ext cx="3930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Hash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Hash function</a:t>
            </a:r>
          </a:p>
        </p:txBody>
      </p:sp>
      <p:sp>
        <p:nvSpPr>
          <p:cNvPr id="542" name="Fox"/>
          <p:cNvSpPr/>
          <p:nvPr/>
        </p:nvSpPr>
        <p:spPr>
          <a:xfrm>
            <a:off x="2040466" y="3268133"/>
            <a:ext cx="3303636" cy="1407764"/>
          </a:xfrm>
          <a:prstGeom prst="rect">
            <a:avLst/>
          </a:prstGeom>
          <a:solidFill>
            <a:srgbClr val="60D937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Fox</a:t>
            </a:r>
          </a:p>
        </p:txBody>
      </p:sp>
      <p:sp>
        <p:nvSpPr>
          <p:cNvPr id="543" name="The red fox jumpes over the blue dog"/>
          <p:cNvSpPr/>
          <p:nvPr/>
        </p:nvSpPr>
        <p:spPr>
          <a:xfrm>
            <a:off x="2040466" y="5102013"/>
            <a:ext cx="3303636" cy="1407764"/>
          </a:xfrm>
          <a:prstGeom prst="rect">
            <a:avLst/>
          </a:prstGeom>
          <a:solidFill>
            <a:srgbClr val="60D937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The red fox jumpes over the blue dog</a:t>
            </a:r>
          </a:p>
        </p:txBody>
      </p:sp>
      <p:sp>
        <p:nvSpPr>
          <p:cNvPr id="544" name="Hello"/>
          <p:cNvSpPr/>
          <p:nvPr/>
        </p:nvSpPr>
        <p:spPr>
          <a:xfrm>
            <a:off x="2040466" y="6935893"/>
            <a:ext cx="3303636" cy="1407764"/>
          </a:xfrm>
          <a:prstGeom prst="rect">
            <a:avLst/>
          </a:prstGeom>
          <a:solidFill>
            <a:srgbClr val="60D937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Hello</a:t>
            </a:r>
          </a:p>
        </p:txBody>
      </p:sp>
      <p:sp>
        <p:nvSpPr>
          <p:cNvPr id="545" name="What your name? My name .."/>
          <p:cNvSpPr/>
          <p:nvPr/>
        </p:nvSpPr>
        <p:spPr>
          <a:xfrm>
            <a:off x="2040466" y="8769773"/>
            <a:ext cx="3303636" cy="1407763"/>
          </a:xfrm>
          <a:prstGeom prst="rect">
            <a:avLst/>
          </a:prstGeom>
          <a:solidFill>
            <a:srgbClr val="60D937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500"/>
              <a:t>What your name? My name </a:t>
            </a:r>
            <a:r>
              <a:t>..</a:t>
            </a:r>
          </a:p>
        </p:txBody>
      </p:sp>
      <p:sp>
        <p:nvSpPr>
          <p:cNvPr id="546" name="0F 1F 2F 3F 44 ED CC 81 28 33 31 41 67"/>
          <p:cNvSpPr/>
          <p:nvPr/>
        </p:nvSpPr>
        <p:spPr>
          <a:xfrm>
            <a:off x="2040466" y="10603653"/>
            <a:ext cx="3303636" cy="1407764"/>
          </a:xfrm>
          <a:prstGeom prst="rect">
            <a:avLst/>
          </a:prstGeom>
          <a:solidFill>
            <a:srgbClr val="60D937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0F 1F 2F 3F 44 ED CC 81 28 33 31 41 67</a:t>
            </a:r>
          </a:p>
        </p:txBody>
      </p:sp>
      <p:sp>
        <p:nvSpPr>
          <p:cNvPr id="547" name="Cryptographic Hash functions"/>
          <p:cNvSpPr/>
          <p:nvPr/>
        </p:nvSpPr>
        <p:spPr>
          <a:xfrm>
            <a:off x="7628466" y="3337014"/>
            <a:ext cx="2862675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Cryptographic</a:t>
            </a:r>
            <a:br/>
            <a:r>
              <a:t>Hash functions</a:t>
            </a:r>
          </a:p>
        </p:txBody>
      </p:sp>
      <p:sp>
        <p:nvSpPr>
          <p:cNvPr id="548" name="Cryptographic Hash functions"/>
          <p:cNvSpPr/>
          <p:nvPr/>
        </p:nvSpPr>
        <p:spPr>
          <a:xfrm>
            <a:off x="7628466" y="5170894"/>
            <a:ext cx="2862675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Cryptographic</a:t>
            </a:r>
            <a:br/>
            <a:r>
              <a:t>Hash functions</a:t>
            </a:r>
          </a:p>
        </p:txBody>
      </p:sp>
      <p:sp>
        <p:nvSpPr>
          <p:cNvPr id="549" name="Cryptographic Hash functions"/>
          <p:cNvSpPr/>
          <p:nvPr/>
        </p:nvSpPr>
        <p:spPr>
          <a:xfrm>
            <a:off x="7628466" y="7004774"/>
            <a:ext cx="2862675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Cryptographic</a:t>
            </a:r>
            <a:br/>
            <a:r>
              <a:t>Hash functions</a:t>
            </a:r>
          </a:p>
        </p:txBody>
      </p:sp>
      <p:sp>
        <p:nvSpPr>
          <p:cNvPr id="550" name="Cryptographic Hash functions"/>
          <p:cNvSpPr/>
          <p:nvPr/>
        </p:nvSpPr>
        <p:spPr>
          <a:xfrm>
            <a:off x="7628466" y="8838655"/>
            <a:ext cx="2862675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Cryptographic</a:t>
            </a:r>
            <a:br/>
            <a:r>
              <a:t>Hash functions</a:t>
            </a:r>
          </a:p>
        </p:txBody>
      </p:sp>
      <p:sp>
        <p:nvSpPr>
          <p:cNvPr id="551" name="Cryptographic Hash functions"/>
          <p:cNvSpPr/>
          <p:nvPr/>
        </p:nvSpPr>
        <p:spPr>
          <a:xfrm>
            <a:off x="7628466" y="10672534"/>
            <a:ext cx="2862675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Cryptographic</a:t>
            </a:r>
            <a:br/>
            <a:r>
              <a:t>Hash functions</a:t>
            </a:r>
          </a:p>
        </p:txBody>
      </p:sp>
      <p:sp>
        <p:nvSpPr>
          <p:cNvPr id="552" name="DCFF EA31 EECE ACBB…"/>
          <p:cNvSpPr/>
          <p:nvPr/>
        </p:nvSpPr>
        <p:spPr>
          <a:xfrm>
            <a:off x="13055600" y="3337014"/>
            <a:ext cx="4235071" cy="127000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DCFF EA31 EECE ACBB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893A 33EA CDEF 4B57</a:t>
            </a:r>
          </a:p>
        </p:txBody>
      </p:sp>
      <p:sp>
        <p:nvSpPr>
          <p:cNvPr id="553" name="ABCD E333 AA31 AB33…"/>
          <p:cNvSpPr/>
          <p:nvPr/>
        </p:nvSpPr>
        <p:spPr>
          <a:xfrm>
            <a:off x="13055600" y="5170894"/>
            <a:ext cx="4235071" cy="127000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ABCD E333 AA31 AB33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513A 11EA 97EF 4227</a:t>
            </a:r>
          </a:p>
        </p:txBody>
      </p:sp>
      <p:sp>
        <p:nvSpPr>
          <p:cNvPr id="554" name="9CF1 EA31 8734 ACBB…"/>
          <p:cNvSpPr/>
          <p:nvPr/>
        </p:nvSpPr>
        <p:spPr>
          <a:xfrm>
            <a:off x="13055600" y="6838828"/>
            <a:ext cx="4235071" cy="127000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9CF1 EA31 8734 ACBB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893A 33EA CDEF AABB</a:t>
            </a:r>
          </a:p>
        </p:txBody>
      </p:sp>
      <p:sp>
        <p:nvSpPr>
          <p:cNvPr id="555" name="2783 EA31 EECE ACBB…"/>
          <p:cNvSpPr/>
          <p:nvPr/>
        </p:nvSpPr>
        <p:spPr>
          <a:xfrm>
            <a:off x="13055600" y="8662547"/>
            <a:ext cx="4235071" cy="127000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2783 EA31 EECE ACBB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893A 091F CDEF 4B57</a:t>
            </a:r>
          </a:p>
        </p:txBody>
      </p:sp>
      <p:sp>
        <p:nvSpPr>
          <p:cNvPr id="556" name="9912 EA31 BC33 ACBB…"/>
          <p:cNvSpPr/>
          <p:nvPr/>
        </p:nvSpPr>
        <p:spPr>
          <a:xfrm>
            <a:off x="13055600" y="10672534"/>
            <a:ext cx="4235071" cy="1270001"/>
          </a:xfrm>
          <a:prstGeom prst="rect">
            <a:avLst/>
          </a:prstGeom>
          <a:solidFill>
            <a:schemeClr val="accent6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9912 EA31 BC33 ACBB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893A 2231 CDEF 4B57</a:t>
            </a:r>
          </a:p>
        </p:txBody>
      </p:sp>
      <p:sp>
        <p:nvSpPr>
          <p:cNvPr id="557" name="Input"/>
          <p:cNvSpPr txBox="1"/>
          <p:nvPr/>
        </p:nvSpPr>
        <p:spPr>
          <a:xfrm>
            <a:off x="3012694" y="2418359"/>
            <a:ext cx="150357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Input</a:t>
            </a:r>
          </a:p>
        </p:txBody>
      </p:sp>
      <p:sp>
        <p:nvSpPr>
          <p:cNvPr id="558" name="Digest"/>
          <p:cNvSpPr txBox="1"/>
          <p:nvPr/>
        </p:nvSpPr>
        <p:spPr>
          <a:xfrm>
            <a:off x="13833093" y="2418359"/>
            <a:ext cx="185288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Digest</a:t>
            </a:r>
          </a:p>
        </p:txBody>
      </p:sp>
      <p:sp>
        <p:nvSpPr>
          <p:cNvPr id="559" name="선"/>
          <p:cNvSpPr/>
          <p:nvPr/>
        </p:nvSpPr>
        <p:spPr>
          <a:xfrm>
            <a:off x="5393266" y="4140200"/>
            <a:ext cx="218603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0" name="선"/>
          <p:cNvSpPr/>
          <p:nvPr/>
        </p:nvSpPr>
        <p:spPr>
          <a:xfrm>
            <a:off x="5393266" y="5889987"/>
            <a:ext cx="2186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1" name="선"/>
          <p:cNvSpPr/>
          <p:nvPr/>
        </p:nvSpPr>
        <p:spPr>
          <a:xfrm>
            <a:off x="5393266" y="7639774"/>
            <a:ext cx="2186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2" name="선"/>
          <p:cNvSpPr/>
          <p:nvPr/>
        </p:nvSpPr>
        <p:spPr>
          <a:xfrm>
            <a:off x="5393266" y="9473655"/>
            <a:ext cx="2186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3" name="선"/>
          <p:cNvSpPr/>
          <p:nvPr/>
        </p:nvSpPr>
        <p:spPr>
          <a:xfrm>
            <a:off x="5393266" y="11307534"/>
            <a:ext cx="21860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4" name="선"/>
          <p:cNvSpPr/>
          <p:nvPr/>
        </p:nvSpPr>
        <p:spPr>
          <a:xfrm>
            <a:off x="10540305" y="4140200"/>
            <a:ext cx="246613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5" name="선"/>
          <p:cNvSpPr/>
          <p:nvPr/>
        </p:nvSpPr>
        <p:spPr>
          <a:xfrm>
            <a:off x="10540305" y="5805894"/>
            <a:ext cx="24661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6" name="선"/>
          <p:cNvSpPr/>
          <p:nvPr/>
        </p:nvSpPr>
        <p:spPr>
          <a:xfrm>
            <a:off x="10540305" y="7639774"/>
            <a:ext cx="24661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7" name="선"/>
          <p:cNvSpPr/>
          <p:nvPr/>
        </p:nvSpPr>
        <p:spPr>
          <a:xfrm>
            <a:off x="10540305" y="11307534"/>
            <a:ext cx="24661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8" name="선"/>
          <p:cNvSpPr/>
          <p:nvPr/>
        </p:nvSpPr>
        <p:spPr>
          <a:xfrm>
            <a:off x="10540305" y="9473655"/>
            <a:ext cx="24661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MAC (Message Authentication Co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MAC (Message Authentication Code)</a:t>
            </a:r>
          </a:p>
        </p:txBody>
      </p:sp>
      <p:sp>
        <p:nvSpPr>
          <p:cNvPr id="571" name="직사각형"/>
          <p:cNvSpPr/>
          <p:nvPr/>
        </p:nvSpPr>
        <p:spPr>
          <a:xfrm>
            <a:off x="2125133" y="3886200"/>
            <a:ext cx="4918950" cy="579887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2" name="직사각형"/>
          <p:cNvSpPr/>
          <p:nvPr/>
        </p:nvSpPr>
        <p:spPr>
          <a:xfrm>
            <a:off x="7797800" y="3886200"/>
            <a:ext cx="2986072" cy="717544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762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3" name="직사각형"/>
          <p:cNvSpPr/>
          <p:nvPr/>
        </p:nvSpPr>
        <p:spPr>
          <a:xfrm>
            <a:off x="11524888" y="3869266"/>
            <a:ext cx="5837960" cy="7209314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4" name="송신자"/>
          <p:cNvSpPr txBox="1"/>
          <p:nvPr/>
        </p:nvSpPr>
        <p:spPr>
          <a:xfrm>
            <a:off x="3736502" y="2973916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송신자</a:t>
            </a:r>
          </a:p>
        </p:txBody>
      </p:sp>
      <p:sp>
        <p:nvSpPr>
          <p:cNvPr id="575" name="채널"/>
          <p:cNvSpPr txBox="1"/>
          <p:nvPr/>
        </p:nvSpPr>
        <p:spPr>
          <a:xfrm>
            <a:off x="8442729" y="2973916"/>
            <a:ext cx="116890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채널</a:t>
            </a:r>
          </a:p>
        </p:txBody>
      </p:sp>
      <p:sp>
        <p:nvSpPr>
          <p:cNvPr id="576" name="수신자"/>
          <p:cNvSpPr txBox="1"/>
          <p:nvPr/>
        </p:nvSpPr>
        <p:spPr>
          <a:xfrm>
            <a:off x="13477493" y="2973916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수신자</a:t>
            </a:r>
          </a:p>
        </p:txBody>
      </p:sp>
      <p:sp>
        <p:nvSpPr>
          <p:cNvPr id="577" name="Message"/>
          <p:cNvSpPr/>
          <p:nvPr/>
        </p:nvSpPr>
        <p:spPr>
          <a:xfrm>
            <a:off x="2600366" y="4413070"/>
            <a:ext cx="3968484" cy="707469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Message</a:t>
            </a:r>
          </a:p>
        </p:txBody>
      </p:sp>
      <p:sp>
        <p:nvSpPr>
          <p:cNvPr id="578" name="Message"/>
          <p:cNvSpPr/>
          <p:nvPr/>
        </p:nvSpPr>
        <p:spPr>
          <a:xfrm>
            <a:off x="12229110" y="4413070"/>
            <a:ext cx="4429517" cy="707469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Message</a:t>
            </a:r>
          </a:p>
        </p:txBody>
      </p:sp>
      <p:sp>
        <p:nvSpPr>
          <p:cNvPr id="579" name="Message"/>
          <p:cNvSpPr/>
          <p:nvPr/>
        </p:nvSpPr>
        <p:spPr>
          <a:xfrm>
            <a:off x="7947164" y="4413070"/>
            <a:ext cx="2674643" cy="707469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Message</a:t>
            </a:r>
          </a:p>
        </p:txBody>
      </p:sp>
      <p:sp>
        <p:nvSpPr>
          <p:cNvPr id="580" name="MAC…"/>
          <p:cNvSpPr/>
          <p:nvPr/>
        </p:nvSpPr>
        <p:spPr>
          <a:xfrm>
            <a:off x="4546600" y="6032643"/>
            <a:ext cx="2010113" cy="1270001"/>
          </a:xfrm>
          <a:prstGeom prst="rect">
            <a:avLst/>
          </a:prstGeom>
          <a:solidFill>
            <a:schemeClr val="accent6">
              <a:lumOff val="1616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MAC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Algorithm</a:t>
            </a:r>
          </a:p>
        </p:txBody>
      </p:sp>
      <p:sp>
        <p:nvSpPr>
          <p:cNvPr id="581" name="MAC"/>
          <p:cNvSpPr/>
          <p:nvPr/>
        </p:nvSpPr>
        <p:spPr>
          <a:xfrm>
            <a:off x="4916656" y="8214746"/>
            <a:ext cx="1270001" cy="627272"/>
          </a:xfrm>
          <a:prstGeom prst="rect">
            <a:avLst/>
          </a:prstGeom>
          <a:solidFill>
            <a:srgbClr val="60D937"/>
          </a:solidFill>
          <a:ln w="254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MAC</a:t>
            </a:r>
          </a:p>
        </p:txBody>
      </p:sp>
      <p:sp>
        <p:nvSpPr>
          <p:cNvPr id="582" name="MAC"/>
          <p:cNvSpPr/>
          <p:nvPr/>
        </p:nvSpPr>
        <p:spPr>
          <a:xfrm>
            <a:off x="8392183" y="8214746"/>
            <a:ext cx="1270001" cy="627272"/>
          </a:xfrm>
          <a:prstGeom prst="rect">
            <a:avLst/>
          </a:prstGeom>
          <a:solidFill>
            <a:srgbClr val="60D937"/>
          </a:solidFill>
          <a:ln w="254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MAC</a:t>
            </a:r>
          </a:p>
        </p:txBody>
      </p:sp>
      <p:sp>
        <p:nvSpPr>
          <p:cNvPr id="583" name="MAC"/>
          <p:cNvSpPr/>
          <p:nvPr/>
        </p:nvSpPr>
        <p:spPr>
          <a:xfrm>
            <a:off x="15329695" y="8214746"/>
            <a:ext cx="1270001" cy="627272"/>
          </a:xfrm>
          <a:prstGeom prst="rect">
            <a:avLst/>
          </a:prstGeom>
          <a:solidFill>
            <a:srgbClr val="60D937"/>
          </a:solidFill>
          <a:ln w="254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MAC</a:t>
            </a:r>
          </a:p>
        </p:txBody>
      </p:sp>
      <p:sp>
        <p:nvSpPr>
          <p:cNvPr id="584" name="MAC"/>
          <p:cNvSpPr/>
          <p:nvPr/>
        </p:nvSpPr>
        <p:spPr>
          <a:xfrm>
            <a:off x="12136962" y="8214746"/>
            <a:ext cx="1340876" cy="627272"/>
          </a:xfrm>
          <a:prstGeom prst="rect">
            <a:avLst/>
          </a:prstGeom>
          <a:solidFill>
            <a:srgbClr val="60D937"/>
          </a:solidFill>
          <a:ln w="254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MAC</a:t>
            </a:r>
          </a:p>
        </p:txBody>
      </p:sp>
      <p:sp>
        <p:nvSpPr>
          <p:cNvPr id="585" name="MAC…"/>
          <p:cNvSpPr/>
          <p:nvPr/>
        </p:nvSpPr>
        <p:spPr>
          <a:xfrm>
            <a:off x="14536306" y="6032643"/>
            <a:ext cx="2010114" cy="1270001"/>
          </a:xfrm>
          <a:prstGeom prst="rect">
            <a:avLst/>
          </a:prstGeom>
          <a:solidFill>
            <a:schemeClr val="accent6">
              <a:lumOff val="16165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MAC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Algorithm</a:t>
            </a:r>
          </a:p>
        </p:txBody>
      </p:sp>
      <p:sp>
        <p:nvSpPr>
          <p:cNvPr id="586" name="Secret Key"/>
          <p:cNvSpPr txBox="1"/>
          <p:nvPr/>
        </p:nvSpPr>
        <p:spPr>
          <a:xfrm>
            <a:off x="2335360" y="6536258"/>
            <a:ext cx="172270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Secret Key</a:t>
            </a:r>
          </a:p>
        </p:txBody>
      </p:sp>
      <p:sp>
        <p:nvSpPr>
          <p:cNvPr id="587" name="Secret Key"/>
          <p:cNvSpPr txBox="1"/>
          <p:nvPr/>
        </p:nvSpPr>
        <p:spPr>
          <a:xfrm>
            <a:off x="12168662" y="6536258"/>
            <a:ext cx="172270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Secret Key</a:t>
            </a:r>
          </a:p>
        </p:txBody>
      </p:sp>
      <p:sp>
        <p:nvSpPr>
          <p:cNvPr id="588" name="선"/>
          <p:cNvSpPr/>
          <p:nvPr/>
        </p:nvSpPr>
        <p:spPr>
          <a:xfrm>
            <a:off x="4072466" y="6832600"/>
            <a:ext cx="4647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89" name="선"/>
          <p:cNvSpPr/>
          <p:nvPr/>
        </p:nvSpPr>
        <p:spPr>
          <a:xfrm>
            <a:off x="5511799" y="5124258"/>
            <a:ext cx="1" cy="825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0" name="선"/>
          <p:cNvSpPr/>
          <p:nvPr/>
        </p:nvSpPr>
        <p:spPr>
          <a:xfrm>
            <a:off x="5511799" y="7345944"/>
            <a:ext cx="1" cy="825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1" name="선"/>
          <p:cNvSpPr/>
          <p:nvPr/>
        </p:nvSpPr>
        <p:spPr>
          <a:xfrm>
            <a:off x="13905768" y="6785636"/>
            <a:ext cx="6034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2" name="선"/>
          <p:cNvSpPr/>
          <p:nvPr/>
        </p:nvSpPr>
        <p:spPr>
          <a:xfrm>
            <a:off x="6231466" y="8528382"/>
            <a:ext cx="21159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3" name="선"/>
          <p:cNvSpPr/>
          <p:nvPr/>
        </p:nvSpPr>
        <p:spPr>
          <a:xfrm>
            <a:off x="9660753" y="8528382"/>
            <a:ext cx="24365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4" name="선"/>
          <p:cNvSpPr/>
          <p:nvPr/>
        </p:nvSpPr>
        <p:spPr>
          <a:xfrm>
            <a:off x="15964695" y="7345944"/>
            <a:ext cx="1" cy="825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5" name="선"/>
          <p:cNvSpPr/>
          <p:nvPr/>
        </p:nvSpPr>
        <p:spPr>
          <a:xfrm>
            <a:off x="15964695" y="5163841"/>
            <a:ext cx="1" cy="8255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6" name="선"/>
          <p:cNvSpPr/>
          <p:nvPr/>
        </p:nvSpPr>
        <p:spPr>
          <a:xfrm>
            <a:off x="6561666" y="4766804"/>
            <a:ext cx="1295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7" name="선"/>
          <p:cNvSpPr/>
          <p:nvPr/>
        </p:nvSpPr>
        <p:spPr>
          <a:xfrm>
            <a:off x="10600266" y="4766804"/>
            <a:ext cx="1650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98" name="=?"/>
          <p:cNvSpPr/>
          <p:nvPr/>
        </p:nvSpPr>
        <p:spPr>
          <a:xfrm>
            <a:off x="13690600" y="9271000"/>
            <a:ext cx="1506537" cy="970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=?</a:t>
            </a:r>
          </a:p>
        </p:txBody>
      </p:sp>
      <p:sp>
        <p:nvSpPr>
          <p:cNvPr id="599" name="선"/>
          <p:cNvSpPr/>
          <p:nvPr/>
        </p:nvSpPr>
        <p:spPr>
          <a:xfrm>
            <a:off x="13526473" y="8615944"/>
            <a:ext cx="592923" cy="818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0" name="선"/>
          <p:cNvSpPr/>
          <p:nvPr/>
        </p:nvSpPr>
        <p:spPr>
          <a:xfrm flipH="1">
            <a:off x="14792827" y="8615945"/>
            <a:ext cx="457217" cy="8175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1" name="선"/>
          <p:cNvSpPr/>
          <p:nvPr/>
        </p:nvSpPr>
        <p:spPr>
          <a:xfrm flipH="1">
            <a:off x="13358881" y="9953406"/>
            <a:ext cx="597311" cy="487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2" name="선"/>
          <p:cNvSpPr/>
          <p:nvPr/>
        </p:nvSpPr>
        <p:spPr>
          <a:xfrm>
            <a:off x="14872674" y="9952246"/>
            <a:ext cx="317590" cy="3175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3" name="Y"/>
          <p:cNvSpPr txBox="1"/>
          <p:nvPr/>
        </p:nvSpPr>
        <p:spPr>
          <a:xfrm>
            <a:off x="13158007" y="9438599"/>
            <a:ext cx="410567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604" name="N"/>
          <p:cNvSpPr txBox="1"/>
          <p:nvPr/>
        </p:nvSpPr>
        <p:spPr>
          <a:xfrm>
            <a:off x="15319164" y="9438599"/>
            <a:ext cx="44439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6"/>
                </a:solidFill>
              </a:defRPr>
            </a:lvl1pPr>
          </a:lstStyle>
          <a:p>
            <a:r>
              <a:t>N</a:t>
            </a:r>
          </a:p>
        </p:txBody>
      </p:sp>
      <p:sp>
        <p:nvSpPr>
          <p:cNvPr id="605" name="Message is  authentic"/>
          <p:cNvSpPr txBox="1"/>
          <p:nvPr/>
        </p:nvSpPr>
        <p:spPr>
          <a:xfrm>
            <a:off x="11699493" y="10021751"/>
            <a:ext cx="1672363" cy="7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chemeClr val="accent1"/>
                </a:solidFill>
              </a:defRPr>
            </a:pPr>
            <a:r>
              <a:t>Message is </a:t>
            </a:r>
            <a:br/>
            <a:r>
              <a:t>authentic</a:t>
            </a:r>
          </a:p>
        </p:txBody>
      </p:sp>
      <p:sp>
        <p:nvSpPr>
          <p:cNvPr id="606" name="Message has been altered"/>
          <p:cNvSpPr txBox="1"/>
          <p:nvPr/>
        </p:nvSpPr>
        <p:spPr>
          <a:xfrm>
            <a:off x="15319840" y="10021751"/>
            <a:ext cx="1845577" cy="7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chemeClr val="accent6"/>
                </a:solidFill>
              </a:defRPr>
            </a:pPr>
            <a:r>
              <a:t>Message has</a:t>
            </a:r>
            <a:br/>
            <a:r>
              <a:t>been altered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KI 구성 요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PKI 구성 요소</a:t>
            </a:r>
          </a:p>
        </p:txBody>
      </p:sp>
      <p:sp>
        <p:nvSpPr>
          <p:cNvPr id="609" name="❖ CA (Certificate Authority)"/>
          <p:cNvSpPr txBox="1"/>
          <p:nvPr/>
        </p:nvSpPr>
        <p:spPr>
          <a:xfrm>
            <a:off x="1471760" y="2474086"/>
            <a:ext cx="6260176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❖ CA (Certificate Authority)</a:t>
            </a:r>
          </a:p>
        </p:txBody>
      </p:sp>
      <p:sp>
        <p:nvSpPr>
          <p:cNvPr id="610" name="다른 CA, 사용자 또는 RA 인증서 발급 및 배포…"/>
          <p:cNvSpPr txBox="1"/>
          <p:nvPr/>
        </p:nvSpPr>
        <p:spPr>
          <a:xfrm>
            <a:off x="1674960" y="3236174"/>
            <a:ext cx="9252084" cy="17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lnSpc>
                <a:spcPct val="10000"/>
              </a:lnSpc>
              <a:buSzPct val="123000"/>
              <a:buChar char="●"/>
              <a:defRPr sz="2700"/>
            </a:pPr>
            <a:r>
              <a:t>다른 CA, 사용자 또는 RA 인증서 발급 및 배포</a:t>
            </a:r>
          </a:p>
          <a:p>
            <a:pPr marL="457200" indent="-457200">
              <a:lnSpc>
                <a:spcPct val="10000"/>
              </a:lnSpc>
              <a:buSzPct val="123000"/>
              <a:buChar char="●"/>
              <a:defRPr sz="2700"/>
            </a:pPr>
            <a:r>
              <a:t>RA 또는 사용자로 부터 폐기 요청 처리</a:t>
            </a:r>
          </a:p>
          <a:p>
            <a:pPr marL="457200" indent="-457200">
              <a:lnSpc>
                <a:spcPct val="10000"/>
              </a:lnSpc>
              <a:buSzPct val="123000"/>
              <a:buChar char="●"/>
              <a:defRPr sz="2700"/>
            </a:pPr>
            <a:r>
              <a:t>인증서 또는 CRL 을 DS 에 배포</a:t>
            </a:r>
          </a:p>
        </p:txBody>
      </p:sp>
      <p:sp>
        <p:nvSpPr>
          <p:cNvPr id="611" name="❖ RA (Register Authority)"/>
          <p:cNvSpPr txBox="1"/>
          <p:nvPr/>
        </p:nvSpPr>
        <p:spPr>
          <a:xfrm>
            <a:off x="1471760" y="5433186"/>
            <a:ext cx="5799420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❖ RA (Register Authority)</a:t>
            </a:r>
          </a:p>
        </p:txBody>
      </p:sp>
      <p:sp>
        <p:nvSpPr>
          <p:cNvPr id="612" name="●사용자 확인 및 사용자 정보 등록…"/>
          <p:cNvSpPr txBox="1"/>
          <p:nvPr/>
        </p:nvSpPr>
        <p:spPr>
          <a:xfrm>
            <a:off x="1752158" y="6306149"/>
            <a:ext cx="4661155" cy="241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700"/>
            </a:pPr>
            <a:r>
              <a:t>●사용자 확인 및 사용자 정보 등록</a:t>
            </a:r>
          </a:p>
          <a:p>
            <a:pPr>
              <a:lnSpc>
                <a:spcPct val="10000"/>
              </a:lnSpc>
              <a:defRPr sz="2700"/>
            </a:pPr>
            <a:r>
              <a:t>●CA 에게 인증서 발급 요청</a:t>
            </a:r>
          </a:p>
          <a:p>
            <a:pPr>
              <a:lnSpc>
                <a:spcPct val="10000"/>
              </a:lnSpc>
              <a:defRPr sz="2700"/>
            </a:pPr>
            <a:r>
              <a:t>●DS로 부터 인증서 및 CRL 검색</a:t>
            </a:r>
          </a:p>
          <a:p>
            <a:pPr>
              <a:lnSpc>
                <a:spcPct val="10000"/>
              </a:lnSpc>
              <a:defRPr sz="2700"/>
            </a:pPr>
            <a:r>
              <a:t>●인증서 폐기 요청</a:t>
            </a:r>
          </a:p>
        </p:txBody>
      </p:sp>
      <p:sp>
        <p:nvSpPr>
          <p:cNvPr id="613" name="❖ DS (Directory Server)"/>
          <p:cNvSpPr txBox="1"/>
          <p:nvPr/>
        </p:nvSpPr>
        <p:spPr>
          <a:xfrm>
            <a:off x="1471760" y="9050687"/>
            <a:ext cx="5404196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❖ DS (Directory Server)</a:t>
            </a:r>
          </a:p>
        </p:txBody>
      </p:sp>
      <p:sp>
        <p:nvSpPr>
          <p:cNvPr id="614" name="● 인증서 및 CRL 저장 및 배포…"/>
          <p:cNvSpPr txBox="1"/>
          <p:nvPr/>
        </p:nvSpPr>
        <p:spPr>
          <a:xfrm>
            <a:off x="1701358" y="10001158"/>
            <a:ext cx="8307210" cy="116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700"/>
            </a:pPr>
            <a:r>
              <a:t>● 인증서 및 CRL 저장 및 배포</a:t>
            </a:r>
          </a:p>
          <a:p>
            <a:pPr>
              <a:lnSpc>
                <a:spcPct val="10000"/>
              </a:lnSpc>
              <a:defRPr sz="2700"/>
            </a:pPr>
            <a:r>
              <a:t>● LDAP ( Lightweight Directory Access Protocol ) 지원</a:t>
            </a:r>
          </a:p>
        </p:txBody>
      </p:sp>
      <p:sp>
        <p:nvSpPr>
          <p:cNvPr id="615" name="❖ EE (End Entity)"/>
          <p:cNvSpPr txBox="1"/>
          <p:nvPr/>
        </p:nvSpPr>
        <p:spPr>
          <a:xfrm>
            <a:off x="11479360" y="2474086"/>
            <a:ext cx="3993988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❖ EE (End Entity)</a:t>
            </a:r>
          </a:p>
        </p:txBody>
      </p:sp>
      <p:sp>
        <p:nvSpPr>
          <p:cNvPr id="616" name="● CA 로 부터 발급한 인증서의 대상자…"/>
          <p:cNvSpPr txBox="1"/>
          <p:nvPr/>
        </p:nvSpPr>
        <p:spPr>
          <a:xfrm>
            <a:off x="11327958" y="3422558"/>
            <a:ext cx="5226254" cy="116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2700"/>
            </a:pPr>
            <a:r>
              <a:t>● CA 로 부터 발급한 인증서의 대상자</a:t>
            </a:r>
          </a:p>
          <a:p>
            <a:pPr>
              <a:lnSpc>
                <a:spcPct val="10000"/>
              </a:lnSpc>
              <a:defRPr sz="2700"/>
            </a:pPr>
            <a:r>
              <a:t>● 전자 서명 생성 및 검증 하기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Online Certificate Status Protocol (OCS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Online Certificate Status Protocol (OCSP)</a:t>
            </a:r>
          </a:p>
        </p:txBody>
      </p:sp>
      <p:sp>
        <p:nvSpPr>
          <p:cNvPr id="619" name="CRL 문제점"/>
          <p:cNvSpPr txBox="1"/>
          <p:nvPr/>
        </p:nvSpPr>
        <p:spPr>
          <a:xfrm>
            <a:off x="1631570" y="2880613"/>
            <a:ext cx="3180589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599" indent="-609599">
              <a:buSzPct val="123000"/>
              <a:buChar char="❖"/>
              <a:defRPr sz="4000"/>
            </a:lvl1pPr>
          </a:lstStyle>
          <a:p>
            <a:r>
              <a:t>CRL 문제점</a:t>
            </a:r>
          </a:p>
        </p:txBody>
      </p:sp>
      <p:sp>
        <p:nvSpPr>
          <p:cNvPr id="620" name="실시간이 아님…"/>
          <p:cNvSpPr txBox="1"/>
          <p:nvPr/>
        </p:nvSpPr>
        <p:spPr>
          <a:xfrm>
            <a:off x="2139570" y="3820640"/>
            <a:ext cx="4133792" cy="187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29708" indent="-629708">
              <a:lnSpc>
                <a:spcPct val="10000"/>
              </a:lnSpc>
              <a:buSzPct val="100000"/>
              <a:buAutoNum type="arabicPeriod"/>
              <a:defRPr sz="3200"/>
            </a:pPr>
            <a:r>
              <a:t>실시간이 아님</a:t>
            </a:r>
          </a:p>
          <a:p>
            <a:pPr marL="629708" indent="-629708">
              <a:lnSpc>
                <a:spcPct val="10000"/>
              </a:lnSpc>
              <a:buSzPct val="100000"/>
              <a:buAutoNum type="arabicPeriod"/>
              <a:defRPr sz="3200"/>
            </a:pPr>
            <a:r>
              <a:t>CRL은 점점 커짐</a:t>
            </a:r>
          </a:p>
          <a:p>
            <a:pPr marL="629708" indent="-629708">
              <a:lnSpc>
                <a:spcPct val="10000"/>
              </a:lnSpc>
              <a:buSzPct val="100000"/>
              <a:buAutoNum type="arabicPeriod"/>
              <a:defRPr sz="3200"/>
            </a:pPr>
            <a:r>
              <a:t>네트워크 트래픽 증가</a:t>
            </a:r>
          </a:p>
        </p:txBody>
      </p:sp>
      <p:pic>
        <p:nvPicPr>
          <p:cNvPr id="621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16" y="7503583"/>
            <a:ext cx="4988362" cy="4737690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Authority Access Information"/>
          <p:cNvSpPr txBox="1"/>
          <p:nvPr/>
        </p:nvSpPr>
        <p:spPr>
          <a:xfrm>
            <a:off x="1951943" y="12304912"/>
            <a:ext cx="421290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Authority Access Information</a:t>
            </a:r>
          </a:p>
        </p:txBody>
      </p:sp>
      <p:sp>
        <p:nvSpPr>
          <p:cNvPr id="623" name="❖ OCSP 정보 확인"/>
          <p:cNvSpPr txBox="1"/>
          <p:nvPr/>
        </p:nvSpPr>
        <p:spPr>
          <a:xfrm>
            <a:off x="1658027" y="6758346"/>
            <a:ext cx="4105240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❖ OCSP 정보 확인</a:t>
            </a:r>
          </a:p>
        </p:txBody>
      </p:sp>
      <p:pic>
        <p:nvPicPr>
          <p:cNvPr id="624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173" y="3685173"/>
            <a:ext cx="1875254" cy="1875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붙여넣은 동영상.png" descr="붙여넣은 동영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699" y="4020822"/>
            <a:ext cx="1203956" cy="1203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0716" y="3617383"/>
            <a:ext cx="1607472" cy="160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7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879" y="6441478"/>
            <a:ext cx="1607472" cy="160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붙여넣은 동영상.png" descr="붙여넣은 동영상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8344" y="10407650"/>
            <a:ext cx="1520912" cy="152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붙여넣은 동영상.png" descr="붙여넣은 동영상.png"/>
          <p:cNvPicPr>
            <a:picLocks noChangeAspect="1"/>
          </p:cNvPicPr>
          <p:nvPr/>
        </p:nvPicPr>
        <p:blipFill>
          <a:blip r:embed="rId8"/>
          <a:srcRect l="21153" r="10832" b="3485"/>
          <a:stretch>
            <a:fillRect/>
          </a:stretch>
        </p:blipFill>
        <p:spPr>
          <a:xfrm>
            <a:off x="16962078" y="9899508"/>
            <a:ext cx="1607259" cy="1826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7" h="21345" extrusionOk="0">
                <a:moveTo>
                  <a:pt x="10878" y="5"/>
                </a:moveTo>
                <a:cubicBezTo>
                  <a:pt x="10517" y="-29"/>
                  <a:pt x="9935" y="118"/>
                  <a:pt x="9303" y="422"/>
                </a:cubicBezTo>
                <a:cubicBezTo>
                  <a:pt x="8468" y="824"/>
                  <a:pt x="7827" y="1137"/>
                  <a:pt x="2517" y="3719"/>
                </a:cubicBezTo>
                <a:lnTo>
                  <a:pt x="48" y="4920"/>
                </a:lnTo>
                <a:lnTo>
                  <a:pt x="22" y="11654"/>
                </a:lnTo>
                <a:cubicBezTo>
                  <a:pt x="13" y="13553"/>
                  <a:pt x="-3" y="14928"/>
                  <a:pt x="1" y="15943"/>
                </a:cubicBezTo>
                <a:cubicBezTo>
                  <a:pt x="13" y="18987"/>
                  <a:pt x="175" y="18765"/>
                  <a:pt x="1030" y="19565"/>
                </a:cubicBezTo>
                <a:cubicBezTo>
                  <a:pt x="1807" y="20291"/>
                  <a:pt x="2883" y="20845"/>
                  <a:pt x="4072" y="21123"/>
                </a:cubicBezTo>
                <a:cubicBezTo>
                  <a:pt x="4624" y="21251"/>
                  <a:pt x="5414" y="21337"/>
                  <a:pt x="6074" y="21341"/>
                </a:cubicBezTo>
                <a:lnTo>
                  <a:pt x="7166" y="21345"/>
                </a:lnTo>
                <a:lnTo>
                  <a:pt x="8949" y="20455"/>
                </a:lnTo>
                <a:lnTo>
                  <a:pt x="10738" y="19565"/>
                </a:lnTo>
                <a:lnTo>
                  <a:pt x="11008" y="19782"/>
                </a:lnTo>
                <a:cubicBezTo>
                  <a:pt x="11492" y="20179"/>
                  <a:pt x="12825" y="20700"/>
                  <a:pt x="13779" y="20863"/>
                </a:cubicBezTo>
                <a:cubicBezTo>
                  <a:pt x="17929" y="21571"/>
                  <a:pt x="21597" y="18419"/>
                  <a:pt x="20991" y="14668"/>
                </a:cubicBezTo>
                <a:cubicBezTo>
                  <a:pt x="20742" y="13126"/>
                  <a:pt x="19477" y="11446"/>
                  <a:pt x="18064" y="10777"/>
                </a:cubicBezTo>
                <a:lnTo>
                  <a:pt x="17502" y="10513"/>
                </a:lnTo>
                <a:lnTo>
                  <a:pt x="17502" y="6975"/>
                </a:lnTo>
                <a:cubicBezTo>
                  <a:pt x="17502" y="3764"/>
                  <a:pt x="17485" y="3421"/>
                  <a:pt x="17289" y="3223"/>
                </a:cubicBezTo>
                <a:cubicBezTo>
                  <a:pt x="17170" y="3103"/>
                  <a:pt x="15769" y="2372"/>
                  <a:pt x="14175" y="1600"/>
                </a:cubicBezTo>
                <a:cubicBezTo>
                  <a:pt x="12580" y="829"/>
                  <a:pt x="11223" y="156"/>
                  <a:pt x="11159" y="102"/>
                </a:cubicBezTo>
                <a:cubicBezTo>
                  <a:pt x="11094" y="49"/>
                  <a:pt x="10998" y="16"/>
                  <a:pt x="10878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30" name="DS"/>
          <p:cNvSpPr txBox="1"/>
          <p:nvPr/>
        </p:nvSpPr>
        <p:spPr>
          <a:xfrm>
            <a:off x="16965761" y="5433268"/>
            <a:ext cx="698094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5E5E5E"/>
                </a:solidFill>
              </a:defRPr>
            </a:lvl1pPr>
          </a:lstStyle>
          <a:p>
            <a:r>
              <a:t>DS</a:t>
            </a:r>
          </a:p>
        </p:txBody>
      </p:sp>
      <p:sp>
        <p:nvSpPr>
          <p:cNvPr id="631" name="CA"/>
          <p:cNvSpPr txBox="1"/>
          <p:nvPr/>
        </p:nvSpPr>
        <p:spPr>
          <a:xfrm>
            <a:off x="12909753" y="5577201"/>
            <a:ext cx="705867" cy="597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CA</a:t>
            </a:r>
          </a:p>
        </p:txBody>
      </p:sp>
      <p:sp>
        <p:nvSpPr>
          <p:cNvPr id="632" name="DB"/>
          <p:cNvSpPr txBox="1"/>
          <p:nvPr/>
        </p:nvSpPr>
        <p:spPr>
          <a:xfrm>
            <a:off x="9176431" y="5433268"/>
            <a:ext cx="714071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DB</a:t>
            </a:r>
          </a:p>
        </p:txBody>
      </p:sp>
      <p:sp>
        <p:nvSpPr>
          <p:cNvPr id="633" name="OCSP"/>
          <p:cNvSpPr txBox="1"/>
          <p:nvPr/>
        </p:nvSpPr>
        <p:spPr>
          <a:xfrm>
            <a:off x="12562370" y="8181670"/>
            <a:ext cx="1313841" cy="5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t>OCSP</a:t>
            </a:r>
          </a:p>
        </p:txBody>
      </p:sp>
      <p:sp>
        <p:nvSpPr>
          <p:cNvPr id="634" name="사용자"/>
          <p:cNvSpPr txBox="1"/>
          <p:nvPr/>
        </p:nvSpPr>
        <p:spPr>
          <a:xfrm>
            <a:off x="12601879" y="11940206"/>
            <a:ext cx="12348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t>사용자</a:t>
            </a:r>
          </a:p>
        </p:txBody>
      </p:sp>
      <p:sp>
        <p:nvSpPr>
          <p:cNvPr id="635" name="서버"/>
          <p:cNvSpPr txBox="1"/>
          <p:nvPr/>
        </p:nvSpPr>
        <p:spPr>
          <a:xfrm>
            <a:off x="16927041" y="11940206"/>
            <a:ext cx="8613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t>서버</a:t>
            </a:r>
          </a:p>
        </p:txBody>
      </p:sp>
      <p:sp>
        <p:nvSpPr>
          <p:cNvPr id="636" name="선"/>
          <p:cNvSpPr/>
          <p:nvPr/>
        </p:nvSpPr>
        <p:spPr>
          <a:xfrm>
            <a:off x="14207245" y="11012724"/>
            <a:ext cx="25668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37" name="선"/>
          <p:cNvSpPr/>
          <p:nvPr/>
        </p:nvSpPr>
        <p:spPr>
          <a:xfrm flipH="1">
            <a:off x="10098708" y="4681073"/>
            <a:ext cx="24160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38" name="선"/>
          <p:cNvSpPr/>
          <p:nvPr/>
        </p:nvSpPr>
        <p:spPr>
          <a:xfrm>
            <a:off x="13997212" y="4699000"/>
            <a:ext cx="256684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39" name="선"/>
          <p:cNvSpPr/>
          <p:nvPr/>
        </p:nvSpPr>
        <p:spPr>
          <a:xfrm>
            <a:off x="13219289" y="8930001"/>
            <a:ext cx="1" cy="1222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40" name="CRL 게시"/>
          <p:cNvSpPr txBox="1"/>
          <p:nvPr/>
        </p:nvSpPr>
        <p:spPr>
          <a:xfrm>
            <a:off x="14567870" y="3986525"/>
            <a:ext cx="1425525" cy="527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CRL 게시</a:t>
            </a:r>
          </a:p>
        </p:txBody>
      </p:sp>
      <p:sp>
        <p:nvSpPr>
          <p:cNvPr id="641" name="인증서"/>
          <p:cNvSpPr txBox="1"/>
          <p:nvPr/>
        </p:nvSpPr>
        <p:spPr>
          <a:xfrm>
            <a:off x="14777905" y="10327216"/>
            <a:ext cx="9711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인증서</a:t>
            </a:r>
          </a:p>
        </p:txBody>
      </p:sp>
      <p:sp>
        <p:nvSpPr>
          <p:cNvPr id="642" name="사용자 인증서 상태 확인"/>
          <p:cNvSpPr txBox="1"/>
          <p:nvPr/>
        </p:nvSpPr>
        <p:spPr>
          <a:xfrm>
            <a:off x="17634627" y="8615175"/>
            <a:ext cx="1503173" cy="71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사용자 인증서</a:t>
            </a:r>
            <a:br/>
            <a:r>
              <a:t>상태 확인</a:t>
            </a:r>
          </a:p>
        </p:txBody>
      </p:sp>
      <p:sp>
        <p:nvSpPr>
          <p:cNvPr id="643" name="서버 인증서 상태 확인"/>
          <p:cNvSpPr txBox="1"/>
          <p:nvPr/>
        </p:nvSpPr>
        <p:spPr>
          <a:xfrm>
            <a:off x="11376304" y="9592815"/>
            <a:ext cx="1283463" cy="71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서버 인증서</a:t>
            </a:r>
            <a:br/>
            <a:r>
              <a:t>상태 확인</a:t>
            </a:r>
          </a:p>
        </p:txBody>
      </p:sp>
      <p:sp>
        <p:nvSpPr>
          <p:cNvPr id="646" name="연결선"/>
          <p:cNvSpPr/>
          <p:nvPr/>
        </p:nvSpPr>
        <p:spPr>
          <a:xfrm>
            <a:off x="14293850" y="7188200"/>
            <a:ext cx="3081020" cy="2595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연결선"/>
          <p:cNvSpPr/>
          <p:nvPr/>
        </p:nvSpPr>
        <p:spPr>
          <a:xfrm>
            <a:off x="9532620" y="6029960"/>
            <a:ext cx="3035300" cy="1159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1056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알기 쉬운 PK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/>
              <a:t>PKI</a:t>
            </a:r>
            <a:r>
              <a:rPr lang="en-US" dirty="0"/>
              <a:t> </a:t>
            </a:r>
            <a:r>
              <a:rPr lang="ko-KR" altLang="en-US" dirty="0"/>
              <a:t>기반 보안 시스템</a:t>
            </a:r>
            <a:endParaRPr dirty="0"/>
          </a:p>
        </p:txBody>
      </p:sp>
      <p:sp>
        <p:nvSpPr>
          <p:cNvPr id="177" name="목차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목차</a:t>
            </a:r>
          </a:p>
        </p:txBody>
      </p:sp>
      <p:sp>
        <p:nvSpPr>
          <p:cNvPr id="178" name="교육의 개요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 err="1"/>
              <a:t>교육의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 err="1"/>
              <a:t>암호화의</a:t>
            </a:r>
            <a:r>
              <a:rPr dirty="0"/>
              <a:t> </a:t>
            </a:r>
            <a:r>
              <a:rPr dirty="0" err="1"/>
              <a:t>필요성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t>해쉬</a:t>
            </a:r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 err="1"/>
              <a:t>메세지</a:t>
            </a:r>
            <a:r>
              <a:rPr dirty="0"/>
              <a:t> </a:t>
            </a:r>
            <a:r>
              <a:rPr dirty="0" err="1"/>
              <a:t>인증</a:t>
            </a:r>
            <a:r>
              <a:rPr dirty="0"/>
              <a:t> </a:t>
            </a:r>
            <a:r>
              <a:rPr dirty="0" err="1"/>
              <a:t>코드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 err="1"/>
              <a:t>대칭키</a:t>
            </a:r>
            <a:r>
              <a:rPr dirty="0"/>
              <a:t> </a:t>
            </a:r>
            <a:r>
              <a:rPr dirty="0" err="1"/>
              <a:t>암호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 err="1"/>
              <a:t>비대칭키</a:t>
            </a:r>
            <a:r>
              <a:rPr dirty="0"/>
              <a:t> </a:t>
            </a:r>
            <a:r>
              <a:rPr dirty="0" err="1"/>
              <a:t>암호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/>
              <a:t>CA 의 </a:t>
            </a:r>
            <a:r>
              <a:rPr dirty="0" err="1"/>
              <a:t>필요성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/>
              <a:t>X.509 </a:t>
            </a:r>
            <a:r>
              <a:rPr dirty="0" err="1"/>
              <a:t>인증서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/>
              <a:t>X.509 CRL</a:t>
            </a:r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/>
              <a:t>PKI </a:t>
            </a:r>
            <a:r>
              <a:rPr dirty="0" err="1"/>
              <a:t>구성요소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/>
              <a:t>PKI </a:t>
            </a:r>
            <a:r>
              <a:rPr dirty="0" err="1"/>
              <a:t>부가</a:t>
            </a:r>
            <a:r>
              <a:rPr dirty="0"/>
              <a:t> </a:t>
            </a:r>
            <a:r>
              <a:rPr dirty="0" err="1"/>
              <a:t>서비스</a:t>
            </a:r>
            <a:endParaRPr dirty="0"/>
          </a:p>
          <a:p>
            <a:pPr marL="335280" indent="-335280" defTabSz="1341086">
              <a:spcBef>
                <a:spcPts val="2400"/>
              </a:spcBef>
              <a:defRPr sz="2640"/>
            </a:pPr>
            <a:r>
              <a:rPr dirty="0"/>
              <a:t>PKI </a:t>
            </a:r>
            <a:r>
              <a:rPr dirty="0" err="1"/>
              <a:t>기술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 </a:t>
            </a:r>
            <a:r>
              <a:rPr dirty="0" err="1"/>
              <a:t>예제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imeStamp Protocol (TS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TimeStamp Protocol (TSP)</a:t>
            </a:r>
          </a:p>
        </p:txBody>
      </p:sp>
      <p:pic>
        <p:nvPicPr>
          <p:cNvPr id="650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 l="22226" t="3971" r="22228" b="3971"/>
          <a:stretch>
            <a:fillRect/>
          </a:stretch>
        </p:blipFill>
        <p:spPr>
          <a:xfrm>
            <a:off x="7190426" y="4418846"/>
            <a:ext cx="1037830" cy="172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10779" y="0"/>
                </a:moveTo>
                <a:cubicBezTo>
                  <a:pt x="7051" y="2"/>
                  <a:pt x="3320" y="45"/>
                  <a:pt x="3015" y="129"/>
                </a:cubicBezTo>
                <a:cubicBezTo>
                  <a:pt x="2460" y="281"/>
                  <a:pt x="2141" y="636"/>
                  <a:pt x="1983" y="1272"/>
                </a:cubicBezTo>
                <a:cubicBezTo>
                  <a:pt x="1871" y="1721"/>
                  <a:pt x="1826" y="1761"/>
                  <a:pt x="1272" y="1824"/>
                </a:cubicBezTo>
                <a:cubicBezTo>
                  <a:pt x="854" y="1871"/>
                  <a:pt x="575" y="1988"/>
                  <a:pt x="339" y="2221"/>
                </a:cubicBezTo>
                <a:cubicBezTo>
                  <a:pt x="13" y="2543"/>
                  <a:pt x="0" y="2808"/>
                  <a:pt x="0" y="10820"/>
                </a:cubicBezTo>
                <a:lnTo>
                  <a:pt x="0" y="19090"/>
                </a:lnTo>
                <a:lnTo>
                  <a:pt x="397" y="19383"/>
                </a:lnTo>
                <a:cubicBezTo>
                  <a:pt x="699" y="19611"/>
                  <a:pt x="977" y="19694"/>
                  <a:pt x="1603" y="19736"/>
                </a:cubicBezTo>
                <a:lnTo>
                  <a:pt x="2420" y="19791"/>
                </a:lnTo>
                <a:lnTo>
                  <a:pt x="2420" y="20591"/>
                </a:lnTo>
                <a:cubicBezTo>
                  <a:pt x="2420" y="21032"/>
                  <a:pt x="2473" y="21428"/>
                  <a:pt x="2536" y="21466"/>
                </a:cubicBezTo>
                <a:cubicBezTo>
                  <a:pt x="2754" y="21597"/>
                  <a:pt x="5826" y="21539"/>
                  <a:pt x="6005" y="21401"/>
                </a:cubicBezTo>
                <a:cubicBezTo>
                  <a:pt x="6098" y="21330"/>
                  <a:pt x="6391" y="20931"/>
                  <a:pt x="6658" y="20517"/>
                </a:cubicBezTo>
                <a:lnTo>
                  <a:pt x="7137" y="19766"/>
                </a:lnTo>
                <a:lnTo>
                  <a:pt x="10812" y="19766"/>
                </a:lnTo>
                <a:lnTo>
                  <a:pt x="14488" y="19766"/>
                </a:lnTo>
                <a:lnTo>
                  <a:pt x="14959" y="20517"/>
                </a:lnTo>
                <a:cubicBezTo>
                  <a:pt x="15219" y="20931"/>
                  <a:pt x="15507" y="21333"/>
                  <a:pt x="15603" y="21406"/>
                </a:cubicBezTo>
                <a:cubicBezTo>
                  <a:pt x="15729" y="21502"/>
                  <a:pt x="16243" y="21532"/>
                  <a:pt x="17437" y="21511"/>
                </a:cubicBezTo>
                <a:lnTo>
                  <a:pt x="19097" y="21481"/>
                </a:lnTo>
                <a:lnTo>
                  <a:pt x="19147" y="20621"/>
                </a:lnTo>
                <a:lnTo>
                  <a:pt x="19196" y="19766"/>
                </a:lnTo>
                <a:lnTo>
                  <a:pt x="19898" y="19766"/>
                </a:lnTo>
                <a:cubicBezTo>
                  <a:pt x="20460" y="19766"/>
                  <a:pt x="20703" y="19702"/>
                  <a:pt x="21104" y="19443"/>
                </a:cubicBezTo>
                <a:lnTo>
                  <a:pt x="21600" y="19120"/>
                </a:lnTo>
                <a:lnTo>
                  <a:pt x="21600" y="10835"/>
                </a:lnTo>
                <a:cubicBezTo>
                  <a:pt x="21599" y="2808"/>
                  <a:pt x="21588" y="2543"/>
                  <a:pt x="21261" y="2221"/>
                </a:cubicBezTo>
                <a:cubicBezTo>
                  <a:pt x="21025" y="1988"/>
                  <a:pt x="20746" y="1871"/>
                  <a:pt x="20328" y="1824"/>
                </a:cubicBezTo>
                <a:cubicBezTo>
                  <a:pt x="19774" y="1761"/>
                  <a:pt x="19729" y="1722"/>
                  <a:pt x="19618" y="1272"/>
                </a:cubicBezTo>
                <a:cubicBezTo>
                  <a:pt x="19471" y="679"/>
                  <a:pt x="19090" y="269"/>
                  <a:pt x="18544" y="119"/>
                </a:cubicBezTo>
                <a:cubicBezTo>
                  <a:pt x="18241" y="36"/>
                  <a:pt x="14508" y="-3"/>
                  <a:pt x="1077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51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183" y="2144183"/>
            <a:ext cx="1719897" cy="171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붙여넣은 동영상.png" descr="붙여넣은 동영상.png"/>
          <p:cNvPicPr>
            <a:picLocks noChangeAspect="1"/>
          </p:cNvPicPr>
          <p:nvPr/>
        </p:nvPicPr>
        <p:blipFill>
          <a:blip r:embed="rId4"/>
          <a:srcRect l="10931" t="8895" r="10921" b="8886"/>
          <a:stretch>
            <a:fillRect/>
          </a:stretch>
        </p:blipFill>
        <p:spPr>
          <a:xfrm>
            <a:off x="8256222" y="4481190"/>
            <a:ext cx="834073" cy="87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40" h="21515" extrusionOk="0">
                <a:moveTo>
                  <a:pt x="8732" y="10"/>
                </a:moveTo>
                <a:cubicBezTo>
                  <a:pt x="8212" y="35"/>
                  <a:pt x="7705" y="110"/>
                  <a:pt x="7233" y="234"/>
                </a:cubicBezTo>
                <a:cubicBezTo>
                  <a:pt x="672" y="1953"/>
                  <a:pt x="-2106" y="9685"/>
                  <a:pt x="1776" y="15414"/>
                </a:cubicBezTo>
                <a:cubicBezTo>
                  <a:pt x="3221" y="17546"/>
                  <a:pt x="5471" y="18975"/>
                  <a:pt x="7955" y="19326"/>
                </a:cubicBezTo>
                <a:cubicBezTo>
                  <a:pt x="8438" y="19394"/>
                  <a:pt x="8858" y="19427"/>
                  <a:pt x="8889" y="19403"/>
                </a:cubicBezTo>
                <a:cubicBezTo>
                  <a:pt x="8920" y="19380"/>
                  <a:pt x="8827" y="18951"/>
                  <a:pt x="8676" y="18450"/>
                </a:cubicBezTo>
                <a:lnTo>
                  <a:pt x="8399" y="17535"/>
                </a:lnTo>
                <a:lnTo>
                  <a:pt x="7566" y="17360"/>
                </a:lnTo>
                <a:cubicBezTo>
                  <a:pt x="5106" y="16825"/>
                  <a:pt x="2891" y="14683"/>
                  <a:pt x="2137" y="12115"/>
                </a:cubicBezTo>
                <a:cubicBezTo>
                  <a:pt x="1735" y="10746"/>
                  <a:pt x="1739" y="8583"/>
                  <a:pt x="2137" y="7367"/>
                </a:cubicBezTo>
                <a:cubicBezTo>
                  <a:pt x="2885" y="5078"/>
                  <a:pt x="4380" y="3337"/>
                  <a:pt x="6373" y="2453"/>
                </a:cubicBezTo>
                <a:cubicBezTo>
                  <a:pt x="7413" y="1991"/>
                  <a:pt x="7647" y="1957"/>
                  <a:pt x="9130" y="1947"/>
                </a:cubicBezTo>
                <a:cubicBezTo>
                  <a:pt x="10874" y="1934"/>
                  <a:pt x="11659" y="2130"/>
                  <a:pt x="12996" y="2910"/>
                </a:cubicBezTo>
                <a:cubicBezTo>
                  <a:pt x="15059" y="4113"/>
                  <a:pt x="16697" y="7011"/>
                  <a:pt x="16715" y="9507"/>
                </a:cubicBezTo>
                <a:cubicBezTo>
                  <a:pt x="16720" y="10287"/>
                  <a:pt x="16725" y="10288"/>
                  <a:pt x="17519" y="10772"/>
                </a:cubicBezTo>
                <a:cubicBezTo>
                  <a:pt x="18459" y="11345"/>
                  <a:pt x="18480" y="11327"/>
                  <a:pt x="18472" y="9702"/>
                </a:cubicBezTo>
                <a:cubicBezTo>
                  <a:pt x="18455" y="6027"/>
                  <a:pt x="16492" y="2688"/>
                  <a:pt x="13366" y="1022"/>
                </a:cubicBezTo>
                <a:cubicBezTo>
                  <a:pt x="11995" y="291"/>
                  <a:pt x="10293" y="-65"/>
                  <a:pt x="8732" y="10"/>
                </a:cubicBezTo>
                <a:close/>
                <a:moveTo>
                  <a:pt x="9629" y="3912"/>
                </a:moveTo>
                <a:cubicBezTo>
                  <a:pt x="9513" y="3902"/>
                  <a:pt x="9390" y="3942"/>
                  <a:pt x="9213" y="4019"/>
                </a:cubicBezTo>
                <a:cubicBezTo>
                  <a:pt x="8978" y="4121"/>
                  <a:pt x="8751" y="4350"/>
                  <a:pt x="8704" y="4535"/>
                </a:cubicBezTo>
                <a:cubicBezTo>
                  <a:pt x="8657" y="4720"/>
                  <a:pt x="8622" y="5865"/>
                  <a:pt x="8621" y="7075"/>
                </a:cubicBezTo>
                <a:lnTo>
                  <a:pt x="8612" y="9274"/>
                </a:lnTo>
                <a:lnTo>
                  <a:pt x="7400" y="10227"/>
                </a:lnTo>
                <a:cubicBezTo>
                  <a:pt x="6732" y="10755"/>
                  <a:pt x="6104" y="11293"/>
                  <a:pt x="6003" y="11424"/>
                </a:cubicBezTo>
                <a:cubicBezTo>
                  <a:pt x="5736" y="11771"/>
                  <a:pt x="5778" y="12179"/>
                  <a:pt x="6114" y="12533"/>
                </a:cubicBezTo>
                <a:cubicBezTo>
                  <a:pt x="6276" y="12704"/>
                  <a:pt x="6550" y="12845"/>
                  <a:pt x="6725" y="12845"/>
                </a:cubicBezTo>
                <a:cubicBezTo>
                  <a:pt x="6900" y="12845"/>
                  <a:pt x="7796" y="12256"/>
                  <a:pt x="8713" y="11531"/>
                </a:cubicBezTo>
                <a:lnTo>
                  <a:pt x="10378" y="10208"/>
                </a:lnTo>
                <a:lnTo>
                  <a:pt x="10378" y="7269"/>
                </a:lnTo>
                <a:lnTo>
                  <a:pt x="10378" y="4340"/>
                </a:lnTo>
                <a:lnTo>
                  <a:pt x="10008" y="4087"/>
                </a:lnTo>
                <a:cubicBezTo>
                  <a:pt x="9855" y="3982"/>
                  <a:pt x="9745" y="3922"/>
                  <a:pt x="9629" y="3912"/>
                </a:cubicBezTo>
                <a:close/>
                <a:moveTo>
                  <a:pt x="14430" y="11064"/>
                </a:moveTo>
                <a:cubicBezTo>
                  <a:pt x="12847" y="11064"/>
                  <a:pt x="12096" y="11365"/>
                  <a:pt x="11007" y="12436"/>
                </a:cubicBezTo>
                <a:cubicBezTo>
                  <a:pt x="8228" y="15171"/>
                  <a:pt x="9243" y="19917"/>
                  <a:pt x="12894" y="21262"/>
                </a:cubicBezTo>
                <a:cubicBezTo>
                  <a:pt x="13333" y="21423"/>
                  <a:pt x="13796" y="21508"/>
                  <a:pt x="14273" y="21515"/>
                </a:cubicBezTo>
                <a:cubicBezTo>
                  <a:pt x="15702" y="21535"/>
                  <a:pt x="17202" y="20888"/>
                  <a:pt x="18148" y="19754"/>
                </a:cubicBezTo>
                <a:cubicBezTo>
                  <a:pt x="19067" y="18653"/>
                  <a:pt x="19494" y="17305"/>
                  <a:pt x="19434" y="15988"/>
                </a:cubicBezTo>
                <a:cubicBezTo>
                  <a:pt x="19374" y="14671"/>
                  <a:pt x="18829" y="13380"/>
                  <a:pt x="17815" y="12397"/>
                </a:cubicBezTo>
                <a:cubicBezTo>
                  <a:pt x="16745" y="11359"/>
                  <a:pt x="15997" y="11064"/>
                  <a:pt x="14430" y="1106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53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0" y="4132034"/>
            <a:ext cx="1880627" cy="1880627"/>
          </a:xfrm>
          <a:prstGeom prst="rect">
            <a:avLst/>
          </a:prstGeom>
          <a:ln w="12700">
            <a:miter lim="400000"/>
          </a:ln>
        </p:spPr>
      </p:pic>
      <p:sp>
        <p:nvSpPr>
          <p:cNvPr id="654" name="GPS 위성"/>
          <p:cNvSpPr txBox="1"/>
          <p:nvPr/>
        </p:nvSpPr>
        <p:spPr>
          <a:xfrm>
            <a:off x="10919025" y="3850440"/>
            <a:ext cx="1249503" cy="460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GPS 위성</a:t>
            </a:r>
          </a:p>
        </p:txBody>
      </p:sp>
      <p:sp>
        <p:nvSpPr>
          <p:cNvPr id="655" name="TSA Server"/>
          <p:cNvSpPr txBox="1"/>
          <p:nvPr/>
        </p:nvSpPr>
        <p:spPr>
          <a:xfrm>
            <a:off x="7064434" y="6385144"/>
            <a:ext cx="2096974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TSA Server</a:t>
            </a:r>
          </a:p>
        </p:txBody>
      </p:sp>
      <p:sp>
        <p:nvSpPr>
          <p:cNvPr id="656" name="선"/>
          <p:cNvSpPr/>
          <p:nvPr/>
        </p:nvSpPr>
        <p:spPr>
          <a:xfrm>
            <a:off x="3725333" y="5016243"/>
            <a:ext cx="31634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7" name="선"/>
          <p:cNvSpPr/>
          <p:nvPr/>
        </p:nvSpPr>
        <p:spPr>
          <a:xfrm flipH="1" flipV="1">
            <a:off x="3639530" y="5423457"/>
            <a:ext cx="31634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58" name="TimeStamp Token 요청"/>
          <p:cNvSpPr txBox="1"/>
          <p:nvPr/>
        </p:nvSpPr>
        <p:spPr>
          <a:xfrm>
            <a:off x="3725333" y="4439248"/>
            <a:ext cx="2799170" cy="43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TimeStamp Token 요청</a:t>
            </a:r>
          </a:p>
        </p:txBody>
      </p:sp>
      <p:sp>
        <p:nvSpPr>
          <p:cNvPr id="659" name="TimeStamp Token"/>
          <p:cNvSpPr txBox="1"/>
          <p:nvPr/>
        </p:nvSpPr>
        <p:spPr>
          <a:xfrm>
            <a:off x="4175233" y="5627716"/>
            <a:ext cx="2263637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TimeStamp Token</a:t>
            </a:r>
          </a:p>
        </p:txBody>
      </p:sp>
      <p:pic>
        <p:nvPicPr>
          <p:cNvPr id="660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523406">
            <a:off x="9118262" y="2973916"/>
            <a:ext cx="1719897" cy="1719898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TS Client"/>
          <p:cNvSpPr txBox="1"/>
          <p:nvPr/>
        </p:nvSpPr>
        <p:spPr>
          <a:xfrm>
            <a:off x="1624246" y="6385144"/>
            <a:ext cx="1718235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TS Client</a:t>
            </a:r>
          </a:p>
        </p:txBody>
      </p:sp>
      <p:sp>
        <p:nvSpPr>
          <p:cNvPr id="662" name="❖ TimeStamp Authority"/>
          <p:cNvSpPr txBox="1"/>
          <p:nvPr/>
        </p:nvSpPr>
        <p:spPr>
          <a:xfrm>
            <a:off x="1652190" y="8295055"/>
            <a:ext cx="650972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❖ TimeStamp Authority</a:t>
            </a:r>
          </a:p>
        </p:txBody>
      </p:sp>
      <p:sp>
        <p:nvSpPr>
          <p:cNvPr id="663" name="해당 인증서가 폐기 시간 전 전자서명 검증을 하기 위한것…"/>
          <p:cNvSpPr txBox="1"/>
          <p:nvPr/>
        </p:nvSpPr>
        <p:spPr>
          <a:xfrm>
            <a:off x="2132160" y="10230556"/>
            <a:ext cx="9885891" cy="182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7104" indent="-537104">
              <a:lnSpc>
                <a:spcPct val="20000"/>
              </a:lnSpc>
              <a:buSzPct val="100000"/>
              <a:buAutoNum type="arabicPeriod"/>
              <a:defRPr sz="2500"/>
            </a:pPr>
            <a:r>
              <a:t>해당 인증서가 폐기 시간 전 전자서명 검증을 하기 위한것</a:t>
            </a:r>
          </a:p>
          <a:p>
            <a:pPr marL="537104" indent="-537104">
              <a:lnSpc>
                <a:spcPct val="20000"/>
              </a:lnSpc>
              <a:buSzPct val="100000"/>
              <a:buAutoNum type="arabicPeriod"/>
              <a:defRPr sz="2500"/>
            </a:pPr>
            <a:r>
              <a:t>전자거래의 시간이 중요한 경우 신뢰된 시간과 순서를 기록 하기 위한 것</a:t>
            </a:r>
          </a:p>
          <a:p>
            <a:pPr marL="537104" indent="-537104">
              <a:lnSpc>
                <a:spcPct val="20000"/>
              </a:lnSpc>
              <a:buSzPct val="100000"/>
              <a:buAutoNum type="arabicPeriod"/>
              <a:defRPr sz="2500"/>
            </a:pPr>
            <a:r>
              <a:t>TSP 는 TSA 와 통신을 위한 프로토콜이다</a:t>
            </a:r>
          </a:p>
        </p:txBody>
      </p:sp>
      <p:sp>
        <p:nvSpPr>
          <p:cNvPr id="664" name="TSA의 역할은 특정 시간 이전에 데이터가 존재 했음 을 나타내는 증거를 확립하기 위해 데이터에 타임 스탬프를 찍는 것"/>
          <p:cNvSpPr txBox="1"/>
          <p:nvPr/>
        </p:nvSpPr>
        <p:spPr>
          <a:xfrm>
            <a:off x="2250694" y="9243303"/>
            <a:ext cx="16020060" cy="54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TSA의 역할은 특정 시간 이전에 데이터가 존재 했음 을 나타내는 증거를 확립하기 위해 데이터에 타임 스탬프를 찍는 것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KCS Stand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PKCS Standard</a:t>
            </a:r>
          </a:p>
        </p:txBody>
      </p:sp>
      <p:graphicFrame>
        <p:nvGraphicFramePr>
          <p:cNvPr id="667" name="표 1"/>
          <p:cNvGraphicFramePr/>
          <p:nvPr/>
        </p:nvGraphicFramePr>
        <p:xfrm>
          <a:off x="1253066" y="2804077"/>
          <a:ext cx="18344477" cy="9438919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295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4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제목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설명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RSA Cryptography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RSA 암호화 설명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Withdrawn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PKCS#1 로 병합 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Diffie Hellman Key Agreement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DH 키 합의 표준 설명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600">
                          <a:solidFill>
                            <a:srgbClr val="2021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Withdrawn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PKCS#1 으로 병합 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600">
                          <a:solidFill>
                            <a:srgbClr val="20212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Password-based Encryption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패스워드 기반 암호화 표준 (PBKDF)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Extended-Certificate Syntax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X.509 v1 인증서 확장 표준 설명 (V3에서 사용  안함)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Cryptography Message Syntax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메세지 암/복호화 및 서명 검증에 관한 표준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Private-Key Information Syntax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개인키 암호화 복호화 표준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Selected Attribute Types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PKCS#6 #7 #8 #10 속성 타입 정의 표준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Certification Request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인증서 서명 요청서 표준 문서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Cryptographic Token Interface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Cryptoki 라이브러리 API 정의 문서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Personal Information Exchange Syntax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PFX 파일인 인증서, 체인 및 개인키 내보내기 파일 포맷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Elliptic-curve cryptography Standard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ECC 알고리즘 표준 문서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Pseudo-random Number Generation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랜덤값 생성 표준 문서 ( 현재는 사용 하지 않음 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891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2600" b="1"/>
                        <a:t>PKCS#15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Cryptographic Token Information Format Standard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토큰 장치의 데이타 포맷에 대한 표준 문서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RFC stand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RFC standard</a:t>
            </a:r>
          </a:p>
        </p:txBody>
      </p:sp>
      <p:graphicFrame>
        <p:nvGraphicFramePr>
          <p:cNvPr id="670" name="표 1"/>
          <p:cNvGraphicFramePr/>
          <p:nvPr/>
        </p:nvGraphicFramePr>
        <p:xfrm>
          <a:off x="863600" y="3639911"/>
          <a:ext cx="17695316" cy="4862637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593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RFC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제목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설명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3280 RFC5280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2100" b="1">
                          <a:solidFill>
                            <a:srgbClr val="212529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Certificate and Certificate Revocation List (CRL) Profile</a:t>
                      </a:r>
                      <a:endParaRPr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인증서 및 CRL 프로파일 설명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6960 RFC 2560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2100" b="1">
                          <a:solidFill>
                            <a:srgbClr val="212529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Online Certificate Status Protocol - OCSP</a:t>
                      </a:r>
                      <a:endParaRPr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실시간 인증서 온라인 검증 프로토콜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3161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2100" b="1">
                          <a:solidFill>
                            <a:srgbClr val="212529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Time-Stamp Protocol (TSP)</a:t>
                      </a:r>
                      <a:endParaRPr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타임스탬프 프로토콜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2510 RFC 4210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2100" b="1">
                          <a:solidFill>
                            <a:srgbClr val="212529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Certificate Management Protocols</a:t>
                      </a:r>
                      <a:endParaRPr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인증서 발급 프로토콜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2511 RFC 4211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2100" b="1">
                          <a:solidFill>
                            <a:srgbClr val="212529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X.509 Certificate Request Message Format</a:t>
                      </a:r>
                      <a:endParaRPr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인증서 요청 메세지 포맷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8894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2100" b="1">
                          <a:solidFill>
                            <a:srgbClr val="212529"/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rPr>
                        <a:t>Simple Certificate Enrolment Protocol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심플 인증서 발급 프로토콜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2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000" b="1"/>
                        <a:t>RFC 8555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100" b="1">
                          <a:solidFill>
                            <a:srgbClr val="212529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Automatic Certificate Management Environment (ACME)</a:t>
                      </a:r>
                      <a:endParaRPr b="0"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자동 인증서 관리 환경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1. 교육의 개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1. 교육의 개요</a:t>
            </a:r>
          </a:p>
        </p:txBody>
      </p:sp>
      <p:sp>
        <p:nvSpPr>
          <p:cNvPr id="181" name="정보 보호를 위한 암호화 필요성 및 개념이해…"/>
          <p:cNvSpPr txBox="1">
            <a:spLocks noGrp="1"/>
          </p:cNvSpPr>
          <p:nvPr>
            <p:ph type="body" idx="1"/>
          </p:nvPr>
        </p:nvSpPr>
        <p:spPr>
          <a:xfrm>
            <a:off x="1206500" y="3031726"/>
            <a:ext cx="21971000" cy="9472790"/>
          </a:xfrm>
          <a:prstGeom prst="rect">
            <a:avLst/>
          </a:prstGeom>
        </p:spPr>
        <p:txBody>
          <a:bodyPr/>
          <a:lstStyle/>
          <a:p>
            <a:r>
              <a:t>정보 보호를 위한 암호화 필요성 및 개념이해</a:t>
            </a:r>
          </a:p>
          <a:p>
            <a:r>
              <a:t>인증서와 CRL 개념 이해</a:t>
            </a:r>
          </a:p>
          <a:p>
            <a:r>
              <a:t>PKI 구성 요소에 대한 이해</a:t>
            </a:r>
          </a:p>
          <a:p>
            <a:r>
              <a:t>PKI 시스템 서비스 및 관련 표준에 대한 이해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산업 사회와 정보화 사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산업 사회와 정보화 사회</a:t>
            </a:r>
          </a:p>
        </p:txBody>
      </p:sp>
      <p:sp>
        <p:nvSpPr>
          <p:cNvPr id="184" name="산업 사회"/>
          <p:cNvSpPr/>
          <p:nvPr/>
        </p:nvSpPr>
        <p:spPr>
          <a:xfrm>
            <a:off x="4216820" y="3628957"/>
            <a:ext cx="5382794" cy="127000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산업 사회</a:t>
            </a:r>
          </a:p>
        </p:txBody>
      </p:sp>
      <p:sp>
        <p:nvSpPr>
          <p:cNvPr id="185" name="정보화 사회"/>
          <p:cNvSpPr/>
          <p:nvPr/>
        </p:nvSpPr>
        <p:spPr>
          <a:xfrm>
            <a:off x="15949758" y="3628957"/>
            <a:ext cx="5382794" cy="1270001"/>
          </a:xfrm>
          <a:prstGeom prst="rect">
            <a:avLst/>
          </a:prstGeom>
          <a:solidFill>
            <a:srgbClr val="60D93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정보화 사회</a:t>
            </a:r>
          </a:p>
        </p:txBody>
      </p:sp>
      <p:sp>
        <p:nvSpPr>
          <p:cNvPr id="186" name="직사각형"/>
          <p:cNvSpPr/>
          <p:nvPr/>
        </p:nvSpPr>
        <p:spPr>
          <a:xfrm>
            <a:off x="4236035" y="4954801"/>
            <a:ext cx="5344364" cy="65490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직사각형"/>
          <p:cNvSpPr/>
          <p:nvPr/>
        </p:nvSpPr>
        <p:spPr>
          <a:xfrm>
            <a:off x="15930543" y="4954801"/>
            <a:ext cx="5421225" cy="65490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화살표"/>
          <p:cNvSpPr/>
          <p:nvPr/>
        </p:nvSpPr>
        <p:spPr>
          <a:xfrm>
            <a:off x="11195769" y="6895529"/>
            <a:ext cx="315783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얼굴 대면"/>
          <p:cNvSpPr/>
          <p:nvPr/>
        </p:nvSpPr>
        <p:spPr>
          <a:xfrm>
            <a:off x="5220130" y="6936211"/>
            <a:ext cx="3376175" cy="2034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얼굴 대면</a:t>
            </a:r>
          </a:p>
        </p:txBody>
      </p:sp>
      <p:sp>
        <p:nvSpPr>
          <p:cNvPr id="190" name="인터넷"/>
          <p:cNvSpPr/>
          <p:nvPr/>
        </p:nvSpPr>
        <p:spPr>
          <a:xfrm>
            <a:off x="17117369" y="6493978"/>
            <a:ext cx="3376174" cy="2034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인터넷</a:t>
            </a:r>
          </a:p>
        </p:txBody>
      </p:sp>
      <p:sp>
        <p:nvSpPr>
          <p:cNvPr id="191" name="조직"/>
          <p:cNvSpPr/>
          <p:nvPr/>
        </p:nvSpPr>
        <p:spPr>
          <a:xfrm>
            <a:off x="16788765" y="9367993"/>
            <a:ext cx="1358274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조직"/>
          <p:cNvSpPr/>
          <p:nvPr/>
        </p:nvSpPr>
        <p:spPr>
          <a:xfrm>
            <a:off x="4972591" y="9885932"/>
            <a:ext cx="1358273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93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 b="6"/>
          <a:stretch>
            <a:fillRect/>
          </a:stretch>
        </p:blipFill>
        <p:spPr>
          <a:xfrm>
            <a:off x="19739010" y="5228136"/>
            <a:ext cx="1365913" cy="133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50" y="0"/>
                </a:moveTo>
                <a:cubicBezTo>
                  <a:pt x="12804" y="0"/>
                  <a:pt x="12462" y="24"/>
                  <a:pt x="11955" y="392"/>
                </a:cubicBezTo>
                <a:cubicBezTo>
                  <a:pt x="11105" y="1008"/>
                  <a:pt x="10560" y="2347"/>
                  <a:pt x="10618" y="3684"/>
                </a:cubicBezTo>
                <a:cubicBezTo>
                  <a:pt x="10645" y="4304"/>
                  <a:pt x="10565" y="5057"/>
                  <a:pt x="10442" y="5361"/>
                </a:cubicBezTo>
                <a:cubicBezTo>
                  <a:pt x="10123" y="6149"/>
                  <a:pt x="10163" y="6553"/>
                  <a:pt x="10618" y="7142"/>
                </a:cubicBezTo>
                <a:lnTo>
                  <a:pt x="11020" y="7656"/>
                </a:lnTo>
                <a:lnTo>
                  <a:pt x="5980" y="7656"/>
                </a:lnTo>
                <a:lnTo>
                  <a:pt x="948" y="7656"/>
                </a:lnTo>
                <a:lnTo>
                  <a:pt x="471" y="8139"/>
                </a:lnTo>
                <a:lnTo>
                  <a:pt x="0" y="8621"/>
                </a:lnTo>
                <a:lnTo>
                  <a:pt x="0" y="15114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705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94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 b="6"/>
          <a:stretch>
            <a:fillRect/>
          </a:stretch>
        </p:blipFill>
        <p:spPr>
          <a:xfrm>
            <a:off x="19739010" y="9191166"/>
            <a:ext cx="1365913" cy="133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50" y="0"/>
                </a:moveTo>
                <a:cubicBezTo>
                  <a:pt x="12804" y="0"/>
                  <a:pt x="12462" y="24"/>
                  <a:pt x="11955" y="392"/>
                </a:cubicBezTo>
                <a:cubicBezTo>
                  <a:pt x="11105" y="1008"/>
                  <a:pt x="10560" y="2347"/>
                  <a:pt x="10618" y="3684"/>
                </a:cubicBezTo>
                <a:cubicBezTo>
                  <a:pt x="10645" y="4304"/>
                  <a:pt x="10565" y="5057"/>
                  <a:pt x="10442" y="5361"/>
                </a:cubicBezTo>
                <a:cubicBezTo>
                  <a:pt x="10123" y="6149"/>
                  <a:pt x="10163" y="6553"/>
                  <a:pt x="10618" y="7142"/>
                </a:cubicBezTo>
                <a:lnTo>
                  <a:pt x="11020" y="7656"/>
                </a:lnTo>
                <a:lnTo>
                  <a:pt x="5980" y="7656"/>
                </a:lnTo>
                <a:lnTo>
                  <a:pt x="948" y="7656"/>
                </a:lnTo>
                <a:lnTo>
                  <a:pt x="471" y="8139"/>
                </a:lnTo>
                <a:lnTo>
                  <a:pt x="0" y="8621"/>
                </a:lnTo>
                <a:lnTo>
                  <a:pt x="0" y="15114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705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95" name="붙여넣은 동영상.png" descr="붙여넣은 동영상.png"/>
          <p:cNvPicPr>
            <a:picLocks noChangeAspect="1"/>
          </p:cNvPicPr>
          <p:nvPr/>
        </p:nvPicPr>
        <p:blipFill>
          <a:blip r:embed="rId3"/>
          <a:srcRect l="4460" t="3787" r="7087" b="3409"/>
          <a:stretch>
            <a:fillRect/>
          </a:stretch>
        </p:blipFill>
        <p:spPr>
          <a:xfrm>
            <a:off x="4712406" y="5117011"/>
            <a:ext cx="1763662" cy="1555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600" extrusionOk="0">
                <a:moveTo>
                  <a:pt x="12291" y="0"/>
                </a:moveTo>
                <a:cubicBezTo>
                  <a:pt x="11584" y="0"/>
                  <a:pt x="11543" y="27"/>
                  <a:pt x="11146" y="694"/>
                </a:cubicBezTo>
                <a:cubicBezTo>
                  <a:pt x="10893" y="1120"/>
                  <a:pt x="10864" y="1225"/>
                  <a:pt x="10865" y="1752"/>
                </a:cubicBezTo>
                <a:cubicBezTo>
                  <a:pt x="10866" y="2213"/>
                  <a:pt x="10907" y="2420"/>
                  <a:pt x="11059" y="2722"/>
                </a:cubicBezTo>
                <a:cubicBezTo>
                  <a:pt x="11359" y="3319"/>
                  <a:pt x="11338" y="3350"/>
                  <a:pt x="10666" y="3350"/>
                </a:cubicBezTo>
                <a:cubicBezTo>
                  <a:pt x="9975" y="3350"/>
                  <a:pt x="9671" y="3479"/>
                  <a:pt x="7843" y="4529"/>
                </a:cubicBezTo>
                <a:cubicBezTo>
                  <a:pt x="6250" y="5445"/>
                  <a:pt x="5957" y="5689"/>
                  <a:pt x="5670" y="6375"/>
                </a:cubicBezTo>
                <a:cubicBezTo>
                  <a:pt x="5427" y="6958"/>
                  <a:pt x="5053" y="8102"/>
                  <a:pt x="4986" y="8464"/>
                </a:cubicBezTo>
                <a:cubicBezTo>
                  <a:pt x="4964" y="8585"/>
                  <a:pt x="4919" y="8727"/>
                  <a:pt x="4885" y="8778"/>
                </a:cubicBezTo>
                <a:cubicBezTo>
                  <a:pt x="4850" y="8828"/>
                  <a:pt x="4797" y="9146"/>
                  <a:pt x="4768" y="9483"/>
                </a:cubicBezTo>
                <a:cubicBezTo>
                  <a:pt x="4735" y="9870"/>
                  <a:pt x="4631" y="10303"/>
                  <a:pt x="4487" y="10657"/>
                </a:cubicBezTo>
                <a:cubicBezTo>
                  <a:pt x="4228" y="11295"/>
                  <a:pt x="4207" y="11300"/>
                  <a:pt x="3415" y="10932"/>
                </a:cubicBezTo>
                <a:cubicBezTo>
                  <a:pt x="3180" y="10823"/>
                  <a:pt x="2858" y="10713"/>
                  <a:pt x="2697" y="10690"/>
                </a:cubicBezTo>
                <a:cubicBezTo>
                  <a:pt x="2420" y="10650"/>
                  <a:pt x="2400" y="10664"/>
                  <a:pt x="2285" y="10987"/>
                </a:cubicBezTo>
                <a:cubicBezTo>
                  <a:pt x="2219" y="11174"/>
                  <a:pt x="2045" y="11607"/>
                  <a:pt x="1902" y="11946"/>
                </a:cubicBezTo>
                <a:cubicBezTo>
                  <a:pt x="1446" y="13027"/>
                  <a:pt x="1153" y="13914"/>
                  <a:pt x="1179" y="14123"/>
                </a:cubicBezTo>
                <a:cubicBezTo>
                  <a:pt x="1207" y="14346"/>
                  <a:pt x="1482" y="14525"/>
                  <a:pt x="2872" y="15197"/>
                </a:cubicBezTo>
                <a:cubicBezTo>
                  <a:pt x="3320" y="15414"/>
                  <a:pt x="4001" y="15754"/>
                  <a:pt x="4385" y="15958"/>
                </a:cubicBezTo>
                <a:cubicBezTo>
                  <a:pt x="5406" y="16500"/>
                  <a:pt x="5485" y="16521"/>
                  <a:pt x="5709" y="16266"/>
                </a:cubicBezTo>
                <a:cubicBezTo>
                  <a:pt x="5812" y="16149"/>
                  <a:pt x="5898" y="16010"/>
                  <a:pt x="5898" y="15958"/>
                </a:cubicBezTo>
                <a:cubicBezTo>
                  <a:pt x="5898" y="15905"/>
                  <a:pt x="5999" y="15614"/>
                  <a:pt x="6121" y="15313"/>
                </a:cubicBezTo>
                <a:cubicBezTo>
                  <a:pt x="6818" y="13594"/>
                  <a:pt x="6985" y="13151"/>
                  <a:pt x="6985" y="13032"/>
                </a:cubicBezTo>
                <a:cubicBezTo>
                  <a:pt x="6985" y="12846"/>
                  <a:pt x="6792" y="12673"/>
                  <a:pt x="6209" y="12337"/>
                </a:cubicBezTo>
                <a:cubicBezTo>
                  <a:pt x="5931" y="12178"/>
                  <a:pt x="5699" y="12040"/>
                  <a:pt x="5690" y="12034"/>
                </a:cubicBezTo>
                <a:cubicBezTo>
                  <a:pt x="5681" y="12028"/>
                  <a:pt x="5724" y="11808"/>
                  <a:pt x="5787" y="11544"/>
                </a:cubicBezTo>
                <a:cubicBezTo>
                  <a:pt x="5852" y="11270"/>
                  <a:pt x="5881" y="10922"/>
                  <a:pt x="5855" y="10734"/>
                </a:cubicBezTo>
                <a:cubicBezTo>
                  <a:pt x="5816" y="10457"/>
                  <a:pt x="5828" y="10403"/>
                  <a:pt x="5942" y="10403"/>
                </a:cubicBezTo>
                <a:cubicBezTo>
                  <a:pt x="6199" y="10403"/>
                  <a:pt x="6347" y="10126"/>
                  <a:pt x="6917" y="8579"/>
                </a:cubicBezTo>
                <a:cubicBezTo>
                  <a:pt x="7259" y="7651"/>
                  <a:pt x="7551" y="6984"/>
                  <a:pt x="7644" y="6915"/>
                </a:cubicBezTo>
                <a:cubicBezTo>
                  <a:pt x="7828" y="6780"/>
                  <a:pt x="9317" y="6324"/>
                  <a:pt x="9371" y="6386"/>
                </a:cubicBezTo>
                <a:cubicBezTo>
                  <a:pt x="9392" y="6410"/>
                  <a:pt x="9370" y="6556"/>
                  <a:pt x="9322" y="6711"/>
                </a:cubicBezTo>
                <a:cubicBezTo>
                  <a:pt x="9275" y="6867"/>
                  <a:pt x="9235" y="7090"/>
                  <a:pt x="9235" y="7207"/>
                </a:cubicBezTo>
                <a:cubicBezTo>
                  <a:pt x="9235" y="7360"/>
                  <a:pt x="9062" y="7609"/>
                  <a:pt x="8634" y="8072"/>
                </a:cubicBezTo>
                <a:cubicBezTo>
                  <a:pt x="8120" y="8628"/>
                  <a:pt x="8047" y="8742"/>
                  <a:pt x="8120" y="8877"/>
                </a:cubicBezTo>
                <a:cubicBezTo>
                  <a:pt x="8167" y="8964"/>
                  <a:pt x="8315" y="9049"/>
                  <a:pt x="8449" y="9064"/>
                </a:cubicBezTo>
                <a:cubicBezTo>
                  <a:pt x="8584" y="9079"/>
                  <a:pt x="8692" y="9108"/>
                  <a:pt x="8692" y="9130"/>
                </a:cubicBezTo>
                <a:cubicBezTo>
                  <a:pt x="8692" y="9358"/>
                  <a:pt x="7784" y="10618"/>
                  <a:pt x="7348" y="10993"/>
                </a:cubicBezTo>
                <a:cubicBezTo>
                  <a:pt x="7225" y="11099"/>
                  <a:pt x="7072" y="11271"/>
                  <a:pt x="7009" y="11373"/>
                </a:cubicBezTo>
                <a:cubicBezTo>
                  <a:pt x="6904" y="11543"/>
                  <a:pt x="6908" y="11593"/>
                  <a:pt x="7091" y="11908"/>
                </a:cubicBezTo>
                <a:cubicBezTo>
                  <a:pt x="7202" y="12098"/>
                  <a:pt x="7382" y="12313"/>
                  <a:pt x="7489" y="12387"/>
                </a:cubicBezTo>
                <a:cubicBezTo>
                  <a:pt x="7596" y="12461"/>
                  <a:pt x="7766" y="12576"/>
                  <a:pt x="7867" y="12646"/>
                </a:cubicBezTo>
                <a:lnTo>
                  <a:pt x="8052" y="12773"/>
                </a:lnTo>
                <a:lnTo>
                  <a:pt x="7829" y="13726"/>
                </a:lnTo>
                <a:cubicBezTo>
                  <a:pt x="7570" y="14841"/>
                  <a:pt x="7354" y="15542"/>
                  <a:pt x="7048" y="16244"/>
                </a:cubicBezTo>
                <a:lnTo>
                  <a:pt x="6825" y="16751"/>
                </a:lnTo>
                <a:lnTo>
                  <a:pt x="5840" y="16751"/>
                </a:lnTo>
                <a:cubicBezTo>
                  <a:pt x="5297" y="16750"/>
                  <a:pt x="4376" y="16674"/>
                  <a:pt x="3798" y="16586"/>
                </a:cubicBezTo>
                <a:cubicBezTo>
                  <a:pt x="2876" y="16445"/>
                  <a:pt x="2672" y="16378"/>
                  <a:pt x="2101" y="16057"/>
                </a:cubicBezTo>
                <a:cubicBezTo>
                  <a:pt x="1743" y="15855"/>
                  <a:pt x="1358" y="15693"/>
                  <a:pt x="1242" y="15693"/>
                </a:cubicBezTo>
                <a:cubicBezTo>
                  <a:pt x="1053" y="15693"/>
                  <a:pt x="1015" y="15752"/>
                  <a:pt x="864" y="16261"/>
                </a:cubicBezTo>
                <a:cubicBezTo>
                  <a:pt x="771" y="16571"/>
                  <a:pt x="703" y="16859"/>
                  <a:pt x="713" y="16900"/>
                </a:cubicBezTo>
                <a:cubicBezTo>
                  <a:pt x="724" y="16941"/>
                  <a:pt x="668" y="17107"/>
                  <a:pt x="592" y="17269"/>
                </a:cubicBezTo>
                <a:cubicBezTo>
                  <a:pt x="362" y="17760"/>
                  <a:pt x="1" y="18984"/>
                  <a:pt x="0" y="19275"/>
                </a:cubicBezTo>
                <a:cubicBezTo>
                  <a:pt x="0" y="19629"/>
                  <a:pt x="233" y="19878"/>
                  <a:pt x="495" y="19804"/>
                </a:cubicBezTo>
                <a:cubicBezTo>
                  <a:pt x="629" y="19766"/>
                  <a:pt x="752" y="19606"/>
                  <a:pt x="893" y="19286"/>
                </a:cubicBezTo>
                <a:cubicBezTo>
                  <a:pt x="1124" y="18761"/>
                  <a:pt x="1416" y="18379"/>
                  <a:pt x="1727" y="18195"/>
                </a:cubicBezTo>
                <a:cubicBezTo>
                  <a:pt x="1918" y="18081"/>
                  <a:pt x="1991" y="18088"/>
                  <a:pt x="2426" y="18250"/>
                </a:cubicBezTo>
                <a:cubicBezTo>
                  <a:pt x="2692" y="18349"/>
                  <a:pt x="3190" y="18510"/>
                  <a:pt x="3531" y="18602"/>
                </a:cubicBezTo>
                <a:cubicBezTo>
                  <a:pt x="5421" y="19115"/>
                  <a:pt x="5840" y="19222"/>
                  <a:pt x="6456" y="19352"/>
                </a:cubicBezTo>
                <a:cubicBezTo>
                  <a:pt x="7297" y="19530"/>
                  <a:pt x="7609" y="19469"/>
                  <a:pt x="8013" y="19054"/>
                </a:cubicBezTo>
                <a:cubicBezTo>
                  <a:pt x="8183" y="18880"/>
                  <a:pt x="8934" y="17691"/>
                  <a:pt x="9677" y="16415"/>
                </a:cubicBezTo>
                <a:lnTo>
                  <a:pt x="11025" y="14095"/>
                </a:lnTo>
                <a:lnTo>
                  <a:pt x="11311" y="14293"/>
                </a:lnTo>
                <a:cubicBezTo>
                  <a:pt x="13223" y="15602"/>
                  <a:pt x="14021" y="16303"/>
                  <a:pt x="15686" y="18145"/>
                </a:cubicBezTo>
                <a:cubicBezTo>
                  <a:pt x="17007" y="19607"/>
                  <a:pt x="17760" y="20352"/>
                  <a:pt x="18140" y="20575"/>
                </a:cubicBezTo>
                <a:cubicBezTo>
                  <a:pt x="18279" y="20656"/>
                  <a:pt x="18392" y="20756"/>
                  <a:pt x="18392" y="20796"/>
                </a:cubicBezTo>
                <a:cubicBezTo>
                  <a:pt x="18392" y="20835"/>
                  <a:pt x="18538" y="21035"/>
                  <a:pt x="18717" y="21236"/>
                </a:cubicBezTo>
                <a:cubicBezTo>
                  <a:pt x="18898" y="21440"/>
                  <a:pt x="19118" y="21600"/>
                  <a:pt x="19212" y="21600"/>
                </a:cubicBezTo>
                <a:cubicBezTo>
                  <a:pt x="19316" y="21600"/>
                  <a:pt x="19496" y="21446"/>
                  <a:pt x="19682" y="21198"/>
                </a:cubicBezTo>
                <a:cubicBezTo>
                  <a:pt x="19848" y="20977"/>
                  <a:pt x="20171" y="20590"/>
                  <a:pt x="20400" y="20338"/>
                </a:cubicBezTo>
                <a:cubicBezTo>
                  <a:pt x="20969" y="19714"/>
                  <a:pt x="21487" y="18984"/>
                  <a:pt x="21545" y="18724"/>
                </a:cubicBezTo>
                <a:cubicBezTo>
                  <a:pt x="21600" y="18474"/>
                  <a:pt x="21395" y="18162"/>
                  <a:pt x="21176" y="18162"/>
                </a:cubicBezTo>
                <a:cubicBezTo>
                  <a:pt x="21100" y="18162"/>
                  <a:pt x="20813" y="18354"/>
                  <a:pt x="20536" y="18591"/>
                </a:cubicBezTo>
                <a:cubicBezTo>
                  <a:pt x="19901" y="19137"/>
                  <a:pt x="19672" y="19202"/>
                  <a:pt x="19236" y="18950"/>
                </a:cubicBezTo>
                <a:cubicBezTo>
                  <a:pt x="18878" y="18742"/>
                  <a:pt x="17855" y="17631"/>
                  <a:pt x="17495" y="17060"/>
                </a:cubicBezTo>
                <a:cubicBezTo>
                  <a:pt x="17092" y="16420"/>
                  <a:pt x="16277" y="15305"/>
                  <a:pt x="15797" y="14734"/>
                </a:cubicBezTo>
                <a:cubicBezTo>
                  <a:pt x="15388" y="14247"/>
                  <a:pt x="14604" y="13477"/>
                  <a:pt x="13062" y="12051"/>
                </a:cubicBezTo>
                <a:cubicBezTo>
                  <a:pt x="12841" y="11847"/>
                  <a:pt x="12641" y="11626"/>
                  <a:pt x="12616" y="11560"/>
                </a:cubicBezTo>
                <a:cubicBezTo>
                  <a:pt x="12591" y="11495"/>
                  <a:pt x="12691" y="11099"/>
                  <a:pt x="12839" y="10679"/>
                </a:cubicBezTo>
                <a:cubicBezTo>
                  <a:pt x="12987" y="10259"/>
                  <a:pt x="13157" y="9679"/>
                  <a:pt x="13217" y="9389"/>
                </a:cubicBezTo>
                <a:cubicBezTo>
                  <a:pt x="13278" y="9099"/>
                  <a:pt x="13377" y="8729"/>
                  <a:pt x="13435" y="8568"/>
                </a:cubicBezTo>
                <a:lnTo>
                  <a:pt x="13542" y="8276"/>
                </a:lnTo>
                <a:lnTo>
                  <a:pt x="14008" y="8690"/>
                </a:lnTo>
                <a:cubicBezTo>
                  <a:pt x="14264" y="8917"/>
                  <a:pt x="14622" y="9181"/>
                  <a:pt x="14803" y="9274"/>
                </a:cubicBezTo>
                <a:cubicBezTo>
                  <a:pt x="15188" y="9470"/>
                  <a:pt x="14974" y="9563"/>
                  <a:pt x="16864" y="8348"/>
                </a:cubicBezTo>
                <a:cubicBezTo>
                  <a:pt x="18021" y="7605"/>
                  <a:pt x="18262" y="7416"/>
                  <a:pt x="18349" y="7180"/>
                </a:cubicBezTo>
                <a:cubicBezTo>
                  <a:pt x="18419" y="6989"/>
                  <a:pt x="18580" y="6817"/>
                  <a:pt x="18848" y="6651"/>
                </a:cubicBezTo>
                <a:cubicBezTo>
                  <a:pt x="19169" y="6453"/>
                  <a:pt x="19262" y="6344"/>
                  <a:pt x="19333" y="6072"/>
                </a:cubicBezTo>
                <a:cubicBezTo>
                  <a:pt x="19517" y="5373"/>
                  <a:pt x="19227" y="4940"/>
                  <a:pt x="18567" y="4937"/>
                </a:cubicBezTo>
                <a:cubicBezTo>
                  <a:pt x="18269" y="4936"/>
                  <a:pt x="18215" y="4970"/>
                  <a:pt x="18004" y="5301"/>
                </a:cubicBezTo>
                <a:cubicBezTo>
                  <a:pt x="17876" y="5502"/>
                  <a:pt x="17771" y="5723"/>
                  <a:pt x="17771" y="5786"/>
                </a:cubicBezTo>
                <a:cubicBezTo>
                  <a:pt x="17771" y="5849"/>
                  <a:pt x="17655" y="5935"/>
                  <a:pt x="17514" y="5979"/>
                </a:cubicBezTo>
                <a:cubicBezTo>
                  <a:pt x="17374" y="6023"/>
                  <a:pt x="16982" y="6260"/>
                  <a:pt x="16641" y="6502"/>
                </a:cubicBezTo>
                <a:cubicBezTo>
                  <a:pt x="16301" y="6744"/>
                  <a:pt x="15866" y="7031"/>
                  <a:pt x="15676" y="7141"/>
                </a:cubicBezTo>
                <a:lnTo>
                  <a:pt x="15332" y="7340"/>
                </a:lnTo>
                <a:lnTo>
                  <a:pt x="14924" y="6822"/>
                </a:lnTo>
                <a:cubicBezTo>
                  <a:pt x="14701" y="6537"/>
                  <a:pt x="14336" y="5954"/>
                  <a:pt x="14114" y="5527"/>
                </a:cubicBezTo>
                <a:cubicBezTo>
                  <a:pt x="13764" y="4852"/>
                  <a:pt x="13662" y="4724"/>
                  <a:pt x="13324" y="4529"/>
                </a:cubicBezTo>
                <a:cubicBezTo>
                  <a:pt x="12915" y="4294"/>
                  <a:pt x="12928" y="4147"/>
                  <a:pt x="13358" y="4144"/>
                </a:cubicBezTo>
                <a:cubicBezTo>
                  <a:pt x="13665" y="4142"/>
                  <a:pt x="13852" y="3896"/>
                  <a:pt x="14008" y="3284"/>
                </a:cubicBezTo>
                <a:cubicBezTo>
                  <a:pt x="14129" y="2808"/>
                  <a:pt x="14133" y="2684"/>
                  <a:pt x="14047" y="2386"/>
                </a:cubicBezTo>
                <a:cubicBezTo>
                  <a:pt x="13989" y="2189"/>
                  <a:pt x="13972" y="1933"/>
                  <a:pt x="14003" y="1791"/>
                </a:cubicBezTo>
                <a:cubicBezTo>
                  <a:pt x="14157" y="1084"/>
                  <a:pt x="14150" y="1027"/>
                  <a:pt x="13848" y="683"/>
                </a:cubicBezTo>
                <a:cubicBezTo>
                  <a:pt x="13392" y="165"/>
                  <a:pt x="13013" y="0"/>
                  <a:pt x="1229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6" name="붙여넣은 동영상.png" descr="붙여넣은 동영상.png"/>
          <p:cNvPicPr>
            <a:picLocks noChangeAspect="1"/>
          </p:cNvPicPr>
          <p:nvPr/>
        </p:nvPicPr>
        <p:blipFill>
          <a:blip r:embed="rId3"/>
          <a:srcRect l="4460" t="3787" r="7087" b="3409"/>
          <a:stretch>
            <a:fillRect/>
          </a:stretch>
        </p:blipFill>
        <p:spPr>
          <a:xfrm>
            <a:off x="7510310" y="9500417"/>
            <a:ext cx="1763662" cy="1555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600" extrusionOk="0">
                <a:moveTo>
                  <a:pt x="12291" y="0"/>
                </a:moveTo>
                <a:cubicBezTo>
                  <a:pt x="11584" y="0"/>
                  <a:pt x="11543" y="27"/>
                  <a:pt x="11146" y="694"/>
                </a:cubicBezTo>
                <a:cubicBezTo>
                  <a:pt x="10893" y="1120"/>
                  <a:pt x="10864" y="1225"/>
                  <a:pt x="10865" y="1752"/>
                </a:cubicBezTo>
                <a:cubicBezTo>
                  <a:pt x="10866" y="2213"/>
                  <a:pt x="10907" y="2420"/>
                  <a:pt x="11059" y="2722"/>
                </a:cubicBezTo>
                <a:cubicBezTo>
                  <a:pt x="11359" y="3319"/>
                  <a:pt x="11338" y="3350"/>
                  <a:pt x="10666" y="3350"/>
                </a:cubicBezTo>
                <a:cubicBezTo>
                  <a:pt x="9975" y="3350"/>
                  <a:pt x="9671" y="3479"/>
                  <a:pt x="7843" y="4529"/>
                </a:cubicBezTo>
                <a:cubicBezTo>
                  <a:pt x="6250" y="5445"/>
                  <a:pt x="5957" y="5689"/>
                  <a:pt x="5670" y="6375"/>
                </a:cubicBezTo>
                <a:cubicBezTo>
                  <a:pt x="5427" y="6958"/>
                  <a:pt x="5053" y="8102"/>
                  <a:pt x="4986" y="8464"/>
                </a:cubicBezTo>
                <a:cubicBezTo>
                  <a:pt x="4964" y="8585"/>
                  <a:pt x="4919" y="8727"/>
                  <a:pt x="4885" y="8778"/>
                </a:cubicBezTo>
                <a:cubicBezTo>
                  <a:pt x="4850" y="8828"/>
                  <a:pt x="4797" y="9146"/>
                  <a:pt x="4768" y="9483"/>
                </a:cubicBezTo>
                <a:cubicBezTo>
                  <a:pt x="4735" y="9870"/>
                  <a:pt x="4631" y="10303"/>
                  <a:pt x="4487" y="10657"/>
                </a:cubicBezTo>
                <a:cubicBezTo>
                  <a:pt x="4228" y="11295"/>
                  <a:pt x="4207" y="11300"/>
                  <a:pt x="3415" y="10932"/>
                </a:cubicBezTo>
                <a:cubicBezTo>
                  <a:pt x="3180" y="10823"/>
                  <a:pt x="2858" y="10713"/>
                  <a:pt x="2697" y="10690"/>
                </a:cubicBezTo>
                <a:cubicBezTo>
                  <a:pt x="2420" y="10650"/>
                  <a:pt x="2400" y="10664"/>
                  <a:pt x="2285" y="10987"/>
                </a:cubicBezTo>
                <a:cubicBezTo>
                  <a:pt x="2219" y="11174"/>
                  <a:pt x="2045" y="11607"/>
                  <a:pt x="1902" y="11946"/>
                </a:cubicBezTo>
                <a:cubicBezTo>
                  <a:pt x="1446" y="13027"/>
                  <a:pt x="1153" y="13914"/>
                  <a:pt x="1179" y="14123"/>
                </a:cubicBezTo>
                <a:cubicBezTo>
                  <a:pt x="1207" y="14346"/>
                  <a:pt x="1482" y="14525"/>
                  <a:pt x="2872" y="15197"/>
                </a:cubicBezTo>
                <a:cubicBezTo>
                  <a:pt x="3320" y="15414"/>
                  <a:pt x="4001" y="15754"/>
                  <a:pt x="4385" y="15958"/>
                </a:cubicBezTo>
                <a:cubicBezTo>
                  <a:pt x="5406" y="16500"/>
                  <a:pt x="5485" y="16521"/>
                  <a:pt x="5709" y="16266"/>
                </a:cubicBezTo>
                <a:cubicBezTo>
                  <a:pt x="5812" y="16149"/>
                  <a:pt x="5898" y="16010"/>
                  <a:pt x="5898" y="15958"/>
                </a:cubicBezTo>
                <a:cubicBezTo>
                  <a:pt x="5898" y="15905"/>
                  <a:pt x="5999" y="15614"/>
                  <a:pt x="6121" y="15313"/>
                </a:cubicBezTo>
                <a:cubicBezTo>
                  <a:pt x="6818" y="13594"/>
                  <a:pt x="6985" y="13151"/>
                  <a:pt x="6985" y="13032"/>
                </a:cubicBezTo>
                <a:cubicBezTo>
                  <a:pt x="6985" y="12846"/>
                  <a:pt x="6792" y="12673"/>
                  <a:pt x="6209" y="12337"/>
                </a:cubicBezTo>
                <a:cubicBezTo>
                  <a:pt x="5931" y="12178"/>
                  <a:pt x="5699" y="12040"/>
                  <a:pt x="5690" y="12034"/>
                </a:cubicBezTo>
                <a:cubicBezTo>
                  <a:pt x="5681" y="12028"/>
                  <a:pt x="5724" y="11808"/>
                  <a:pt x="5787" y="11544"/>
                </a:cubicBezTo>
                <a:cubicBezTo>
                  <a:pt x="5852" y="11270"/>
                  <a:pt x="5881" y="10922"/>
                  <a:pt x="5855" y="10734"/>
                </a:cubicBezTo>
                <a:cubicBezTo>
                  <a:pt x="5816" y="10457"/>
                  <a:pt x="5828" y="10403"/>
                  <a:pt x="5942" y="10403"/>
                </a:cubicBezTo>
                <a:cubicBezTo>
                  <a:pt x="6199" y="10403"/>
                  <a:pt x="6347" y="10126"/>
                  <a:pt x="6917" y="8579"/>
                </a:cubicBezTo>
                <a:cubicBezTo>
                  <a:pt x="7259" y="7651"/>
                  <a:pt x="7551" y="6984"/>
                  <a:pt x="7644" y="6915"/>
                </a:cubicBezTo>
                <a:cubicBezTo>
                  <a:pt x="7828" y="6780"/>
                  <a:pt x="9317" y="6324"/>
                  <a:pt x="9371" y="6386"/>
                </a:cubicBezTo>
                <a:cubicBezTo>
                  <a:pt x="9392" y="6410"/>
                  <a:pt x="9370" y="6556"/>
                  <a:pt x="9322" y="6711"/>
                </a:cubicBezTo>
                <a:cubicBezTo>
                  <a:pt x="9275" y="6867"/>
                  <a:pt x="9235" y="7090"/>
                  <a:pt x="9235" y="7207"/>
                </a:cubicBezTo>
                <a:cubicBezTo>
                  <a:pt x="9235" y="7360"/>
                  <a:pt x="9062" y="7609"/>
                  <a:pt x="8634" y="8072"/>
                </a:cubicBezTo>
                <a:cubicBezTo>
                  <a:pt x="8120" y="8628"/>
                  <a:pt x="8047" y="8742"/>
                  <a:pt x="8120" y="8877"/>
                </a:cubicBezTo>
                <a:cubicBezTo>
                  <a:pt x="8167" y="8964"/>
                  <a:pt x="8315" y="9049"/>
                  <a:pt x="8449" y="9064"/>
                </a:cubicBezTo>
                <a:cubicBezTo>
                  <a:pt x="8584" y="9079"/>
                  <a:pt x="8692" y="9108"/>
                  <a:pt x="8692" y="9130"/>
                </a:cubicBezTo>
                <a:cubicBezTo>
                  <a:pt x="8692" y="9358"/>
                  <a:pt x="7784" y="10618"/>
                  <a:pt x="7348" y="10993"/>
                </a:cubicBezTo>
                <a:cubicBezTo>
                  <a:pt x="7225" y="11099"/>
                  <a:pt x="7072" y="11271"/>
                  <a:pt x="7009" y="11373"/>
                </a:cubicBezTo>
                <a:cubicBezTo>
                  <a:pt x="6904" y="11543"/>
                  <a:pt x="6908" y="11593"/>
                  <a:pt x="7091" y="11908"/>
                </a:cubicBezTo>
                <a:cubicBezTo>
                  <a:pt x="7202" y="12098"/>
                  <a:pt x="7382" y="12313"/>
                  <a:pt x="7489" y="12387"/>
                </a:cubicBezTo>
                <a:cubicBezTo>
                  <a:pt x="7596" y="12461"/>
                  <a:pt x="7766" y="12576"/>
                  <a:pt x="7867" y="12646"/>
                </a:cubicBezTo>
                <a:lnTo>
                  <a:pt x="8052" y="12773"/>
                </a:lnTo>
                <a:lnTo>
                  <a:pt x="7829" y="13726"/>
                </a:lnTo>
                <a:cubicBezTo>
                  <a:pt x="7570" y="14841"/>
                  <a:pt x="7354" y="15542"/>
                  <a:pt x="7048" y="16244"/>
                </a:cubicBezTo>
                <a:lnTo>
                  <a:pt x="6825" y="16751"/>
                </a:lnTo>
                <a:lnTo>
                  <a:pt x="5840" y="16751"/>
                </a:lnTo>
                <a:cubicBezTo>
                  <a:pt x="5297" y="16750"/>
                  <a:pt x="4376" y="16674"/>
                  <a:pt x="3798" y="16586"/>
                </a:cubicBezTo>
                <a:cubicBezTo>
                  <a:pt x="2876" y="16445"/>
                  <a:pt x="2672" y="16378"/>
                  <a:pt x="2101" y="16057"/>
                </a:cubicBezTo>
                <a:cubicBezTo>
                  <a:pt x="1743" y="15855"/>
                  <a:pt x="1358" y="15693"/>
                  <a:pt x="1242" y="15693"/>
                </a:cubicBezTo>
                <a:cubicBezTo>
                  <a:pt x="1053" y="15693"/>
                  <a:pt x="1015" y="15752"/>
                  <a:pt x="864" y="16261"/>
                </a:cubicBezTo>
                <a:cubicBezTo>
                  <a:pt x="771" y="16571"/>
                  <a:pt x="703" y="16859"/>
                  <a:pt x="713" y="16900"/>
                </a:cubicBezTo>
                <a:cubicBezTo>
                  <a:pt x="724" y="16941"/>
                  <a:pt x="668" y="17107"/>
                  <a:pt x="592" y="17269"/>
                </a:cubicBezTo>
                <a:cubicBezTo>
                  <a:pt x="362" y="17760"/>
                  <a:pt x="1" y="18984"/>
                  <a:pt x="0" y="19275"/>
                </a:cubicBezTo>
                <a:cubicBezTo>
                  <a:pt x="0" y="19629"/>
                  <a:pt x="233" y="19878"/>
                  <a:pt x="495" y="19804"/>
                </a:cubicBezTo>
                <a:cubicBezTo>
                  <a:pt x="629" y="19766"/>
                  <a:pt x="752" y="19606"/>
                  <a:pt x="893" y="19286"/>
                </a:cubicBezTo>
                <a:cubicBezTo>
                  <a:pt x="1124" y="18761"/>
                  <a:pt x="1416" y="18379"/>
                  <a:pt x="1727" y="18195"/>
                </a:cubicBezTo>
                <a:cubicBezTo>
                  <a:pt x="1918" y="18081"/>
                  <a:pt x="1991" y="18088"/>
                  <a:pt x="2426" y="18250"/>
                </a:cubicBezTo>
                <a:cubicBezTo>
                  <a:pt x="2692" y="18349"/>
                  <a:pt x="3190" y="18510"/>
                  <a:pt x="3531" y="18602"/>
                </a:cubicBezTo>
                <a:cubicBezTo>
                  <a:pt x="5421" y="19115"/>
                  <a:pt x="5840" y="19222"/>
                  <a:pt x="6456" y="19352"/>
                </a:cubicBezTo>
                <a:cubicBezTo>
                  <a:pt x="7297" y="19530"/>
                  <a:pt x="7609" y="19469"/>
                  <a:pt x="8013" y="19054"/>
                </a:cubicBezTo>
                <a:cubicBezTo>
                  <a:pt x="8183" y="18880"/>
                  <a:pt x="8934" y="17691"/>
                  <a:pt x="9677" y="16415"/>
                </a:cubicBezTo>
                <a:lnTo>
                  <a:pt x="11025" y="14095"/>
                </a:lnTo>
                <a:lnTo>
                  <a:pt x="11311" y="14293"/>
                </a:lnTo>
                <a:cubicBezTo>
                  <a:pt x="13223" y="15602"/>
                  <a:pt x="14021" y="16303"/>
                  <a:pt x="15686" y="18145"/>
                </a:cubicBezTo>
                <a:cubicBezTo>
                  <a:pt x="17007" y="19607"/>
                  <a:pt x="17760" y="20352"/>
                  <a:pt x="18140" y="20575"/>
                </a:cubicBezTo>
                <a:cubicBezTo>
                  <a:pt x="18279" y="20656"/>
                  <a:pt x="18392" y="20756"/>
                  <a:pt x="18392" y="20796"/>
                </a:cubicBezTo>
                <a:cubicBezTo>
                  <a:pt x="18392" y="20835"/>
                  <a:pt x="18538" y="21035"/>
                  <a:pt x="18717" y="21236"/>
                </a:cubicBezTo>
                <a:cubicBezTo>
                  <a:pt x="18898" y="21440"/>
                  <a:pt x="19118" y="21600"/>
                  <a:pt x="19212" y="21600"/>
                </a:cubicBezTo>
                <a:cubicBezTo>
                  <a:pt x="19316" y="21600"/>
                  <a:pt x="19496" y="21446"/>
                  <a:pt x="19682" y="21198"/>
                </a:cubicBezTo>
                <a:cubicBezTo>
                  <a:pt x="19848" y="20977"/>
                  <a:pt x="20171" y="20590"/>
                  <a:pt x="20400" y="20338"/>
                </a:cubicBezTo>
                <a:cubicBezTo>
                  <a:pt x="20969" y="19714"/>
                  <a:pt x="21487" y="18984"/>
                  <a:pt x="21545" y="18724"/>
                </a:cubicBezTo>
                <a:cubicBezTo>
                  <a:pt x="21600" y="18474"/>
                  <a:pt x="21395" y="18162"/>
                  <a:pt x="21176" y="18162"/>
                </a:cubicBezTo>
                <a:cubicBezTo>
                  <a:pt x="21100" y="18162"/>
                  <a:pt x="20813" y="18354"/>
                  <a:pt x="20536" y="18591"/>
                </a:cubicBezTo>
                <a:cubicBezTo>
                  <a:pt x="19901" y="19137"/>
                  <a:pt x="19672" y="19202"/>
                  <a:pt x="19236" y="18950"/>
                </a:cubicBezTo>
                <a:cubicBezTo>
                  <a:pt x="18878" y="18742"/>
                  <a:pt x="17855" y="17631"/>
                  <a:pt x="17495" y="17060"/>
                </a:cubicBezTo>
                <a:cubicBezTo>
                  <a:pt x="17092" y="16420"/>
                  <a:pt x="16277" y="15305"/>
                  <a:pt x="15797" y="14734"/>
                </a:cubicBezTo>
                <a:cubicBezTo>
                  <a:pt x="15388" y="14247"/>
                  <a:pt x="14604" y="13477"/>
                  <a:pt x="13062" y="12051"/>
                </a:cubicBezTo>
                <a:cubicBezTo>
                  <a:pt x="12841" y="11847"/>
                  <a:pt x="12641" y="11626"/>
                  <a:pt x="12616" y="11560"/>
                </a:cubicBezTo>
                <a:cubicBezTo>
                  <a:pt x="12591" y="11495"/>
                  <a:pt x="12691" y="11099"/>
                  <a:pt x="12839" y="10679"/>
                </a:cubicBezTo>
                <a:cubicBezTo>
                  <a:pt x="12987" y="10259"/>
                  <a:pt x="13157" y="9679"/>
                  <a:pt x="13217" y="9389"/>
                </a:cubicBezTo>
                <a:cubicBezTo>
                  <a:pt x="13278" y="9099"/>
                  <a:pt x="13377" y="8729"/>
                  <a:pt x="13435" y="8568"/>
                </a:cubicBezTo>
                <a:lnTo>
                  <a:pt x="13542" y="8276"/>
                </a:lnTo>
                <a:lnTo>
                  <a:pt x="14008" y="8690"/>
                </a:lnTo>
                <a:cubicBezTo>
                  <a:pt x="14264" y="8917"/>
                  <a:pt x="14622" y="9181"/>
                  <a:pt x="14803" y="9274"/>
                </a:cubicBezTo>
                <a:cubicBezTo>
                  <a:pt x="15188" y="9470"/>
                  <a:pt x="14974" y="9563"/>
                  <a:pt x="16864" y="8348"/>
                </a:cubicBezTo>
                <a:cubicBezTo>
                  <a:pt x="18021" y="7605"/>
                  <a:pt x="18262" y="7416"/>
                  <a:pt x="18349" y="7180"/>
                </a:cubicBezTo>
                <a:cubicBezTo>
                  <a:pt x="18419" y="6989"/>
                  <a:pt x="18580" y="6817"/>
                  <a:pt x="18848" y="6651"/>
                </a:cubicBezTo>
                <a:cubicBezTo>
                  <a:pt x="19169" y="6453"/>
                  <a:pt x="19262" y="6344"/>
                  <a:pt x="19333" y="6072"/>
                </a:cubicBezTo>
                <a:cubicBezTo>
                  <a:pt x="19517" y="5373"/>
                  <a:pt x="19227" y="4940"/>
                  <a:pt x="18567" y="4937"/>
                </a:cubicBezTo>
                <a:cubicBezTo>
                  <a:pt x="18269" y="4936"/>
                  <a:pt x="18215" y="4970"/>
                  <a:pt x="18004" y="5301"/>
                </a:cubicBezTo>
                <a:cubicBezTo>
                  <a:pt x="17876" y="5502"/>
                  <a:pt x="17771" y="5723"/>
                  <a:pt x="17771" y="5786"/>
                </a:cubicBezTo>
                <a:cubicBezTo>
                  <a:pt x="17771" y="5849"/>
                  <a:pt x="17655" y="5935"/>
                  <a:pt x="17514" y="5979"/>
                </a:cubicBezTo>
                <a:cubicBezTo>
                  <a:pt x="17374" y="6023"/>
                  <a:pt x="16982" y="6260"/>
                  <a:pt x="16641" y="6502"/>
                </a:cubicBezTo>
                <a:cubicBezTo>
                  <a:pt x="16301" y="6744"/>
                  <a:pt x="15866" y="7031"/>
                  <a:pt x="15676" y="7141"/>
                </a:cubicBezTo>
                <a:lnTo>
                  <a:pt x="15332" y="7340"/>
                </a:lnTo>
                <a:lnTo>
                  <a:pt x="14924" y="6822"/>
                </a:lnTo>
                <a:cubicBezTo>
                  <a:pt x="14701" y="6537"/>
                  <a:pt x="14336" y="5954"/>
                  <a:pt x="14114" y="5527"/>
                </a:cubicBezTo>
                <a:cubicBezTo>
                  <a:pt x="13764" y="4852"/>
                  <a:pt x="13662" y="4724"/>
                  <a:pt x="13324" y="4529"/>
                </a:cubicBezTo>
                <a:cubicBezTo>
                  <a:pt x="12915" y="4294"/>
                  <a:pt x="12928" y="4147"/>
                  <a:pt x="13358" y="4144"/>
                </a:cubicBezTo>
                <a:cubicBezTo>
                  <a:pt x="13665" y="4142"/>
                  <a:pt x="13852" y="3896"/>
                  <a:pt x="14008" y="3284"/>
                </a:cubicBezTo>
                <a:cubicBezTo>
                  <a:pt x="14129" y="2808"/>
                  <a:pt x="14133" y="2684"/>
                  <a:pt x="14047" y="2386"/>
                </a:cubicBezTo>
                <a:cubicBezTo>
                  <a:pt x="13989" y="2189"/>
                  <a:pt x="13972" y="1933"/>
                  <a:pt x="14003" y="1791"/>
                </a:cubicBezTo>
                <a:cubicBezTo>
                  <a:pt x="14157" y="1084"/>
                  <a:pt x="14150" y="1027"/>
                  <a:pt x="13848" y="683"/>
                </a:cubicBezTo>
                <a:cubicBezTo>
                  <a:pt x="13392" y="165"/>
                  <a:pt x="13013" y="0"/>
                  <a:pt x="122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5" name="연결선"/>
          <p:cNvSpPr/>
          <p:nvPr/>
        </p:nvSpPr>
        <p:spPr>
          <a:xfrm>
            <a:off x="6467110" y="5552794"/>
            <a:ext cx="1342543" cy="1584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95" h="19598" extrusionOk="0">
                <a:moveTo>
                  <a:pt x="0" y="548"/>
                </a:moveTo>
                <a:cubicBezTo>
                  <a:pt x="17412" y="-2002"/>
                  <a:pt x="21600" y="4348"/>
                  <a:pt x="12565" y="19598"/>
                </a:cubicBezTo>
              </a:path>
            </a:pathLst>
          </a:custGeom>
          <a:ln w="10160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98" name="연결선"/>
          <p:cNvCxnSpPr>
            <a:stCxn id="192" idx="0"/>
            <a:endCxn id="189" idx="0"/>
          </p:cNvCxnSpPr>
          <p:nvPr/>
        </p:nvCxnSpPr>
        <p:spPr>
          <a:xfrm flipV="1">
            <a:off x="5651727" y="7953547"/>
            <a:ext cx="1256491" cy="2516028"/>
          </a:xfrm>
          <a:prstGeom prst="straightConnector1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6" name="연결선"/>
          <p:cNvSpPr/>
          <p:nvPr/>
        </p:nvSpPr>
        <p:spPr>
          <a:xfrm>
            <a:off x="6671050" y="8970567"/>
            <a:ext cx="913710" cy="1533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54" y="15498"/>
                  <a:pt x="254" y="8298"/>
                  <a:pt x="0" y="0"/>
                </a:cubicBezTo>
              </a:path>
            </a:pathLst>
          </a:custGeom>
          <a:ln w="8890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07" name="연결선"/>
          <p:cNvSpPr/>
          <p:nvPr/>
        </p:nvSpPr>
        <p:spPr>
          <a:xfrm>
            <a:off x="18660465" y="8528359"/>
            <a:ext cx="1071626" cy="1628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180" y="15834"/>
                  <a:pt x="980" y="8634"/>
                  <a:pt x="0" y="0"/>
                </a:cubicBezTo>
              </a:path>
            </a:pathLst>
          </a:custGeom>
          <a:ln w="7620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201" name="연결선"/>
          <p:cNvCxnSpPr>
            <a:stCxn id="191" idx="0"/>
            <a:endCxn id="190" idx="0"/>
          </p:cNvCxnSpPr>
          <p:nvPr/>
        </p:nvCxnSpPr>
        <p:spPr>
          <a:xfrm flipV="1">
            <a:off x="17467901" y="7511314"/>
            <a:ext cx="1337556" cy="2440322"/>
          </a:xfrm>
          <a:prstGeom prst="straightConnector1">
            <a:avLst/>
          </a:prstGeom>
          <a:ln w="7620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8" name="연결선"/>
          <p:cNvSpPr/>
          <p:nvPr/>
        </p:nvSpPr>
        <p:spPr>
          <a:xfrm>
            <a:off x="18649880" y="5809478"/>
            <a:ext cx="1065632" cy="693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5" extrusionOk="0">
                <a:moveTo>
                  <a:pt x="0" y="21315"/>
                </a:moveTo>
                <a:cubicBezTo>
                  <a:pt x="1356" y="6817"/>
                  <a:pt x="8556" y="-285"/>
                  <a:pt x="21600" y="8"/>
                </a:cubicBezTo>
              </a:path>
            </a:pathLst>
          </a:custGeom>
          <a:ln w="8890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03" name="정보 보안의 필요성"/>
          <p:cNvSpPr/>
          <p:nvPr/>
        </p:nvSpPr>
        <p:spPr>
          <a:xfrm>
            <a:off x="10192877" y="5050876"/>
            <a:ext cx="5125188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정보 보안의 필요성</a:t>
            </a:r>
          </a:p>
        </p:txBody>
      </p:sp>
      <p:sp>
        <p:nvSpPr>
          <p:cNvPr id="204" name="Cryptography"/>
          <p:cNvSpPr/>
          <p:nvPr/>
        </p:nvSpPr>
        <p:spPr>
          <a:xfrm>
            <a:off x="9958039" y="8211767"/>
            <a:ext cx="5242344" cy="3292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2" y="4342"/>
                </a:moveTo>
                <a:lnTo>
                  <a:pt x="9722" y="1887"/>
                </a:lnTo>
                <a:lnTo>
                  <a:pt x="8550" y="6382"/>
                </a:lnTo>
                <a:lnTo>
                  <a:pt x="4502" y="3625"/>
                </a:lnTo>
                <a:lnTo>
                  <a:pt x="5372" y="7817"/>
                </a:lnTo>
                <a:lnTo>
                  <a:pt x="1172" y="8270"/>
                </a:lnTo>
                <a:lnTo>
                  <a:pt x="3935" y="11592"/>
                </a:lnTo>
                <a:lnTo>
                  <a:pt x="0" y="12877"/>
                </a:lnTo>
                <a:lnTo>
                  <a:pt x="3330" y="15370"/>
                </a:lnTo>
                <a:lnTo>
                  <a:pt x="1285" y="17825"/>
                </a:lnTo>
                <a:lnTo>
                  <a:pt x="4805" y="18240"/>
                </a:lnTo>
                <a:lnTo>
                  <a:pt x="4917" y="21600"/>
                </a:lnTo>
                <a:lnTo>
                  <a:pt x="7527" y="18125"/>
                </a:lnTo>
                <a:lnTo>
                  <a:pt x="8700" y="19712"/>
                </a:lnTo>
                <a:lnTo>
                  <a:pt x="9872" y="17370"/>
                </a:lnTo>
                <a:lnTo>
                  <a:pt x="11612" y="18842"/>
                </a:lnTo>
                <a:lnTo>
                  <a:pt x="12180" y="15935"/>
                </a:lnTo>
                <a:lnTo>
                  <a:pt x="14942" y="17370"/>
                </a:lnTo>
                <a:lnTo>
                  <a:pt x="14640" y="14350"/>
                </a:lnTo>
                <a:lnTo>
                  <a:pt x="18877" y="15632"/>
                </a:lnTo>
                <a:lnTo>
                  <a:pt x="16380" y="12310"/>
                </a:lnTo>
                <a:lnTo>
                  <a:pt x="18270" y="11290"/>
                </a:lnTo>
                <a:lnTo>
                  <a:pt x="16985" y="9402"/>
                </a:lnTo>
                <a:lnTo>
                  <a:pt x="21600" y="6645"/>
                </a:lnTo>
                <a:lnTo>
                  <a:pt x="16380" y="6532"/>
                </a:lnTo>
                <a:lnTo>
                  <a:pt x="18007" y="3172"/>
                </a:lnTo>
                <a:lnTo>
                  <a:pt x="14525" y="5777"/>
                </a:lnTo>
                <a:lnTo>
                  <a:pt x="14790" y="0"/>
                </a:lnTo>
                <a:close/>
              </a:path>
            </a:pathLst>
          </a:custGeom>
          <a:solidFill>
            <a:srgbClr val="FF00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defTabSz="91440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FFFFFF"/>
                </a:solidFill>
              </a:defRPr>
            </a:lvl1pPr>
          </a:lstStyle>
          <a:p>
            <a:r>
              <a:t> Cryptography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  <p:bldP spid="204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전자 거래의 문제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전자 거래의 문제점</a:t>
            </a:r>
          </a:p>
        </p:txBody>
      </p:sp>
      <p:sp>
        <p:nvSpPr>
          <p:cNvPr id="211" name="산업 사회"/>
          <p:cNvSpPr/>
          <p:nvPr/>
        </p:nvSpPr>
        <p:spPr>
          <a:xfrm>
            <a:off x="5735099" y="3032137"/>
            <a:ext cx="3769902" cy="136966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산업 사회</a:t>
            </a:r>
          </a:p>
        </p:txBody>
      </p:sp>
      <p:sp>
        <p:nvSpPr>
          <p:cNvPr id="212" name="정보화 사회"/>
          <p:cNvSpPr/>
          <p:nvPr/>
        </p:nvSpPr>
        <p:spPr>
          <a:xfrm>
            <a:off x="14045620" y="3087080"/>
            <a:ext cx="3889649" cy="1270001"/>
          </a:xfrm>
          <a:prstGeom prst="rect">
            <a:avLst/>
          </a:prstGeom>
          <a:solidFill>
            <a:srgbClr val="60D93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정보화 사회</a:t>
            </a:r>
          </a:p>
        </p:txBody>
      </p:sp>
      <p:sp>
        <p:nvSpPr>
          <p:cNvPr id="213" name="직사각형"/>
          <p:cNvSpPr/>
          <p:nvPr/>
        </p:nvSpPr>
        <p:spPr>
          <a:xfrm>
            <a:off x="5715884" y="4357981"/>
            <a:ext cx="3769901" cy="326727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직사각형"/>
          <p:cNvSpPr/>
          <p:nvPr/>
        </p:nvSpPr>
        <p:spPr>
          <a:xfrm>
            <a:off x="14064836" y="4412924"/>
            <a:ext cx="3889649" cy="329726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화살표"/>
          <p:cNvSpPr/>
          <p:nvPr/>
        </p:nvSpPr>
        <p:spPr>
          <a:xfrm>
            <a:off x="10637175" y="4508999"/>
            <a:ext cx="2257055" cy="1178234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16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3" y="4445349"/>
            <a:ext cx="3417863" cy="255963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얼굴 대면"/>
          <p:cNvSpPr txBox="1"/>
          <p:nvPr/>
        </p:nvSpPr>
        <p:spPr>
          <a:xfrm>
            <a:off x="6483928" y="6856540"/>
            <a:ext cx="1775842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얼굴 대면</a:t>
            </a:r>
          </a:p>
        </p:txBody>
      </p:sp>
      <p:pic>
        <p:nvPicPr>
          <p:cNvPr id="218" name="붙여넣은 동영상.png" descr="붙여넣은 동영상.png"/>
          <p:cNvPicPr>
            <a:picLocks noChangeAspect="1"/>
          </p:cNvPicPr>
          <p:nvPr/>
        </p:nvPicPr>
        <p:blipFill>
          <a:blip r:embed="rId3"/>
          <a:srcRect l="4232" t="10496" r="4840" b="11243"/>
          <a:stretch>
            <a:fillRect/>
          </a:stretch>
        </p:blipFill>
        <p:spPr>
          <a:xfrm>
            <a:off x="14221639" y="4686902"/>
            <a:ext cx="3670786" cy="133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27" extrusionOk="0">
                <a:moveTo>
                  <a:pt x="18096" y="2"/>
                </a:moveTo>
                <a:cubicBezTo>
                  <a:pt x="16714" y="-73"/>
                  <a:pt x="15338" y="2208"/>
                  <a:pt x="14724" y="6023"/>
                </a:cubicBezTo>
                <a:cubicBezTo>
                  <a:pt x="14480" y="7538"/>
                  <a:pt x="14471" y="7562"/>
                  <a:pt x="14354" y="6734"/>
                </a:cubicBezTo>
                <a:lnTo>
                  <a:pt x="14234" y="5882"/>
                </a:lnTo>
                <a:lnTo>
                  <a:pt x="14101" y="6677"/>
                </a:lnTo>
                <a:lnTo>
                  <a:pt x="13966" y="7471"/>
                </a:lnTo>
                <a:lnTo>
                  <a:pt x="13804" y="6677"/>
                </a:lnTo>
                <a:lnTo>
                  <a:pt x="13641" y="5882"/>
                </a:lnTo>
                <a:lnTo>
                  <a:pt x="13560" y="6658"/>
                </a:lnTo>
                <a:cubicBezTo>
                  <a:pt x="13461" y="7616"/>
                  <a:pt x="13260" y="7671"/>
                  <a:pt x="13260" y="6741"/>
                </a:cubicBezTo>
                <a:cubicBezTo>
                  <a:pt x="13260" y="5811"/>
                  <a:pt x="13059" y="5865"/>
                  <a:pt x="12955" y="6824"/>
                </a:cubicBezTo>
                <a:lnTo>
                  <a:pt x="12872" y="7599"/>
                </a:lnTo>
                <a:lnTo>
                  <a:pt x="12739" y="6741"/>
                </a:lnTo>
                <a:lnTo>
                  <a:pt x="12609" y="5882"/>
                </a:lnTo>
                <a:lnTo>
                  <a:pt x="12476" y="6658"/>
                </a:lnTo>
                <a:cubicBezTo>
                  <a:pt x="12314" y="7616"/>
                  <a:pt x="12135" y="7659"/>
                  <a:pt x="12135" y="6741"/>
                </a:cubicBezTo>
                <a:cubicBezTo>
                  <a:pt x="12135" y="6363"/>
                  <a:pt x="12078" y="6049"/>
                  <a:pt x="12009" y="6049"/>
                </a:cubicBezTo>
                <a:cubicBezTo>
                  <a:pt x="11940" y="6049"/>
                  <a:pt x="11884" y="6363"/>
                  <a:pt x="11884" y="6741"/>
                </a:cubicBezTo>
                <a:cubicBezTo>
                  <a:pt x="11884" y="7119"/>
                  <a:pt x="11827" y="7426"/>
                  <a:pt x="11758" y="7426"/>
                </a:cubicBezTo>
                <a:cubicBezTo>
                  <a:pt x="11689" y="7426"/>
                  <a:pt x="11633" y="7119"/>
                  <a:pt x="11633" y="6741"/>
                </a:cubicBezTo>
                <a:cubicBezTo>
                  <a:pt x="11633" y="5810"/>
                  <a:pt x="11432" y="5865"/>
                  <a:pt x="11333" y="6824"/>
                </a:cubicBezTo>
                <a:lnTo>
                  <a:pt x="11254" y="7599"/>
                </a:lnTo>
                <a:lnTo>
                  <a:pt x="11070" y="6741"/>
                </a:lnTo>
                <a:lnTo>
                  <a:pt x="10889" y="5882"/>
                </a:lnTo>
                <a:lnTo>
                  <a:pt x="10810" y="6658"/>
                </a:lnTo>
                <a:cubicBezTo>
                  <a:pt x="10711" y="7616"/>
                  <a:pt x="10508" y="7671"/>
                  <a:pt x="10508" y="6741"/>
                </a:cubicBezTo>
                <a:cubicBezTo>
                  <a:pt x="10508" y="6363"/>
                  <a:pt x="10451" y="6049"/>
                  <a:pt x="10382" y="6049"/>
                </a:cubicBezTo>
                <a:cubicBezTo>
                  <a:pt x="10314" y="6049"/>
                  <a:pt x="10259" y="6363"/>
                  <a:pt x="10259" y="6741"/>
                </a:cubicBezTo>
                <a:cubicBezTo>
                  <a:pt x="10259" y="7671"/>
                  <a:pt x="10056" y="7616"/>
                  <a:pt x="9957" y="6658"/>
                </a:cubicBezTo>
                <a:lnTo>
                  <a:pt x="9878" y="5882"/>
                </a:lnTo>
                <a:lnTo>
                  <a:pt x="9701" y="6741"/>
                </a:lnTo>
                <a:lnTo>
                  <a:pt x="9525" y="7599"/>
                </a:lnTo>
                <a:lnTo>
                  <a:pt x="9397" y="6741"/>
                </a:lnTo>
                <a:lnTo>
                  <a:pt x="9271" y="5882"/>
                </a:lnTo>
                <a:lnTo>
                  <a:pt x="9188" y="6658"/>
                </a:lnTo>
                <a:cubicBezTo>
                  <a:pt x="9084" y="7616"/>
                  <a:pt x="8883" y="7670"/>
                  <a:pt x="8883" y="6741"/>
                </a:cubicBezTo>
                <a:cubicBezTo>
                  <a:pt x="8883" y="6363"/>
                  <a:pt x="8824" y="6049"/>
                  <a:pt x="8755" y="6049"/>
                </a:cubicBezTo>
                <a:cubicBezTo>
                  <a:pt x="8687" y="6049"/>
                  <a:pt x="8632" y="6351"/>
                  <a:pt x="8632" y="6715"/>
                </a:cubicBezTo>
                <a:cubicBezTo>
                  <a:pt x="8632" y="7080"/>
                  <a:pt x="8534" y="7449"/>
                  <a:pt x="8414" y="7535"/>
                </a:cubicBezTo>
                <a:cubicBezTo>
                  <a:pt x="8255" y="7649"/>
                  <a:pt x="8276" y="7699"/>
                  <a:pt x="8488" y="7727"/>
                </a:cubicBezTo>
                <a:cubicBezTo>
                  <a:pt x="8668" y="7752"/>
                  <a:pt x="8806" y="8041"/>
                  <a:pt x="8846" y="8464"/>
                </a:cubicBezTo>
                <a:cubicBezTo>
                  <a:pt x="8932" y="9373"/>
                  <a:pt x="9082" y="9332"/>
                  <a:pt x="9197" y="8374"/>
                </a:cubicBezTo>
                <a:lnTo>
                  <a:pt x="9290" y="7599"/>
                </a:lnTo>
                <a:lnTo>
                  <a:pt x="9346" y="8374"/>
                </a:lnTo>
                <a:cubicBezTo>
                  <a:pt x="9417" y="9364"/>
                  <a:pt x="9592" y="9368"/>
                  <a:pt x="9706" y="8381"/>
                </a:cubicBezTo>
                <a:lnTo>
                  <a:pt x="9792" y="7612"/>
                </a:lnTo>
                <a:lnTo>
                  <a:pt x="9908" y="8464"/>
                </a:lnTo>
                <a:cubicBezTo>
                  <a:pt x="10016" y="9255"/>
                  <a:pt x="10035" y="9271"/>
                  <a:pt x="10185" y="8714"/>
                </a:cubicBezTo>
                <a:cubicBezTo>
                  <a:pt x="10383" y="7976"/>
                  <a:pt x="10508" y="7946"/>
                  <a:pt x="10508" y="8631"/>
                </a:cubicBezTo>
                <a:cubicBezTo>
                  <a:pt x="10508" y="9417"/>
                  <a:pt x="10717" y="9247"/>
                  <a:pt x="10822" y="8374"/>
                </a:cubicBezTo>
                <a:lnTo>
                  <a:pt x="10915" y="7599"/>
                </a:lnTo>
                <a:lnTo>
                  <a:pt x="10970" y="8374"/>
                </a:lnTo>
                <a:cubicBezTo>
                  <a:pt x="11001" y="8800"/>
                  <a:pt x="11078" y="9150"/>
                  <a:pt x="11145" y="9150"/>
                </a:cubicBezTo>
                <a:cubicBezTo>
                  <a:pt x="11211" y="9150"/>
                  <a:pt x="11319" y="8800"/>
                  <a:pt x="11382" y="8374"/>
                </a:cubicBezTo>
                <a:lnTo>
                  <a:pt x="11496" y="7599"/>
                </a:lnTo>
                <a:lnTo>
                  <a:pt x="11579" y="8374"/>
                </a:lnTo>
                <a:cubicBezTo>
                  <a:pt x="11625" y="8800"/>
                  <a:pt x="11705" y="9150"/>
                  <a:pt x="11758" y="9150"/>
                </a:cubicBezTo>
                <a:cubicBezTo>
                  <a:pt x="11811" y="9150"/>
                  <a:pt x="11895" y="8800"/>
                  <a:pt x="11947" y="8374"/>
                </a:cubicBezTo>
                <a:lnTo>
                  <a:pt x="12039" y="7599"/>
                </a:lnTo>
                <a:lnTo>
                  <a:pt x="12095" y="8374"/>
                </a:lnTo>
                <a:cubicBezTo>
                  <a:pt x="12126" y="8800"/>
                  <a:pt x="12197" y="9150"/>
                  <a:pt x="12253" y="9150"/>
                </a:cubicBezTo>
                <a:cubicBezTo>
                  <a:pt x="12309" y="9150"/>
                  <a:pt x="12393" y="8800"/>
                  <a:pt x="12439" y="8374"/>
                </a:cubicBezTo>
                <a:lnTo>
                  <a:pt x="12523" y="7599"/>
                </a:lnTo>
                <a:lnTo>
                  <a:pt x="12637" y="8374"/>
                </a:lnTo>
                <a:cubicBezTo>
                  <a:pt x="12781" y="9349"/>
                  <a:pt x="12862" y="9349"/>
                  <a:pt x="13006" y="8374"/>
                </a:cubicBezTo>
                <a:lnTo>
                  <a:pt x="13123" y="7599"/>
                </a:lnTo>
                <a:lnTo>
                  <a:pt x="13206" y="8374"/>
                </a:lnTo>
                <a:cubicBezTo>
                  <a:pt x="13252" y="8800"/>
                  <a:pt x="13332" y="9150"/>
                  <a:pt x="13385" y="9150"/>
                </a:cubicBezTo>
                <a:cubicBezTo>
                  <a:pt x="13438" y="9150"/>
                  <a:pt x="13522" y="8800"/>
                  <a:pt x="13573" y="8374"/>
                </a:cubicBezTo>
                <a:lnTo>
                  <a:pt x="13666" y="7599"/>
                </a:lnTo>
                <a:lnTo>
                  <a:pt x="13722" y="8374"/>
                </a:lnTo>
                <a:cubicBezTo>
                  <a:pt x="13792" y="9355"/>
                  <a:pt x="13969" y="9372"/>
                  <a:pt x="14080" y="8407"/>
                </a:cubicBezTo>
                <a:cubicBezTo>
                  <a:pt x="14202" y="7349"/>
                  <a:pt x="14359" y="8216"/>
                  <a:pt x="14461" y="10514"/>
                </a:cubicBezTo>
                <a:lnTo>
                  <a:pt x="14538" y="12308"/>
                </a:lnTo>
                <a:lnTo>
                  <a:pt x="13994" y="12193"/>
                </a:lnTo>
                <a:cubicBezTo>
                  <a:pt x="13694" y="12127"/>
                  <a:pt x="13407" y="11914"/>
                  <a:pt x="13355" y="11725"/>
                </a:cubicBezTo>
                <a:cubicBezTo>
                  <a:pt x="13296" y="11507"/>
                  <a:pt x="13219" y="11558"/>
                  <a:pt x="13148" y="11859"/>
                </a:cubicBezTo>
                <a:cubicBezTo>
                  <a:pt x="13060" y="12234"/>
                  <a:pt x="13017" y="12175"/>
                  <a:pt x="12951" y="11597"/>
                </a:cubicBezTo>
                <a:cubicBezTo>
                  <a:pt x="12841" y="10646"/>
                  <a:pt x="12676" y="10661"/>
                  <a:pt x="12560" y="11635"/>
                </a:cubicBezTo>
                <a:cubicBezTo>
                  <a:pt x="12475" y="12353"/>
                  <a:pt x="12460" y="12329"/>
                  <a:pt x="12358" y="11270"/>
                </a:cubicBezTo>
                <a:cubicBezTo>
                  <a:pt x="12230" y="9941"/>
                  <a:pt x="11965" y="9976"/>
                  <a:pt x="11907" y="11328"/>
                </a:cubicBezTo>
                <a:cubicBezTo>
                  <a:pt x="11855" y="12540"/>
                  <a:pt x="11633" y="12152"/>
                  <a:pt x="11633" y="10847"/>
                </a:cubicBezTo>
                <a:cubicBezTo>
                  <a:pt x="11633" y="10178"/>
                  <a:pt x="11571" y="9835"/>
                  <a:pt x="11447" y="9835"/>
                </a:cubicBezTo>
                <a:cubicBezTo>
                  <a:pt x="11316" y="9835"/>
                  <a:pt x="11259" y="10199"/>
                  <a:pt x="11259" y="11039"/>
                </a:cubicBezTo>
                <a:cubicBezTo>
                  <a:pt x="11259" y="12446"/>
                  <a:pt x="11045" y="12668"/>
                  <a:pt x="10987" y="11321"/>
                </a:cubicBezTo>
                <a:cubicBezTo>
                  <a:pt x="10929" y="9988"/>
                  <a:pt x="10681" y="9966"/>
                  <a:pt x="10578" y="11283"/>
                </a:cubicBezTo>
                <a:cubicBezTo>
                  <a:pt x="10494" y="12351"/>
                  <a:pt x="10483" y="12366"/>
                  <a:pt x="10378" y="11635"/>
                </a:cubicBezTo>
                <a:cubicBezTo>
                  <a:pt x="10316" y="11210"/>
                  <a:pt x="10213" y="10867"/>
                  <a:pt x="10150" y="10867"/>
                </a:cubicBezTo>
                <a:cubicBezTo>
                  <a:pt x="10087" y="10867"/>
                  <a:pt x="10002" y="11210"/>
                  <a:pt x="9959" y="11635"/>
                </a:cubicBezTo>
                <a:cubicBezTo>
                  <a:pt x="9895" y="12282"/>
                  <a:pt x="9862" y="12329"/>
                  <a:pt x="9757" y="11898"/>
                </a:cubicBezTo>
                <a:cubicBezTo>
                  <a:pt x="9679" y="11574"/>
                  <a:pt x="9597" y="11509"/>
                  <a:pt x="9539" y="11725"/>
                </a:cubicBezTo>
                <a:cubicBezTo>
                  <a:pt x="9487" y="11914"/>
                  <a:pt x="9193" y="12126"/>
                  <a:pt x="8883" y="12193"/>
                </a:cubicBezTo>
                <a:cubicBezTo>
                  <a:pt x="7924" y="12398"/>
                  <a:pt x="7997" y="12851"/>
                  <a:pt x="9009" y="12968"/>
                </a:cubicBezTo>
                <a:cubicBezTo>
                  <a:pt x="9385" y="13011"/>
                  <a:pt x="9740" y="13212"/>
                  <a:pt x="9797" y="13416"/>
                </a:cubicBezTo>
                <a:cubicBezTo>
                  <a:pt x="9869" y="13676"/>
                  <a:pt x="9920" y="13659"/>
                  <a:pt x="9964" y="13359"/>
                </a:cubicBezTo>
                <a:cubicBezTo>
                  <a:pt x="10059" y="12715"/>
                  <a:pt x="10220" y="12845"/>
                  <a:pt x="10294" y="13621"/>
                </a:cubicBezTo>
                <a:cubicBezTo>
                  <a:pt x="10330" y="13999"/>
                  <a:pt x="10421" y="14307"/>
                  <a:pt x="10496" y="14307"/>
                </a:cubicBezTo>
                <a:cubicBezTo>
                  <a:pt x="10571" y="14307"/>
                  <a:pt x="10633" y="13999"/>
                  <a:pt x="10633" y="13621"/>
                </a:cubicBezTo>
                <a:cubicBezTo>
                  <a:pt x="10633" y="12499"/>
                  <a:pt x="10863" y="12833"/>
                  <a:pt x="10905" y="14018"/>
                </a:cubicBezTo>
                <a:cubicBezTo>
                  <a:pt x="10951" y="15303"/>
                  <a:pt x="11258" y="15794"/>
                  <a:pt x="11261" y="14589"/>
                </a:cubicBezTo>
                <a:cubicBezTo>
                  <a:pt x="11262" y="14147"/>
                  <a:pt x="11315" y="13560"/>
                  <a:pt x="11379" y="13282"/>
                </a:cubicBezTo>
                <a:cubicBezTo>
                  <a:pt x="11482" y="12836"/>
                  <a:pt x="11504" y="12836"/>
                  <a:pt x="11558" y="13282"/>
                </a:cubicBezTo>
                <a:cubicBezTo>
                  <a:pt x="11592" y="13560"/>
                  <a:pt x="11638" y="14101"/>
                  <a:pt x="11661" y="14480"/>
                </a:cubicBezTo>
                <a:cubicBezTo>
                  <a:pt x="11724" y="15568"/>
                  <a:pt x="11943" y="15280"/>
                  <a:pt x="11986" y="14050"/>
                </a:cubicBezTo>
                <a:cubicBezTo>
                  <a:pt x="12028" y="12847"/>
                  <a:pt x="12260" y="12484"/>
                  <a:pt x="12260" y="13621"/>
                </a:cubicBezTo>
                <a:cubicBezTo>
                  <a:pt x="12260" y="14003"/>
                  <a:pt x="12342" y="14307"/>
                  <a:pt x="12446" y="14307"/>
                </a:cubicBezTo>
                <a:cubicBezTo>
                  <a:pt x="12550" y="14307"/>
                  <a:pt x="12634" y="14003"/>
                  <a:pt x="12634" y="13621"/>
                </a:cubicBezTo>
                <a:cubicBezTo>
                  <a:pt x="12634" y="12860"/>
                  <a:pt x="12828" y="12685"/>
                  <a:pt x="12927" y="13359"/>
                </a:cubicBezTo>
                <a:cubicBezTo>
                  <a:pt x="12972" y="13661"/>
                  <a:pt x="13022" y="13679"/>
                  <a:pt x="13095" y="13416"/>
                </a:cubicBezTo>
                <a:cubicBezTo>
                  <a:pt x="13152" y="13211"/>
                  <a:pt x="13507" y="13019"/>
                  <a:pt x="13885" y="12987"/>
                </a:cubicBezTo>
                <a:lnTo>
                  <a:pt x="14575" y="12923"/>
                </a:lnTo>
                <a:lnTo>
                  <a:pt x="15261" y="16043"/>
                </a:lnTo>
                <a:cubicBezTo>
                  <a:pt x="15639" y="17760"/>
                  <a:pt x="16062" y="19700"/>
                  <a:pt x="16200" y="20348"/>
                </a:cubicBezTo>
                <a:cubicBezTo>
                  <a:pt x="16337" y="20995"/>
                  <a:pt x="16473" y="21526"/>
                  <a:pt x="16500" y="21526"/>
                </a:cubicBezTo>
                <a:cubicBezTo>
                  <a:pt x="16526" y="21527"/>
                  <a:pt x="16820" y="21062"/>
                  <a:pt x="17155" y="20495"/>
                </a:cubicBezTo>
                <a:cubicBezTo>
                  <a:pt x="17491" y="19928"/>
                  <a:pt x="17925" y="19464"/>
                  <a:pt x="18120" y="19464"/>
                </a:cubicBezTo>
                <a:cubicBezTo>
                  <a:pt x="18682" y="19464"/>
                  <a:pt x="19612" y="18565"/>
                  <a:pt x="20088" y="17567"/>
                </a:cubicBezTo>
                <a:cubicBezTo>
                  <a:pt x="20329" y="17062"/>
                  <a:pt x="20727" y="15815"/>
                  <a:pt x="20974" y="14794"/>
                </a:cubicBezTo>
                <a:cubicBezTo>
                  <a:pt x="21350" y="13238"/>
                  <a:pt x="21434" y="12554"/>
                  <a:pt x="21485" y="10572"/>
                </a:cubicBezTo>
                <a:cubicBezTo>
                  <a:pt x="21600" y="6159"/>
                  <a:pt x="20898" y="2817"/>
                  <a:pt x="19451" y="892"/>
                </a:cubicBezTo>
                <a:cubicBezTo>
                  <a:pt x="19017" y="314"/>
                  <a:pt x="18557" y="26"/>
                  <a:pt x="18096" y="2"/>
                </a:cubicBezTo>
                <a:close/>
                <a:moveTo>
                  <a:pt x="1734" y="476"/>
                </a:moveTo>
                <a:cubicBezTo>
                  <a:pt x="860" y="464"/>
                  <a:pt x="323" y="537"/>
                  <a:pt x="181" y="687"/>
                </a:cubicBezTo>
                <a:cubicBezTo>
                  <a:pt x="30" y="847"/>
                  <a:pt x="0" y="2352"/>
                  <a:pt x="0" y="10002"/>
                </a:cubicBezTo>
                <a:lnTo>
                  <a:pt x="0" y="19131"/>
                </a:lnTo>
                <a:lnTo>
                  <a:pt x="4035" y="19034"/>
                </a:lnTo>
                <a:lnTo>
                  <a:pt x="8070" y="18945"/>
                </a:lnTo>
                <a:lnTo>
                  <a:pt x="8070" y="10008"/>
                </a:lnTo>
                <a:lnTo>
                  <a:pt x="8070" y="1065"/>
                </a:lnTo>
                <a:lnTo>
                  <a:pt x="5316" y="751"/>
                </a:lnTo>
                <a:cubicBezTo>
                  <a:pt x="3819" y="579"/>
                  <a:pt x="2608" y="487"/>
                  <a:pt x="1734" y="47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9" name="온라인"/>
          <p:cNvSpPr txBox="1"/>
          <p:nvPr/>
        </p:nvSpPr>
        <p:spPr>
          <a:xfrm>
            <a:off x="15115223" y="6856953"/>
            <a:ext cx="12677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온라인</a:t>
            </a:r>
          </a:p>
        </p:txBody>
      </p:sp>
      <p:sp>
        <p:nvSpPr>
          <p:cNvPr id="220" name="전자 거래 위험 요소…"/>
          <p:cNvSpPr txBox="1"/>
          <p:nvPr/>
        </p:nvSpPr>
        <p:spPr>
          <a:xfrm>
            <a:off x="963070" y="8857196"/>
            <a:ext cx="7645456" cy="2624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 defTabSz="91440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100000"/>
              <a:buChar char="❖"/>
              <a:defRPr sz="3100" b="1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전자 거래 위험 요소</a:t>
            </a:r>
          </a:p>
          <a:p>
            <a:pPr marL="742950" lvl="1" indent="-285750" defTabSz="914400">
              <a:lnSpc>
                <a:spcPct val="100000"/>
              </a:lnSpc>
              <a:spcBef>
                <a:spcPts val="0"/>
              </a:spcBef>
              <a:buClr>
                <a:srgbClr val="4F81BD"/>
              </a:buClr>
              <a:buSzPct val="100000"/>
              <a:buChar char="▪"/>
              <a:defRPr sz="3100" b="1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거래 정보 노출에 대한 위험성 </a:t>
            </a:r>
          </a:p>
          <a:p>
            <a:pPr marL="742950" lvl="1" indent="-285750" defTabSz="914400">
              <a:lnSpc>
                <a:spcPct val="100000"/>
              </a:lnSpc>
              <a:spcBef>
                <a:spcPts val="0"/>
              </a:spcBef>
              <a:buClr>
                <a:srgbClr val="4F81BD"/>
              </a:buClr>
              <a:buSzPct val="100000"/>
              <a:buChar char="▪"/>
              <a:defRPr sz="3100" b="1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거래 정보 변경에 대한 위험성</a:t>
            </a:r>
          </a:p>
          <a:p>
            <a:pPr marL="742950" lvl="1" indent="-285750" defTabSz="914400">
              <a:lnSpc>
                <a:spcPct val="100000"/>
              </a:lnSpc>
              <a:spcBef>
                <a:spcPts val="0"/>
              </a:spcBef>
              <a:buClr>
                <a:srgbClr val="4F81BD"/>
              </a:buClr>
              <a:buSzPct val="100000"/>
              <a:buChar char="▪"/>
              <a:defRPr sz="3100" b="1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정보 전송 사실에 대한 부인 위험 섬</a:t>
            </a:r>
          </a:p>
          <a:p>
            <a:pPr marL="742950" lvl="1" indent="-285750" defTabSz="914400">
              <a:lnSpc>
                <a:spcPct val="100000"/>
              </a:lnSpc>
              <a:spcBef>
                <a:spcPts val="0"/>
              </a:spcBef>
              <a:buClr>
                <a:srgbClr val="4F81BD"/>
              </a:buClr>
              <a:buSzPct val="100000"/>
              <a:buChar char="▪"/>
              <a:defRPr sz="3100" b="1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발신자 신원 속임애 대한 위험 성</a:t>
            </a:r>
          </a:p>
        </p:txBody>
      </p:sp>
      <p:sp>
        <p:nvSpPr>
          <p:cNvPr id="221" name="기밀성 ( Confidentiality )…"/>
          <p:cNvSpPr txBox="1"/>
          <p:nvPr/>
        </p:nvSpPr>
        <p:spPr>
          <a:xfrm>
            <a:off x="9467064" y="9022415"/>
            <a:ext cx="5543009" cy="2294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기밀성 ( Confidentiality )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무결성 (Integrity )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부인 방지 ( Non-Repudiation )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인증 ( Authentication )</a:t>
            </a:r>
          </a:p>
        </p:txBody>
      </p:sp>
      <p:sp>
        <p:nvSpPr>
          <p:cNvPr id="222" name="선"/>
          <p:cNvSpPr/>
          <p:nvPr/>
        </p:nvSpPr>
        <p:spPr>
          <a:xfrm>
            <a:off x="8185084" y="9328947"/>
            <a:ext cx="751085" cy="1"/>
          </a:xfrm>
          <a:prstGeom prst="line">
            <a:avLst/>
          </a:prstGeom>
          <a:ln w="1270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선"/>
          <p:cNvSpPr/>
          <p:nvPr/>
        </p:nvSpPr>
        <p:spPr>
          <a:xfrm>
            <a:off x="8185084" y="9941469"/>
            <a:ext cx="751085" cy="1"/>
          </a:xfrm>
          <a:prstGeom prst="line">
            <a:avLst/>
          </a:prstGeom>
          <a:ln w="1270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선"/>
          <p:cNvSpPr/>
          <p:nvPr/>
        </p:nvSpPr>
        <p:spPr>
          <a:xfrm>
            <a:off x="8185084" y="10500045"/>
            <a:ext cx="751085" cy="1"/>
          </a:xfrm>
          <a:prstGeom prst="line">
            <a:avLst/>
          </a:prstGeom>
          <a:ln w="1270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선"/>
          <p:cNvSpPr/>
          <p:nvPr/>
        </p:nvSpPr>
        <p:spPr>
          <a:xfrm>
            <a:off x="8185084" y="11058620"/>
            <a:ext cx="751085" cy="1"/>
          </a:xfrm>
          <a:prstGeom prst="line">
            <a:avLst/>
          </a:prstGeom>
          <a:ln w="1270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Encryption…"/>
          <p:cNvSpPr txBox="1"/>
          <p:nvPr/>
        </p:nvSpPr>
        <p:spPr>
          <a:xfrm>
            <a:off x="16822949" y="8921232"/>
            <a:ext cx="5543010" cy="2136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Encryption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Digital Signature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Digital Signature</a:t>
            </a:r>
          </a:p>
          <a:p>
            <a:pPr defTabSz="914400">
              <a:lnSpc>
                <a:spcPct val="120000"/>
              </a:lnSpc>
              <a:spcBef>
                <a:spcPts val="0"/>
              </a:spcBef>
              <a:defRPr sz="2900" b="1">
                <a:latin typeface="Tahoma"/>
                <a:ea typeface="Tahoma"/>
                <a:cs typeface="Tahoma"/>
                <a:sym typeface="Tahoma"/>
              </a:defRPr>
            </a:pPr>
            <a:r>
              <a:t>Digital Signature</a:t>
            </a:r>
          </a:p>
        </p:txBody>
      </p:sp>
      <p:sp>
        <p:nvSpPr>
          <p:cNvPr id="227" name="선"/>
          <p:cNvSpPr/>
          <p:nvPr/>
        </p:nvSpPr>
        <p:spPr>
          <a:xfrm>
            <a:off x="15540969" y="9227766"/>
            <a:ext cx="751085" cy="1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선"/>
          <p:cNvSpPr/>
          <p:nvPr/>
        </p:nvSpPr>
        <p:spPr>
          <a:xfrm>
            <a:off x="15540969" y="9840288"/>
            <a:ext cx="751085" cy="1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선"/>
          <p:cNvSpPr/>
          <p:nvPr/>
        </p:nvSpPr>
        <p:spPr>
          <a:xfrm>
            <a:off x="15540969" y="10398863"/>
            <a:ext cx="751085" cy="1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선"/>
          <p:cNvSpPr/>
          <p:nvPr/>
        </p:nvSpPr>
        <p:spPr>
          <a:xfrm>
            <a:off x="15540969" y="10957438"/>
            <a:ext cx="751085" cy="1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암호화 (Cryptography) 필요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암호화 (Cryptography) 필요성</a:t>
            </a:r>
          </a:p>
        </p:txBody>
      </p:sp>
      <p:sp>
        <p:nvSpPr>
          <p:cNvPr id="233" name="기밀성 (Confidentiality)…"/>
          <p:cNvSpPr txBox="1">
            <a:spLocks noGrp="1"/>
          </p:cNvSpPr>
          <p:nvPr>
            <p:ph type="body" idx="1"/>
          </p:nvPr>
        </p:nvSpPr>
        <p:spPr>
          <a:xfrm>
            <a:off x="1206500" y="2815353"/>
            <a:ext cx="21971000" cy="9689163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기밀성 (Confidentiality)</a:t>
            </a:r>
          </a:p>
          <a:p>
            <a:pPr marL="1207008" lvl="1" indent="-603504" defTabSz="2413955">
              <a:spcBef>
                <a:spcPts val="4400"/>
              </a:spcBef>
              <a:defRPr sz="4752"/>
            </a:pPr>
            <a:r>
              <a:t>모든 메세지를 가지고도 정보를 알 수 없어야 하는 것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무결성 (Integrity)</a:t>
            </a:r>
          </a:p>
          <a:p>
            <a:pPr marL="1207008" lvl="1" indent="-603504" defTabSz="2413955">
              <a:spcBef>
                <a:spcPts val="4400"/>
              </a:spcBef>
              <a:defRPr sz="4752"/>
            </a:pPr>
            <a:r>
              <a:t>메세지가 전송 되는 중에 변경 되지 않아야 하는 것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인증 ( Authenticity )</a:t>
            </a:r>
          </a:p>
          <a:p>
            <a:pPr marL="1207008" lvl="1" indent="-603504" defTabSz="2413955">
              <a:spcBef>
                <a:spcPts val="4400"/>
              </a:spcBef>
              <a:defRPr sz="4752"/>
            </a:pPr>
            <a:r>
              <a:t>실제로 대화를 하는 대상이 해당 대상이 맞는지 검증 하는것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부인 방지 (Non-reputation)</a:t>
            </a:r>
          </a:p>
          <a:p>
            <a:pPr marL="1207008" lvl="1" indent="-603504" defTabSz="2413955">
              <a:spcBef>
                <a:spcPts val="4400"/>
              </a:spcBef>
              <a:defRPr sz="4752"/>
            </a:pPr>
            <a:r>
              <a:t>행위에 대한 부인을 할 수 없게 하는 것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대칭키 암호 (Symmetric Encryptio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대칭키 암호 (Symmetric Encryption)</a:t>
            </a:r>
          </a:p>
        </p:txBody>
      </p:sp>
      <p:sp>
        <p:nvSpPr>
          <p:cNvPr id="236" name="“An intro to PKI and few deploy hints”"/>
          <p:cNvSpPr/>
          <p:nvPr/>
        </p:nvSpPr>
        <p:spPr>
          <a:xfrm>
            <a:off x="3235620" y="3821646"/>
            <a:ext cx="2812867" cy="1563850"/>
          </a:xfrm>
          <a:prstGeom prst="rect">
            <a:avLst/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defTabSz="914400">
              <a:lnSpc>
                <a:spcPct val="100000"/>
              </a:lnSpc>
              <a:spcBef>
                <a:spcPts val="900"/>
              </a:spcBef>
              <a:defRPr sz="3400">
                <a:effectLst>
                  <a:outerShdw blurRad="12700" dist="25400" dir="2700000" rotWithShape="0">
                    <a:srgbClr val="FFFFFF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“An intro to PKI and few deploy hints”</a:t>
            </a:r>
          </a:p>
        </p:txBody>
      </p:sp>
      <p:sp>
        <p:nvSpPr>
          <p:cNvPr id="237" name="“AxCvGsmWe#4^,sdgfMwir3:dkJeTsY8R\s@!q3%”"/>
          <p:cNvSpPr/>
          <p:nvPr/>
        </p:nvSpPr>
        <p:spPr>
          <a:xfrm>
            <a:off x="10148808" y="3821646"/>
            <a:ext cx="3625591" cy="1563850"/>
          </a:xfrm>
          <a:prstGeom prst="rect">
            <a:avLst/>
          </a:prstGeom>
          <a:gradFill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defTabSz="914400">
              <a:lnSpc>
                <a:spcPct val="100000"/>
              </a:lnSpc>
              <a:spcBef>
                <a:spcPts val="900"/>
              </a:spcBef>
              <a:defRPr sz="3400">
                <a:effectLst>
                  <a:outerShdw blurRad="12700" dist="25400" dir="2700000" rotWithShape="0">
                    <a:srgbClr val="FFFFFF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“AxCvGsmWe#4^,sdgfMwir3:dkJeTsY8R\s@!q3%”</a:t>
            </a:r>
          </a:p>
        </p:txBody>
      </p:sp>
      <p:sp>
        <p:nvSpPr>
          <p:cNvPr id="238" name="“An intro to PKI and few deploy hints”"/>
          <p:cNvSpPr/>
          <p:nvPr/>
        </p:nvSpPr>
        <p:spPr>
          <a:xfrm>
            <a:off x="17468358" y="3821646"/>
            <a:ext cx="3625591" cy="1563850"/>
          </a:xfrm>
          <a:prstGeom prst="rect">
            <a:avLst/>
          </a:prstGeom>
          <a:gradFill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defTabSz="914400">
              <a:lnSpc>
                <a:spcPct val="100000"/>
              </a:lnSpc>
              <a:spcBef>
                <a:spcPts val="900"/>
              </a:spcBef>
              <a:defRPr sz="3400">
                <a:effectLst>
                  <a:outerShdw blurRad="12700" dist="25400" dir="2700000" rotWithShape="0">
                    <a:srgbClr val="FFFFFF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“An intro to PKI and few deploy hints”</a:t>
            </a:r>
          </a:p>
        </p:txBody>
      </p:sp>
      <p:sp>
        <p:nvSpPr>
          <p:cNvPr id="239" name="평문 입력"/>
          <p:cNvSpPr txBox="1"/>
          <p:nvPr/>
        </p:nvSpPr>
        <p:spPr>
          <a:xfrm>
            <a:off x="3445561" y="2736420"/>
            <a:ext cx="2392985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평문 입력</a:t>
            </a:r>
          </a:p>
        </p:txBody>
      </p:sp>
      <p:sp>
        <p:nvSpPr>
          <p:cNvPr id="240" name="암호문"/>
          <p:cNvSpPr txBox="1"/>
          <p:nvPr/>
        </p:nvSpPr>
        <p:spPr>
          <a:xfrm>
            <a:off x="10831398" y="2754404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암호문</a:t>
            </a:r>
          </a:p>
        </p:txBody>
      </p:sp>
      <p:sp>
        <p:nvSpPr>
          <p:cNvPr id="241" name="평문 출력"/>
          <p:cNvSpPr txBox="1"/>
          <p:nvPr/>
        </p:nvSpPr>
        <p:spPr>
          <a:xfrm>
            <a:off x="18084660" y="2736420"/>
            <a:ext cx="2392986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평문 출력</a:t>
            </a:r>
          </a:p>
        </p:txBody>
      </p:sp>
      <p:sp>
        <p:nvSpPr>
          <p:cNvPr id="242" name="암호화"/>
          <p:cNvSpPr/>
          <p:nvPr/>
        </p:nvSpPr>
        <p:spPr>
          <a:xfrm>
            <a:off x="6612180" y="7260921"/>
            <a:ext cx="3843597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암호화</a:t>
            </a:r>
          </a:p>
        </p:txBody>
      </p:sp>
      <p:sp>
        <p:nvSpPr>
          <p:cNvPr id="243" name="복호화"/>
          <p:cNvSpPr/>
          <p:nvPr/>
        </p:nvSpPr>
        <p:spPr>
          <a:xfrm>
            <a:off x="13841307" y="7253588"/>
            <a:ext cx="3843597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복호화</a:t>
            </a:r>
          </a:p>
        </p:txBody>
      </p:sp>
      <p:pic>
        <p:nvPicPr>
          <p:cNvPr id="244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57" y="10014736"/>
            <a:ext cx="1805850" cy="180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181" y="10014736"/>
            <a:ext cx="1805850" cy="180585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동일 키(공유)"/>
          <p:cNvSpPr txBox="1"/>
          <p:nvPr/>
        </p:nvSpPr>
        <p:spPr>
          <a:xfrm>
            <a:off x="10588513" y="10734908"/>
            <a:ext cx="3236062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동일 키(공유)</a:t>
            </a:r>
          </a:p>
        </p:txBody>
      </p:sp>
      <p:sp>
        <p:nvSpPr>
          <p:cNvPr id="247" name="AES"/>
          <p:cNvSpPr txBox="1"/>
          <p:nvPr/>
        </p:nvSpPr>
        <p:spPr>
          <a:xfrm>
            <a:off x="7795791" y="6142705"/>
            <a:ext cx="127680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AES</a:t>
            </a:r>
          </a:p>
        </p:txBody>
      </p:sp>
      <p:sp>
        <p:nvSpPr>
          <p:cNvPr id="248" name="AES"/>
          <p:cNvSpPr txBox="1"/>
          <p:nvPr/>
        </p:nvSpPr>
        <p:spPr>
          <a:xfrm>
            <a:off x="15124701" y="6135371"/>
            <a:ext cx="127680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AES</a:t>
            </a:r>
          </a:p>
        </p:txBody>
      </p:sp>
      <p:sp>
        <p:nvSpPr>
          <p:cNvPr id="249" name="화살표"/>
          <p:cNvSpPr/>
          <p:nvPr/>
        </p:nvSpPr>
        <p:spPr>
          <a:xfrm rot="16200000">
            <a:off x="8065627" y="8840707"/>
            <a:ext cx="1168711" cy="86424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0" name="화살표"/>
          <p:cNvSpPr/>
          <p:nvPr/>
        </p:nvSpPr>
        <p:spPr>
          <a:xfrm rot="16200000">
            <a:off x="15178751" y="8840707"/>
            <a:ext cx="1168711" cy="86424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연결선"/>
          <p:cNvSpPr/>
          <p:nvPr/>
        </p:nvSpPr>
        <p:spPr>
          <a:xfrm>
            <a:off x="4444829" y="5451427"/>
            <a:ext cx="2189001" cy="1912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600" extrusionOk="0">
                <a:moveTo>
                  <a:pt x="20640" y="21600"/>
                </a:moveTo>
                <a:cubicBezTo>
                  <a:pt x="5884" y="15401"/>
                  <a:pt x="-960" y="8201"/>
                  <a:pt x="109" y="0"/>
                </a:cubicBezTo>
              </a:path>
            </a:pathLst>
          </a:custGeom>
          <a:ln w="190500">
            <a:solidFill>
              <a:schemeClr val="accent6"/>
            </a:solidFill>
            <a:miter lim="400000"/>
            <a:headEnd type="stealth"/>
          </a:ln>
        </p:spPr>
        <p:txBody>
          <a:bodyPr/>
          <a:lstStyle/>
          <a:p>
            <a:endParaRPr/>
          </a:p>
        </p:txBody>
      </p:sp>
      <p:cxnSp>
        <p:nvCxnSpPr>
          <p:cNvPr id="252" name="연결선"/>
          <p:cNvCxnSpPr>
            <a:stCxn id="243" idx="0"/>
            <a:endCxn id="237" idx="0"/>
          </p:cNvCxnSpPr>
          <p:nvPr/>
        </p:nvCxnSpPr>
        <p:spPr>
          <a:xfrm flipH="1" flipV="1">
            <a:off x="11961603" y="4603571"/>
            <a:ext cx="3801503" cy="3285018"/>
          </a:xfrm>
          <a:prstGeom prst="straightConnector1">
            <a:avLst/>
          </a:prstGeom>
          <a:ln w="190500">
            <a:solidFill>
              <a:schemeClr val="accent6"/>
            </a:solidFill>
            <a:miter lim="400000"/>
            <a:headEnd type="stealth"/>
          </a:ln>
        </p:spPr>
      </p:cxnSp>
      <p:cxnSp>
        <p:nvCxnSpPr>
          <p:cNvPr id="253" name="연결선"/>
          <p:cNvCxnSpPr>
            <a:stCxn id="238" idx="0"/>
            <a:endCxn id="243" idx="0"/>
          </p:cNvCxnSpPr>
          <p:nvPr/>
        </p:nvCxnSpPr>
        <p:spPr>
          <a:xfrm flipH="1">
            <a:off x="15763105" y="4603571"/>
            <a:ext cx="3518049" cy="3285018"/>
          </a:xfrm>
          <a:prstGeom prst="straightConnector1">
            <a:avLst/>
          </a:prstGeom>
          <a:ln w="190500">
            <a:solidFill>
              <a:schemeClr val="accent6"/>
            </a:solidFill>
            <a:miter lim="400000"/>
            <a:headEnd type="stealth"/>
          </a:ln>
        </p:spPr>
      </p:cxnSp>
      <p:sp>
        <p:nvSpPr>
          <p:cNvPr id="258" name="연결선"/>
          <p:cNvSpPr/>
          <p:nvPr/>
        </p:nvSpPr>
        <p:spPr>
          <a:xfrm>
            <a:off x="10323120" y="5382231"/>
            <a:ext cx="1119563" cy="188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654" y="9459"/>
                  <a:pt x="7454" y="16659"/>
                  <a:pt x="0" y="21600"/>
                </a:cubicBezTo>
              </a:path>
            </a:pathLst>
          </a:custGeom>
          <a:ln w="190500">
            <a:solidFill>
              <a:schemeClr val="accent6"/>
            </a:solidFill>
            <a:miter lim="400000"/>
            <a:headEnd type="stealth"/>
          </a:ln>
        </p:spPr>
        <p:txBody>
          <a:bodyPr/>
          <a:lstStyle/>
          <a:p>
            <a:endParaRPr/>
          </a:p>
        </p:txBody>
      </p:sp>
      <p:sp>
        <p:nvSpPr>
          <p:cNvPr id="255" name="화살표"/>
          <p:cNvSpPr/>
          <p:nvPr/>
        </p:nvSpPr>
        <p:spPr>
          <a:xfrm>
            <a:off x="13910256" y="10734908"/>
            <a:ext cx="864244" cy="679984"/>
          </a:xfrm>
          <a:prstGeom prst="rightArrow">
            <a:avLst>
              <a:gd name="adj1" fmla="val 32000"/>
              <a:gd name="adj2" fmla="val 64206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화살표"/>
          <p:cNvSpPr/>
          <p:nvPr/>
        </p:nvSpPr>
        <p:spPr>
          <a:xfrm rot="10717142">
            <a:off x="9636404" y="10714912"/>
            <a:ext cx="856996" cy="720371"/>
          </a:xfrm>
          <a:prstGeom prst="rightArrow">
            <a:avLst>
              <a:gd name="adj1" fmla="val 32000"/>
              <a:gd name="adj2" fmla="val 64206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비 대칭키 암호(Asymmetric Encryptio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비 대칭키 암호(Asymmetric Encryption)</a:t>
            </a:r>
          </a:p>
        </p:txBody>
      </p:sp>
      <p:sp>
        <p:nvSpPr>
          <p:cNvPr id="261" name="“An intro to PKI and few deploy hints”"/>
          <p:cNvSpPr/>
          <p:nvPr/>
        </p:nvSpPr>
        <p:spPr>
          <a:xfrm>
            <a:off x="3235620" y="3821646"/>
            <a:ext cx="2812867" cy="1563850"/>
          </a:xfrm>
          <a:prstGeom prst="rect">
            <a:avLst/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defTabSz="914400">
              <a:lnSpc>
                <a:spcPct val="100000"/>
              </a:lnSpc>
              <a:spcBef>
                <a:spcPts val="900"/>
              </a:spcBef>
              <a:defRPr sz="3400">
                <a:effectLst>
                  <a:outerShdw blurRad="12700" dist="25400" dir="2700000" rotWithShape="0">
                    <a:srgbClr val="FFFFFF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“An intro to PKI and few deploy hints”</a:t>
            </a:r>
          </a:p>
        </p:txBody>
      </p:sp>
      <p:sp>
        <p:nvSpPr>
          <p:cNvPr id="262" name="“AxCvGsmWe#4^,sdgfMwir3:dkJeTsY8R\s@!q3%”"/>
          <p:cNvSpPr/>
          <p:nvPr/>
        </p:nvSpPr>
        <p:spPr>
          <a:xfrm>
            <a:off x="10148808" y="3821646"/>
            <a:ext cx="3625591" cy="1563850"/>
          </a:xfrm>
          <a:prstGeom prst="rect">
            <a:avLst/>
          </a:prstGeom>
          <a:gradFill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defTabSz="914400">
              <a:lnSpc>
                <a:spcPct val="100000"/>
              </a:lnSpc>
              <a:spcBef>
                <a:spcPts val="900"/>
              </a:spcBef>
              <a:defRPr sz="3400">
                <a:effectLst>
                  <a:outerShdw blurRad="12700" dist="25400" dir="2700000" rotWithShape="0">
                    <a:srgbClr val="FFFFFF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“AxCvGsmWe#4^,sdgfMwir3:dkJeTsY8R\s@!q3%”</a:t>
            </a:r>
          </a:p>
        </p:txBody>
      </p:sp>
      <p:sp>
        <p:nvSpPr>
          <p:cNvPr id="263" name="“An intro to PKI and few deploy hints”"/>
          <p:cNvSpPr/>
          <p:nvPr/>
        </p:nvSpPr>
        <p:spPr>
          <a:xfrm>
            <a:off x="17468358" y="3821646"/>
            <a:ext cx="3625591" cy="1563850"/>
          </a:xfrm>
          <a:prstGeom prst="rect">
            <a:avLst/>
          </a:prstGeom>
          <a:gradFill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037" tIns="46037" rIns="46037" bIns="46037">
            <a:spAutoFit/>
          </a:bodyPr>
          <a:lstStyle/>
          <a:p>
            <a:pPr defTabSz="914400">
              <a:lnSpc>
                <a:spcPct val="100000"/>
              </a:lnSpc>
              <a:spcBef>
                <a:spcPts val="900"/>
              </a:spcBef>
              <a:defRPr sz="3400">
                <a:effectLst>
                  <a:outerShdw blurRad="12700" dist="25400" dir="2700000" rotWithShape="0">
                    <a:srgbClr val="FFFFFF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“An intro to PKI and few deploy hints”</a:t>
            </a:r>
          </a:p>
        </p:txBody>
      </p:sp>
      <p:sp>
        <p:nvSpPr>
          <p:cNvPr id="264" name="평문 입력"/>
          <p:cNvSpPr txBox="1"/>
          <p:nvPr/>
        </p:nvSpPr>
        <p:spPr>
          <a:xfrm>
            <a:off x="3445561" y="2736420"/>
            <a:ext cx="2392985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평문 입력</a:t>
            </a:r>
          </a:p>
        </p:txBody>
      </p:sp>
      <p:sp>
        <p:nvSpPr>
          <p:cNvPr id="265" name="암호문"/>
          <p:cNvSpPr txBox="1"/>
          <p:nvPr/>
        </p:nvSpPr>
        <p:spPr>
          <a:xfrm>
            <a:off x="10831398" y="2754404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암호문</a:t>
            </a:r>
          </a:p>
        </p:txBody>
      </p:sp>
      <p:sp>
        <p:nvSpPr>
          <p:cNvPr id="266" name="평문 출력"/>
          <p:cNvSpPr txBox="1"/>
          <p:nvPr/>
        </p:nvSpPr>
        <p:spPr>
          <a:xfrm>
            <a:off x="18084660" y="2736420"/>
            <a:ext cx="2392986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평문 출력</a:t>
            </a:r>
          </a:p>
        </p:txBody>
      </p:sp>
      <p:sp>
        <p:nvSpPr>
          <p:cNvPr id="267" name="암호화"/>
          <p:cNvSpPr/>
          <p:nvPr/>
        </p:nvSpPr>
        <p:spPr>
          <a:xfrm>
            <a:off x="6612180" y="7260921"/>
            <a:ext cx="3843597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암호화</a:t>
            </a:r>
          </a:p>
        </p:txBody>
      </p:sp>
      <p:sp>
        <p:nvSpPr>
          <p:cNvPr id="268" name="복호화"/>
          <p:cNvSpPr/>
          <p:nvPr/>
        </p:nvSpPr>
        <p:spPr>
          <a:xfrm>
            <a:off x="13841307" y="7253588"/>
            <a:ext cx="3843597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복호화</a:t>
            </a:r>
          </a:p>
        </p:txBody>
      </p:sp>
      <p:pic>
        <p:nvPicPr>
          <p:cNvPr id="269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57" y="10014736"/>
            <a:ext cx="1805850" cy="180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181" y="10014736"/>
            <a:ext cx="1805850" cy="180585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다른 키"/>
          <p:cNvSpPr txBox="1"/>
          <p:nvPr/>
        </p:nvSpPr>
        <p:spPr>
          <a:xfrm>
            <a:off x="11493343" y="10644165"/>
            <a:ext cx="1865682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다른 키</a:t>
            </a:r>
          </a:p>
        </p:txBody>
      </p:sp>
      <p:sp>
        <p:nvSpPr>
          <p:cNvPr id="272" name="RSA"/>
          <p:cNvSpPr txBox="1"/>
          <p:nvPr/>
        </p:nvSpPr>
        <p:spPr>
          <a:xfrm>
            <a:off x="7795791" y="6142705"/>
            <a:ext cx="132191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RSA</a:t>
            </a:r>
          </a:p>
        </p:txBody>
      </p:sp>
      <p:sp>
        <p:nvSpPr>
          <p:cNvPr id="273" name="RSA"/>
          <p:cNvSpPr txBox="1"/>
          <p:nvPr/>
        </p:nvSpPr>
        <p:spPr>
          <a:xfrm>
            <a:off x="15124701" y="6135371"/>
            <a:ext cx="132191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RSA</a:t>
            </a:r>
          </a:p>
        </p:txBody>
      </p:sp>
      <p:sp>
        <p:nvSpPr>
          <p:cNvPr id="274" name="화살표"/>
          <p:cNvSpPr/>
          <p:nvPr/>
        </p:nvSpPr>
        <p:spPr>
          <a:xfrm rot="16200000">
            <a:off x="8065627" y="8840707"/>
            <a:ext cx="1168711" cy="86424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" name="화살표"/>
          <p:cNvSpPr/>
          <p:nvPr/>
        </p:nvSpPr>
        <p:spPr>
          <a:xfrm rot="16200000">
            <a:off x="15178751" y="8840707"/>
            <a:ext cx="1168711" cy="86424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연결선"/>
          <p:cNvSpPr/>
          <p:nvPr/>
        </p:nvSpPr>
        <p:spPr>
          <a:xfrm>
            <a:off x="4444829" y="5451427"/>
            <a:ext cx="2189001" cy="1912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600" extrusionOk="0">
                <a:moveTo>
                  <a:pt x="20640" y="21600"/>
                </a:moveTo>
                <a:cubicBezTo>
                  <a:pt x="5884" y="15401"/>
                  <a:pt x="-960" y="8201"/>
                  <a:pt x="109" y="0"/>
                </a:cubicBezTo>
              </a:path>
            </a:pathLst>
          </a:custGeom>
          <a:ln w="190500">
            <a:solidFill>
              <a:schemeClr val="accent6"/>
            </a:solidFill>
            <a:miter lim="400000"/>
            <a:headEnd type="stealth"/>
          </a:ln>
        </p:spPr>
        <p:txBody>
          <a:bodyPr/>
          <a:lstStyle/>
          <a:p>
            <a:endParaRPr/>
          </a:p>
        </p:txBody>
      </p:sp>
      <p:cxnSp>
        <p:nvCxnSpPr>
          <p:cNvPr id="277" name="연결선"/>
          <p:cNvCxnSpPr>
            <a:stCxn id="268" idx="0"/>
            <a:endCxn id="262" idx="0"/>
          </p:cNvCxnSpPr>
          <p:nvPr/>
        </p:nvCxnSpPr>
        <p:spPr>
          <a:xfrm flipH="1" flipV="1">
            <a:off x="11961603" y="4603571"/>
            <a:ext cx="3801503" cy="3285018"/>
          </a:xfrm>
          <a:prstGeom prst="straightConnector1">
            <a:avLst/>
          </a:prstGeom>
          <a:ln w="190500">
            <a:solidFill>
              <a:schemeClr val="accent6"/>
            </a:solidFill>
            <a:miter lim="400000"/>
            <a:headEnd type="stealth"/>
          </a:ln>
        </p:spPr>
      </p:cxnSp>
      <p:cxnSp>
        <p:nvCxnSpPr>
          <p:cNvPr id="278" name="연결선"/>
          <p:cNvCxnSpPr>
            <a:stCxn id="263" idx="0"/>
            <a:endCxn id="268" idx="0"/>
          </p:cNvCxnSpPr>
          <p:nvPr/>
        </p:nvCxnSpPr>
        <p:spPr>
          <a:xfrm flipH="1">
            <a:off x="15763105" y="4603571"/>
            <a:ext cx="3518049" cy="3285018"/>
          </a:xfrm>
          <a:prstGeom prst="straightConnector1">
            <a:avLst/>
          </a:prstGeom>
          <a:ln w="190500">
            <a:solidFill>
              <a:schemeClr val="accent6"/>
            </a:solidFill>
            <a:miter lim="400000"/>
            <a:headEnd type="stealth"/>
          </a:ln>
        </p:spPr>
      </p:cxnSp>
      <p:sp>
        <p:nvSpPr>
          <p:cNvPr id="285" name="연결선"/>
          <p:cNvSpPr/>
          <p:nvPr/>
        </p:nvSpPr>
        <p:spPr>
          <a:xfrm>
            <a:off x="10323120" y="5382231"/>
            <a:ext cx="1119563" cy="188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654" y="9459"/>
                  <a:pt x="7454" y="16659"/>
                  <a:pt x="0" y="21600"/>
                </a:cubicBezTo>
              </a:path>
            </a:pathLst>
          </a:custGeom>
          <a:ln w="190500">
            <a:solidFill>
              <a:schemeClr val="accent6"/>
            </a:solidFill>
            <a:miter lim="400000"/>
            <a:headEnd type="stealth"/>
          </a:ln>
        </p:spPr>
        <p:txBody>
          <a:bodyPr/>
          <a:lstStyle/>
          <a:p>
            <a:endParaRPr/>
          </a:p>
        </p:txBody>
      </p:sp>
      <p:sp>
        <p:nvSpPr>
          <p:cNvPr id="280" name="화살표"/>
          <p:cNvSpPr/>
          <p:nvPr/>
        </p:nvSpPr>
        <p:spPr>
          <a:xfrm>
            <a:off x="13910256" y="10734908"/>
            <a:ext cx="864244" cy="679984"/>
          </a:xfrm>
          <a:prstGeom prst="rightArrow">
            <a:avLst>
              <a:gd name="adj1" fmla="val 32000"/>
              <a:gd name="adj2" fmla="val 64206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화살표"/>
          <p:cNvSpPr/>
          <p:nvPr/>
        </p:nvSpPr>
        <p:spPr>
          <a:xfrm rot="10717142">
            <a:off x="9636404" y="10714912"/>
            <a:ext cx="856996" cy="720371"/>
          </a:xfrm>
          <a:prstGeom prst="rightArrow">
            <a:avLst>
              <a:gd name="adj1" fmla="val 32000"/>
              <a:gd name="adj2" fmla="val 64206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공개키"/>
          <p:cNvSpPr txBox="1"/>
          <p:nvPr/>
        </p:nvSpPr>
        <p:spPr>
          <a:xfrm>
            <a:off x="7422965" y="11978138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공개키</a:t>
            </a:r>
          </a:p>
        </p:txBody>
      </p:sp>
      <p:sp>
        <p:nvSpPr>
          <p:cNvPr id="283" name="개인키"/>
          <p:cNvSpPr txBox="1"/>
          <p:nvPr/>
        </p:nvSpPr>
        <p:spPr>
          <a:xfrm>
            <a:off x="14914999" y="11978138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개인키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uthentication, Integrity, Non reputation"/>
          <p:cNvSpPr txBox="1">
            <a:spLocks noGrp="1"/>
          </p:cNvSpPr>
          <p:nvPr>
            <p:ph type="title"/>
          </p:nvPr>
        </p:nvSpPr>
        <p:spPr>
          <a:xfrm>
            <a:off x="1155700" y="1079500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 sz="6000" spc="-119"/>
            </a:lvl1pPr>
          </a:lstStyle>
          <a:p>
            <a:r>
              <a:t>Authentication, Integrity, Non reputation</a:t>
            </a:r>
          </a:p>
        </p:txBody>
      </p:sp>
      <p:sp>
        <p:nvSpPr>
          <p:cNvPr id="288" name="전자 서명 생성"/>
          <p:cNvSpPr/>
          <p:nvPr/>
        </p:nvSpPr>
        <p:spPr>
          <a:xfrm>
            <a:off x="2323096" y="3206900"/>
            <a:ext cx="7754258" cy="12031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전자 서명 생성</a:t>
            </a:r>
          </a:p>
        </p:txBody>
      </p:sp>
      <p:sp>
        <p:nvSpPr>
          <p:cNvPr id="289" name="전자 서명 검증"/>
          <p:cNvSpPr/>
          <p:nvPr/>
        </p:nvSpPr>
        <p:spPr>
          <a:xfrm>
            <a:off x="14839303" y="3206900"/>
            <a:ext cx="7754258" cy="12031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전자 서명 검증</a:t>
            </a:r>
          </a:p>
        </p:txBody>
      </p:sp>
      <p:sp>
        <p:nvSpPr>
          <p:cNvPr id="290" name="직사각형"/>
          <p:cNvSpPr/>
          <p:nvPr/>
        </p:nvSpPr>
        <p:spPr>
          <a:xfrm>
            <a:off x="2299896" y="4598946"/>
            <a:ext cx="7800659" cy="6799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" name="직사각형"/>
          <p:cNvSpPr/>
          <p:nvPr/>
        </p:nvSpPr>
        <p:spPr>
          <a:xfrm>
            <a:off x="14816101" y="4598946"/>
            <a:ext cx="7800660" cy="679980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92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 l="7692" t="7894" r="8142" b="7893"/>
          <a:stretch>
            <a:fillRect/>
          </a:stretch>
        </p:blipFill>
        <p:spPr>
          <a:xfrm>
            <a:off x="3076852" y="4966526"/>
            <a:ext cx="1169194" cy="120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4" y="0"/>
                </a:moveTo>
                <a:lnTo>
                  <a:pt x="242" y="298"/>
                </a:lnTo>
                <a:cubicBezTo>
                  <a:pt x="2" y="593"/>
                  <a:pt x="0" y="647"/>
                  <a:pt x="0" y="10839"/>
                </a:cubicBezTo>
                <a:lnTo>
                  <a:pt x="0" y="21081"/>
                </a:lnTo>
                <a:lnTo>
                  <a:pt x="249" y="21337"/>
                </a:lnTo>
                <a:lnTo>
                  <a:pt x="506" y="21600"/>
                </a:lnTo>
                <a:lnTo>
                  <a:pt x="8095" y="21600"/>
                </a:lnTo>
                <a:cubicBezTo>
                  <a:pt x="15526" y="21600"/>
                  <a:pt x="15683" y="21593"/>
                  <a:pt x="15910" y="21373"/>
                </a:cubicBezTo>
                <a:cubicBezTo>
                  <a:pt x="16134" y="21156"/>
                  <a:pt x="16145" y="20997"/>
                  <a:pt x="16145" y="17104"/>
                </a:cubicBezTo>
                <a:cubicBezTo>
                  <a:pt x="16145" y="14530"/>
                  <a:pt x="16102" y="13036"/>
                  <a:pt x="16028" y="12991"/>
                </a:cubicBezTo>
                <a:cubicBezTo>
                  <a:pt x="15964" y="12953"/>
                  <a:pt x="15910" y="12636"/>
                  <a:pt x="15910" y="12281"/>
                </a:cubicBezTo>
                <a:cubicBezTo>
                  <a:pt x="15910" y="11746"/>
                  <a:pt x="15970" y="11534"/>
                  <a:pt x="16277" y="11073"/>
                </a:cubicBezTo>
                <a:cubicBezTo>
                  <a:pt x="16481" y="10767"/>
                  <a:pt x="16666" y="10390"/>
                  <a:pt x="16680" y="10235"/>
                </a:cubicBezTo>
                <a:cubicBezTo>
                  <a:pt x="16695" y="10081"/>
                  <a:pt x="16704" y="9924"/>
                  <a:pt x="16710" y="9887"/>
                </a:cubicBezTo>
                <a:cubicBezTo>
                  <a:pt x="16715" y="9851"/>
                  <a:pt x="16850" y="9766"/>
                  <a:pt x="17010" y="9695"/>
                </a:cubicBezTo>
                <a:cubicBezTo>
                  <a:pt x="17193" y="9615"/>
                  <a:pt x="17827" y="8797"/>
                  <a:pt x="18704" y="7508"/>
                </a:cubicBezTo>
                <a:cubicBezTo>
                  <a:pt x="19977" y="5635"/>
                  <a:pt x="20400" y="5157"/>
                  <a:pt x="20368" y="5626"/>
                </a:cubicBezTo>
                <a:cubicBezTo>
                  <a:pt x="20362" y="5719"/>
                  <a:pt x="19901" y="6468"/>
                  <a:pt x="19342" y="7288"/>
                </a:cubicBezTo>
                <a:cubicBezTo>
                  <a:pt x="18731" y="8182"/>
                  <a:pt x="18348" y="8841"/>
                  <a:pt x="18389" y="8943"/>
                </a:cubicBezTo>
                <a:cubicBezTo>
                  <a:pt x="18455" y="9111"/>
                  <a:pt x="19006" y="9415"/>
                  <a:pt x="19085" y="9326"/>
                </a:cubicBezTo>
                <a:cubicBezTo>
                  <a:pt x="19497" y="8867"/>
                  <a:pt x="21600" y="5613"/>
                  <a:pt x="21600" y="5434"/>
                </a:cubicBezTo>
                <a:cubicBezTo>
                  <a:pt x="21600" y="5231"/>
                  <a:pt x="21214" y="4857"/>
                  <a:pt x="20691" y="4546"/>
                </a:cubicBezTo>
                <a:cubicBezTo>
                  <a:pt x="20670" y="4534"/>
                  <a:pt x="20814" y="4156"/>
                  <a:pt x="21013" y="3715"/>
                </a:cubicBezTo>
                <a:cubicBezTo>
                  <a:pt x="21216" y="3267"/>
                  <a:pt x="21352" y="2821"/>
                  <a:pt x="21314" y="2706"/>
                </a:cubicBezTo>
                <a:cubicBezTo>
                  <a:pt x="21224" y="2432"/>
                  <a:pt x="20050" y="1690"/>
                  <a:pt x="19708" y="1690"/>
                </a:cubicBezTo>
                <a:cubicBezTo>
                  <a:pt x="19360" y="1690"/>
                  <a:pt x="18060" y="3067"/>
                  <a:pt x="17135" y="4418"/>
                </a:cubicBezTo>
                <a:cubicBezTo>
                  <a:pt x="16764" y="4959"/>
                  <a:pt x="16387" y="5398"/>
                  <a:pt x="16299" y="5398"/>
                </a:cubicBezTo>
                <a:cubicBezTo>
                  <a:pt x="16168" y="5398"/>
                  <a:pt x="16145" y="4955"/>
                  <a:pt x="16145" y="2926"/>
                </a:cubicBezTo>
                <a:cubicBezTo>
                  <a:pt x="16145" y="601"/>
                  <a:pt x="16129" y="439"/>
                  <a:pt x="15910" y="227"/>
                </a:cubicBezTo>
                <a:cubicBezTo>
                  <a:pt x="15683" y="7"/>
                  <a:pt x="15523" y="0"/>
                  <a:pt x="8080" y="0"/>
                </a:cubicBezTo>
                <a:lnTo>
                  <a:pt x="48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93" name="붙여넣은 동영상.png" descr="붙여넣은 동영상.png"/>
          <p:cNvPicPr>
            <a:picLocks noChangeAspect="1"/>
          </p:cNvPicPr>
          <p:nvPr/>
        </p:nvPicPr>
        <p:blipFill>
          <a:blip r:embed="rId2"/>
          <a:srcRect l="7692" t="7894" r="8142" b="7893"/>
          <a:stretch>
            <a:fillRect/>
          </a:stretch>
        </p:blipFill>
        <p:spPr>
          <a:xfrm>
            <a:off x="11873731" y="4966526"/>
            <a:ext cx="1169195" cy="120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4" y="0"/>
                </a:moveTo>
                <a:lnTo>
                  <a:pt x="242" y="298"/>
                </a:lnTo>
                <a:cubicBezTo>
                  <a:pt x="2" y="593"/>
                  <a:pt x="0" y="647"/>
                  <a:pt x="0" y="10839"/>
                </a:cubicBezTo>
                <a:lnTo>
                  <a:pt x="0" y="21081"/>
                </a:lnTo>
                <a:lnTo>
                  <a:pt x="249" y="21337"/>
                </a:lnTo>
                <a:lnTo>
                  <a:pt x="506" y="21600"/>
                </a:lnTo>
                <a:lnTo>
                  <a:pt x="8095" y="21600"/>
                </a:lnTo>
                <a:cubicBezTo>
                  <a:pt x="15526" y="21600"/>
                  <a:pt x="15683" y="21593"/>
                  <a:pt x="15910" y="21373"/>
                </a:cubicBezTo>
                <a:cubicBezTo>
                  <a:pt x="16134" y="21156"/>
                  <a:pt x="16145" y="20997"/>
                  <a:pt x="16145" y="17104"/>
                </a:cubicBezTo>
                <a:cubicBezTo>
                  <a:pt x="16145" y="14530"/>
                  <a:pt x="16102" y="13036"/>
                  <a:pt x="16028" y="12991"/>
                </a:cubicBezTo>
                <a:cubicBezTo>
                  <a:pt x="15964" y="12953"/>
                  <a:pt x="15910" y="12636"/>
                  <a:pt x="15910" y="12281"/>
                </a:cubicBezTo>
                <a:cubicBezTo>
                  <a:pt x="15910" y="11746"/>
                  <a:pt x="15970" y="11534"/>
                  <a:pt x="16277" y="11073"/>
                </a:cubicBezTo>
                <a:cubicBezTo>
                  <a:pt x="16481" y="10767"/>
                  <a:pt x="16666" y="10390"/>
                  <a:pt x="16680" y="10235"/>
                </a:cubicBezTo>
                <a:cubicBezTo>
                  <a:pt x="16695" y="10081"/>
                  <a:pt x="16704" y="9924"/>
                  <a:pt x="16710" y="9887"/>
                </a:cubicBezTo>
                <a:cubicBezTo>
                  <a:pt x="16715" y="9851"/>
                  <a:pt x="16850" y="9766"/>
                  <a:pt x="17010" y="9695"/>
                </a:cubicBezTo>
                <a:cubicBezTo>
                  <a:pt x="17193" y="9615"/>
                  <a:pt x="17827" y="8797"/>
                  <a:pt x="18704" y="7508"/>
                </a:cubicBezTo>
                <a:cubicBezTo>
                  <a:pt x="19977" y="5635"/>
                  <a:pt x="20400" y="5157"/>
                  <a:pt x="20368" y="5626"/>
                </a:cubicBezTo>
                <a:cubicBezTo>
                  <a:pt x="20362" y="5719"/>
                  <a:pt x="19901" y="6468"/>
                  <a:pt x="19342" y="7288"/>
                </a:cubicBezTo>
                <a:cubicBezTo>
                  <a:pt x="18731" y="8182"/>
                  <a:pt x="18348" y="8841"/>
                  <a:pt x="18389" y="8943"/>
                </a:cubicBezTo>
                <a:cubicBezTo>
                  <a:pt x="18455" y="9111"/>
                  <a:pt x="19006" y="9415"/>
                  <a:pt x="19085" y="9326"/>
                </a:cubicBezTo>
                <a:cubicBezTo>
                  <a:pt x="19497" y="8867"/>
                  <a:pt x="21600" y="5613"/>
                  <a:pt x="21600" y="5434"/>
                </a:cubicBezTo>
                <a:cubicBezTo>
                  <a:pt x="21600" y="5231"/>
                  <a:pt x="21214" y="4857"/>
                  <a:pt x="20691" y="4546"/>
                </a:cubicBezTo>
                <a:cubicBezTo>
                  <a:pt x="20670" y="4534"/>
                  <a:pt x="20814" y="4156"/>
                  <a:pt x="21013" y="3715"/>
                </a:cubicBezTo>
                <a:cubicBezTo>
                  <a:pt x="21216" y="3267"/>
                  <a:pt x="21352" y="2821"/>
                  <a:pt x="21314" y="2706"/>
                </a:cubicBezTo>
                <a:cubicBezTo>
                  <a:pt x="21224" y="2432"/>
                  <a:pt x="20050" y="1690"/>
                  <a:pt x="19708" y="1690"/>
                </a:cubicBezTo>
                <a:cubicBezTo>
                  <a:pt x="19360" y="1690"/>
                  <a:pt x="18060" y="3067"/>
                  <a:pt x="17135" y="4418"/>
                </a:cubicBezTo>
                <a:cubicBezTo>
                  <a:pt x="16764" y="4959"/>
                  <a:pt x="16387" y="5398"/>
                  <a:pt x="16299" y="5398"/>
                </a:cubicBezTo>
                <a:cubicBezTo>
                  <a:pt x="16168" y="5398"/>
                  <a:pt x="16145" y="4955"/>
                  <a:pt x="16145" y="2926"/>
                </a:cubicBezTo>
                <a:cubicBezTo>
                  <a:pt x="16145" y="601"/>
                  <a:pt x="16129" y="439"/>
                  <a:pt x="15910" y="227"/>
                </a:cubicBezTo>
                <a:cubicBezTo>
                  <a:pt x="15683" y="7"/>
                  <a:pt x="15523" y="0"/>
                  <a:pt x="8080" y="0"/>
                </a:cubicBezTo>
                <a:lnTo>
                  <a:pt x="48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94" name="Hash Code"/>
          <p:cNvSpPr/>
          <p:nvPr/>
        </p:nvSpPr>
        <p:spPr>
          <a:xfrm>
            <a:off x="5748770" y="6748098"/>
            <a:ext cx="1605932" cy="6985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Code</a:t>
            </a:r>
          </a:p>
        </p:txBody>
      </p:sp>
      <p:sp>
        <p:nvSpPr>
          <p:cNvPr id="295" name="Sign"/>
          <p:cNvSpPr/>
          <p:nvPr/>
        </p:nvSpPr>
        <p:spPr>
          <a:xfrm>
            <a:off x="8217240" y="6557398"/>
            <a:ext cx="1605932" cy="1079901"/>
          </a:xfrm>
          <a:prstGeom prst="ellips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Sign</a:t>
            </a:r>
          </a:p>
        </p:txBody>
      </p:sp>
      <p:sp>
        <p:nvSpPr>
          <p:cNvPr id="296" name="Hash Algorithm"/>
          <p:cNvSpPr/>
          <p:nvPr/>
        </p:nvSpPr>
        <p:spPr>
          <a:xfrm>
            <a:off x="2823248" y="6658130"/>
            <a:ext cx="2062984" cy="945593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Algorithm</a:t>
            </a:r>
          </a:p>
        </p:txBody>
      </p:sp>
      <p:sp>
        <p:nvSpPr>
          <p:cNvPr id="297" name="AES Decryption"/>
          <p:cNvSpPr/>
          <p:nvPr/>
        </p:nvSpPr>
        <p:spPr>
          <a:xfrm>
            <a:off x="5383519" y="8079061"/>
            <a:ext cx="2062983" cy="1079901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AES Decryption</a:t>
            </a:r>
          </a:p>
        </p:txBody>
      </p:sp>
      <p:pic>
        <p:nvPicPr>
          <p:cNvPr id="298" name="붙여넣은 동영상.png" descr="붙여넣은 동영상.png"/>
          <p:cNvPicPr>
            <a:picLocks noChangeAspect="1"/>
          </p:cNvPicPr>
          <p:nvPr/>
        </p:nvPicPr>
        <p:blipFill>
          <a:blip r:embed="rId3"/>
          <a:srcRect l="12031" t="22257" r="12023" b="22025"/>
          <a:stretch>
            <a:fillRect/>
          </a:stretch>
        </p:blipFill>
        <p:spPr>
          <a:xfrm>
            <a:off x="3048407" y="9851799"/>
            <a:ext cx="1250157" cy="91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213" y="1"/>
                </a:moveTo>
                <a:lnTo>
                  <a:pt x="110" y="178"/>
                </a:lnTo>
                <a:lnTo>
                  <a:pt x="0" y="346"/>
                </a:lnTo>
                <a:lnTo>
                  <a:pt x="0" y="10861"/>
                </a:lnTo>
                <a:cubicBezTo>
                  <a:pt x="0" y="20561"/>
                  <a:pt x="8" y="21385"/>
                  <a:pt x="75" y="21487"/>
                </a:cubicBezTo>
                <a:cubicBezTo>
                  <a:pt x="146" y="21594"/>
                  <a:pt x="538" y="21599"/>
                  <a:pt x="10793" y="21599"/>
                </a:cubicBezTo>
                <a:cubicBezTo>
                  <a:pt x="20635" y="21599"/>
                  <a:pt x="21442" y="21589"/>
                  <a:pt x="21518" y="21496"/>
                </a:cubicBezTo>
                <a:cubicBezTo>
                  <a:pt x="21596" y="21400"/>
                  <a:pt x="21600" y="20993"/>
                  <a:pt x="21600" y="10842"/>
                </a:cubicBezTo>
                <a:cubicBezTo>
                  <a:pt x="21600" y="331"/>
                  <a:pt x="21600" y="282"/>
                  <a:pt x="21511" y="169"/>
                </a:cubicBezTo>
                <a:cubicBezTo>
                  <a:pt x="21428" y="64"/>
                  <a:pt x="21311" y="54"/>
                  <a:pt x="20139" y="29"/>
                </a:cubicBezTo>
                <a:cubicBezTo>
                  <a:pt x="19437" y="13"/>
                  <a:pt x="14667" y="-1"/>
                  <a:pt x="9538" y="1"/>
                </a:cubicBezTo>
                <a:lnTo>
                  <a:pt x="213" y="1"/>
                </a:lnTo>
                <a:close/>
              </a:path>
            </a:pathLst>
          </a:custGeom>
          <a:ln w="12700">
            <a:solidFill>
              <a:schemeClr val="accent6">
                <a:satOff val="-16844"/>
                <a:lumOff val="-30747"/>
              </a:schemeClr>
            </a:solidFill>
            <a:miter lim="400000"/>
          </a:ln>
        </p:spPr>
      </p:pic>
      <p:pic>
        <p:nvPicPr>
          <p:cNvPr id="299" name="붙여넣은 동영상.png" descr="붙여넣은 동영상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5" y="8034811"/>
            <a:ext cx="1549401" cy="1104901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300" name="붙여넣은 동영상.png" descr="붙여넣은 동영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5864" y="8766663"/>
            <a:ext cx="1333501" cy="830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붙여넣은 동영상.png" descr="붙여넣은 동영상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456" y="8168451"/>
            <a:ext cx="13335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Encrypted PrivateKey"/>
          <p:cNvSpPr txBox="1"/>
          <p:nvPr/>
        </p:nvSpPr>
        <p:spPr>
          <a:xfrm>
            <a:off x="3076852" y="9055595"/>
            <a:ext cx="1169194" cy="50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Encrypted PrivateKey</a:t>
            </a:r>
          </a:p>
        </p:txBody>
      </p:sp>
      <p:sp>
        <p:nvSpPr>
          <p:cNvPr id="303" name="PrivateKey"/>
          <p:cNvSpPr txBox="1"/>
          <p:nvPr/>
        </p:nvSpPr>
        <p:spPr>
          <a:xfrm>
            <a:off x="7986823" y="9153016"/>
            <a:ext cx="1169195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PrivateKey</a:t>
            </a:r>
          </a:p>
        </p:txBody>
      </p:sp>
      <p:sp>
        <p:nvSpPr>
          <p:cNvPr id="304" name="Digital Signature"/>
          <p:cNvSpPr/>
          <p:nvPr/>
        </p:nvSpPr>
        <p:spPr>
          <a:xfrm>
            <a:off x="11578424" y="6538348"/>
            <a:ext cx="2049820" cy="127000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Digital Signature</a:t>
            </a:r>
          </a:p>
        </p:txBody>
      </p:sp>
      <p:sp>
        <p:nvSpPr>
          <p:cNvPr id="305" name="Hash Algorithm"/>
          <p:cNvSpPr/>
          <p:nvPr/>
        </p:nvSpPr>
        <p:spPr>
          <a:xfrm>
            <a:off x="16365235" y="5123341"/>
            <a:ext cx="2062983" cy="1079901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Algorithm</a:t>
            </a:r>
          </a:p>
        </p:txBody>
      </p:sp>
      <p:sp>
        <p:nvSpPr>
          <p:cNvPr id="306" name="Hash Code"/>
          <p:cNvSpPr/>
          <p:nvPr/>
        </p:nvSpPr>
        <p:spPr>
          <a:xfrm>
            <a:off x="19626797" y="5419643"/>
            <a:ext cx="1605932" cy="44351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Code</a:t>
            </a:r>
          </a:p>
        </p:txBody>
      </p:sp>
      <p:sp>
        <p:nvSpPr>
          <p:cNvPr id="307" name="Compare"/>
          <p:cNvSpPr/>
          <p:nvPr/>
        </p:nvSpPr>
        <p:spPr>
          <a:xfrm>
            <a:off x="19561568" y="6604495"/>
            <a:ext cx="1779110" cy="507010"/>
          </a:xfrm>
          <a:prstGeom prst="roundRect">
            <a:avLst>
              <a:gd name="adj" fmla="val 37573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Compare</a:t>
            </a:r>
          </a:p>
        </p:txBody>
      </p:sp>
      <p:sp>
        <p:nvSpPr>
          <p:cNvPr id="308" name="Hash Code"/>
          <p:cNvSpPr/>
          <p:nvPr/>
        </p:nvSpPr>
        <p:spPr>
          <a:xfrm>
            <a:off x="19712212" y="7763898"/>
            <a:ext cx="1587501" cy="53481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Hash Code</a:t>
            </a:r>
          </a:p>
        </p:txBody>
      </p:sp>
      <p:sp>
        <p:nvSpPr>
          <p:cNvPr id="309" name="Verify"/>
          <p:cNvSpPr/>
          <p:nvPr/>
        </p:nvSpPr>
        <p:spPr>
          <a:xfrm>
            <a:off x="16365235" y="7649598"/>
            <a:ext cx="2062983" cy="698501"/>
          </a:xfrm>
          <a:prstGeom prst="ellips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Verify</a:t>
            </a:r>
          </a:p>
        </p:txBody>
      </p:sp>
      <p:sp>
        <p:nvSpPr>
          <p:cNvPr id="310" name="PublicKey"/>
          <p:cNvSpPr txBox="1"/>
          <p:nvPr/>
        </p:nvSpPr>
        <p:spPr>
          <a:xfrm>
            <a:off x="16693596" y="9557087"/>
            <a:ext cx="1169195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PublicKey</a:t>
            </a:r>
          </a:p>
        </p:txBody>
      </p:sp>
      <p:sp>
        <p:nvSpPr>
          <p:cNvPr id="311" name="Certificate…"/>
          <p:cNvSpPr/>
          <p:nvPr/>
        </p:nvSpPr>
        <p:spPr>
          <a:xfrm>
            <a:off x="18268351" y="9738690"/>
            <a:ext cx="2049820" cy="11434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Certificate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Verification</a:t>
            </a:r>
          </a:p>
        </p:txBody>
      </p:sp>
      <p:sp>
        <p:nvSpPr>
          <p:cNvPr id="312" name="Client"/>
          <p:cNvSpPr txBox="1"/>
          <p:nvPr/>
        </p:nvSpPr>
        <p:spPr>
          <a:xfrm>
            <a:off x="5027760" y="11587643"/>
            <a:ext cx="168341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Client</a:t>
            </a:r>
          </a:p>
        </p:txBody>
      </p:sp>
      <p:sp>
        <p:nvSpPr>
          <p:cNvPr id="313" name="Server"/>
          <p:cNvSpPr txBox="1"/>
          <p:nvPr/>
        </p:nvSpPr>
        <p:spPr>
          <a:xfrm>
            <a:off x="17355227" y="11587643"/>
            <a:ext cx="1874826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Server</a:t>
            </a:r>
          </a:p>
        </p:txBody>
      </p:sp>
      <p:sp>
        <p:nvSpPr>
          <p:cNvPr id="314" name="선"/>
          <p:cNvSpPr/>
          <p:nvPr/>
        </p:nvSpPr>
        <p:spPr>
          <a:xfrm>
            <a:off x="4174066" y="5641398"/>
            <a:ext cx="75176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5" name="선"/>
          <p:cNvSpPr/>
          <p:nvPr/>
        </p:nvSpPr>
        <p:spPr>
          <a:xfrm>
            <a:off x="13233917" y="5757596"/>
            <a:ext cx="292127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6" name="선"/>
          <p:cNvSpPr/>
          <p:nvPr/>
        </p:nvSpPr>
        <p:spPr>
          <a:xfrm>
            <a:off x="18438956" y="5668223"/>
            <a:ext cx="10291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7" name="전송"/>
          <p:cNvSpPr/>
          <p:nvPr/>
        </p:nvSpPr>
        <p:spPr>
          <a:xfrm>
            <a:off x="10981266" y="3173477"/>
            <a:ext cx="3244136" cy="10799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전송</a:t>
            </a:r>
          </a:p>
        </p:txBody>
      </p:sp>
      <p:sp>
        <p:nvSpPr>
          <p:cNvPr id="318" name="선"/>
          <p:cNvSpPr/>
          <p:nvPr/>
        </p:nvSpPr>
        <p:spPr>
          <a:xfrm>
            <a:off x="10150553" y="7171266"/>
            <a:ext cx="1333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9" name="선"/>
          <p:cNvSpPr/>
          <p:nvPr/>
        </p:nvSpPr>
        <p:spPr>
          <a:xfrm>
            <a:off x="4989903" y="7173348"/>
            <a:ext cx="6551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0" name="선"/>
          <p:cNvSpPr/>
          <p:nvPr/>
        </p:nvSpPr>
        <p:spPr>
          <a:xfrm>
            <a:off x="4484006" y="10310390"/>
            <a:ext cx="135989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1" name="선"/>
          <p:cNvSpPr/>
          <p:nvPr/>
        </p:nvSpPr>
        <p:spPr>
          <a:xfrm>
            <a:off x="18596545" y="7998848"/>
            <a:ext cx="10291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2" name="선"/>
          <p:cNvSpPr/>
          <p:nvPr/>
        </p:nvSpPr>
        <p:spPr>
          <a:xfrm>
            <a:off x="13998668" y="7173348"/>
            <a:ext cx="2256611" cy="8018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3" name="선"/>
          <p:cNvSpPr/>
          <p:nvPr/>
        </p:nvSpPr>
        <p:spPr>
          <a:xfrm>
            <a:off x="7458374" y="7173348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4" name="선"/>
          <p:cNvSpPr/>
          <p:nvPr/>
        </p:nvSpPr>
        <p:spPr>
          <a:xfrm>
            <a:off x="3661448" y="6256350"/>
            <a:ext cx="1" cy="2998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선"/>
          <p:cNvSpPr/>
          <p:nvPr/>
        </p:nvSpPr>
        <p:spPr>
          <a:xfrm>
            <a:off x="7605296" y="8619011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6" name="선"/>
          <p:cNvSpPr/>
          <p:nvPr/>
        </p:nvSpPr>
        <p:spPr>
          <a:xfrm>
            <a:off x="4524755" y="8549451"/>
            <a:ext cx="655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7" name="선"/>
          <p:cNvSpPr/>
          <p:nvPr/>
        </p:nvSpPr>
        <p:spPr>
          <a:xfrm>
            <a:off x="20429763" y="5960429"/>
            <a:ext cx="1" cy="565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8" name="선"/>
          <p:cNvSpPr/>
          <p:nvPr/>
        </p:nvSpPr>
        <p:spPr>
          <a:xfrm flipV="1">
            <a:off x="9020206" y="7744848"/>
            <a:ext cx="1" cy="5729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9" name="선"/>
          <p:cNvSpPr/>
          <p:nvPr/>
        </p:nvSpPr>
        <p:spPr>
          <a:xfrm flipH="1" flipV="1">
            <a:off x="18267462" y="9277056"/>
            <a:ext cx="1025800" cy="2728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0" name="선"/>
          <p:cNvSpPr/>
          <p:nvPr/>
        </p:nvSpPr>
        <p:spPr>
          <a:xfrm flipV="1">
            <a:off x="20468435" y="7161381"/>
            <a:ext cx="1" cy="4816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1" name="선"/>
          <p:cNvSpPr/>
          <p:nvPr/>
        </p:nvSpPr>
        <p:spPr>
          <a:xfrm flipV="1">
            <a:off x="17372614" y="8359446"/>
            <a:ext cx="1" cy="4816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2" name="Certificate"/>
          <p:cNvSpPr txBox="1"/>
          <p:nvPr/>
        </p:nvSpPr>
        <p:spPr>
          <a:xfrm>
            <a:off x="3076852" y="10861399"/>
            <a:ext cx="1169194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Certificate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Microsoft Office PowerPoint</Application>
  <PresentationFormat>사용자 지정</PresentationFormat>
  <Paragraphs>393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Helvetica Neue</vt:lpstr>
      <vt:lpstr>Helvetica Neue Medium</vt:lpstr>
      <vt:lpstr>Menlo Regular</vt:lpstr>
      <vt:lpstr>Times Roman</vt:lpstr>
      <vt:lpstr>Helvetica</vt:lpstr>
      <vt:lpstr>21_BasicWhite</vt:lpstr>
      <vt:lpstr>PKI 기반 보안 시스템</vt:lpstr>
      <vt:lpstr>PKI 기반 보안 시스템</vt:lpstr>
      <vt:lpstr>1. 교육의 개요</vt:lpstr>
      <vt:lpstr>산업 사회와 정보화 사회</vt:lpstr>
      <vt:lpstr>전자 거래의 문제점</vt:lpstr>
      <vt:lpstr>암호화 (Cryptography) 필요성</vt:lpstr>
      <vt:lpstr>대칭키 암호 (Symmetric Encryption)</vt:lpstr>
      <vt:lpstr>비 대칭키 암호(Asymmetric Encryption)</vt:lpstr>
      <vt:lpstr>Authentication, Integrity, Non reputation</vt:lpstr>
      <vt:lpstr>Authentication, Integrity, Non reputation,Confidentiality</vt:lpstr>
      <vt:lpstr>인증서 필요성</vt:lpstr>
      <vt:lpstr>인증서란 무엇인가?</vt:lpstr>
      <vt:lpstr>X.509 인증서 프로파일</vt:lpstr>
      <vt:lpstr>X.509 CRL 프로파일</vt:lpstr>
      <vt:lpstr>Public Key Infrastructure</vt:lpstr>
      <vt:lpstr>Hash function</vt:lpstr>
      <vt:lpstr>MAC (Message Authentication Code)</vt:lpstr>
      <vt:lpstr>PKI 구성 요소</vt:lpstr>
      <vt:lpstr>Online Certificate Status Protocol (OCSP)</vt:lpstr>
      <vt:lpstr>TimeStamp Protocol (TSP)</vt:lpstr>
      <vt:lpstr>PKCS Standard</vt:lpstr>
      <vt:lpstr>RFC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RANIX</cp:lastModifiedBy>
  <cp:revision>1</cp:revision>
  <dcterms:modified xsi:type="dcterms:W3CDTF">2024-09-27T06:41:52Z</dcterms:modified>
</cp:coreProperties>
</file>