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5" r:id="rId1"/>
  </p:sldMasterIdLst>
  <p:notesMasterIdLst>
    <p:notesMasterId r:id="rId13"/>
  </p:notesMasterIdLst>
  <p:sldIdLst>
    <p:sldId id="482" r:id="rId2"/>
    <p:sldId id="258" r:id="rId3"/>
    <p:sldId id="266" r:id="rId4"/>
    <p:sldId id="483" r:id="rId5"/>
    <p:sldId id="260" r:id="rId6"/>
    <p:sldId id="262" r:id="rId7"/>
    <p:sldId id="271" r:id="rId8"/>
    <p:sldId id="272" r:id="rId9"/>
    <p:sldId id="484" r:id="rId10"/>
    <p:sldId id="48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C971"/>
    <a:srgbClr val="EEBB78"/>
    <a:srgbClr val="000000"/>
    <a:srgbClr val="EBAE7B"/>
    <a:srgbClr val="E7BD7F"/>
    <a:srgbClr val="FFCC66"/>
    <a:srgbClr val="6B7C04"/>
    <a:srgbClr val="6679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65457" autoAdjust="0"/>
  </p:normalViewPr>
  <p:slideViewPr>
    <p:cSldViewPr snapToGrid="0">
      <p:cViewPr varScale="1">
        <p:scale>
          <a:sx n="75" d="100"/>
          <a:sy n="75" d="100"/>
        </p:scale>
        <p:origin x="195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048245-1C2C-405A-B3BE-07FE0F48C3B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E04B305-B233-452E-B16E-2806BF3FDAC6}">
      <dgm:prSet/>
      <dgm:spPr>
        <a:solidFill>
          <a:schemeClr val="accent1">
            <a:lumMod val="75000"/>
          </a:schemeClr>
        </a:solidFill>
      </dgm:spPr>
      <dgm:t>
        <a:bodyPr/>
        <a:lstStyle/>
        <a:p>
          <a:pPr rtl="0"/>
          <a:r>
            <a:rPr lang="en-US" dirty="0"/>
            <a:t>Background</a:t>
          </a:r>
          <a:endParaRPr lang="en-CA" dirty="0"/>
        </a:p>
      </dgm:t>
    </dgm:pt>
    <dgm:pt modelId="{14E08B98-10D9-4825-9DA3-268D433D68C6}" type="parTrans" cxnId="{7BFA879D-D8BB-480E-ACE2-F762E8F4DFAC}">
      <dgm:prSet/>
      <dgm:spPr/>
      <dgm:t>
        <a:bodyPr/>
        <a:lstStyle/>
        <a:p>
          <a:endParaRPr lang="en-US"/>
        </a:p>
      </dgm:t>
    </dgm:pt>
    <dgm:pt modelId="{5714E8D2-AC85-4903-92FB-1639F1659D5C}" type="sibTrans" cxnId="{7BFA879D-D8BB-480E-ACE2-F762E8F4DFAC}">
      <dgm:prSet/>
      <dgm:spPr/>
      <dgm:t>
        <a:bodyPr/>
        <a:lstStyle/>
        <a:p>
          <a:endParaRPr lang="en-US"/>
        </a:p>
      </dgm:t>
    </dgm:pt>
    <dgm:pt modelId="{3138E466-6F40-448E-A5C5-D482FBB89F28}">
      <dgm:prSet/>
      <dgm:spPr>
        <a:solidFill>
          <a:schemeClr val="accent1">
            <a:lumMod val="75000"/>
          </a:schemeClr>
        </a:solidFill>
      </dgm:spPr>
      <dgm:t>
        <a:bodyPr/>
        <a:lstStyle/>
        <a:p>
          <a:pPr rtl="0"/>
          <a:r>
            <a:rPr lang="en-US" dirty="0"/>
            <a:t>Three tenets</a:t>
          </a:r>
          <a:endParaRPr lang="en-CA" dirty="0"/>
        </a:p>
      </dgm:t>
    </dgm:pt>
    <dgm:pt modelId="{B9B7C124-9D57-4318-8B1F-E7FAF23228F2}" type="parTrans" cxnId="{27BCDDC5-2A96-41DD-ABDE-33E999ABEC5B}">
      <dgm:prSet/>
      <dgm:spPr/>
      <dgm:t>
        <a:bodyPr/>
        <a:lstStyle/>
        <a:p>
          <a:endParaRPr lang="en-US"/>
        </a:p>
      </dgm:t>
    </dgm:pt>
    <dgm:pt modelId="{D933B5F9-79F7-4F5B-AC61-DA64D0BA13EC}" type="sibTrans" cxnId="{27BCDDC5-2A96-41DD-ABDE-33E999ABEC5B}">
      <dgm:prSet/>
      <dgm:spPr/>
      <dgm:t>
        <a:bodyPr/>
        <a:lstStyle/>
        <a:p>
          <a:endParaRPr lang="en-US"/>
        </a:p>
      </dgm:t>
    </dgm:pt>
    <dgm:pt modelId="{310A1BA2-DEAC-493C-9123-52FB3D4A14D3}">
      <dgm:prSet/>
      <dgm:spPr/>
      <dgm:t>
        <a:bodyPr/>
        <a:lstStyle/>
        <a:p>
          <a:pPr rtl="0"/>
          <a:r>
            <a:rPr lang="en-US" dirty="0"/>
            <a:t>Contextual elements</a:t>
          </a:r>
          <a:endParaRPr lang="en-CA" dirty="0"/>
        </a:p>
      </dgm:t>
    </dgm:pt>
    <dgm:pt modelId="{0FCFA1D3-02E8-43E9-A33A-7746AE52F350}" type="parTrans" cxnId="{ACBC3846-F402-4A4F-B44C-F4DD94B4DD69}">
      <dgm:prSet/>
      <dgm:spPr/>
      <dgm:t>
        <a:bodyPr/>
        <a:lstStyle/>
        <a:p>
          <a:endParaRPr lang="en-US"/>
        </a:p>
      </dgm:t>
    </dgm:pt>
    <dgm:pt modelId="{2EEEC046-CB02-48C5-B869-F9D7582FD56C}" type="sibTrans" cxnId="{ACBC3846-F402-4A4F-B44C-F4DD94B4DD69}">
      <dgm:prSet/>
      <dgm:spPr/>
      <dgm:t>
        <a:bodyPr/>
        <a:lstStyle/>
        <a:p>
          <a:endParaRPr lang="en-US"/>
        </a:p>
      </dgm:t>
    </dgm:pt>
    <dgm:pt modelId="{74FA0CDC-1A97-4733-A83E-DCCFBE7539B9}">
      <dgm:prSet/>
      <dgm:spPr/>
      <dgm:t>
        <a:bodyPr/>
        <a:lstStyle/>
        <a:p>
          <a:pPr rtl="0"/>
          <a:r>
            <a:rPr lang="en-US" dirty="0"/>
            <a:t>Dialectical interaction</a:t>
          </a:r>
          <a:endParaRPr lang="en-CA" dirty="0"/>
        </a:p>
      </dgm:t>
    </dgm:pt>
    <dgm:pt modelId="{24FDEFD5-F927-43B7-A232-B4D3043145FA}" type="parTrans" cxnId="{F18D9803-519B-4D47-8EF8-365880238548}">
      <dgm:prSet/>
      <dgm:spPr/>
      <dgm:t>
        <a:bodyPr/>
        <a:lstStyle/>
        <a:p>
          <a:endParaRPr lang="en-US"/>
        </a:p>
      </dgm:t>
    </dgm:pt>
    <dgm:pt modelId="{EB12E519-5C8F-40CB-88C2-D885921DDBAA}" type="sibTrans" cxnId="{F18D9803-519B-4D47-8EF8-365880238548}">
      <dgm:prSet/>
      <dgm:spPr/>
      <dgm:t>
        <a:bodyPr/>
        <a:lstStyle/>
        <a:p>
          <a:endParaRPr lang="en-US"/>
        </a:p>
      </dgm:t>
    </dgm:pt>
    <dgm:pt modelId="{5DFDB51D-E681-4F24-B12C-4DA470ED3D03}">
      <dgm:prSet/>
      <dgm:spPr/>
      <dgm:t>
        <a:bodyPr/>
        <a:lstStyle/>
        <a:p>
          <a:pPr rtl="0"/>
          <a:r>
            <a:rPr lang="en-US" dirty="0"/>
            <a:t>Openness and reflexivity</a:t>
          </a:r>
          <a:endParaRPr lang="en-CA" dirty="0"/>
        </a:p>
      </dgm:t>
    </dgm:pt>
    <dgm:pt modelId="{5C67F520-7AA9-4A7A-84BD-EBE95A442F70}" type="parTrans" cxnId="{14DCA1E6-9EF3-4033-84A5-434D1ED71C66}">
      <dgm:prSet/>
      <dgm:spPr/>
      <dgm:t>
        <a:bodyPr/>
        <a:lstStyle/>
        <a:p>
          <a:endParaRPr lang="en-US"/>
        </a:p>
      </dgm:t>
    </dgm:pt>
    <dgm:pt modelId="{1182ADE1-A8C8-4B5E-B970-896CF4F771DF}" type="sibTrans" cxnId="{14DCA1E6-9EF3-4033-84A5-434D1ED71C66}">
      <dgm:prSet/>
      <dgm:spPr/>
      <dgm:t>
        <a:bodyPr/>
        <a:lstStyle/>
        <a:p>
          <a:endParaRPr lang="en-US"/>
        </a:p>
      </dgm:t>
    </dgm:pt>
    <dgm:pt modelId="{4A764339-300C-49C2-A094-B28D2AF772CC}">
      <dgm:prSet/>
      <dgm:spPr>
        <a:solidFill>
          <a:schemeClr val="accent1">
            <a:lumMod val="75000"/>
          </a:schemeClr>
        </a:solidFill>
      </dgm:spPr>
      <dgm:t>
        <a:bodyPr/>
        <a:lstStyle/>
        <a:p>
          <a:pPr rtl="0"/>
          <a:r>
            <a:rPr lang="en-US" dirty="0"/>
            <a:t>Considerations</a:t>
          </a:r>
          <a:endParaRPr lang="en-CA" dirty="0"/>
        </a:p>
      </dgm:t>
    </dgm:pt>
    <dgm:pt modelId="{35263D4F-D7A0-4E00-BFAA-C90CC4C24031}" type="parTrans" cxnId="{D5AD79B0-4439-4B9C-87C5-F85BDA31249F}">
      <dgm:prSet/>
      <dgm:spPr/>
      <dgm:t>
        <a:bodyPr/>
        <a:lstStyle/>
        <a:p>
          <a:endParaRPr lang="en-US"/>
        </a:p>
      </dgm:t>
    </dgm:pt>
    <dgm:pt modelId="{636EAC49-13D3-422E-BBEC-CCA99A7249A6}" type="sibTrans" cxnId="{D5AD79B0-4439-4B9C-87C5-F85BDA31249F}">
      <dgm:prSet/>
      <dgm:spPr/>
      <dgm:t>
        <a:bodyPr/>
        <a:lstStyle/>
        <a:p>
          <a:endParaRPr lang="en-US"/>
        </a:p>
      </dgm:t>
    </dgm:pt>
    <dgm:pt modelId="{74F5CB4E-B50D-4C97-A82A-E5B8A7AB62B6}">
      <dgm:prSet/>
      <dgm:spPr/>
      <dgm:t>
        <a:bodyPr/>
        <a:lstStyle/>
        <a:p>
          <a:pPr rtl="0"/>
          <a:r>
            <a:rPr lang="en-CA" dirty="0"/>
            <a:t>Practical implications</a:t>
          </a:r>
        </a:p>
      </dgm:t>
    </dgm:pt>
    <dgm:pt modelId="{7830E45C-9209-4F92-B932-954406CEF8B8}" type="parTrans" cxnId="{2932C8FB-3E02-4F81-9FF7-94FC5EF503AE}">
      <dgm:prSet/>
      <dgm:spPr/>
      <dgm:t>
        <a:bodyPr/>
        <a:lstStyle/>
        <a:p>
          <a:endParaRPr lang="en-US"/>
        </a:p>
      </dgm:t>
    </dgm:pt>
    <dgm:pt modelId="{259F1DBA-7475-43F0-B114-86E00AB19ED9}" type="sibTrans" cxnId="{2932C8FB-3E02-4F81-9FF7-94FC5EF503AE}">
      <dgm:prSet/>
      <dgm:spPr/>
      <dgm:t>
        <a:bodyPr/>
        <a:lstStyle/>
        <a:p>
          <a:endParaRPr lang="en-US"/>
        </a:p>
      </dgm:t>
    </dgm:pt>
    <dgm:pt modelId="{206886F5-37E9-44D5-BCC5-F276E556FF33}">
      <dgm:prSet/>
      <dgm:spPr/>
      <dgm:t>
        <a:bodyPr/>
        <a:lstStyle/>
        <a:p>
          <a:pPr rtl="0"/>
          <a:r>
            <a:rPr lang="en-CA" dirty="0"/>
            <a:t>Patient-reported outcome measures (PROMs)</a:t>
          </a:r>
        </a:p>
      </dgm:t>
    </dgm:pt>
    <dgm:pt modelId="{FAEE6FCA-68EE-435F-9397-6F32F485870F}" type="parTrans" cxnId="{2E10316B-F551-4BEB-B756-5BB56D58BEDC}">
      <dgm:prSet/>
      <dgm:spPr/>
      <dgm:t>
        <a:bodyPr/>
        <a:lstStyle/>
        <a:p>
          <a:endParaRPr lang="en-US"/>
        </a:p>
      </dgm:t>
    </dgm:pt>
    <dgm:pt modelId="{21720594-77A8-496D-A0BE-A3BA8FB24CDB}" type="sibTrans" cxnId="{2E10316B-F551-4BEB-B756-5BB56D58BEDC}">
      <dgm:prSet/>
      <dgm:spPr/>
      <dgm:t>
        <a:bodyPr/>
        <a:lstStyle/>
        <a:p>
          <a:endParaRPr lang="en-US"/>
        </a:p>
      </dgm:t>
    </dgm:pt>
    <dgm:pt modelId="{F5549D21-8FCC-4BBD-8AD1-309F69E2944E}">
      <dgm:prSet/>
      <dgm:spPr/>
      <dgm:t>
        <a:bodyPr/>
        <a:lstStyle/>
        <a:p>
          <a:pPr rtl="0"/>
          <a:r>
            <a:rPr lang="en-CA" dirty="0"/>
            <a:t>Problem statement </a:t>
          </a:r>
        </a:p>
      </dgm:t>
    </dgm:pt>
    <dgm:pt modelId="{78A0D73D-0596-4582-9867-CA0A63726D3E}" type="parTrans" cxnId="{241752D7-71FE-4F7E-B6C5-4B4C2F98332F}">
      <dgm:prSet/>
      <dgm:spPr/>
      <dgm:t>
        <a:bodyPr/>
        <a:lstStyle/>
        <a:p>
          <a:endParaRPr lang="en-US"/>
        </a:p>
      </dgm:t>
    </dgm:pt>
    <dgm:pt modelId="{FC812AF2-52CC-47FE-B8B1-19ADF91CEFC5}" type="sibTrans" cxnId="{241752D7-71FE-4F7E-B6C5-4B4C2F98332F}">
      <dgm:prSet/>
      <dgm:spPr/>
      <dgm:t>
        <a:bodyPr/>
        <a:lstStyle/>
        <a:p>
          <a:endParaRPr lang="en-US"/>
        </a:p>
      </dgm:t>
    </dgm:pt>
    <dgm:pt modelId="{405A2A16-794A-4A61-9339-AA8675F39574}">
      <dgm:prSet/>
      <dgm:spPr/>
      <dgm:t>
        <a:bodyPr/>
        <a:lstStyle/>
        <a:p>
          <a:pPr rtl="0"/>
          <a:r>
            <a:rPr lang="en-CA" dirty="0"/>
            <a:t>Hermeneutics</a:t>
          </a:r>
        </a:p>
      </dgm:t>
    </dgm:pt>
    <dgm:pt modelId="{77D75F11-9ED5-443C-8EA7-568BB7195FC7}" type="parTrans" cxnId="{35A87B16-9F11-4AEA-8A27-A7B305B9C422}">
      <dgm:prSet/>
      <dgm:spPr/>
      <dgm:t>
        <a:bodyPr/>
        <a:lstStyle/>
        <a:p>
          <a:endParaRPr lang="en-US"/>
        </a:p>
      </dgm:t>
    </dgm:pt>
    <dgm:pt modelId="{80EBAC2C-1633-496F-A24B-54343CDEB956}" type="sibTrans" cxnId="{35A87B16-9F11-4AEA-8A27-A7B305B9C422}">
      <dgm:prSet/>
      <dgm:spPr/>
      <dgm:t>
        <a:bodyPr/>
        <a:lstStyle/>
        <a:p>
          <a:endParaRPr lang="en-US"/>
        </a:p>
      </dgm:t>
    </dgm:pt>
    <dgm:pt modelId="{C09445EA-E46F-4D39-8B27-64639CDD439F}">
      <dgm:prSet/>
      <dgm:spPr/>
      <dgm:t>
        <a:bodyPr/>
        <a:lstStyle/>
        <a:p>
          <a:pPr rtl="0"/>
          <a:r>
            <a:rPr lang="en-CA" dirty="0"/>
            <a:t>Key guiding</a:t>
          </a:r>
          <a:r>
            <a:rPr lang="en-CA" baseline="0" dirty="0"/>
            <a:t> questions</a:t>
          </a:r>
          <a:endParaRPr lang="en-CA" dirty="0"/>
        </a:p>
      </dgm:t>
    </dgm:pt>
    <dgm:pt modelId="{68507267-7099-41DF-B620-50B524E16FD9}" type="parTrans" cxnId="{AD2855D9-C92D-4077-B945-B58515AFBAEF}">
      <dgm:prSet/>
      <dgm:spPr/>
      <dgm:t>
        <a:bodyPr/>
        <a:lstStyle/>
        <a:p>
          <a:endParaRPr lang="en-US"/>
        </a:p>
      </dgm:t>
    </dgm:pt>
    <dgm:pt modelId="{A05FF35F-4C1D-4FD3-929C-08E01E41406B}" type="sibTrans" cxnId="{AD2855D9-C92D-4077-B945-B58515AFBAEF}">
      <dgm:prSet/>
      <dgm:spPr/>
      <dgm:t>
        <a:bodyPr/>
        <a:lstStyle/>
        <a:p>
          <a:endParaRPr lang="en-US"/>
        </a:p>
      </dgm:t>
    </dgm:pt>
    <dgm:pt modelId="{7757EF25-D0E9-4A06-9B58-8495413F4177}">
      <dgm:prSet/>
      <dgm:spPr/>
      <dgm:t>
        <a:bodyPr/>
        <a:lstStyle/>
        <a:p>
          <a:pPr rtl="0"/>
          <a:r>
            <a:rPr lang="en-CA" baseline="0" dirty="0"/>
            <a:t>Consequences of asking these questions</a:t>
          </a:r>
          <a:endParaRPr lang="en-CA" dirty="0"/>
        </a:p>
      </dgm:t>
    </dgm:pt>
    <dgm:pt modelId="{9A06031D-B745-4668-A33D-0F34D265744C}" type="parTrans" cxnId="{339A8F1A-41B0-48B2-9AC1-050B44282C07}">
      <dgm:prSet/>
      <dgm:spPr/>
      <dgm:t>
        <a:bodyPr/>
        <a:lstStyle/>
        <a:p>
          <a:endParaRPr lang="en-US"/>
        </a:p>
      </dgm:t>
    </dgm:pt>
    <dgm:pt modelId="{AE956617-18D7-4A5A-A4F4-554CD0F654A8}" type="sibTrans" cxnId="{339A8F1A-41B0-48B2-9AC1-050B44282C07}">
      <dgm:prSet/>
      <dgm:spPr/>
      <dgm:t>
        <a:bodyPr/>
        <a:lstStyle/>
        <a:p>
          <a:endParaRPr lang="en-US"/>
        </a:p>
      </dgm:t>
    </dgm:pt>
    <dgm:pt modelId="{D3D6409C-8606-4CEF-BEAC-E28A8FC9ED8C}" type="pres">
      <dgm:prSet presAssocID="{F5048245-1C2C-405A-B3BE-07FE0F48C3BB}" presName="Name0" presStyleCnt="0">
        <dgm:presLayoutVars>
          <dgm:dir/>
          <dgm:animLvl val="lvl"/>
          <dgm:resizeHandles val="exact"/>
        </dgm:presLayoutVars>
      </dgm:prSet>
      <dgm:spPr/>
    </dgm:pt>
    <dgm:pt modelId="{1B44F560-5E94-457D-BAC0-9D3A9F9D2F0C}" type="pres">
      <dgm:prSet presAssocID="{4E04B305-B233-452E-B16E-2806BF3FDAC6}" presName="linNode" presStyleCnt="0"/>
      <dgm:spPr/>
    </dgm:pt>
    <dgm:pt modelId="{2BB0F857-BD88-49A9-A114-2460A4E790C2}" type="pres">
      <dgm:prSet presAssocID="{4E04B305-B233-452E-B16E-2806BF3FDAC6}" presName="parentText" presStyleLbl="node1" presStyleIdx="0" presStyleCnt="3">
        <dgm:presLayoutVars>
          <dgm:chMax val="1"/>
          <dgm:bulletEnabled val="1"/>
        </dgm:presLayoutVars>
      </dgm:prSet>
      <dgm:spPr/>
    </dgm:pt>
    <dgm:pt modelId="{72AAD97D-AE08-4B60-A05E-06C788AFF17A}" type="pres">
      <dgm:prSet presAssocID="{4E04B305-B233-452E-B16E-2806BF3FDAC6}" presName="descendantText" presStyleLbl="alignAccFollowNode1" presStyleIdx="0" presStyleCnt="3">
        <dgm:presLayoutVars>
          <dgm:bulletEnabled val="1"/>
        </dgm:presLayoutVars>
      </dgm:prSet>
      <dgm:spPr/>
    </dgm:pt>
    <dgm:pt modelId="{781C954A-4E0B-4910-967F-0B60D168F236}" type="pres">
      <dgm:prSet presAssocID="{5714E8D2-AC85-4903-92FB-1639F1659D5C}" presName="sp" presStyleCnt="0"/>
      <dgm:spPr/>
    </dgm:pt>
    <dgm:pt modelId="{9C698984-E3BE-4AB4-B7B0-DA153492BFC7}" type="pres">
      <dgm:prSet presAssocID="{3138E466-6F40-448E-A5C5-D482FBB89F28}" presName="linNode" presStyleCnt="0"/>
      <dgm:spPr/>
    </dgm:pt>
    <dgm:pt modelId="{BF0B432B-BE39-40D7-9B72-4DF09353FD77}" type="pres">
      <dgm:prSet presAssocID="{3138E466-6F40-448E-A5C5-D482FBB89F28}" presName="parentText" presStyleLbl="node1" presStyleIdx="1" presStyleCnt="3">
        <dgm:presLayoutVars>
          <dgm:chMax val="1"/>
          <dgm:bulletEnabled val="1"/>
        </dgm:presLayoutVars>
      </dgm:prSet>
      <dgm:spPr/>
    </dgm:pt>
    <dgm:pt modelId="{5FACA839-69FC-4B61-BED3-3EF948A81097}" type="pres">
      <dgm:prSet presAssocID="{3138E466-6F40-448E-A5C5-D482FBB89F28}" presName="descendantText" presStyleLbl="alignAccFollowNode1" presStyleIdx="1" presStyleCnt="3">
        <dgm:presLayoutVars>
          <dgm:bulletEnabled val="1"/>
        </dgm:presLayoutVars>
      </dgm:prSet>
      <dgm:spPr/>
    </dgm:pt>
    <dgm:pt modelId="{50783C7E-5F48-4B9F-AC40-D8048C9BF8B4}" type="pres">
      <dgm:prSet presAssocID="{D933B5F9-79F7-4F5B-AC61-DA64D0BA13EC}" presName="sp" presStyleCnt="0"/>
      <dgm:spPr/>
    </dgm:pt>
    <dgm:pt modelId="{EFB193EC-E6F2-4AE9-84D3-F352512C18D8}" type="pres">
      <dgm:prSet presAssocID="{4A764339-300C-49C2-A094-B28D2AF772CC}" presName="linNode" presStyleCnt="0"/>
      <dgm:spPr/>
    </dgm:pt>
    <dgm:pt modelId="{877F17E9-15D9-410D-95AA-12605D071ADB}" type="pres">
      <dgm:prSet presAssocID="{4A764339-300C-49C2-A094-B28D2AF772CC}" presName="parentText" presStyleLbl="node1" presStyleIdx="2" presStyleCnt="3">
        <dgm:presLayoutVars>
          <dgm:chMax val="1"/>
          <dgm:bulletEnabled val="1"/>
        </dgm:presLayoutVars>
      </dgm:prSet>
      <dgm:spPr/>
    </dgm:pt>
    <dgm:pt modelId="{29651D2D-F6CA-44F5-BC79-BBD30734B027}" type="pres">
      <dgm:prSet presAssocID="{4A764339-300C-49C2-A094-B28D2AF772CC}" presName="descendantText" presStyleLbl="alignAccFollowNode1" presStyleIdx="2" presStyleCnt="3">
        <dgm:presLayoutVars>
          <dgm:bulletEnabled val="1"/>
        </dgm:presLayoutVars>
      </dgm:prSet>
      <dgm:spPr/>
    </dgm:pt>
  </dgm:ptLst>
  <dgm:cxnLst>
    <dgm:cxn modelId="{F18D9803-519B-4D47-8EF8-365880238548}" srcId="{3138E466-6F40-448E-A5C5-D482FBB89F28}" destId="{74FA0CDC-1A97-4733-A83E-DCCFBE7539B9}" srcOrd="1" destOrd="0" parTransId="{24FDEFD5-F927-43B7-A232-B4D3043145FA}" sibTransId="{EB12E519-5C8F-40CB-88C2-D885921DDBAA}"/>
    <dgm:cxn modelId="{680A5E05-4806-4042-BAA6-45613FC77908}" type="presOf" srcId="{C09445EA-E46F-4D39-8B27-64639CDD439F}" destId="{29651D2D-F6CA-44F5-BC79-BBD30734B027}" srcOrd="0" destOrd="1" presId="urn:microsoft.com/office/officeart/2005/8/layout/vList5"/>
    <dgm:cxn modelId="{B643E008-E20E-4383-946E-4A937D77EC2D}" type="presOf" srcId="{310A1BA2-DEAC-493C-9123-52FB3D4A14D3}" destId="{5FACA839-69FC-4B61-BED3-3EF948A81097}" srcOrd="0" destOrd="0" presId="urn:microsoft.com/office/officeart/2005/8/layout/vList5"/>
    <dgm:cxn modelId="{35A87B16-9F11-4AEA-8A27-A7B305B9C422}" srcId="{4E04B305-B233-452E-B16E-2806BF3FDAC6}" destId="{405A2A16-794A-4A61-9339-AA8675F39574}" srcOrd="2" destOrd="0" parTransId="{77D75F11-9ED5-443C-8EA7-568BB7195FC7}" sibTransId="{80EBAC2C-1633-496F-A24B-54343CDEB956}"/>
    <dgm:cxn modelId="{BA2B8119-5B38-4F2F-9B66-9001A05D8451}" type="presOf" srcId="{F5549D21-8FCC-4BBD-8AD1-309F69E2944E}" destId="{72AAD97D-AE08-4B60-A05E-06C788AFF17A}" srcOrd="0" destOrd="1" presId="urn:microsoft.com/office/officeart/2005/8/layout/vList5"/>
    <dgm:cxn modelId="{339A8F1A-41B0-48B2-9AC1-050B44282C07}" srcId="{4A764339-300C-49C2-A094-B28D2AF772CC}" destId="{7757EF25-D0E9-4A06-9B58-8495413F4177}" srcOrd="2" destOrd="0" parTransId="{9A06031D-B745-4668-A33D-0F34D265744C}" sibTransId="{AE956617-18D7-4A5A-A4F4-554CD0F654A8}"/>
    <dgm:cxn modelId="{11E9C420-098A-4EB5-BC0F-A1FDCF301B3B}" type="presOf" srcId="{74FA0CDC-1A97-4733-A83E-DCCFBE7539B9}" destId="{5FACA839-69FC-4B61-BED3-3EF948A81097}" srcOrd="0" destOrd="1" presId="urn:microsoft.com/office/officeart/2005/8/layout/vList5"/>
    <dgm:cxn modelId="{840ECC40-9136-45DA-8994-11A5C6E8D832}" type="presOf" srcId="{74F5CB4E-B50D-4C97-A82A-E5B8A7AB62B6}" destId="{29651D2D-F6CA-44F5-BC79-BBD30734B027}" srcOrd="0" destOrd="0" presId="urn:microsoft.com/office/officeart/2005/8/layout/vList5"/>
    <dgm:cxn modelId="{B4DDF963-4441-47C6-953C-B42162B7E1E1}" type="presOf" srcId="{4E04B305-B233-452E-B16E-2806BF3FDAC6}" destId="{2BB0F857-BD88-49A9-A114-2460A4E790C2}" srcOrd="0" destOrd="0" presId="urn:microsoft.com/office/officeart/2005/8/layout/vList5"/>
    <dgm:cxn modelId="{ACBC3846-F402-4A4F-B44C-F4DD94B4DD69}" srcId="{3138E466-6F40-448E-A5C5-D482FBB89F28}" destId="{310A1BA2-DEAC-493C-9123-52FB3D4A14D3}" srcOrd="0" destOrd="0" parTransId="{0FCFA1D3-02E8-43E9-A33A-7746AE52F350}" sibTransId="{2EEEC046-CB02-48C5-B869-F9D7582FD56C}"/>
    <dgm:cxn modelId="{2E10316B-F551-4BEB-B756-5BB56D58BEDC}" srcId="{4E04B305-B233-452E-B16E-2806BF3FDAC6}" destId="{206886F5-37E9-44D5-BCC5-F276E556FF33}" srcOrd="0" destOrd="0" parTransId="{FAEE6FCA-68EE-435F-9397-6F32F485870F}" sibTransId="{21720594-77A8-496D-A0BE-A3BA8FB24CDB}"/>
    <dgm:cxn modelId="{C5CBED6E-EBB4-44C4-9E26-5DB731443F8E}" type="presOf" srcId="{206886F5-37E9-44D5-BCC5-F276E556FF33}" destId="{72AAD97D-AE08-4B60-A05E-06C788AFF17A}" srcOrd="0" destOrd="0" presId="urn:microsoft.com/office/officeart/2005/8/layout/vList5"/>
    <dgm:cxn modelId="{A735EF52-3DC3-48BF-AF19-7CC2A5FAE832}" type="presOf" srcId="{405A2A16-794A-4A61-9339-AA8675F39574}" destId="{72AAD97D-AE08-4B60-A05E-06C788AFF17A}" srcOrd="0" destOrd="2" presId="urn:microsoft.com/office/officeart/2005/8/layout/vList5"/>
    <dgm:cxn modelId="{4B263F75-F927-4E1E-AA18-EF693C2170BE}" type="presOf" srcId="{5DFDB51D-E681-4F24-B12C-4DA470ED3D03}" destId="{5FACA839-69FC-4B61-BED3-3EF948A81097}" srcOrd="0" destOrd="2" presId="urn:microsoft.com/office/officeart/2005/8/layout/vList5"/>
    <dgm:cxn modelId="{C6253B81-E08F-4729-80D5-035223ECFC4E}" type="presOf" srcId="{7757EF25-D0E9-4A06-9B58-8495413F4177}" destId="{29651D2D-F6CA-44F5-BC79-BBD30734B027}" srcOrd="0" destOrd="2" presId="urn:microsoft.com/office/officeart/2005/8/layout/vList5"/>
    <dgm:cxn modelId="{43F4F086-191A-461E-8111-A08D7BE59D92}" type="presOf" srcId="{3138E466-6F40-448E-A5C5-D482FBB89F28}" destId="{BF0B432B-BE39-40D7-9B72-4DF09353FD77}" srcOrd="0" destOrd="0" presId="urn:microsoft.com/office/officeart/2005/8/layout/vList5"/>
    <dgm:cxn modelId="{7BFA879D-D8BB-480E-ACE2-F762E8F4DFAC}" srcId="{F5048245-1C2C-405A-B3BE-07FE0F48C3BB}" destId="{4E04B305-B233-452E-B16E-2806BF3FDAC6}" srcOrd="0" destOrd="0" parTransId="{14E08B98-10D9-4825-9DA3-268D433D68C6}" sibTransId="{5714E8D2-AC85-4903-92FB-1639F1659D5C}"/>
    <dgm:cxn modelId="{88C34AA8-C93A-4190-9D3B-72CE9BA4BF07}" type="presOf" srcId="{F5048245-1C2C-405A-B3BE-07FE0F48C3BB}" destId="{D3D6409C-8606-4CEF-BEAC-E28A8FC9ED8C}" srcOrd="0" destOrd="0" presId="urn:microsoft.com/office/officeart/2005/8/layout/vList5"/>
    <dgm:cxn modelId="{D5AD79B0-4439-4B9C-87C5-F85BDA31249F}" srcId="{F5048245-1C2C-405A-B3BE-07FE0F48C3BB}" destId="{4A764339-300C-49C2-A094-B28D2AF772CC}" srcOrd="2" destOrd="0" parTransId="{35263D4F-D7A0-4E00-BFAA-C90CC4C24031}" sibTransId="{636EAC49-13D3-422E-BBEC-CCA99A7249A6}"/>
    <dgm:cxn modelId="{27BCDDC5-2A96-41DD-ABDE-33E999ABEC5B}" srcId="{F5048245-1C2C-405A-B3BE-07FE0F48C3BB}" destId="{3138E466-6F40-448E-A5C5-D482FBB89F28}" srcOrd="1" destOrd="0" parTransId="{B9B7C124-9D57-4318-8B1F-E7FAF23228F2}" sibTransId="{D933B5F9-79F7-4F5B-AC61-DA64D0BA13EC}"/>
    <dgm:cxn modelId="{241752D7-71FE-4F7E-B6C5-4B4C2F98332F}" srcId="{4E04B305-B233-452E-B16E-2806BF3FDAC6}" destId="{F5549D21-8FCC-4BBD-8AD1-309F69E2944E}" srcOrd="1" destOrd="0" parTransId="{78A0D73D-0596-4582-9867-CA0A63726D3E}" sibTransId="{FC812AF2-52CC-47FE-B8B1-19ADF91CEFC5}"/>
    <dgm:cxn modelId="{AD2855D9-C92D-4077-B945-B58515AFBAEF}" srcId="{4A764339-300C-49C2-A094-B28D2AF772CC}" destId="{C09445EA-E46F-4D39-8B27-64639CDD439F}" srcOrd="1" destOrd="0" parTransId="{68507267-7099-41DF-B620-50B524E16FD9}" sibTransId="{A05FF35F-4C1D-4FD3-929C-08E01E41406B}"/>
    <dgm:cxn modelId="{14DCA1E6-9EF3-4033-84A5-434D1ED71C66}" srcId="{3138E466-6F40-448E-A5C5-D482FBB89F28}" destId="{5DFDB51D-E681-4F24-B12C-4DA470ED3D03}" srcOrd="2" destOrd="0" parTransId="{5C67F520-7AA9-4A7A-84BD-EBE95A442F70}" sibTransId="{1182ADE1-A8C8-4B5E-B970-896CF4F771DF}"/>
    <dgm:cxn modelId="{C4AFD0E7-4B61-47C0-BC8A-4BA3DCFC24C1}" type="presOf" srcId="{4A764339-300C-49C2-A094-B28D2AF772CC}" destId="{877F17E9-15D9-410D-95AA-12605D071ADB}" srcOrd="0" destOrd="0" presId="urn:microsoft.com/office/officeart/2005/8/layout/vList5"/>
    <dgm:cxn modelId="{2932C8FB-3E02-4F81-9FF7-94FC5EF503AE}" srcId="{4A764339-300C-49C2-A094-B28D2AF772CC}" destId="{74F5CB4E-B50D-4C97-A82A-E5B8A7AB62B6}" srcOrd="0" destOrd="0" parTransId="{7830E45C-9209-4F92-B932-954406CEF8B8}" sibTransId="{259F1DBA-7475-43F0-B114-86E00AB19ED9}"/>
    <dgm:cxn modelId="{7A7E9235-B017-4718-9746-43978714BD7F}" type="presParOf" srcId="{D3D6409C-8606-4CEF-BEAC-E28A8FC9ED8C}" destId="{1B44F560-5E94-457D-BAC0-9D3A9F9D2F0C}" srcOrd="0" destOrd="0" presId="urn:microsoft.com/office/officeart/2005/8/layout/vList5"/>
    <dgm:cxn modelId="{53B604DE-C473-4964-9128-EAB9D1A428CD}" type="presParOf" srcId="{1B44F560-5E94-457D-BAC0-9D3A9F9D2F0C}" destId="{2BB0F857-BD88-49A9-A114-2460A4E790C2}" srcOrd="0" destOrd="0" presId="urn:microsoft.com/office/officeart/2005/8/layout/vList5"/>
    <dgm:cxn modelId="{158EBF66-2F99-4DF6-B7E0-30155D777F94}" type="presParOf" srcId="{1B44F560-5E94-457D-BAC0-9D3A9F9D2F0C}" destId="{72AAD97D-AE08-4B60-A05E-06C788AFF17A}" srcOrd="1" destOrd="0" presId="urn:microsoft.com/office/officeart/2005/8/layout/vList5"/>
    <dgm:cxn modelId="{4B84F7D5-66D0-44C6-B4EF-C2DBF3CC38BE}" type="presParOf" srcId="{D3D6409C-8606-4CEF-BEAC-E28A8FC9ED8C}" destId="{781C954A-4E0B-4910-967F-0B60D168F236}" srcOrd="1" destOrd="0" presId="urn:microsoft.com/office/officeart/2005/8/layout/vList5"/>
    <dgm:cxn modelId="{DE65591F-9BCC-4594-8870-E0399202B25D}" type="presParOf" srcId="{D3D6409C-8606-4CEF-BEAC-E28A8FC9ED8C}" destId="{9C698984-E3BE-4AB4-B7B0-DA153492BFC7}" srcOrd="2" destOrd="0" presId="urn:microsoft.com/office/officeart/2005/8/layout/vList5"/>
    <dgm:cxn modelId="{CA86B83B-8F42-449E-85C6-DCCA20B998F5}" type="presParOf" srcId="{9C698984-E3BE-4AB4-B7B0-DA153492BFC7}" destId="{BF0B432B-BE39-40D7-9B72-4DF09353FD77}" srcOrd="0" destOrd="0" presId="urn:microsoft.com/office/officeart/2005/8/layout/vList5"/>
    <dgm:cxn modelId="{AAECA311-D714-433E-82D5-EBE82FF8E98C}" type="presParOf" srcId="{9C698984-E3BE-4AB4-B7B0-DA153492BFC7}" destId="{5FACA839-69FC-4B61-BED3-3EF948A81097}" srcOrd="1" destOrd="0" presId="urn:microsoft.com/office/officeart/2005/8/layout/vList5"/>
    <dgm:cxn modelId="{3A5447C5-56FD-4E3C-AA68-4C4763DB71E2}" type="presParOf" srcId="{D3D6409C-8606-4CEF-BEAC-E28A8FC9ED8C}" destId="{50783C7E-5F48-4B9F-AC40-D8048C9BF8B4}" srcOrd="3" destOrd="0" presId="urn:microsoft.com/office/officeart/2005/8/layout/vList5"/>
    <dgm:cxn modelId="{BE7C95C1-8C51-4FB1-9FC3-7723A83C6BFF}" type="presParOf" srcId="{D3D6409C-8606-4CEF-BEAC-E28A8FC9ED8C}" destId="{EFB193EC-E6F2-4AE9-84D3-F352512C18D8}" srcOrd="4" destOrd="0" presId="urn:microsoft.com/office/officeart/2005/8/layout/vList5"/>
    <dgm:cxn modelId="{0F979EFB-3393-4B4C-874E-275297401679}" type="presParOf" srcId="{EFB193EC-E6F2-4AE9-84D3-F352512C18D8}" destId="{877F17E9-15D9-410D-95AA-12605D071ADB}" srcOrd="0" destOrd="0" presId="urn:microsoft.com/office/officeart/2005/8/layout/vList5"/>
    <dgm:cxn modelId="{1BF51450-563A-46A1-9286-6309B89E6C22}" type="presParOf" srcId="{EFB193EC-E6F2-4AE9-84D3-F352512C18D8}" destId="{29651D2D-F6CA-44F5-BC79-BBD30734B02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AD97D-AE08-4B60-A05E-06C788AFF17A}">
      <dsp:nvSpPr>
        <dsp:cNvPr id="0" name=""/>
        <dsp:cNvSpPr/>
      </dsp:nvSpPr>
      <dsp:spPr>
        <a:xfrm rot="5400000">
          <a:off x="6212690" y="-2541422"/>
          <a:ext cx="975988" cy="630652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CA" sz="1700" kern="1200" dirty="0"/>
            <a:t>Patient-reported outcome measures (PROMs)</a:t>
          </a:r>
        </a:p>
        <a:p>
          <a:pPr marL="171450" lvl="1" indent="-171450" algn="l" defTabSz="755650" rtl="0">
            <a:lnSpc>
              <a:spcPct val="90000"/>
            </a:lnSpc>
            <a:spcBef>
              <a:spcPct val="0"/>
            </a:spcBef>
            <a:spcAft>
              <a:spcPct val="15000"/>
            </a:spcAft>
            <a:buChar char="•"/>
          </a:pPr>
          <a:r>
            <a:rPr lang="en-CA" sz="1700" kern="1200" dirty="0"/>
            <a:t>Problem statement </a:t>
          </a:r>
        </a:p>
        <a:p>
          <a:pPr marL="171450" lvl="1" indent="-171450" algn="l" defTabSz="755650" rtl="0">
            <a:lnSpc>
              <a:spcPct val="90000"/>
            </a:lnSpc>
            <a:spcBef>
              <a:spcPct val="0"/>
            </a:spcBef>
            <a:spcAft>
              <a:spcPct val="15000"/>
            </a:spcAft>
            <a:buChar char="•"/>
          </a:pPr>
          <a:r>
            <a:rPr lang="en-CA" sz="1700" kern="1200" dirty="0"/>
            <a:t>Hermeneutics</a:t>
          </a:r>
        </a:p>
      </dsp:txBody>
      <dsp:txXfrm rot="-5400000">
        <a:off x="3547421" y="171491"/>
        <a:ext cx="6258882" cy="880700"/>
      </dsp:txXfrm>
    </dsp:sp>
    <dsp:sp modelId="{2BB0F857-BD88-49A9-A114-2460A4E790C2}">
      <dsp:nvSpPr>
        <dsp:cNvPr id="0" name=""/>
        <dsp:cNvSpPr/>
      </dsp:nvSpPr>
      <dsp:spPr>
        <a:xfrm>
          <a:off x="0" y="1848"/>
          <a:ext cx="3547421" cy="1219985"/>
        </a:xfrm>
        <a:prstGeom prst="roundRect">
          <a:avLst/>
        </a:prstGeom>
        <a:solidFill>
          <a:schemeClr val="accent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rtl="0">
            <a:lnSpc>
              <a:spcPct val="90000"/>
            </a:lnSpc>
            <a:spcBef>
              <a:spcPct val="0"/>
            </a:spcBef>
            <a:spcAft>
              <a:spcPct val="35000"/>
            </a:spcAft>
            <a:buNone/>
          </a:pPr>
          <a:r>
            <a:rPr lang="en-US" sz="3700" kern="1200" dirty="0"/>
            <a:t>Background</a:t>
          </a:r>
          <a:endParaRPr lang="en-CA" sz="3700" kern="1200" dirty="0"/>
        </a:p>
      </dsp:txBody>
      <dsp:txXfrm>
        <a:off x="59555" y="61403"/>
        <a:ext cx="3428311" cy="1100875"/>
      </dsp:txXfrm>
    </dsp:sp>
    <dsp:sp modelId="{5FACA839-69FC-4B61-BED3-3EF948A81097}">
      <dsp:nvSpPr>
        <dsp:cNvPr id="0" name=""/>
        <dsp:cNvSpPr/>
      </dsp:nvSpPr>
      <dsp:spPr>
        <a:xfrm rot="5400000">
          <a:off x="6212690" y="-1260437"/>
          <a:ext cx="975988" cy="630652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t>Contextual elements</a:t>
          </a:r>
          <a:endParaRPr lang="en-CA" sz="1700" kern="1200" dirty="0"/>
        </a:p>
        <a:p>
          <a:pPr marL="171450" lvl="1" indent="-171450" algn="l" defTabSz="755650" rtl="0">
            <a:lnSpc>
              <a:spcPct val="90000"/>
            </a:lnSpc>
            <a:spcBef>
              <a:spcPct val="0"/>
            </a:spcBef>
            <a:spcAft>
              <a:spcPct val="15000"/>
            </a:spcAft>
            <a:buChar char="•"/>
          </a:pPr>
          <a:r>
            <a:rPr lang="en-US" sz="1700" kern="1200" dirty="0"/>
            <a:t>Dialectical interaction</a:t>
          </a:r>
          <a:endParaRPr lang="en-CA" sz="1700" kern="1200" dirty="0"/>
        </a:p>
        <a:p>
          <a:pPr marL="171450" lvl="1" indent="-171450" algn="l" defTabSz="755650" rtl="0">
            <a:lnSpc>
              <a:spcPct val="90000"/>
            </a:lnSpc>
            <a:spcBef>
              <a:spcPct val="0"/>
            </a:spcBef>
            <a:spcAft>
              <a:spcPct val="15000"/>
            </a:spcAft>
            <a:buChar char="•"/>
          </a:pPr>
          <a:r>
            <a:rPr lang="en-US" sz="1700" kern="1200" dirty="0"/>
            <a:t>Openness and reflexivity</a:t>
          </a:r>
          <a:endParaRPr lang="en-CA" sz="1700" kern="1200" dirty="0"/>
        </a:p>
      </dsp:txBody>
      <dsp:txXfrm rot="-5400000">
        <a:off x="3547421" y="1452476"/>
        <a:ext cx="6258882" cy="880700"/>
      </dsp:txXfrm>
    </dsp:sp>
    <dsp:sp modelId="{BF0B432B-BE39-40D7-9B72-4DF09353FD77}">
      <dsp:nvSpPr>
        <dsp:cNvPr id="0" name=""/>
        <dsp:cNvSpPr/>
      </dsp:nvSpPr>
      <dsp:spPr>
        <a:xfrm>
          <a:off x="0" y="1282833"/>
          <a:ext cx="3547421" cy="1219985"/>
        </a:xfrm>
        <a:prstGeom prst="roundRect">
          <a:avLst/>
        </a:prstGeom>
        <a:solidFill>
          <a:schemeClr val="accent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rtl="0">
            <a:lnSpc>
              <a:spcPct val="90000"/>
            </a:lnSpc>
            <a:spcBef>
              <a:spcPct val="0"/>
            </a:spcBef>
            <a:spcAft>
              <a:spcPct val="35000"/>
            </a:spcAft>
            <a:buNone/>
          </a:pPr>
          <a:r>
            <a:rPr lang="en-US" sz="3700" kern="1200" dirty="0"/>
            <a:t>Three tenets</a:t>
          </a:r>
          <a:endParaRPr lang="en-CA" sz="3700" kern="1200" dirty="0"/>
        </a:p>
      </dsp:txBody>
      <dsp:txXfrm>
        <a:off x="59555" y="1342388"/>
        <a:ext cx="3428311" cy="1100875"/>
      </dsp:txXfrm>
    </dsp:sp>
    <dsp:sp modelId="{29651D2D-F6CA-44F5-BC79-BBD30734B027}">
      <dsp:nvSpPr>
        <dsp:cNvPr id="0" name=""/>
        <dsp:cNvSpPr/>
      </dsp:nvSpPr>
      <dsp:spPr>
        <a:xfrm rot="5400000">
          <a:off x="6212690" y="20547"/>
          <a:ext cx="975988" cy="630652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CA" sz="1700" kern="1200" dirty="0"/>
            <a:t>Practical implications</a:t>
          </a:r>
        </a:p>
        <a:p>
          <a:pPr marL="171450" lvl="1" indent="-171450" algn="l" defTabSz="755650" rtl="0">
            <a:lnSpc>
              <a:spcPct val="90000"/>
            </a:lnSpc>
            <a:spcBef>
              <a:spcPct val="0"/>
            </a:spcBef>
            <a:spcAft>
              <a:spcPct val="15000"/>
            </a:spcAft>
            <a:buChar char="•"/>
          </a:pPr>
          <a:r>
            <a:rPr lang="en-CA" sz="1700" kern="1200" dirty="0"/>
            <a:t>Key guiding</a:t>
          </a:r>
          <a:r>
            <a:rPr lang="en-CA" sz="1700" kern="1200" baseline="0" dirty="0"/>
            <a:t> questions</a:t>
          </a:r>
          <a:endParaRPr lang="en-CA" sz="1700" kern="1200" dirty="0"/>
        </a:p>
        <a:p>
          <a:pPr marL="171450" lvl="1" indent="-171450" algn="l" defTabSz="755650" rtl="0">
            <a:lnSpc>
              <a:spcPct val="90000"/>
            </a:lnSpc>
            <a:spcBef>
              <a:spcPct val="0"/>
            </a:spcBef>
            <a:spcAft>
              <a:spcPct val="15000"/>
            </a:spcAft>
            <a:buChar char="•"/>
          </a:pPr>
          <a:r>
            <a:rPr lang="en-CA" sz="1700" kern="1200" baseline="0" dirty="0"/>
            <a:t>Consequences of asking these questions</a:t>
          </a:r>
          <a:endParaRPr lang="en-CA" sz="1700" kern="1200" dirty="0"/>
        </a:p>
      </dsp:txBody>
      <dsp:txXfrm rot="-5400000">
        <a:off x="3547421" y="2733460"/>
        <a:ext cx="6258882" cy="880700"/>
      </dsp:txXfrm>
    </dsp:sp>
    <dsp:sp modelId="{877F17E9-15D9-410D-95AA-12605D071ADB}">
      <dsp:nvSpPr>
        <dsp:cNvPr id="0" name=""/>
        <dsp:cNvSpPr/>
      </dsp:nvSpPr>
      <dsp:spPr>
        <a:xfrm>
          <a:off x="0" y="2563818"/>
          <a:ext cx="3547421" cy="1219985"/>
        </a:xfrm>
        <a:prstGeom prst="roundRect">
          <a:avLst/>
        </a:prstGeom>
        <a:solidFill>
          <a:schemeClr val="accent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rtl="0">
            <a:lnSpc>
              <a:spcPct val="90000"/>
            </a:lnSpc>
            <a:spcBef>
              <a:spcPct val="0"/>
            </a:spcBef>
            <a:spcAft>
              <a:spcPct val="35000"/>
            </a:spcAft>
            <a:buNone/>
          </a:pPr>
          <a:r>
            <a:rPr lang="en-US" sz="3700" kern="1200" dirty="0"/>
            <a:t>Considerations</a:t>
          </a:r>
          <a:endParaRPr lang="en-CA" sz="3700" kern="1200" dirty="0"/>
        </a:p>
      </dsp:txBody>
      <dsp:txXfrm>
        <a:off x="59555" y="2623373"/>
        <a:ext cx="3428311" cy="110087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36C094-BC30-478C-A441-23B73DB184DB}" type="datetimeFigureOut">
              <a:rPr lang="en-US" smtClean="0"/>
              <a:t>7/4/2019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A46D5C-7759-4104-908B-CA876B7213FB}" type="slidenum">
              <a:rPr lang="en-US" smtClean="0"/>
              <a:t>‹#›</a:t>
            </a:fld>
            <a:endParaRPr lang="en-US"/>
          </a:p>
        </p:txBody>
      </p:sp>
    </p:spTree>
    <p:extLst>
      <p:ext uri="{BB962C8B-B14F-4D97-AF65-F5344CB8AC3E}">
        <p14:creationId xmlns:p14="http://schemas.microsoft.com/office/powerpoint/2010/main" val="3810624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2C920C-2825-4AEF-8D18-A8556A7CB5BC}" type="slidenum">
              <a:rPr lang="en-CA" smtClean="0"/>
              <a:t>1</a:t>
            </a:fld>
            <a:endParaRPr lang="en-CA"/>
          </a:p>
        </p:txBody>
      </p:sp>
    </p:spTree>
    <p:extLst>
      <p:ext uri="{BB962C8B-B14F-4D97-AF65-F5344CB8AC3E}">
        <p14:creationId xmlns:p14="http://schemas.microsoft.com/office/powerpoint/2010/main" val="3568079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A46D5C-7759-4104-908B-CA876B7213FB}" type="slidenum">
              <a:rPr lang="en-US" smtClean="0"/>
              <a:t>5</a:t>
            </a:fld>
            <a:endParaRPr lang="en-US"/>
          </a:p>
        </p:txBody>
      </p:sp>
    </p:spTree>
    <p:extLst>
      <p:ext uri="{BB962C8B-B14F-4D97-AF65-F5344CB8AC3E}">
        <p14:creationId xmlns:p14="http://schemas.microsoft.com/office/powerpoint/2010/main" val="2833023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Hermeneutics focuses on how we looking and interpreting the world that we are living in.</a:t>
            </a:r>
          </a:p>
        </p:txBody>
      </p:sp>
      <p:sp>
        <p:nvSpPr>
          <p:cNvPr id="4" name="Slide Number Placeholder 3"/>
          <p:cNvSpPr>
            <a:spLocks noGrp="1"/>
          </p:cNvSpPr>
          <p:nvPr>
            <p:ph type="sldNum" sz="quarter" idx="5"/>
          </p:nvPr>
        </p:nvSpPr>
        <p:spPr/>
        <p:txBody>
          <a:bodyPr/>
          <a:lstStyle/>
          <a:p>
            <a:fld id="{57A46D5C-7759-4104-908B-CA876B7213FB}" type="slidenum">
              <a:rPr lang="en-US" smtClean="0"/>
              <a:t>6</a:t>
            </a:fld>
            <a:endParaRPr lang="en-US"/>
          </a:p>
        </p:txBody>
      </p:sp>
    </p:spTree>
    <p:extLst>
      <p:ext uri="{BB962C8B-B14F-4D97-AF65-F5344CB8AC3E}">
        <p14:creationId xmlns:p14="http://schemas.microsoft.com/office/powerpoint/2010/main" val="2556334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Fusion of horizons.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Understanding use of PROMs from these different perspectives within the broader socio-historical context enables us to uncover intentions and values that may be hidden from multiple overlapping and at time competing priorities in the health care system.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UK in 2010, National Health Services changed their policy for pts needing hernia repair to watchful waiting.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was a lot of controversies in how they made their decisions- from just economic reasons to how they misinterpreted PROMs data to make their decision.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criticism of using a measure that was not sensitive post hernia repair 2) political decision because NHS consulted with McKinsey and Co., which is a consulting company to make their decision, rather than consulting with a wider group of clinicians or patients.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 showed that watchful waiting policy led to more emergency hernia repair and complications.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Good framework to show how we can better attend to the tensions and show whose perspectives may have been ignored.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57A46D5C-7759-4104-908B-CA876B7213FB}" type="slidenum">
              <a:rPr lang="en-US" smtClean="0"/>
              <a:t>7</a:t>
            </a:fld>
            <a:endParaRPr lang="en-US"/>
          </a:p>
        </p:txBody>
      </p:sp>
    </p:spTree>
    <p:extLst>
      <p:ext uri="{BB962C8B-B14F-4D97-AF65-F5344CB8AC3E}">
        <p14:creationId xmlns:p14="http://schemas.microsoft.com/office/powerpoint/2010/main" val="3072930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sz="1200" dirty="0"/>
              <a:t>Hermeneutic Circle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sz="1200" dirty="0"/>
              <a:t>If we are looking at responses to patients’ PROMs scores or parts, these responses are based on patients’ on life experience so for example, SF-36, generic PROMs measure, has one item that asks about their physical activity which includes playing golf. If someone has never played golf, they might answer this question differently from someone who has played golf. And from these responses, we would need to interpret patients’ health &amp; QoL. </a:t>
            </a:r>
            <a:r>
              <a:rPr lang="en-CA" sz="1200" b="1" dirty="0"/>
              <a:t>Different measures have different domains (e.g., spiritual domain) included in the assessment of health and QoL. Patients may change the domains that are important over time (response shift) and those who are interpreting the “parts” for example clinicians may have their own idea of patients’ health and QoL</a:t>
            </a:r>
            <a:r>
              <a:rPr lang="en-CA" sz="1200" dirty="0"/>
              <a:t>, which can all influence our understanding of the “whole”.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sz="1200" dirty="0"/>
              <a:t>For example, our clinical understanding of good health and QOL may be effective seizure management for pts who have epilepsy, but pts may be more worried about treatment affecting their social function more than having no seizure.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sz="1200" dirty="0"/>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sz="1200" dirty="0"/>
              <a:t>This is really about recognizing how these various components interact, and to identify our assumptions, to better understand and obtain a more accurate picture when we are interpreting patients’ health and quality of life.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CA" sz="1200" dirty="0"/>
          </a:p>
          <a:p>
            <a:endParaRPr lang="en-US" dirty="0"/>
          </a:p>
        </p:txBody>
      </p:sp>
      <p:sp>
        <p:nvSpPr>
          <p:cNvPr id="4" name="Slide Number Placeholder 3"/>
          <p:cNvSpPr>
            <a:spLocks noGrp="1"/>
          </p:cNvSpPr>
          <p:nvPr>
            <p:ph type="sldNum" sz="quarter" idx="5"/>
          </p:nvPr>
        </p:nvSpPr>
        <p:spPr/>
        <p:txBody>
          <a:bodyPr/>
          <a:lstStyle/>
          <a:p>
            <a:fld id="{57A46D5C-7759-4104-908B-CA876B7213FB}" type="slidenum">
              <a:rPr lang="en-US" smtClean="0"/>
              <a:t>8</a:t>
            </a:fld>
            <a:endParaRPr lang="en-US"/>
          </a:p>
        </p:txBody>
      </p:sp>
    </p:spTree>
    <p:extLst>
      <p:ext uri="{BB962C8B-B14F-4D97-AF65-F5344CB8AC3E}">
        <p14:creationId xmlns:p14="http://schemas.microsoft.com/office/powerpoint/2010/main" val="2711238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62626"/>
                </a:solidFill>
              </a:rPr>
              <a:t>What is possible and where is the limitation?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62626"/>
                </a:solidFill>
              </a:rPr>
              <a:t>PROMs scores should not be taken at face value but rather be viewed as a way to open a dialogue about the measure.</a:t>
            </a:r>
            <a:endParaRPr lang="en-US" dirty="0"/>
          </a:p>
          <a:p>
            <a:r>
              <a:rPr lang="en-US" dirty="0"/>
              <a:t>Depending on the measure, different domains make up overall concept of health and </a:t>
            </a:r>
            <a:r>
              <a:rPr lang="en-US" dirty="0" err="1"/>
              <a:t>Qol</a:t>
            </a:r>
            <a:r>
              <a:rPr lang="en-US" dirty="0"/>
              <a:t>.  </a:t>
            </a:r>
          </a:p>
          <a:p>
            <a:endParaRPr lang="en-US" dirty="0"/>
          </a:p>
        </p:txBody>
      </p:sp>
      <p:sp>
        <p:nvSpPr>
          <p:cNvPr id="4" name="Slide Number Placeholder 3"/>
          <p:cNvSpPr>
            <a:spLocks noGrp="1"/>
          </p:cNvSpPr>
          <p:nvPr>
            <p:ph type="sldNum" sz="quarter" idx="5"/>
          </p:nvPr>
        </p:nvSpPr>
        <p:spPr/>
        <p:txBody>
          <a:bodyPr/>
          <a:lstStyle/>
          <a:p>
            <a:fld id="{57A46D5C-7759-4104-908B-CA876B7213FB}" type="slidenum">
              <a:rPr lang="en-US" smtClean="0"/>
              <a:t>9</a:t>
            </a:fld>
            <a:endParaRPr lang="en-US"/>
          </a:p>
        </p:txBody>
      </p:sp>
    </p:spTree>
    <p:extLst>
      <p:ext uri="{BB962C8B-B14F-4D97-AF65-F5344CB8AC3E}">
        <p14:creationId xmlns:p14="http://schemas.microsoft.com/office/powerpoint/2010/main" val="1827372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A46D5C-7759-4104-908B-CA876B7213FB}" type="slidenum">
              <a:rPr lang="en-US" smtClean="0"/>
              <a:t>10</a:t>
            </a:fld>
            <a:endParaRPr lang="en-US"/>
          </a:p>
        </p:txBody>
      </p:sp>
    </p:spTree>
    <p:extLst>
      <p:ext uri="{BB962C8B-B14F-4D97-AF65-F5344CB8AC3E}">
        <p14:creationId xmlns:p14="http://schemas.microsoft.com/office/powerpoint/2010/main" val="2518598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642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8129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674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566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781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465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8782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5255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7/4/2019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982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7/4/2019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1976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4062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7/4/2019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62431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405666" y="3161839"/>
            <a:ext cx="6305071" cy="2000548"/>
          </a:xfrm>
          <a:prstGeom prst="rect">
            <a:avLst/>
          </a:prstGeom>
          <a:noFill/>
        </p:spPr>
        <p:txBody>
          <a:bodyPr wrap="square" rtlCol="0">
            <a:spAutoFit/>
          </a:bodyPr>
          <a:lstStyle/>
          <a:p>
            <a:pPr lvl="0"/>
            <a:r>
              <a:rPr lang="en-CA" sz="2000" dirty="0">
                <a:solidFill>
                  <a:schemeClr val="accent2"/>
                </a:solidFill>
              </a:rPr>
              <a:t>Jae Yung Kwon, RN, PhD (c)</a:t>
            </a:r>
          </a:p>
          <a:p>
            <a:pPr lvl="0">
              <a:defRPr/>
            </a:pPr>
            <a:r>
              <a:rPr lang="en-US" sz="2000" dirty="0">
                <a:solidFill>
                  <a:prstClr val="black"/>
                </a:solidFill>
              </a:rPr>
              <a:t>Registered Nurse &amp; PhD Candidate, School of Nursing, UBC (sub-specialization in Measurement, Evaluation and Research Methodology, Faculty of Education, UBC</a:t>
            </a:r>
            <a:r>
              <a:rPr lang="en-US" sz="2000" dirty="0">
                <a:solidFill>
                  <a:schemeClr val="tx1">
                    <a:lumMod val="85000"/>
                    <a:lumOff val="15000"/>
                  </a:schemeClr>
                </a:solidFill>
              </a:rPr>
              <a:t>)</a:t>
            </a:r>
            <a:endParaRPr lang="en-CA" sz="2000" dirty="0">
              <a:solidFill>
                <a:schemeClr val="accent1">
                  <a:lumMod val="75000"/>
                </a:schemeClr>
              </a:solidFill>
            </a:endParaRPr>
          </a:p>
          <a:p>
            <a:pPr algn="l"/>
            <a:endParaRPr lang="en-CA" dirty="0">
              <a:solidFill>
                <a:schemeClr val="accent1">
                  <a:lumMod val="75000"/>
                </a:schemeClr>
              </a:solidFill>
            </a:endParaRPr>
          </a:p>
          <a:p>
            <a:pPr>
              <a:defRPr/>
            </a:pPr>
            <a:endParaRPr lang="en-CA" sz="1300" dirty="0">
              <a:solidFill>
                <a:prstClr val="black"/>
              </a:solidFill>
            </a:endParaRPr>
          </a:p>
          <a:p>
            <a:endParaRPr lang="en-CA" sz="1300" dirty="0"/>
          </a:p>
        </p:txBody>
      </p:sp>
      <p:sp>
        <p:nvSpPr>
          <p:cNvPr id="2" name="TextBox 1"/>
          <p:cNvSpPr txBox="1"/>
          <p:nvPr/>
        </p:nvSpPr>
        <p:spPr>
          <a:xfrm>
            <a:off x="5405666" y="622661"/>
            <a:ext cx="6442199" cy="1565026"/>
          </a:xfrm>
          <a:prstGeom prst="rect">
            <a:avLst/>
          </a:prstGeom>
          <a:solidFill>
            <a:schemeClr val="bg1"/>
          </a:solidFill>
        </p:spPr>
        <p:txBody>
          <a:bodyPr wrap="square" rtlCol="0">
            <a:noAutofit/>
          </a:bodyPr>
          <a:lstStyle/>
          <a:p>
            <a:pPr>
              <a:defRPr/>
            </a:pPr>
            <a:r>
              <a:rPr lang="en-US" sz="3400" dirty="0">
                <a:solidFill>
                  <a:schemeClr val="accent2"/>
                </a:solidFill>
              </a:rPr>
              <a:t>Interpretation and use of patient-reported outcome measures through a philosophical lens </a:t>
            </a:r>
          </a:p>
          <a:p>
            <a:pPr>
              <a:defRPr/>
            </a:pPr>
            <a:r>
              <a:rPr lang="en-US" sz="1600" dirty="0">
                <a:solidFill>
                  <a:prstClr val="black"/>
                </a:solidFill>
              </a:rPr>
              <a:t>BC Cancer Patient </a:t>
            </a:r>
            <a:r>
              <a:rPr lang="en-US" sz="1600" dirty="0" err="1">
                <a:solidFill>
                  <a:prstClr val="black"/>
                </a:solidFill>
              </a:rPr>
              <a:t>Centred</a:t>
            </a:r>
            <a:r>
              <a:rPr lang="en-US" sz="1600" dirty="0">
                <a:solidFill>
                  <a:prstClr val="black"/>
                </a:solidFill>
              </a:rPr>
              <a:t> Measurement</a:t>
            </a:r>
          </a:p>
          <a:p>
            <a:pPr>
              <a:defRPr/>
            </a:pPr>
            <a:r>
              <a:rPr lang="en-US" sz="1600" dirty="0">
                <a:solidFill>
                  <a:prstClr val="black"/>
                </a:solidFill>
              </a:rPr>
              <a:t>July 4th, 2019</a:t>
            </a:r>
            <a:endParaRPr lang="en-US" sz="1600" dirty="0"/>
          </a:p>
        </p:txBody>
      </p:sp>
      <p:pic>
        <p:nvPicPr>
          <p:cNvPr id="5" name="Picture 4">
            <a:extLst>
              <a:ext uri="{FF2B5EF4-FFF2-40B4-BE49-F238E27FC236}">
                <a16:creationId xmlns:a16="http://schemas.microsoft.com/office/drawing/2014/main" id="{4C50E53B-9017-4AE3-AE7C-47B8F2416D3A}"/>
              </a:ext>
            </a:extLst>
          </p:cNvPr>
          <p:cNvPicPr>
            <a:picLocks noChangeAspect="1"/>
          </p:cNvPicPr>
          <p:nvPr/>
        </p:nvPicPr>
        <p:blipFill>
          <a:blip r:embed="rId3"/>
          <a:stretch>
            <a:fillRect/>
          </a:stretch>
        </p:blipFill>
        <p:spPr>
          <a:xfrm>
            <a:off x="5694424" y="5204972"/>
            <a:ext cx="5162550" cy="800100"/>
          </a:xfrm>
          <a:prstGeom prst="rect">
            <a:avLst/>
          </a:prstGeom>
        </p:spPr>
      </p:pic>
      <p:pic>
        <p:nvPicPr>
          <p:cNvPr id="16" name="Picture 15" descr="A picture containing indoor, wall, person&#10;&#10;Description generated with very high confidence">
            <a:extLst>
              <a:ext uri="{FF2B5EF4-FFF2-40B4-BE49-F238E27FC236}">
                <a16:creationId xmlns:a16="http://schemas.microsoft.com/office/drawing/2014/main" id="{FC1DDC2E-9FCA-4BFD-A44B-DA8170630987}"/>
              </a:ext>
            </a:extLst>
          </p:cNvPr>
          <p:cNvPicPr>
            <a:picLocks noChangeAspect="1"/>
          </p:cNvPicPr>
          <p:nvPr/>
        </p:nvPicPr>
        <p:blipFill>
          <a:blip r:embed="rId4"/>
          <a:stretch>
            <a:fillRect/>
          </a:stretch>
        </p:blipFill>
        <p:spPr>
          <a:xfrm>
            <a:off x="565484" y="841519"/>
            <a:ext cx="4572000" cy="4363453"/>
          </a:xfrm>
          <a:prstGeom prst="rect">
            <a:avLst/>
          </a:prstGeom>
          <a:ln w="57150" cmpd="thickThin">
            <a:solidFill>
              <a:srgbClr val="7F7F7F"/>
            </a:solidFill>
            <a:miter lim="800000"/>
          </a:ln>
        </p:spPr>
      </p:pic>
    </p:spTree>
    <p:extLst>
      <p:ext uri="{BB962C8B-B14F-4D97-AF65-F5344CB8AC3E}">
        <p14:creationId xmlns:p14="http://schemas.microsoft.com/office/powerpoint/2010/main" val="2643725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B6DBB-6B6A-4272-A25D-4C41B56E4B1E}"/>
              </a:ext>
            </a:extLst>
          </p:cNvPr>
          <p:cNvSpPr>
            <a:spLocks noGrp="1"/>
          </p:cNvSpPr>
          <p:nvPr>
            <p:ph type="title"/>
          </p:nvPr>
        </p:nvSpPr>
        <p:spPr>
          <a:xfrm>
            <a:off x="976964" y="0"/>
            <a:ext cx="10058400" cy="1450757"/>
          </a:xfrm>
        </p:spPr>
        <p:txBody>
          <a:bodyPr/>
          <a:lstStyle/>
          <a:p>
            <a:r>
              <a:rPr lang="en-US" dirty="0"/>
              <a:t>Considerations</a:t>
            </a:r>
          </a:p>
        </p:txBody>
      </p:sp>
      <p:graphicFrame>
        <p:nvGraphicFramePr>
          <p:cNvPr id="4" name="Table 3">
            <a:extLst>
              <a:ext uri="{FF2B5EF4-FFF2-40B4-BE49-F238E27FC236}">
                <a16:creationId xmlns:a16="http://schemas.microsoft.com/office/drawing/2014/main" id="{A4EE221D-EA9E-446A-83D8-4ADD59C24A27}"/>
              </a:ext>
            </a:extLst>
          </p:cNvPr>
          <p:cNvGraphicFramePr>
            <a:graphicFrameLocks noGrp="1"/>
          </p:cNvGraphicFramePr>
          <p:nvPr>
            <p:extLst>
              <p:ext uri="{D42A27DB-BD31-4B8C-83A1-F6EECF244321}">
                <p14:modId xmlns:p14="http://schemas.microsoft.com/office/powerpoint/2010/main" val="3824073068"/>
              </p:ext>
            </p:extLst>
          </p:nvPr>
        </p:nvGraphicFramePr>
        <p:xfrm>
          <a:off x="74194" y="2192703"/>
          <a:ext cx="12043612" cy="4052736"/>
        </p:xfrm>
        <a:graphic>
          <a:graphicData uri="http://schemas.openxmlformats.org/drawingml/2006/table">
            <a:tbl>
              <a:tblPr firstRow="1" bandRow="1">
                <a:tableStyleId>{5C22544A-7EE6-4342-B048-85BDC9FD1C3A}</a:tableStyleId>
              </a:tblPr>
              <a:tblGrid>
                <a:gridCol w="2749217">
                  <a:extLst>
                    <a:ext uri="{9D8B030D-6E8A-4147-A177-3AD203B41FA5}">
                      <a16:colId xmlns:a16="http://schemas.microsoft.com/office/drawing/2014/main" val="1862471116"/>
                    </a:ext>
                  </a:extLst>
                </a:gridCol>
                <a:gridCol w="3272589">
                  <a:extLst>
                    <a:ext uri="{9D8B030D-6E8A-4147-A177-3AD203B41FA5}">
                      <a16:colId xmlns:a16="http://schemas.microsoft.com/office/drawing/2014/main" val="1496137536"/>
                    </a:ext>
                  </a:extLst>
                </a:gridCol>
                <a:gridCol w="3010903">
                  <a:extLst>
                    <a:ext uri="{9D8B030D-6E8A-4147-A177-3AD203B41FA5}">
                      <a16:colId xmlns:a16="http://schemas.microsoft.com/office/drawing/2014/main" val="1588038470"/>
                    </a:ext>
                  </a:extLst>
                </a:gridCol>
                <a:gridCol w="3010903">
                  <a:extLst>
                    <a:ext uri="{9D8B030D-6E8A-4147-A177-3AD203B41FA5}">
                      <a16:colId xmlns:a16="http://schemas.microsoft.com/office/drawing/2014/main" val="675978452"/>
                    </a:ext>
                  </a:extLst>
                </a:gridCol>
              </a:tblGrid>
              <a:tr h="1096176">
                <a:tc>
                  <a:txBody>
                    <a:bodyPr/>
                    <a:lstStyle/>
                    <a:p>
                      <a:r>
                        <a:rPr lang="en-US" sz="1600" b="1" dirty="0"/>
                        <a:t>Tenets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1. The use of PROMs involves the interpretation of contextual elements</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2. Interpretation of PROMs is an ongoing dialectical interaction</a:t>
                      </a:r>
                      <a:endParaRPr lang="en-CA"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3. The use of PROMs involves openness and reflexivity</a:t>
                      </a:r>
                    </a:p>
                    <a:p>
                      <a:endParaRPr lang="en-US" sz="1600" dirty="0"/>
                    </a:p>
                  </a:txBody>
                  <a:tcPr/>
                </a:tc>
                <a:extLst>
                  <a:ext uri="{0D108BD9-81ED-4DB2-BD59-A6C34878D82A}">
                    <a16:rowId xmlns:a16="http://schemas.microsoft.com/office/drawing/2014/main" val="2212639440"/>
                  </a:ext>
                </a:extLst>
              </a:tr>
              <a:tr h="947714">
                <a:tc>
                  <a:txBody>
                    <a:bodyPr/>
                    <a:lstStyle/>
                    <a:p>
                      <a:r>
                        <a:rPr lang="en-US" sz="1600" b="1" dirty="0"/>
                        <a:t>Practical implications</a:t>
                      </a:r>
                    </a:p>
                  </a:txBody>
                  <a:tcPr/>
                </a:tc>
                <a:tc>
                  <a:txBody>
                    <a:bodyPr/>
                    <a:lstStyle/>
                    <a:p>
                      <a:pPr lvl="0" rtl="0"/>
                      <a:r>
                        <a:rPr lang="en-CA" sz="1600" dirty="0"/>
                        <a:t>Develop standards regarding implementation, interpretation, and reporting on PROMs for different micro-,meso-, and macro-levels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Articulate any views that may influence interpretation of PROMs data and decisions made on the basis of it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Promote openness and reflexivity in understanding the meaning underlying PROMs</a:t>
                      </a:r>
                    </a:p>
                  </a:txBody>
                  <a:tcPr/>
                </a:tc>
                <a:extLst>
                  <a:ext uri="{0D108BD9-81ED-4DB2-BD59-A6C34878D82A}">
                    <a16:rowId xmlns:a16="http://schemas.microsoft.com/office/drawing/2014/main" val="3832211776"/>
                  </a:ext>
                </a:extLst>
              </a:tr>
              <a:tr h="1022436">
                <a:tc>
                  <a:txBody>
                    <a:bodyPr/>
                    <a:lstStyle/>
                    <a:p>
                      <a:r>
                        <a:rPr lang="en-US" sz="1600" b="1" dirty="0"/>
                        <a:t>Key guiding questions</a:t>
                      </a:r>
                    </a:p>
                  </a:txBody>
                  <a:tcPr/>
                </a:tc>
                <a:tc>
                  <a:txBody>
                    <a:bodyPr/>
                    <a:lstStyle/>
                    <a:p>
                      <a:pPr lvl="0" rtl="0"/>
                      <a:r>
                        <a:rPr lang="en-US" sz="1600" dirty="0"/>
                        <a:t>What is the purpose of using PROMs in this context?</a:t>
                      </a:r>
                      <a:endParaRPr lang="en-CA" sz="1600" dirty="0"/>
                    </a:p>
                    <a:p>
                      <a:pPr lvl="0" rtl="0"/>
                      <a:r>
                        <a:rPr lang="en-US" sz="1600" dirty="0"/>
                        <a:t>Whose perspectives are served and/or possibly ignored?</a:t>
                      </a:r>
                      <a:endParaRPr lang="en-CA"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How are my assumptions, beliefs and theories informing the interpretation and use of PROMs?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Does this PROM seem to adequately capture the implied construct for this population? </a:t>
                      </a:r>
                    </a:p>
                  </a:txBody>
                  <a:tcPr/>
                </a:tc>
                <a:extLst>
                  <a:ext uri="{0D108BD9-81ED-4DB2-BD59-A6C34878D82A}">
                    <a16:rowId xmlns:a16="http://schemas.microsoft.com/office/drawing/2014/main" val="1809888031"/>
                  </a:ext>
                </a:extLst>
              </a:tr>
              <a:tr h="713626">
                <a:tc>
                  <a:txBody>
                    <a:bodyPr/>
                    <a:lstStyle/>
                    <a:p>
                      <a:r>
                        <a:rPr lang="en-US" sz="1600" b="1" dirty="0"/>
                        <a:t>Consequences of asking these questions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Helps to seek a balanced appreciation for the different purposes of PROMs use.</a:t>
                      </a:r>
                    </a:p>
                  </a:txBody>
                  <a:tcPr/>
                </a:tc>
                <a:tc>
                  <a:txBody>
                    <a:bodyPr/>
                    <a:lstStyle/>
                    <a:p>
                      <a:r>
                        <a:rPr lang="en-US" sz="1600" dirty="0"/>
                        <a:t>Provides more transparency to the interpretation and use of PROMs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Improves the validity of interpretations based on PROMs scores. </a:t>
                      </a:r>
                    </a:p>
                  </a:txBody>
                  <a:tcPr/>
                </a:tc>
                <a:extLst>
                  <a:ext uri="{0D108BD9-81ED-4DB2-BD59-A6C34878D82A}">
                    <a16:rowId xmlns:a16="http://schemas.microsoft.com/office/drawing/2014/main" val="4027424649"/>
                  </a:ext>
                </a:extLst>
              </a:tr>
            </a:tbl>
          </a:graphicData>
        </a:graphic>
      </p:graphicFrame>
    </p:spTree>
    <p:extLst>
      <p:ext uri="{BB962C8B-B14F-4D97-AF65-F5344CB8AC3E}">
        <p14:creationId xmlns:p14="http://schemas.microsoft.com/office/powerpoint/2010/main" val="3878239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76F67-2EA0-4D74-9DAA-7A5C5481A199}"/>
              </a:ext>
            </a:extLst>
          </p:cNvPr>
          <p:cNvSpPr>
            <a:spLocks noGrp="1"/>
          </p:cNvSpPr>
          <p:nvPr>
            <p:ph type="title"/>
          </p:nvPr>
        </p:nvSpPr>
        <p:spPr/>
        <p:txBody>
          <a:bodyPr/>
          <a:lstStyle/>
          <a:p>
            <a:r>
              <a:rPr lang="en-US" dirty="0"/>
              <a:t>Thank You !</a:t>
            </a:r>
          </a:p>
        </p:txBody>
      </p:sp>
      <p:sp>
        <p:nvSpPr>
          <p:cNvPr id="3" name="Content Placeholder 2">
            <a:extLst>
              <a:ext uri="{FF2B5EF4-FFF2-40B4-BE49-F238E27FC236}">
                <a16:creationId xmlns:a16="http://schemas.microsoft.com/office/drawing/2014/main" id="{F67044C5-C22F-4D4C-A40B-E114DD0B163A}"/>
              </a:ext>
            </a:extLst>
          </p:cNvPr>
          <p:cNvSpPr>
            <a:spLocks noGrp="1"/>
          </p:cNvSpPr>
          <p:nvPr>
            <p:ph idx="1"/>
          </p:nvPr>
        </p:nvSpPr>
        <p:spPr/>
        <p:txBody>
          <a:bodyPr/>
          <a:lstStyle/>
          <a:p>
            <a:r>
              <a:rPr lang="en-US" dirty="0"/>
              <a:t>Questions? </a:t>
            </a:r>
          </a:p>
        </p:txBody>
      </p:sp>
      <p:sp>
        <p:nvSpPr>
          <p:cNvPr id="4" name="TextBox 3">
            <a:extLst>
              <a:ext uri="{FF2B5EF4-FFF2-40B4-BE49-F238E27FC236}">
                <a16:creationId xmlns:a16="http://schemas.microsoft.com/office/drawing/2014/main" id="{F890354A-387B-4D2B-87B3-475D86D2594E}"/>
              </a:ext>
            </a:extLst>
          </p:cNvPr>
          <p:cNvSpPr txBox="1"/>
          <p:nvPr/>
        </p:nvSpPr>
        <p:spPr>
          <a:xfrm>
            <a:off x="1097280" y="2712660"/>
            <a:ext cx="6305071" cy="2000548"/>
          </a:xfrm>
          <a:prstGeom prst="rect">
            <a:avLst/>
          </a:prstGeom>
          <a:noFill/>
        </p:spPr>
        <p:txBody>
          <a:bodyPr wrap="square" rtlCol="0">
            <a:spAutoFit/>
          </a:bodyPr>
          <a:lstStyle/>
          <a:p>
            <a:pPr lvl="0"/>
            <a:r>
              <a:rPr lang="en-CA" sz="2000" dirty="0">
                <a:solidFill>
                  <a:schemeClr val="accent2"/>
                </a:solidFill>
              </a:rPr>
              <a:t>Jae Yung Kwon, RN, PhD (c)</a:t>
            </a:r>
          </a:p>
          <a:p>
            <a:pPr lvl="0">
              <a:defRPr/>
            </a:pPr>
            <a:r>
              <a:rPr lang="en-US" sz="2000" dirty="0">
                <a:solidFill>
                  <a:prstClr val="black"/>
                </a:solidFill>
              </a:rPr>
              <a:t>Registered Nurse &amp; PhD Candidate, School of Nursing, UBC (sub-specialization in Measurement, Evaluation and Research Methodology, Faculty of Education, UBC</a:t>
            </a:r>
            <a:r>
              <a:rPr lang="en-US" sz="2000" dirty="0">
                <a:solidFill>
                  <a:schemeClr val="tx1">
                    <a:lumMod val="85000"/>
                    <a:lumOff val="15000"/>
                  </a:schemeClr>
                </a:solidFill>
              </a:rPr>
              <a:t>)</a:t>
            </a:r>
            <a:endParaRPr lang="en-CA" sz="2000" dirty="0">
              <a:solidFill>
                <a:schemeClr val="accent1">
                  <a:lumMod val="75000"/>
                </a:schemeClr>
              </a:solidFill>
            </a:endParaRPr>
          </a:p>
          <a:p>
            <a:pPr algn="l"/>
            <a:endParaRPr lang="en-CA" dirty="0">
              <a:solidFill>
                <a:schemeClr val="accent1">
                  <a:lumMod val="75000"/>
                </a:schemeClr>
              </a:solidFill>
            </a:endParaRPr>
          </a:p>
          <a:p>
            <a:pPr>
              <a:defRPr/>
            </a:pPr>
            <a:endParaRPr lang="en-CA" sz="1300" dirty="0">
              <a:solidFill>
                <a:prstClr val="black"/>
              </a:solidFill>
            </a:endParaRPr>
          </a:p>
          <a:p>
            <a:endParaRPr lang="en-CA" sz="1300" dirty="0"/>
          </a:p>
        </p:txBody>
      </p:sp>
      <p:pic>
        <p:nvPicPr>
          <p:cNvPr id="5" name="Picture 4">
            <a:extLst>
              <a:ext uri="{FF2B5EF4-FFF2-40B4-BE49-F238E27FC236}">
                <a16:creationId xmlns:a16="http://schemas.microsoft.com/office/drawing/2014/main" id="{AA856F96-30B1-4074-A734-E6C2C0A8EB29}"/>
              </a:ext>
            </a:extLst>
          </p:cNvPr>
          <p:cNvPicPr>
            <a:picLocks noChangeAspect="1"/>
          </p:cNvPicPr>
          <p:nvPr/>
        </p:nvPicPr>
        <p:blipFill>
          <a:blip r:embed="rId2"/>
          <a:stretch>
            <a:fillRect/>
          </a:stretch>
        </p:blipFill>
        <p:spPr>
          <a:xfrm>
            <a:off x="1036320" y="4780034"/>
            <a:ext cx="5162550" cy="800100"/>
          </a:xfrm>
          <a:prstGeom prst="rect">
            <a:avLst/>
          </a:prstGeom>
        </p:spPr>
      </p:pic>
    </p:spTree>
    <p:extLst>
      <p:ext uri="{BB962C8B-B14F-4D97-AF65-F5344CB8AC3E}">
        <p14:creationId xmlns:p14="http://schemas.microsoft.com/office/powerpoint/2010/main" val="3186647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C7C28-5130-4184-A67A-58855B0385E3}"/>
              </a:ext>
            </a:extLst>
          </p:cNvPr>
          <p:cNvSpPr>
            <a:spLocks noGrp="1"/>
          </p:cNvSpPr>
          <p:nvPr>
            <p:ph type="title"/>
          </p:nvPr>
        </p:nvSpPr>
        <p:spPr/>
        <p:txBody>
          <a:bodyPr/>
          <a:lstStyle/>
          <a:p>
            <a:r>
              <a:rPr lang="en-US" dirty="0"/>
              <a:t>Outline </a:t>
            </a:r>
          </a:p>
        </p:txBody>
      </p:sp>
      <p:sp>
        <p:nvSpPr>
          <p:cNvPr id="3" name="Content Placeholder 2">
            <a:extLst>
              <a:ext uri="{FF2B5EF4-FFF2-40B4-BE49-F238E27FC236}">
                <a16:creationId xmlns:a16="http://schemas.microsoft.com/office/drawing/2014/main" id="{AED9EA1D-B53C-46E2-B485-FE130274B923}"/>
              </a:ext>
            </a:extLst>
          </p:cNvPr>
          <p:cNvSpPr>
            <a:spLocks noGrp="1"/>
          </p:cNvSpPr>
          <p:nvPr>
            <p:ph idx="1"/>
          </p:nvPr>
        </p:nvSpPr>
        <p:spPr/>
        <p:txBody>
          <a:bodyPr/>
          <a:lstStyle/>
          <a:p>
            <a:pPr marL="0" indent="0">
              <a:buNone/>
            </a:pPr>
            <a:endParaRPr lang="en-US" dirty="0"/>
          </a:p>
        </p:txBody>
      </p:sp>
      <p:graphicFrame>
        <p:nvGraphicFramePr>
          <p:cNvPr id="5" name="Diagram 4">
            <a:extLst>
              <a:ext uri="{FF2B5EF4-FFF2-40B4-BE49-F238E27FC236}">
                <a16:creationId xmlns:a16="http://schemas.microsoft.com/office/drawing/2014/main" id="{D9C2465B-C34B-4BA6-9476-3356FA039307}"/>
              </a:ext>
            </a:extLst>
          </p:cNvPr>
          <p:cNvGraphicFramePr/>
          <p:nvPr>
            <p:extLst>
              <p:ext uri="{D42A27DB-BD31-4B8C-83A1-F6EECF244321}">
                <p14:modId xmlns:p14="http://schemas.microsoft.com/office/powerpoint/2010/main" val="2589582919"/>
              </p:ext>
            </p:extLst>
          </p:nvPr>
        </p:nvGraphicFramePr>
        <p:xfrm>
          <a:off x="1097280" y="1877818"/>
          <a:ext cx="9853948" cy="3785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2626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71A33-38AC-49AC-A758-8ABB6C07E4EC}"/>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C84E30B3-A6D0-466D-A390-11CFF23CF78F}"/>
              </a:ext>
            </a:extLst>
          </p:cNvPr>
          <p:cNvSpPr>
            <a:spLocks noGrp="1"/>
          </p:cNvSpPr>
          <p:nvPr>
            <p:ph idx="1"/>
          </p:nvPr>
        </p:nvSpPr>
        <p:spPr>
          <a:xfrm>
            <a:off x="1295400" y="2556932"/>
            <a:ext cx="9889953" cy="3318936"/>
          </a:xfrm>
        </p:spPr>
        <p:txBody>
          <a:bodyPr/>
          <a:lstStyle/>
          <a:p>
            <a:r>
              <a:rPr lang="en-US" dirty="0"/>
              <a:t>Dr. Richard Sawatzky  (co-supervisor), Professor of Nursing, Trinity Western </a:t>
            </a:r>
          </a:p>
          <a:p>
            <a:r>
              <a:rPr lang="en-US" dirty="0"/>
              <a:t>Dr. Sally Thorne, Professor of Nursing, UBC  </a:t>
            </a:r>
          </a:p>
        </p:txBody>
      </p:sp>
      <p:sp>
        <p:nvSpPr>
          <p:cNvPr id="6" name="Rectangle 5">
            <a:extLst>
              <a:ext uri="{FF2B5EF4-FFF2-40B4-BE49-F238E27FC236}">
                <a16:creationId xmlns:a16="http://schemas.microsoft.com/office/drawing/2014/main" id="{7A09B553-20D6-4D28-AE3D-6BEB10FF6823}"/>
              </a:ext>
            </a:extLst>
          </p:cNvPr>
          <p:cNvSpPr/>
          <p:nvPr/>
        </p:nvSpPr>
        <p:spPr>
          <a:xfrm>
            <a:off x="1295400" y="4362703"/>
            <a:ext cx="8406063" cy="1754326"/>
          </a:xfrm>
          <a:prstGeom prst="rect">
            <a:avLst/>
          </a:prstGeom>
        </p:spPr>
        <p:txBody>
          <a:bodyPr wrap="square">
            <a:spAutoFit/>
          </a:bodyPr>
          <a:lstStyle/>
          <a:p>
            <a:r>
              <a:rPr lang="en-CA" b="1" dirty="0"/>
              <a:t>Related reference: </a:t>
            </a:r>
            <a:r>
              <a:rPr lang="en-CA" dirty="0"/>
              <a:t>Kwon, Jae Yung, Sally Thorne, and Richard Sawatzky</a:t>
            </a:r>
          </a:p>
          <a:p>
            <a:r>
              <a:rPr lang="en-CA" dirty="0"/>
              <a:t>(2019) Interpretation and Use of Patient-Reported Outcome Measures through a Philosophical Lens. Quality of Life Research: An International Journal of Quality of Life Aspects of Treatment, Care and Rehabilitation 28(3): 629–636.</a:t>
            </a:r>
          </a:p>
          <a:p>
            <a:endParaRPr lang="en-CA" i="1" dirty="0"/>
          </a:p>
          <a:p>
            <a:endParaRPr lang="en-CA" dirty="0"/>
          </a:p>
        </p:txBody>
      </p:sp>
    </p:spTree>
    <p:extLst>
      <p:ext uri="{BB962C8B-B14F-4D97-AF65-F5344CB8AC3E}">
        <p14:creationId xmlns:p14="http://schemas.microsoft.com/office/powerpoint/2010/main" val="164995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4F57CE-F016-45E8-AE0D-4F969DEE1692}"/>
              </a:ext>
            </a:extLst>
          </p:cNvPr>
          <p:cNvSpPr>
            <a:spLocks noGrp="1"/>
          </p:cNvSpPr>
          <p:nvPr>
            <p:ph type="title"/>
          </p:nvPr>
        </p:nvSpPr>
        <p:spPr>
          <a:xfrm>
            <a:off x="6411685" y="634946"/>
            <a:ext cx="5127171" cy="1450757"/>
          </a:xfrm>
        </p:spPr>
        <p:txBody>
          <a:bodyPr>
            <a:normAutofit/>
          </a:bodyPr>
          <a:lstStyle/>
          <a:p>
            <a:r>
              <a:rPr lang="en-US" sz="3700"/>
              <a:t>Patient-reported Outcome Measures (PROMs)</a:t>
            </a:r>
          </a:p>
        </p:txBody>
      </p:sp>
      <p:pic>
        <p:nvPicPr>
          <p:cNvPr id="45" name="Picture 44" descr="A close up of a logo&#10;&#10;Description generated with high confidence">
            <a:extLst>
              <a:ext uri="{FF2B5EF4-FFF2-40B4-BE49-F238E27FC236}">
                <a16:creationId xmlns:a16="http://schemas.microsoft.com/office/drawing/2014/main" id="{3445AB7E-9F45-47A4-B8FD-94C05CABC5A9}"/>
              </a:ext>
            </a:extLst>
          </p:cNvPr>
          <p:cNvPicPr>
            <a:picLocks noChangeAspect="1"/>
          </p:cNvPicPr>
          <p:nvPr/>
        </p:nvPicPr>
        <p:blipFill>
          <a:blip r:embed="rId2"/>
          <a:stretch>
            <a:fillRect/>
          </a:stretch>
        </p:blipFill>
        <p:spPr>
          <a:xfrm>
            <a:off x="643192" y="1039897"/>
            <a:ext cx="5451627" cy="4458164"/>
          </a:xfrm>
          <a:prstGeom prst="rect">
            <a:avLst/>
          </a:prstGeom>
        </p:spPr>
      </p:pic>
      <p:cxnSp>
        <p:nvCxnSpPr>
          <p:cNvPr id="52" name="Straight Connector 5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6A32DE-786D-4764-92DC-7FA30AABC6B2}"/>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sz="2400" dirty="0"/>
              <a:t> Multi-item scales administered to patients to assess their perspectives of their </a:t>
            </a:r>
            <a:r>
              <a:rPr lang="en-US" sz="2400" b="1" dirty="0">
                <a:solidFill>
                  <a:srgbClr val="F5C971"/>
                </a:solidFill>
              </a:rPr>
              <a:t>health &amp; quality of life</a:t>
            </a:r>
            <a:r>
              <a:rPr lang="en-US" sz="2400" dirty="0"/>
              <a:t>. </a:t>
            </a:r>
          </a:p>
          <a:p>
            <a:pPr>
              <a:buFont typeface="Arial" panose="020B0604020202020204" pitchFamily="34" charset="0"/>
              <a:buChar char="•"/>
            </a:pPr>
            <a:r>
              <a:rPr lang="en-US" sz="2400" dirty="0"/>
              <a:t> Assess the impact of disease and treatment from a patient’s point of view, including their </a:t>
            </a:r>
            <a:r>
              <a:rPr lang="en-US" sz="2400" b="1" dirty="0">
                <a:solidFill>
                  <a:schemeClr val="accent2"/>
                </a:solidFill>
              </a:rPr>
              <a:t>symptoms</a:t>
            </a:r>
            <a:r>
              <a:rPr lang="en-US" sz="2400" dirty="0"/>
              <a:t> and </a:t>
            </a:r>
            <a:r>
              <a:rPr lang="en-US" sz="2400" b="1" dirty="0">
                <a:solidFill>
                  <a:srgbClr val="7030A0"/>
                </a:solidFill>
              </a:rPr>
              <a:t>physical</a:t>
            </a:r>
            <a:r>
              <a:rPr lang="en-US" sz="2400" dirty="0"/>
              <a:t>, </a:t>
            </a:r>
            <a:r>
              <a:rPr lang="en-US" sz="2400" b="1" dirty="0">
                <a:solidFill>
                  <a:schemeClr val="tx2">
                    <a:lumMod val="50000"/>
                  </a:schemeClr>
                </a:solidFill>
              </a:rPr>
              <a:t>mental</a:t>
            </a:r>
            <a:r>
              <a:rPr lang="en-US" sz="2400" dirty="0"/>
              <a:t> and </a:t>
            </a:r>
            <a:r>
              <a:rPr lang="en-US" sz="2400" b="1" dirty="0">
                <a:solidFill>
                  <a:srgbClr val="0070C0"/>
                </a:solidFill>
              </a:rPr>
              <a:t>social</a:t>
            </a:r>
            <a:r>
              <a:rPr lang="en-US" sz="2400" dirty="0"/>
              <a:t> health status (Deshpande et al., 2011).</a:t>
            </a:r>
          </a:p>
          <a:p>
            <a:endParaRPr lang="en-US" sz="2400" dirty="0"/>
          </a:p>
        </p:txBody>
      </p:sp>
      <p:sp>
        <p:nvSpPr>
          <p:cNvPr id="54" name="Rectangle 5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71589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16BF-3392-4097-B893-0FAC0F8E4D9D}"/>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132D4E1A-D1F0-45A4-9287-AAFB47357FF0}"/>
              </a:ext>
            </a:extLst>
          </p:cNvPr>
          <p:cNvSpPr>
            <a:spLocks noGrp="1"/>
          </p:cNvSpPr>
          <p:nvPr>
            <p:ph idx="1"/>
          </p:nvPr>
        </p:nvSpPr>
        <p:spPr/>
        <p:txBody>
          <a:bodyPr>
            <a:normAutofit/>
          </a:bodyPr>
          <a:lstStyle/>
          <a:p>
            <a:pPr marL="0" indent="0">
              <a:buNone/>
            </a:pPr>
            <a:r>
              <a:rPr lang="en-US" sz="2400" dirty="0"/>
              <a:t>Use of PROMs is complicated by tensions that may arise to achieve different healthcare goals and competing priorities: </a:t>
            </a:r>
          </a:p>
          <a:p>
            <a:pPr marL="457200" indent="-457200">
              <a:buFont typeface="+mj-lt"/>
              <a:buAutoNum type="arabicPeriod"/>
            </a:pPr>
            <a:r>
              <a:rPr lang="en-US" sz="2400" b="1" dirty="0"/>
              <a:t>Individual patient level</a:t>
            </a:r>
          </a:p>
          <a:p>
            <a:pPr marL="749808" lvl="1" indent="-457200"/>
            <a:r>
              <a:rPr lang="en-US" sz="2000" dirty="0"/>
              <a:t>Enhance communication between patients and clinicians</a:t>
            </a:r>
          </a:p>
          <a:p>
            <a:pPr marL="749808" lvl="1" indent="-457200"/>
            <a:r>
              <a:rPr lang="en-US" sz="2000" dirty="0"/>
              <a:t>Improve detection of patient problems </a:t>
            </a:r>
          </a:p>
          <a:p>
            <a:pPr marL="749808" lvl="1" indent="-457200"/>
            <a:r>
              <a:rPr lang="en-US" sz="2000" dirty="0"/>
              <a:t>Inform patient-</a:t>
            </a:r>
            <a:r>
              <a:rPr lang="en-US" sz="2000" dirty="0" err="1"/>
              <a:t>centred</a:t>
            </a:r>
            <a:r>
              <a:rPr lang="en-US" sz="2000" dirty="0"/>
              <a:t> decision-making</a:t>
            </a:r>
          </a:p>
          <a:p>
            <a:pPr marL="457200" indent="-457200">
              <a:buFont typeface="+mj-lt"/>
              <a:buAutoNum type="arabicPeriod"/>
            </a:pPr>
            <a:r>
              <a:rPr lang="en-US" sz="2400" b="1" dirty="0"/>
              <a:t>Aggregate level </a:t>
            </a:r>
            <a:r>
              <a:rPr lang="en-US" sz="2400" dirty="0"/>
              <a:t>(e.g., group practices, hospitals, and organizations)</a:t>
            </a:r>
          </a:p>
          <a:p>
            <a:pPr lvl="1"/>
            <a:r>
              <a:rPr lang="en-US" sz="2000" dirty="0"/>
              <a:t>    Quality improvement, accreditation &amp; comparison of healthcare organizations</a:t>
            </a:r>
          </a:p>
          <a:p>
            <a:pPr marL="635508" lvl="1" indent="-342900"/>
            <a:endParaRPr lang="en-US" sz="2200" dirty="0"/>
          </a:p>
        </p:txBody>
      </p:sp>
    </p:spTree>
    <p:extLst>
      <p:ext uri="{BB962C8B-B14F-4D97-AF65-F5344CB8AC3E}">
        <p14:creationId xmlns:p14="http://schemas.microsoft.com/office/powerpoint/2010/main" val="3414367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0BE0-40D1-433F-88DC-38CB86AA2AD3}"/>
              </a:ext>
            </a:extLst>
          </p:cNvPr>
          <p:cNvSpPr>
            <a:spLocks noGrp="1"/>
          </p:cNvSpPr>
          <p:nvPr>
            <p:ph type="title"/>
          </p:nvPr>
        </p:nvSpPr>
        <p:spPr/>
        <p:txBody>
          <a:bodyPr/>
          <a:lstStyle/>
          <a:p>
            <a:r>
              <a:rPr lang="en-US" dirty="0"/>
              <a:t>Hermeneutics</a:t>
            </a:r>
          </a:p>
        </p:txBody>
      </p:sp>
      <p:sp>
        <p:nvSpPr>
          <p:cNvPr id="3" name="Content Placeholder 2">
            <a:extLst>
              <a:ext uri="{FF2B5EF4-FFF2-40B4-BE49-F238E27FC236}">
                <a16:creationId xmlns:a16="http://schemas.microsoft.com/office/drawing/2014/main" id="{0E9CC989-53CE-4578-A080-AFE367035E97}"/>
              </a:ext>
            </a:extLst>
          </p:cNvPr>
          <p:cNvSpPr>
            <a:spLocks noGrp="1"/>
          </p:cNvSpPr>
          <p:nvPr>
            <p:ph idx="1"/>
          </p:nvPr>
        </p:nvSpPr>
        <p:spPr/>
        <p:txBody>
          <a:bodyPr/>
          <a:lstStyle/>
          <a:p>
            <a:r>
              <a:rPr lang="en-US" sz="2400" dirty="0"/>
              <a:t>Hermeneutics can be used to examine how different users (e.g., patients, clinicians, administrators, and policy-makers) interpret and use PROMs and the broader context.</a:t>
            </a:r>
          </a:p>
          <a:p>
            <a:pPr>
              <a:buFont typeface="Arial" panose="020B0604020202020204" pitchFamily="34" charset="0"/>
              <a:buChar char="•"/>
            </a:pPr>
            <a:r>
              <a:rPr lang="en-US" sz="2400" dirty="0"/>
              <a:t>  both a philosophy and methodology concerned with the nature of interpretation (Gadamer, 1998).</a:t>
            </a:r>
          </a:p>
          <a:p>
            <a:pPr>
              <a:buFont typeface="Arial" panose="020B0604020202020204" pitchFamily="34" charset="0"/>
              <a:buChar char="•"/>
            </a:pPr>
            <a:r>
              <a:rPr lang="en-US" sz="2400" dirty="0"/>
              <a:t>  emphasizes the dialectical processes that occur during the interpretation of PROMs, in which underlying assumptions are identified and examined</a:t>
            </a:r>
          </a:p>
          <a:p>
            <a:endParaRPr lang="en-US" dirty="0"/>
          </a:p>
        </p:txBody>
      </p:sp>
    </p:spTree>
    <p:extLst>
      <p:ext uri="{BB962C8B-B14F-4D97-AF65-F5344CB8AC3E}">
        <p14:creationId xmlns:p14="http://schemas.microsoft.com/office/powerpoint/2010/main" val="987376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82A7-2D2C-4C22-B47B-3A7683125F86}"/>
              </a:ext>
            </a:extLst>
          </p:cNvPr>
          <p:cNvSpPr>
            <a:spLocks noGrp="1"/>
          </p:cNvSpPr>
          <p:nvPr>
            <p:ph type="title"/>
          </p:nvPr>
        </p:nvSpPr>
        <p:spPr/>
        <p:txBody>
          <a:bodyPr>
            <a:normAutofit/>
          </a:bodyPr>
          <a:lstStyle/>
          <a:p>
            <a:r>
              <a:rPr lang="en-US" b="1" dirty="0">
                <a:solidFill>
                  <a:srgbClr val="262626"/>
                </a:solidFill>
              </a:rPr>
              <a:t>1. Use of </a:t>
            </a:r>
            <a:r>
              <a:rPr lang="en-US" b="1" dirty="0" err="1">
                <a:solidFill>
                  <a:srgbClr val="262626"/>
                </a:solidFill>
              </a:rPr>
              <a:t>PROMs</a:t>
            </a:r>
            <a:r>
              <a:rPr lang="en-US" b="1" dirty="0">
                <a:solidFill>
                  <a:srgbClr val="262626"/>
                </a:solidFill>
              </a:rPr>
              <a:t> involves </a:t>
            </a:r>
            <a:br>
              <a:rPr lang="en-US" b="1" dirty="0">
                <a:solidFill>
                  <a:srgbClr val="262626"/>
                </a:solidFill>
              </a:rPr>
            </a:br>
            <a:r>
              <a:rPr lang="en-US" b="1" dirty="0">
                <a:solidFill>
                  <a:srgbClr val="262626"/>
                </a:solidFill>
              </a:rPr>
              <a:t>interpretation of contextual elements</a:t>
            </a:r>
            <a:endParaRPr lang="en-US" dirty="0"/>
          </a:p>
        </p:txBody>
      </p:sp>
      <p:pic>
        <p:nvPicPr>
          <p:cNvPr id="4" name="Content Placeholder 3">
            <a:extLst>
              <a:ext uri="{FF2B5EF4-FFF2-40B4-BE49-F238E27FC236}">
                <a16:creationId xmlns:a16="http://schemas.microsoft.com/office/drawing/2014/main" id="{0D4C207B-A82C-4756-8406-CD01E37D692A}"/>
              </a:ext>
            </a:extLst>
          </p:cNvPr>
          <p:cNvPicPr>
            <a:picLocks noGrp="1"/>
          </p:cNvPicPr>
          <p:nvPr>
            <p:ph idx="1"/>
          </p:nvPr>
        </p:nvPicPr>
        <p:blipFill>
          <a:blip r:embed="rId3"/>
          <a:stretch>
            <a:fillRect/>
          </a:stretch>
        </p:blipFill>
        <p:spPr>
          <a:xfrm>
            <a:off x="3616704" y="1846263"/>
            <a:ext cx="5018918" cy="4022725"/>
          </a:xfrm>
          <a:prstGeom prst="rect">
            <a:avLst/>
          </a:prstGeom>
        </p:spPr>
      </p:pic>
      <p:sp>
        <p:nvSpPr>
          <p:cNvPr id="5" name="TextBox 4">
            <a:extLst>
              <a:ext uri="{FF2B5EF4-FFF2-40B4-BE49-F238E27FC236}">
                <a16:creationId xmlns:a16="http://schemas.microsoft.com/office/drawing/2014/main" id="{0E18A821-EF54-495C-BFE3-599F9D9F076F}"/>
              </a:ext>
            </a:extLst>
          </p:cNvPr>
          <p:cNvSpPr txBox="1"/>
          <p:nvPr/>
        </p:nvSpPr>
        <p:spPr>
          <a:xfrm>
            <a:off x="7891626" y="4335844"/>
            <a:ext cx="3679257" cy="1200329"/>
          </a:xfrm>
          <a:prstGeom prst="rect">
            <a:avLst/>
          </a:prstGeom>
          <a:noFill/>
        </p:spPr>
        <p:txBody>
          <a:bodyPr wrap="square" rtlCol="0">
            <a:spAutoFit/>
          </a:bodyPr>
          <a:lstStyle/>
          <a:p>
            <a:r>
              <a:rPr lang="en-US" b="1" dirty="0">
                <a:solidFill>
                  <a:srgbClr val="262626"/>
                </a:solidFill>
              </a:rPr>
              <a:t>Macro-level</a:t>
            </a:r>
            <a:r>
              <a:rPr lang="en-US" dirty="0">
                <a:solidFill>
                  <a:srgbClr val="262626"/>
                </a:solidFill>
              </a:rPr>
              <a:t>: Administrators and policy-makers may use them to assess the effectiveness of treatment protocols and health care policy. </a:t>
            </a:r>
          </a:p>
        </p:txBody>
      </p:sp>
      <p:sp>
        <p:nvSpPr>
          <p:cNvPr id="6" name="TextBox 5">
            <a:extLst>
              <a:ext uri="{FF2B5EF4-FFF2-40B4-BE49-F238E27FC236}">
                <a16:creationId xmlns:a16="http://schemas.microsoft.com/office/drawing/2014/main" id="{35255E05-1B93-48DB-9416-C6585BE607C2}"/>
              </a:ext>
            </a:extLst>
          </p:cNvPr>
          <p:cNvSpPr txBox="1"/>
          <p:nvPr/>
        </p:nvSpPr>
        <p:spPr>
          <a:xfrm>
            <a:off x="7073522" y="2283892"/>
            <a:ext cx="3679257" cy="923330"/>
          </a:xfrm>
          <a:prstGeom prst="rect">
            <a:avLst/>
          </a:prstGeom>
          <a:noFill/>
        </p:spPr>
        <p:txBody>
          <a:bodyPr wrap="square" rtlCol="0">
            <a:spAutoFit/>
          </a:bodyPr>
          <a:lstStyle/>
          <a:p>
            <a:r>
              <a:rPr lang="en-US" b="1" dirty="0">
                <a:solidFill>
                  <a:srgbClr val="262626"/>
                </a:solidFill>
              </a:rPr>
              <a:t>Micro-level</a:t>
            </a:r>
            <a:r>
              <a:rPr lang="en-US" dirty="0">
                <a:solidFill>
                  <a:srgbClr val="262626"/>
                </a:solidFill>
              </a:rPr>
              <a:t>: Patients and clinicians may use </a:t>
            </a:r>
            <a:r>
              <a:rPr lang="en-US" dirty="0" err="1">
                <a:solidFill>
                  <a:srgbClr val="262626"/>
                </a:solidFill>
              </a:rPr>
              <a:t>PROMs</a:t>
            </a:r>
            <a:r>
              <a:rPr lang="en-US" dirty="0">
                <a:solidFill>
                  <a:srgbClr val="262626"/>
                </a:solidFill>
              </a:rPr>
              <a:t> to inform individualized care.</a:t>
            </a:r>
          </a:p>
        </p:txBody>
      </p:sp>
      <p:sp>
        <p:nvSpPr>
          <p:cNvPr id="7" name="TextBox 6">
            <a:extLst>
              <a:ext uri="{FF2B5EF4-FFF2-40B4-BE49-F238E27FC236}">
                <a16:creationId xmlns:a16="http://schemas.microsoft.com/office/drawing/2014/main" id="{54FED698-13C2-4D45-975F-7D6DF9347A52}"/>
              </a:ext>
            </a:extLst>
          </p:cNvPr>
          <p:cNvSpPr txBox="1"/>
          <p:nvPr/>
        </p:nvSpPr>
        <p:spPr>
          <a:xfrm>
            <a:off x="894517" y="3958435"/>
            <a:ext cx="3679256" cy="1200329"/>
          </a:xfrm>
          <a:prstGeom prst="rect">
            <a:avLst/>
          </a:prstGeom>
          <a:noFill/>
        </p:spPr>
        <p:txBody>
          <a:bodyPr wrap="square" rtlCol="0">
            <a:spAutoFit/>
          </a:bodyPr>
          <a:lstStyle/>
          <a:p>
            <a:r>
              <a:rPr lang="en-US" b="1" dirty="0" err="1">
                <a:solidFill>
                  <a:srgbClr val="262626"/>
                </a:solidFill>
              </a:rPr>
              <a:t>Meso</a:t>
            </a:r>
            <a:r>
              <a:rPr lang="en-US" b="1" dirty="0">
                <a:solidFill>
                  <a:srgbClr val="262626"/>
                </a:solidFill>
              </a:rPr>
              <a:t>-level</a:t>
            </a:r>
            <a:r>
              <a:rPr lang="en-US" dirty="0">
                <a:solidFill>
                  <a:srgbClr val="262626"/>
                </a:solidFill>
              </a:rPr>
              <a:t>: Clinicians and administrators may use </a:t>
            </a:r>
            <a:r>
              <a:rPr lang="en-US" dirty="0" err="1">
                <a:solidFill>
                  <a:srgbClr val="262626"/>
                </a:solidFill>
              </a:rPr>
              <a:t>PROMs</a:t>
            </a:r>
            <a:r>
              <a:rPr lang="en-US" dirty="0">
                <a:solidFill>
                  <a:srgbClr val="262626"/>
                </a:solidFill>
              </a:rPr>
              <a:t> to compare the quality of the care provided.</a:t>
            </a:r>
          </a:p>
        </p:txBody>
      </p:sp>
      <p:sp>
        <p:nvSpPr>
          <p:cNvPr id="3" name="TextBox 2">
            <a:extLst>
              <a:ext uri="{FF2B5EF4-FFF2-40B4-BE49-F238E27FC236}">
                <a16:creationId xmlns:a16="http://schemas.microsoft.com/office/drawing/2014/main" id="{DB6BFB74-42EB-4E42-9D79-BB34C726C9C0}"/>
              </a:ext>
            </a:extLst>
          </p:cNvPr>
          <p:cNvSpPr txBox="1"/>
          <p:nvPr/>
        </p:nvSpPr>
        <p:spPr>
          <a:xfrm>
            <a:off x="128337" y="6405871"/>
            <a:ext cx="12476747" cy="369332"/>
          </a:xfrm>
          <a:prstGeom prst="rect">
            <a:avLst/>
          </a:prstGeom>
          <a:noFill/>
        </p:spPr>
        <p:txBody>
          <a:bodyPr wrap="square" rtlCol="0">
            <a:spAutoFit/>
          </a:bodyPr>
          <a:lstStyle/>
          <a:p>
            <a:r>
              <a:rPr lang="en-US" dirty="0">
                <a:solidFill>
                  <a:schemeClr val="bg1"/>
                </a:solidFill>
              </a:rPr>
              <a:t>By recognizing contextual elements, we may be able to better attend to the tensions embedded within healthcare system levels </a:t>
            </a:r>
          </a:p>
        </p:txBody>
      </p:sp>
    </p:spTree>
    <p:extLst>
      <p:ext uri="{BB962C8B-B14F-4D97-AF65-F5344CB8AC3E}">
        <p14:creationId xmlns:p14="http://schemas.microsoft.com/office/powerpoint/2010/main" val="776780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DEB6-B27C-4E8F-BC4A-FC013EAB0E92}"/>
              </a:ext>
            </a:extLst>
          </p:cNvPr>
          <p:cNvSpPr>
            <a:spLocks noGrp="1"/>
          </p:cNvSpPr>
          <p:nvPr>
            <p:ph type="title"/>
          </p:nvPr>
        </p:nvSpPr>
        <p:spPr>
          <a:xfrm>
            <a:off x="1097280" y="286603"/>
            <a:ext cx="10058400" cy="1450757"/>
          </a:xfrm>
        </p:spPr>
        <p:txBody>
          <a:bodyPr>
            <a:normAutofit/>
          </a:bodyPr>
          <a:lstStyle/>
          <a:p>
            <a:r>
              <a:rPr lang="en-US" b="1" dirty="0"/>
              <a:t>2. Interpretation of PROMs is an </a:t>
            </a:r>
            <a:br>
              <a:rPr lang="en-US" b="1" dirty="0"/>
            </a:br>
            <a:r>
              <a:rPr lang="en-US" b="1" dirty="0"/>
              <a:t>ongoing dialectical interaction</a:t>
            </a:r>
            <a:endParaRPr lang="en-US" dirty="0"/>
          </a:p>
        </p:txBody>
      </p:sp>
      <p:pic>
        <p:nvPicPr>
          <p:cNvPr id="12" name="Content Placeholder 3" descr="A close up of a logo&#10;&#10;Description generated with high confidence">
            <a:extLst>
              <a:ext uri="{FF2B5EF4-FFF2-40B4-BE49-F238E27FC236}">
                <a16:creationId xmlns:a16="http://schemas.microsoft.com/office/drawing/2014/main" id="{A67762B7-5BA7-4CD8-8D00-6ABC397A5426}"/>
              </a:ext>
            </a:extLst>
          </p:cNvPr>
          <p:cNvPicPr>
            <a:picLocks/>
          </p:cNvPicPr>
          <p:nvPr/>
        </p:nvPicPr>
        <p:blipFill>
          <a:blip r:embed="rId3"/>
          <a:stretch>
            <a:fillRect/>
          </a:stretch>
        </p:blipFill>
        <p:spPr>
          <a:xfrm>
            <a:off x="1279269" y="1984193"/>
            <a:ext cx="4447763" cy="3764586"/>
          </a:xfrm>
          <a:prstGeom prst="rect">
            <a:avLst/>
          </a:prstGeom>
        </p:spPr>
      </p:pic>
      <p:sp>
        <p:nvSpPr>
          <p:cNvPr id="3" name="TextBox 2">
            <a:extLst>
              <a:ext uri="{FF2B5EF4-FFF2-40B4-BE49-F238E27FC236}">
                <a16:creationId xmlns:a16="http://schemas.microsoft.com/office/drawing/2014/main" id="{A230FA75-08EA-4D35-8D86-C2D6D10715F0}"/>
              </a:ext>
            </a:extLst>
          </p:cNvPr>
          <p:cNvSpPr txBox="1"/>
          <p:nvPr/>
        </p:nvSpPr>
        <p:spPr>
          <a:xfrm>
            <a:off x="5963652" y="2921754"/>
            <a:ext cx="5622758" cy="2097334"/>
          </a:xfrm>
          <a:prstGeom prst="rect">
            <a:avLst/>
          </a:prstGeom>
        </p:spPr>
        <p:txBody>
          <a:bodyPr rtlCol="0">
            <a:normAutofit lnSpcReduction="10000"/>
          </a:bodyPr>
          <a:lstStyle/>
          <a:p>
            <a:pPr>
              <a:spcAft>
                <a:spcPts val="600"/>
              </a:spcAft>
            </a:pPr>
            <a:r>
              <a:rPr lang="en-US" sz="2400" dirty="0"/>
              <a:t>Our understanding of the “whole” is based on understanding its various components (e.g., Responses to PROMs are based on patients’ pre-understanding, which may then need to be interpreted to indicate patients’ health &amp; quality of life).</a:t>
            </a:r>
          </a:p>
        </p:txBody>
      </p:sp>
      <p:sp>
        <p:nvSpPr>
          <p:cNvPr id="5" name="TextBox 4">
            <a:extLst>
              <a:ext uri="{FF2B5EF4-FFF2-40B4-BE49-F238E27FC236}">
                <a16:creationId xmlns:a16="http://schemas.microsoft.com/office/drawing/2014/main" id="{B0F94445-8E18-4471-BA3B-19EA75525493}"/>
              </a:ext>
            </a:extLst>
          </p:cNvPr>
          <p:cNvSpPr txBox="1"/>
          <p:nvPr/>
        </p:nvSpPr>
        <p:spPr>
          <a:xfrm>
            <a:off x="954505" y="6386731"/>
            <a:ext cx="11883190" cy="369332"/>
          </a:xfrm>
          <a:prstGeom prst="rect">
            <a:avLst/>
          </a:prstGeom>
          <a:noFill/>
        </p:spPr>
        <p:txBody>
          <a:bodyPr wrap="square" rtlCol="0">
            <a:spAutoFit/>
          </a:bodyPr>
          <a:lstStyle/>
          <a:p>
            <a:pPr>
              <a:spcAft>
                <a:spcPts val="600"/>
              </a:spcAft>
            </a:pPr>
            <a:r>
              <a:rPr lang="en-US" dirty="0">
                <a:solidFill>
                  <a:schemeClr val="bg1"/>
                </a:solidFill>
              </a:rPr>
              <a:t>By recognizing this dialectical interaction, we can provide more transparency to our interpretation of PROMs</a:t>
            </a:r>
          </a:p>
        </p:txBody>
      </p:sp>
    </p:spTree>
    <p:extLst>
      <p:ext uri="{BB962C8B-B14F-4D97-AF65-F5344CB8AC3E}">
        <p14:creationId xmlns:p14="http://schemas.microsoft.com/office/powerpoint/2010/main" val="2665684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DEB6-B27C-4E8F-BC4A-FC013EAB0E92}"/>
              </a:ext>
            </a:extLst>
          </p:cNvPr>
          <p:cNvSpPr>
            <a:spLocks noGrp="1"/>
          </p:cNvSpPr>
          <p:nvPr>
            <p:ph type="title"/>
          </p:nvPr>
        </p:nvSpPr>
        <p:spPr/>
        <p:txBody>
          <a:bodyPr>
            <a:normAutofit/>
          </a:bodyPr>
          <a:lstStyle/>
          <a:p>
            <a:r>
              <a:rPr lang="en-US" b="1" dirty="0">
                <a:solidFill>
                  <a:srgbClr val="262626"/>
                </a:solidFill>
              </a:rPr>
              <a:t>3. Use of PROMs involves openness and reflexivity</a:t>
            </a:r>
            <a:endParaRPr lang="en-US" dirty="0"/>
          </a:p>
        </p:txBody>
      </p:sp>
      <p:sp>
        <p:nvSpPr>
          <p:cNvPr id="5" name="TextBox 4">
            <a:extLst>
              <a:ext uri="{FF2B5EF4-FFF2-40B4-BE49-F238E27FC236}">
                <a16:creationId xmlns:a16="http://schemas.microsoft.com/office/drawing/2014/main" id="{B0F94445-8E18-4471-BA3B-19EA75525493}"/>
              </a:ext>
            </a:extLst>
          </p:cNvPr>
          <p:cNvSpPr txBox="1"/>
          <p:nvPr/>
        </p:nvSpPr>
        <p:spPr>
          <a:xfrm>
            <a:off x="1491916" y="6386731"/>
            <a:ext cx="11297653" cy="369332"/>
          </a:xfrm>
          <a:prstGeom prst="rect">
            <a:avLst/>
          </a:prstGeom>
          <a:noFill/>
        </p:spPr>
        <p:txBody>
          <a:bodyPr wrap="square" rtlCol="0">
            <a:spAutoFit/>
          </a:bodyPr>
          <a:lstStyle/>
          <a:p>
            <a:r>
              <a:rPr lang="en-US" dirty="0">
                <a:solidFill>
                  <a:schemeClr val="bg1"/>
                </a:solidFill>
              </a:rPr>
              <a:t>Being open and reflexive can help to improve the validity of interpretation based on PROMs scores</a:t>
            </a:r>
          </a:p>
        </p:txBody>
      </p:sp>
      <p:sp>
        <p:nvSpPr>
          <p:cNvPr id="6" name="Content Placeholder 5">
            <a:extLst>
              <a:ext uri="{FF2B5EF4-FFF2-40B4-BE49-F238E27FC236}">
                <a16:creationId xmlns:a16="http://schemas.microsoft.com/office/drawing/2014/main" id="{B92008B0-39FB-47E4-ABBA-5EBE4103AF47}"/>
              </a:ext>
            </a:extLst>
          </p:cNvPr>
          <p:cNvSpPr>
            <a:spLocks noGrp="1"/>
          </p:cNvSpPr>
          <p:nvPr>
            <p:ph idx="1"/>
          </p:nvPr>
        </p:nvSpPr>
        <p:spPr/>
        <p:txBody>
          <a:bodyPr>
            <a:normAutofit/>
          </a:bodyPr>
          <a:lstStyle/>
          <a:p>
            <a:r>
              <a:rPr lang="en-US" sz="2400" dirty="0">
                <a:solidFill>
                  <a:srgbClr val="262626"/>
                </a:solidFill>
              </a:rPr>
              <a:t>“What is the extent to which it is possible to communicate the full meaning of health and quality of life through the use of a standardized questionnaire?” </a:t>
            </a:r>
          </a:p>
          <a:p>
            <a:endParaRPr lang="en-US" sz="2400" dirty="0">
              <a:solidFill>
                <a:srgbClr val="262626"/>
              </a:solidFill>
            </a:endParaRPr>
          </a:p>
          <a:p>
            <a:r>
              <a:rPr lang="en-US" sz="2400" dirty="0">
                <a:solidFill>
                  <a:srgbClr val="262626"/>
                </a:solidFill>
              </a:rPr>
              <a:t>PROMs are classified into two categories: </a:t>
            </a:r>
          </a:p>
          <a:p>
            <a:pPr marL="457200" indent="-457200">
              <a:buFont typeface="+mj-lt"/>
              <a:buAutoNum type="arabicPeriod"/>
            </a:pPr>
            <a:r>
              <a:rPr lang="en-US" sz="2400" dirty="0"/>
              <a:t>Generic PROMs (e.g., SF-12)</a:t>
            </a:r>
          </a:p>
          <a:p>
            <a:pPr marL="457200" indent="-457200">
              <a:buFont typeface="+mj-lt"/>
              <a:buAutoNum type="arabicPeriod"/>
            </a:pPr>
            <a:r>
              <a:rPr lang="en-US" sz="2400" dirty="0"/>
              <a:t>Condition-specific PROMs (e.g., FACT-C colorectal cancer-specific)</a:t>
            </a:r>
          </a:p>
          <a:p>
            <a:endParaRPr lang="en-US" sz="2400" dirty="0"/>
          </a:p>
          <a:p>
            <a:endParaRPr lang="en-US" sz="2400" dirty="0"/>
          </a:p>
        </p:txBody>
      </p:sp>
    </p:spTree>
    <p:extLst>
      <p:ext uri="{BB962C8B-B14F-4D97-AF65-F5344CB8AC3E}">
        <p14:creationId xmlns:p14="http://schemas.microsoft.com/office/powerpoint/2010/main" val="386717260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TotalTime>
  <Words>1281</Words>
  <Application>Microsoft Office PowerPoint</Application>
  <PresentationFormat>Widescreen</PresentationFormat>
  <Paragraphs>103</Paragraphs>
  <Slides>11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Retrospect</vt:lpstr>
      <vt:lpstr>PowerPoint Presentation</vt:lpstr>
      <vt:lpstr>Outline </vt:lpstr>
      <vt:lpstr>Acknowledgements</vt:lpstr>
      <vt:lpstr>Patient-reported Outcome Measures (PROMs)</vt:lpstr>
      <vt:lpstr>Problem statement </vt:lpstr>
      <vt:lpstr>Hermeneutics</vt:lpstr>
      <vt:lpstr>1. Use of PROMs involves  interpretation of contextual elements</vt:lpstr>
      <vt:lpstr>2. Interpretation of PROMs is an  ongoing dialectical interaction</vt:lpstr>
      <vt:lpstr>3. Use of PROMs involves openness and reflexivity</vt:lpstr>
      <vt:lpstr>Considerations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Kwon Jae Yung</dc:creator>
  <cp:lastModifiedBy>Kwon Jae Yung</cp:lastModifiedBy>
  <cp:revision>24</cp:revision>
  <dcterms:created xsi:type="dcterms:W3CDTF">2019-06-30T01:50:54Z</dcterms:created>
  <dcterms:modified xsi:type="dcterms:W3CDTF">2019-07-04T23:40:20Z</dcterms:modified>
</cp:coreProperties>
</file>