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482" r:id="rId2"/>
    <p:sldId id="258" r:id="rId3"/>
    <p:sldId id="518" r:id="rId4"/>
    <p:sldId id="519" r:id="rId5"/>
    <p:sldId id="522" r:id="rId6"/>
    <p:sldId id="494" r:id="rId7"/>
    <p:sldId id="483" r:id="rId8"/>
    <p:sldId id="492" r:id="rId9"/>
    <p:sldId id="493" r:id="rId10"/>
    <p:sldId id="526" r:id="rId11"/>
    <p:sldId id="527" r:id="rId12"/>
    <p:sldId id="524" r:id="rId13"/>
    <p:sldId id="525" r:id="rId14"/>
    <p:sldId id="529" r:id="rId15"/>
    <p:sldId id="528" r:id="rId16"/>
    <p:sldId id="498" r:id="rId17"/>
    <p:sldId id="506" r:id="rId18"/>
    <p:sldId id="500" r:id="rId19"/>
    <p:sldId id="517" r:id="rId20"/>
    <p:sldId id="488" r:id="rId21"/>
    <p:sldId id="523" r:id="rId22"/>
    <p:sldId id="489" r:id="rId23"/>
    <p:sldId id="490" r:id="rId24"/>
    <p:sldId id="512" r:id="rId25"/>
    <p:sldId id="515"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won Jae Yung" initials="KJY" lastIdx="4" clrIdx="0">
    <p:extLst>
      <p:ext uri="{19B8F6BF-5375-455C-9EA6-DF929625EA0E}">
        <p15:presenceInfo xmlns:p15="http://schemas.microsoft.com/office/powerpoint/2012/main" userId="83446210a5cde1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78799" autoAdjust="0"/>
  </p:normalViewPr>
  <p:slideViewPr>
    <p:cSldViewPr snapToGrid="0">
      <p:cViewPr varScale="1">
        <p:scale>
          <a:sx n="40" d="100"/>
          <a:sy n="40" d="100"/>
        </p:scale>
        <p:origin x="38" y="6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048245-1C2C-405A-B3BE-07FE0F48C3B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E04B305-B233-452E-B16E-2806BF3FDAC6}">
      <dgm:prSet/>
      <dgm:spPr>
        <a:solidFill>
          <a:schemeClr val="accent1">
            <a:lumMod val="75000"/>
          </a:schemeClr>
        </a:solidFill>
      </dgm:spPr>
      <dgm:t>
        <a:bodyPr/>
        <a:lstStyle/>
        <a:p>
          <a:pPr rtl="0"/>
          <a:r>
            <a:rPr lang="en-US" dirty="0"/>
            <a:t>Background</a:t>
          </a:r>
          <a:endParaRPr lang="en-CA" dirty="0"/>
        </a:p>
      </dgm:t>
    </dgm:pt>
    <dgm:pt modelId="{14E08B98-10D9-4825-9DA3-268D433D68C6}" type="parTrans" cxnId="{7BFA879D-D8BB-480E-ACE2-F762E8F4DFAC}">
      <dgm:prSet/>
      <dgm:spPr/>
      <dgm:t>
        <a:bodyPr/>
        <a:lstStyle/>
        <a:p>
          <a:endParaRPr lang="en-US"/>
        </a:p>
      </dgm:t>
    </dgm:pt>
    <dgm:pt modelId="{5714E8D2-AC85-4903-92FB-1639F1659D5C}" type="sibTrans" cxnId="{7BFA879D-D8BB-480E-ACE2-F762E8F4DFAC}">
      <dgm:prSet/>
      <dgm:spPr/>
      <dgm:t>
        <a:bodyPr/>
        <a:lstStyle/>
        <a:p>
          <a:endParaRPr lang="en-US"/>
        </a:p>
      </dgm:t>
    </dgm:pt>
    <dgm:pt modelId="{3138E466-6F40-448E-A5C5-D482FBB89F28}">
      <dgm:prSet/>
      <dgm:spPr>
        <a:solidFill>
          <a:schemeClr val="accent1">
            <a:lumMod val="75000"/>
          </a:schemeClr>
        </a:solidFill>
      </dgm:spPr>
      <dgm:t>
        <a:bodyPr/>
        <a:lstStyle/>
        <a:p>
          <a:pPr rtl="0"/>
          <a:r>
            <a:rPr lang="en-US" dirty="0"/>
            <a:t>Clinician (Nursing) Contribution</a:t>
          </a:r>
          <a:endParaRPr lang="en-CA" dirty="0"/>
        </a:p>
      </dgm:t>
    </dgm:pt>
    <dgm:pt modelId="{B9B7C124-9D57-4318-8B1F-E7FAF23228F2}" type="parTrans" cxnId="{27BCDDC5-2A96-41DD-ABDE-33E999ABEC5B}">
      <dgm:prSet/>
      <dgm:spPr/>
      <dgm:t>
        <a:bodyPr/>
        <a:lstStyle/>
        <a:p>
          <a:endParaRPr lang="en-US"/>
        </a:p>
      </dgm:t>
    </dgm:pt>
    <dgm:pt modelId="{D933B5F9-79F7-4F5B-AC61-DA64D0BA13EC}" type="sibTrans" cxnId="{27BCDDC5-2A96-41DD-ABDE-33E999ABEC5B}">
      <dgm:prSet/>
      <dgm:spPr/>
      <dgm:t>
        <a:bodyPr/>
        <a:lstStyle/>
        <a:p>
          <a:endParaRPr lang="en-US"/>
        </a:p>
      </dgm:t>
    </dgm:pt>
    <dgm:pt modelId="{310A1BA2-DEAC-493C-9123-52FB3D4A14D3}">
      <dgm:prSet/>
      <dgm:spPr/>
      <dgm:t>
        <a:bodyPr/>
        <a:lstStyle/>
        <a:p>
          <a:pPr rtl="0"/>
          <a:r>
            <a:rPr lang="en-US" dirty="0"/>
            <a:t>Filling data gaps</a:t>
          </a:r>
          <a:endParaRPr lang="en-CA" dirty="0"/>
        </a:p>
      </dgm:t>
    </dgm:pt>
    <dgm:pt modelId="{0FCFA1D3-02E8-43E9-A33A-7746AE52F350}" type="parTrans" cxnId="{ACBC3846-F402-4A4F-B44C-F4DD94B4DD69}">
      <dgm:prSet/>
      <dgm:spPr/>
      <dgm:t>
        <a:bodyPr/>
        <a:lstStyle/>
        <a:p>
          <a:endParaRPr lang="en-US"/>
        </a:p>
      </dgm:t>
    </dgm:pt>
    <dgm:pt modelId="{2EEEC046-CB02-48C5-B869-F9D7582FD56C}" type="sibTrans" cxnId="{ACBC3846-F402-4A4F-B44C-F4DD94B4DD69}">
      <dgm:prSet/>
      <dgm:spPr/>
      <dgm:t>
        <a:bodyPr/>
        <a:lstStyle/>
        <a:p>
          <a:endParaRPr lang="en-US"/>
        </a:p>
      </dgm:t>
    </dgm:pt>
    <dgm:pt modelId="{74FA0CDC-1A97-4733-A83E-DCCFBE7539B9}">
      <dgm:prSet/>
      <dgm:spPr/>
      <dgm:t>
        <a:bodyPr/>
        <a:lstStyle/>
        <a:p>
          <a:pPr rtl="0"/>
          <a:r>
            <a:rPr lang="en-US" dirty="0"/>
            <a:t>Improving data preprocessing</a:t>
          </a:r>
          <a:endParaRPr lang="en-CA" dirty="0"/>
        </a:p>
      </dgm:t>
    </dgm:pt>
    <dgm:pt modelId="{24FDEFD5-F927-43B7-A232-B4D3043145FA}" type="parTrans" cxnId="{F18D9803-519B-4D47-8EF8-365880238548}">
      <dgm:prSet/>
      <dgm:spPr/>
      <dgm:t>
        <a:bodyPr/>
        <a:lstStyle/>
        <a:p>
          <a:endParaRPr lang="en-US"/>
        </a:p>
      </dgm:t>
    </dgm:pt>
    <dgm:pt modelId="{EB12E519-5C8F-40CB-88C2-D885921DDBAA}" type="sibTrans" cxnId="{F18D9803-519B-4D47-8EF8-365880238548}">
      <dgm:prSet/>
      <dgm:spPr/>
      <dgm:t>
        <a:bodyPr/>
        <a:lstStyle/>
        <a:p>
          <a:endParaRPr lang="en-US"/>
        </a:p>
      </dgm:t>
    </dgm:pt>
    <dgm:pt modelId="{5DFDB51D-E681-4F24-B12C-4DA470ED3D03}">
      <dgm:prSet/>
      <dgm:spPr/>
      <dgm:t>
        <a:bodyPr/>
        <a:lstStyle/>
        <a:p>
          <a:pPr rtl="0"/>
          <a:r>
            <a:rPr lang="en-CA" dirty="0"/>
            <a:t>Evaluating potential value </a:t>
          </a:r>
        </a:p>
      </dgm:t>
    </dgm:pt>
    <dgm:pt modelId="{5C67F520-7AA9-4A7A-84BD-EBE95A442F70}" type="parTrans" cxnId="{14DCA1E6-9EF3-4033-84A5-434D1ED71C66}">
      <dgm:prSet/>
      <dgm:spPr/>
      <dgm:t>
        <a:bodyPr/>
        <a:lstStyle/>
        <a:p>
          <a:endParaRPr lang="en-US"/>
        </a:p>
      </dgm:t>
    </dgm:pt>
    <dgm:pt modelId="{1182ADE1-A8C8-4B5E-B970-896CF4F771DF}" type="sibTrans" cxnId="{14DCA1E6-9EF3-4033-84A5-434D1ED71C66}">
      <dgm:prSet/>
      <dgm:spPr/>
      <dgm:t>
        <a:bodyPr/>
        <a:lstStyle/>
        <a:p>
          <a:endParaRPr lang="en-US"/>
        </a:p>
      </dgm:t>
    </dgm:pt>
    <dgm:pt modelId="{4A764339-300C-49C2-A094-B28D2AF772CC}">
      <dgm:prSet/>
      <dgm:spPr>
        <a:solidFill>
          <a:schemeClr val="accent1">
            <a:lumMod val="75000"/>
          </a:schemeClr>
        </a:solidFill>
      </dgm:spPr>
      <dgm:t>
        <a:bodyPr/>
        <a:lstStyle/>
        <a:p>
          <a:pPr rtl="0"/>
          <a:r>
            <a:rPr lang="en-US" dirty="0"/>
            <a:t>Considerations</a:t>
          </a:r>
          <a:endParaRPr lang="en-CA" dirty="0"/>
        </a:p>
      </dgm:t>
    </dgm:pt>
    <dgm:pt modelId="{35263D4F-D7A0-4E00-BFAA-C90CC4C24031}" type="parTrans" cxnId="{D5AD79B0-4439-4B9C-87C5-F85BDA31249F}">
      <dgm:prSet/>
      <dgm:spPr/>
      <dgm:t>
        <a:bodyPr/>
        <a:lstStyle/>
        <a:p>
          <a:endParaRPr lang="en-US"/>
        </a:p>
      </dgm:t>
    </dgm:pt>
    <dgm:pt modelId="{636EAC49-13D3-422E-BBEC-CCA99A7249A6}" type="sibTrans" cxnId="{D5AD79B0-4439-4B9C-87C5-F85BDA31249F}">
      <dgm:prSet/>
      <dgm:spPr/>
      <dgm:t>
        <a:bodyPr/>
        <a:lstStyle/>
        <a:p>
          <a:endParaRPr lang="en-US"/>
        </a:p>
      </dgm:t>
    </dgm:pt>
    <dgm:pt modelId="{74F5CB4E-B50D-4C97-A82A-E5B8A7AB62B6}">
      <dgm:prSet/>
      <dgm:spPr/>
      <dgm:t>
        <a:bodyPr/>
        <a:lstStyle/>
        <a:p>
          <a:pPr rtl="0"/>
          <a:r>
            <a:rPr lang="en-CA" dirty="0"/>
            <a:t>For researchers and clinicians</a:t>
          </a:r>
        </a:p>
      </dgm:t>
    </dgm:pt>
    <dgm:pt modelId="{7830E45C-9209-4F92-B932-954406CEF8B8}" type="parTrans" cxnId="{2932C8FB-3E02-4F81-9FF7-94FC5EF503AE}">
      <dgm:prSet/>
      <dgm:spPr/>
      <dgm:t>
        <a:bodyPr/>
        <a:lstStyle/>
        <a:p>
          <a:endParaRPr lang="en-US"/>
        </a:p>
      </dgm:t>
    </dgm:pt>
    <dgm:pt modelId="{259F1DBA-7475-43F0-B114-86E00AB19ED9}" type="sibTrans" cxnId="{2932C8FB-3E02-4F81-9FF7-94FC5EF503AE}">
      <dgm:prSet/>
      <dgm:spPr/>
      <dgm:t>
        <a:bodyPr/>
        <a:lstStyle/>
        <a:p>
          <a:endParaRPr lang="en-US"/>
        </a:p>
      </dgm:t>
    </dgm:pt>
    <dgm:pt modelId="{206886F5-37E9-44D5-BCC5-F276E556FF33}">
      <dgm:prSet/>
      <dgm:spPr/>
      <dgm:t>
        <a:bodyPr/>
        <a:lstStyle/>
        <a:p>
          <a:pPr rtl="0"/>
          <a:r>
            <a:rPr lang="en-CA" dirty="0"/>
            <a:t>Data science and machine learning</a:t>
          </a:r>
        </a:p>
      </dgm:t>
    </dgm:pt>
    <dgm:pt modelId="{FAEE6FCA-68EE-435F-9397-6F32F485870F}" type="parTrans" cxnId="{2E10316B-F551-4BEB-B756-5BB56D58BEDC}">
      <dgm:prSet/>
      <dgm:spPr/>
      <dgm:t>
        <a:bodyPr/>
        <a:lstStyle/>
        <a:p>
          <a:endParaRPr lang="en-US"/>
        </a:p>
      </dgm:t>
    </dgm:pt>
    <dgm:pt modelId="{21720594-77A8-496D-A0BE-A3BA8FB24CDB}" type="sibTrans" cxnId="{2E10316B-F551-4BEB-B756-5BB56D58BEDC}">
      <dgm:prSet/>
      <dgm:spPr/>
      <dgm:t>
        <a:bodyPr/>
        <a:lstStyle/>
        <a:p>
          <a:endParaRPr lang="en-US"/>
        </a:p>
      </dgm:t>
    </dgm:pt>
    <dgm:pt modelId="{F5549D21-8FCC-4BBD-8AD1-309F69E2944E}">
      <dgm:prSet/>
      <dgm:spPr/>
      <dgm:t>
        <a:bodyPr/>
        <a:lstStyle/>
        <a:p>
          <a:pPr rtl="0"/>
          <a:r>
            <a:rPr lang="en-CA" dirty="0"/>
            <a:t>Case example</a:t>
          </a:r>
        </a:p>
      </dgm:t>
    </dgm:pt>
    <dgm:pt modelId="{78A0D73D-0596-4582-9867-CA0A63726D3E}" type="parTrans" cxnId="{241752D7-71FE-4F7E-B6C5-4B4C2F98332F}">
      <dgm:prSet/>
      <dgm:spPr/>
      <dgm:t>
        <a:bodyPr/>
        <a:lstStyle/>
        <a:p>
          <a:endParaRPr lang="en-US"/>
        </a:p>
      </dgm:t>
    </dgm:pt>
    <dgm:pt modelId="{FC812AF2-52CC-47FE-B8B1-19ADF91CEFC5}" type="sibTrans" cxnId="{241752D7-71FE-4F7E-B6C5-4B4C2F98332F}">
      <dgm:prSet/>
      <dgm:spPr/>
      <dgm:t>
        <a:bodyPr/>
        <a:lstStyle/>
        <a:p>
          <a:endParaRPr lang="en-US"/>
        </a:p>
      </dgm:t>
    </dgm:pt>
    <dgm:pt modelId="{0E65F029-5F53-468F-A646-F8AD4078790A}">
      <dgm:prSet/>
      <dgm:spPr/>
      <dgm:t>
        <a:bodyPr/>
        <a:lstStyle/>
        <a:p>
          <a:pPr rtl="0"/>
          <a:r>
            <a:rPr lang="en-CA" dirty="0"/>
            <a:t>Motivation</a:t>
          </a:r>
        </a:p>
      </dgm:t>
    </dgm:pt>
    <dgm:pt modelId="{C77C2869-6780-4CE7-85D4-0C1C2C83A2F3}" type="parTrans" cxnId="{8EF93FF4-69AB-4321-8B1A-9C70F5224636}">
      <dgm:prSet/>
      <dgm:spPr/>
      <dgm:t>
        <a:bodyPr/>
        <a:lstStyle/>
        <a:p>
          <a:endParaRPr lang="en-US"/>
        </a:p>
      </dgm:t>
    </dgm:pt>
    <dgm:pt modelId="{08ACCEAA-E3E4-4D4E-B3B6-ED69A01980C7}" type="sibTrans" cxnId="{8EF93FF4-69AB-4321-8B1A-9C70F5224636}">
      <dgm:prSet/>
      <dgm:spPr/>
      <dgm:t>
        <a:bodyPr/>
        <a:lstStyle/>
        <a:p>
          <a:endParaRPr lang="en-US"/>
        </a:p>
      </dgm:t>
    </dgm:pt>
    <dgm:pt modelId="{D3D6409C-8606-4CEF-BEAC-E28A8FC9ED8C}" type="pres">
      <dgm:prSet presAssocID="{F5048245-1C2C-405A-B3BE-07FE0F48C3BB}" presName="Name0" presStyleCnt="0">
        <dgm:presLayoutVars>
          <dgm:dir/>
          <dgm:animLvl val="lvl"/>
          <dgm:resizeHandles val="exact"/>
        </dgm:presLayoutVars>
      </dgm:prSet>
      <dgm:spPr/>
    </dgm:pt>
    <dgm:pt modelId="{1B44F560-5E94-457D-BAC0-9D3A9F9D2F0C}" type="pres">
      <dgm:prSet presAssocID="{4E04B305-B233-452E-B16E-2806BF3FDAC6}" presName="linNode" presStyleCnt="0"/>
      <dgm:spPr/>
    </dgm:pt>
    <dgm:pt modelId="{2BB0F857-BD88-49A9-A114-2460A4E790C2}" type="pres">
      <dgm:prSet presAssocID="{4E04B305-B233-452E-B16E-2806BF3FDAC6}" presName="parentText" presStyleLbl="node1" presStyleIdx="0" presStyleCnt="3">
        <dgm:presLayoutVars>
          <dgm:chMax val="1"/>
          <dgm:bulletEnabled val="1"/>
        </dgm:presLayoutVars>
      </dgm:prSet>
      <dgm:spPr/>
    </dgm:pt>
    <dgm:pt modelId="{72AAD97D-AE08-4B60-A05E-06C788AFF17A}" type="pres">
      <dgm:prSet presAssocID="{4E04B305-B233-452E-B16E-2806BF3FDAC6}" presName="descendantText" presStyleLbl="alignAccFollowNode1" presStyleIdx="0" presStyleCnt="3">
        <dgm:presLayoutVars>
          <dgm:bulletEnabled val="1"/>
        </dgm:presLayoutVars>
      </dgm:prSet>
      <dgm:spPr/>
    </dgm:pt>
    <dgm:pt modelId="{781C954A-4E0B-4910-967F-0B60D168F236}" type="pres">
      <dgm:prSet presAssocID="{5714E8D2-AC85-4903-92FB-1639F1659D5C}" presName="sp" presStyleCnt="0"/>
      <dgm:spPr/>
    </dgm:pt>
    <dgm:pt modelId="{9C698984-E3BE-4AB4-B7B0-DA153492BFC7}" type="pres">
      <dgm:prSet presAssocID="{3138E466-6F40-448E-A5C5-D482FBB89F28}" presName="linNode" presStyleCnt="0"/>
      <dgm:spPr/>
    </dgm:pt>
    <dgm:pt modelId="{BF0B432B-BE39-40D7-9B72-4DF09353FD77}" type="pres">
      <dgm:prSet presAssocID="{3138E466-6F40-448E-A5C5-D482FBB89F28}" presName="parentText" presStyleLbl="node1" presStyleIdx="1" presStyleCnt="3">
        <dgm:presLayoutVars>
          <dgm:chMax val="1"/>
          <dgm:bulletEnabled val="1"/>
        </dgm:presLayoutVars>
      </dgm:prSet>
      <dgm:spPr/>
    </dgm:pt>
    <dgm:pt modelId="{5FACA839-69FC-4B61-BED3-3EF948A81097}" type="pres">
      <dgm:prSet presAssocID="{3138E466-6F40-448E-A5C5-D482FBB89F28}" presName="descendantText" presStyleLbl="alignAccFollowNode1" presStyleIdx="1" presStyleCnt="3">
        <dgm:presLayoutVars>
          <dgm:bulletEnabled val="1"/>
        </dgm:presLayoutVars>
      </dgm:prSet>
      <dgm:spPr/>
    </dgm:pt>
    <dgm:pt modelId="{50783C7E-5F48-4B9F-AC40-D8048C9BF8B4}" type="pres">
      <dgm:prSet presAssocID="{D933B5F9-79F7-4F5B-AC61-DA64D0BA13EC}" presName="sp" presStyleCnt="0"/>
      <dgm:spPr/>
    </dgm:pt>
    <dgm:pt modelId="{EFB193EC-E6F2-4AE9-84D3-F352512C18D8}" type="pres">
      <dgm:prSet presAssocID="{4A764339-300C-49C2-A094-B28D2AF772CC}" presName="linNode" presStyleCnt="0"/>
      <dgm:spPr/>
    </dgm:pt>
    <dgm:pt modelId="{877F17E9-15D9-410D-95AA-12605D071ADB}" type="pres">
      <dgm:prSet presAssocID="{4A764339-300C-49C2-A094-B28D2AF772CC}" presName="parentText" presStyleLbl="node1" presStyleIdx="2" presStyleCnt="3">
        <dgm:presLayoutVars>
          <dgm:chMax val="1"/>
          <dgm:bulletEnabled val="1"/>
        </dgm:presLayoutVars>
      </dgm:prSet>
      <dgm:spPr/>
    </dgm:pt>
    <dgm:pt modelId="{29651D2D-F6CA-44F5-BC79-BBD30734B027}" type="pres">
      <dgm:prSet presAssocID="{4A764339-300C-49C2-A094-B28D2AF772CC}" presName="descendantText" presStyleLbl="alignAccFollowNode1" presStyleIdx="2" presStyleCnt="3">
        <dgm:presLayoutVars>
          <dgm:bulletEnabled val="1"/>
        </dgm:presLayoutVars>
      </dgm:prSet>
      <dgm:spPr/>
    </dgm:pt>
  </dgm:ptLst>
  <dgm:cxnLst>
    <dgm:cxn modelId="{F18D9803-519B-4D47-8EF8-365880238548}" srcId="{3138E466-6F40-448E-A5C5-D482FBB89F28}" destId="{74FA0CDC-1A97-4733-A83E-DCCFBE7539B9}" srcOrd="1" destOrd="0" parTransId="{24FDEFD5-F927-43B7-A232-B4D3043145FA}" sibTransId="{EB12E519-5C8F-40CB-88C2-D885921DDBAA}"/>
    <dgm:cxn modelId="{B643E008-E20E-4383-946E-4A937D77EC2D}" type="presOf" srcId="{310A1BA2-DEAC-493C-9123-52FB3D4A14D3}" destId="{5FACA839-69FC-4B61-BED3-3EF948A81097}" srcOrd="0" destOrd="0" presId="urn:microsoft.com/office/officeart/2005/8/layout/vList5"/>
    <dgm:cxn modelId="{BA2B8119-5B38-4F2F-9B66-9001A05D8451}" type="presOf" srcId="{F5549D21-8FCC-4BBD-8AD1-309F69E2944E}" destId="{72AAD97D-AE08-4B60-A05E-06C788AFF17A}" srcOrd="0" destOrd="2" presId="urn:microsoft.com/office/officeart/2005/8/layout/vList5"/>
    <dgm:cxn modelId="{11E9C420-098A-4EB5-BC0F-A1FDCF301B3B}" type="presOf" srcId="{74FA0CDC-1A97-4733-A83E-DCCFBE7539B9}" destId="{5FACA839-69FC-4B61-BED3-3EF948A81097}" srcOrd="0" destOrd="1" presId="urn:microsoft.com/office/officeart/2005/8/layout/vList5"/>
    <dgm:cxn modelId="{52152426-FDE6-4C59-BD81-CEECCBDD53FD}" type="presOf" srcId="{0E65F029-5F53-468F-A646-F8AD4078790A}" destId="{72AAD97D-AE08-4B60-A05E-06C788AFF17A}" srcOrd="0" destOrd="0" presId="urn:microsoft.com/office/officeart/2005/8/layout/vList5"/>
    <dgm:cxn modelId="{840ECC40-9136-45DA-8994-11A5C6E8D832}" type="presOf" srcId="{74F5CB4E-B50D-4C97-A82A-E5B8A7AB62B6}" destId="{29651D2D-F6CA-44F5-BC79-BBD30734B027}" srcOrd="0" destOrd="0" presId="urn:microsoft.com/office/officeart/2005/8/layout/vList5"/>
    <dgm:cxn modelId="{B4DDF963-4441-47C6-953C-B42162B7E1E1}" type="presOf" srcId="{4E04B305-B233-452E-B16E-2806BF3FDAC6}" destId="{2BB0F857-BD88-49A9-A114-2460A4E790C2}" srcOrd="0" destOrd="0" presId="urn:microsoft.com/office/officeart/2005/8/layout/vList5"/>
    <dgm:cxn modelId="{ACBC3846-F402-4A4F-B44C-F4DD94B4DD69}" srcId="{3138E466-6F40-448E-A5C5-D482FBB89F28}" destId="{310A1BA2-DEAC-493C-9123-52FB3D4A14D3}" srcOrd="0" destOrd="0" parTransId="{0FCFA1D3-02E8-43E9-A33A-7746AE52F350}" sibTransId="{2EEEC046-CB02-48C5-B869-F9D7582FD56C}"/>
    <dgm:cxn modelId="{2E10316B-F551-4BEB-B756-5BB56D58BEDC}" srcId="{4E04B305-B233-452E-B16E-2806BF3FDAC6}" destId="{206886F5-37E9-44D5-BCC5-F276E556FF33}" srcOrd="1" destOrd="0" parTransId="{FAEE6FCA-68EE-435F-9397-6F32F485870F}" sibTransId="{21720594-77A8-496D-A0BE-A3BA8FB24CDB}"/>
    <dgm:cxn modelId="{C5CBED6E-EBB4-44C4-9E26-5DB731443F8E}" type="presOf" srcId="{206886F5-37E9-44D5-BCC5-F276E556FF33}" destId="{72AAD97D-AE08-4B60-A05E-06C788AFF17A}" srcOrd="0" destOrd="1" presId="urn:microsoft.com/office/officeart/2005/8/layout/vList5"/>
    <dgm:cxn modelId="{4B263F75-F927-4E1E-AA18-EF693C2170BE}" type="presOf" srcId="{5DFDB51D-E681-4F24-B12C-4DA470ED3D03}" destId="{5FACA839-69FC-4B61-BED3-3EF948A81097}" srcOrd="0" destOrd="2" presId="urn:microsoft.com/office/officeart/2005/8/layout/vList5"/>
    <dgm:cxn modelId="{43F4F086-191A-461E-8111-A08D7BE59D92}" type="presOf" srcId="{3138E466-6F40-448E-A5C5-D482FBB89F28}" destId="{BF0B432B-BE39-40D7-9B72-4DF09353FD77}" srcOrd="0" destOrd="0" presId="urn:microsoft.com/office/officeart/2005/8/layout/vList5"/>
    <dgm:cxn modelId="{7BFA879D-D8BB-480E-ACE2-F762E8F4DFAC}" srcId="{F5048245-1C2C-405A-B3BE-07FE0F48C3BB}" destId="{4E04B305-B233-452E-B16E-2806BF3FDAC6}" srcOrd="0" destOrd="0" parTransId="{14E08B98-10D9-4825-9DA3-268D433D68C6}" sibTransId="{5714E8D2-AC85-4903-92FB-1639F1659D5C}"/>
    <dgm:cxn modelId="{88C34AA8-C93A-4190-9D3B-72CE9BA4BF07}" type="presOf" srcId="{F5048245-1C2C-405A-B3BE-07FE0F48C3BB}" destId="{D3D6409C-8606-4CEF-BEAC-E28A8FC9ED8C}" srcOrd="0" destOrd="0" presId="urn:microsoft.com/office/officeart/2005/8/layout/vList5"/>
    <dgm:cxn modelId="{D5AD79B0-4439-4B9C-87C5-F85BDA31249F}" srcId="{F5048245-1C2C-405A-B3BE-07FE0F48C3BB}" destId="{4A764339-300C-49C2-A094-B28D2AF772CC}" srcOrd="2" destOrd="0" parTransId="{35263D4F-D7A0-4E00-BFAA-C90CC4C24031}" sibTransId="{636EAC49-13D3-422E-BBEC-CCA99A7249A6}"/>
    <dgm:cxn modelId="{27BCDDC5-2A96-41DD-ABDE-33E999ABEC5B}" srcId="{F5048245-1C2C-405A-B3BE-07FE0F48C3BB}" destId="{3138E466-6F40-448E-A5C5-D482FBB89F28}" srcOrd="1" destOrd="0" parTransId="{B9B7C124-9D57-4318-8B1F-E7FAF23228F2}" sibTransId="{D933B5F9-79F7-4F5B-AC61-DA64D0BA13EC}"/>
    <dgm:cxn modelId="{241752D7-71FE-4F7E-B6C5-4B4C2F98332F}" srcId="{4E04B305-B233-452E-B16E-2806BF3FDAC6}" destId="{F5549D21-8FCC-4BBD-8AD1-309F69E2944E}" srcOrd="2" destOrd="0" parTransId="{78A0D73D-0596-4582-9867-CA0A63726D3E}" sibTransId="{FC812AF2-52CC-47FE-B8B1-19ADF91CEFC5}"/>
    <dgm:cxn modelId="{14DCA1E6-9EF3-4033-84A5-434D1ED71C66}" srcId="{3138E466-6F40-448E-A5C5-D482FBB89F28}" destId="{5DFDB51D-E681-4F24-B12C-4DA470ED3D03}" srcOrd="2" destOrd="0" parTransId="{5C67F520-7AA9-4A7A-84BD-EBE95A442F70}" sibTransId="{1182ADE1-A8C8-4B5E-B970-896CF4F771DF}"/>
    <dgm:cxn modelId="{C4AFD0E7-4B61-47C0-BC8A-4BA3DCFC24C1}" type="presOf" srcId="{4A764339-300C-49C2-A094-B28D2AF772CC}" destId="{877F17E9-15D9-410D-95AA-12605D071ADB}" srcOrd="0" destOrd="0" presId="urn:microsoft.com/office/officeart/2005/8/layout/vList5"/>
    <dgm:cxn modelId="{8EF93FF4-69AB-4321-8B1A-9C70F5224636}" srcId="{4E04B305-B233-452E-B16E-2806BF3FDAC6}" destId="{0E65F029-5F53-468F-A646-F8AD4078790A}" srcOrd="0" destOrd="0" parTransId="{C77C2869-6780-4CE7-85D4-0C1C2C83A2F3}" sibTransId="{08ACCEAA-E3E4-4D4E-B3B6-ED69A01980C7}"/>
    <dgm:cxn modelId="{2932C8FB-3E02-4F81-9FF7-94FC5EF503AE}" srcId="{4A764339-300C-49C2-A094-B28D2AF772CC}" destId="{74F5CB4E-B50D-4C97-A82A-E5B8A7AB62B6}" srcOrd="0" destOrd="0" parTransId="{7830E45C-9209-4F92-B932-954406CEF8B8}" sibTransId="{259F1DBA-7475-43F0-B114-86E00AB19ED9}"/>
    <dgm:cxn modelId="{7A7E9235-B017-4718-9746-43978714BD7F}" type="presParOf" srcId="{D3D6409C-8606-4CEF-BEAC-E28A8FC9ED8C}" destId="{1B44F560-5E94-457D-BAC0-9D3A9F9D2F0C}" srcOrd="0" destOrd="0" presId="urn:microsoft.com/office/officeart/2005/8/layout/vList5"/>
    <dgm:cxn modelId="{53B604DE-C473-4964-9128-EAB9D1A428CD}" type="presParOf" srcId="{1B44F560-5E94-457D-BAC0-9D3A9F9D2F0C}" destId="{2BB0F857-BD88-49A9-A114-2460A4E790C2}" srcOrd="0" destOrd="0" presId="urn:microsoft.com/office/officeart/2005/8/layout/vList5"/>
    <dgm:cxn modelId="{158EBF66-2F99-4DF6-B7E0-30155D777F94}" type="presParOf" srcId="{1B44F560-5E94-457D-BAC0-9D3A9F9D2F0C}" destId="{72AAD97D-AE08-4B60-A05E-06C788AFF17A}" srcOrd="1" destOrd="0" presId="urn:microsoft.com/office/officeart/2005/8/layout/vList5"/>
    <dgm:cxn modelId="{4B84F7D5-66D0-44C6-B4EF-C2DBF3CC38BE}" type="presParOf" srcId="{D3D6409C-8606-4CEF-BEAC-E28A8FC9ED8C}" destId="{781C954A-4E0B-4910-967F-0B60D168F236}" srcOrd="1" destOrd="0" presId="urn:microsoft.com/office/officeart/2005/8/layout/vList5"/>
    <dgm:cxn modelId="{DE65591F-9BCC-4594-8870-E0399202B25D}" type="presParOf" srcId="{D3D6409C-8606-4CEF-BEAC-E28A8FC9ED8C}" destId="{9C698984-E3BE-4AB4-B7B0-DA153492BFC7}" srcOrd="2" destOrd="0" presId="urn:microsoft.com/office/officeart/2005/8/layout/vList5"/>
    <dgm:cxn modelId="{CA86B83B-8F42-449E-85C6-DCCA20B998F5}" type="presParOf" srcId="{9C698984-E3BE-4AB4-B7B0-DA153492BFC7}" destId="{BF0B432B-BE39-40D7-9B72-4DF09353FD77}" srcOrd="0" destOrd="0" presId="urn:microsoft.com/office/officeart/2005/8/layout/vList5"/>
    <dgm:cxn modelId="{AAECA311-D714-433E-82D5-EBE82FF8E98C}" type="presParOf" srcId="{9C698984-E3BE-4AB4-B7B0-DA153492BFC7}" destId="{5FACA839-69FC-4B61-BED3-3EF948A81097}" srcOrd="1" destOrd="0" presId="urn:microsoft.com/office/officeart/2005/8/layout/vList5"/>
    <dgm:cxn modelId="{3A5447C5-56FD-4E3C-AA68-4C4763DB71E2}" type="presParOf" srcId="{D3D6409C-8606-4CEF-BEAC-E28A8FC9ED8C}" destId="{50783C7E-5F48-4B9F-AC40-D8048C9BF8B4}" srcOrd="3" destOrd="0" presId="urn:microsoft.com/office/officeart/2005/8/layout/vList5"/>
    <dgm:cxn modelId="{BE7C95C1-8C51-4FB1-9FC3-7723A83C6BFF}" type="presParOf" srcId="{D3D6409C-8606-4CEF-BEAC-E28A8FC9ED8C}" destId="{EFB193EC-E6F2-4AE9-84D3-F352512C18D8}" srcOrd="4" destOrd="0" presId="urn:microsoft.com/office/officeart/2005/8/layout/vList5"/>
    <dgm:cxn modelId="{0F979EFB-3393-4B4C-874E-275297401679}" type="presParOf" srcId="{EFB193EC-E6F2-4AE9-84D3-F352512C18D8}" destId="{877F17E9-15D9-410D-95AA-12605D071ADB}" srcOrd="0" destOrd="0" presId="urn:microsoft.com/office/officeart/2005/8/layout/vList5"/>
    <dgm:cxn modelId="{1BF51450-563A-46A1-9286-6309B89E6C22}" type="presParOf" srcId="{EFB193EC-E6F2-4AE9-84D3-F352512C18D8}" destId="{29651D2D-F6CA-44F5-BC79-BBD30734B02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048245-1C2C-405A-B3BE-07FE0F48C3B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E04B305-B233-452E-B16E-2806BF3FDAC6}">
      <dgm:prSet/>
      <dgm:spPr>
        <a:solidFill>
          <a:schemeClr val="accent1">
            <a:lumMod val="75000"/>
          </a:schemeClr>
        </a:solidFill>
      </dgm:spPr>
      <dgm:t>
        <a:bodyPr/>
        <a:lstStyle/>
        <a:p>
          <a:pPr rtl="0"/>
          <a:r>
            <a:rPr lang="en-US" dirty="0"/>
            <a:t>Aim</a:t>
          </a:r>
          <a:endParaRPr lang="en-CA" dirty="0"/>
        </a:p>
      </dgm:t>
    </dgm:pt>
    <dgm:pt modelId="{14E08B98-10D9-4825-9DA3-268D433D68C6}" type="parTrans" cxnId="{7BFA879D-D8BB-480E-ACE2-F762E8F4DFAC}">
      <dgm:prSet/>
      <dgm:spPr/>
      <dgm:t>
        <a:bodyPr/>
        <a:lstStyle/>
        <a:p>
          <a:endParaRPr lang="en-US"/>
        </a:p>
      </dgm:t>
    </dgm:pt>
    <dgm:pt modelId="{5714E8D2-AC85-4903-92FB-1639F1659D5C}" type="sibTrans" cxnId="{7BFA879D-D8BB-480E-ACE2-F762E8F4DFAC}">
      <dgm:prSet/>
      <dgm:spPr/>
      <dgm:t>
        <a:bodyPr/>
        <a:lstStyle/>
        <a:p>
          <a:endParaRPr lang="en-US"/>
        </a:p>
      </dgm:t>
    </dgm:pt>
    <dgm:pt modelId="{4A764339-300C-49C2-A094-B28D2AF772CC}">
      <dgm:prSet/>
      <dgm:spPr>
        <a:solidFill>
          <a:schemeClr val="accent1">
            <a:lumMod val="75000"/>
          </a:schemeClr>
        </a:solidFill>
      </dgm:spPr>
      <dgm:t>
        <a:bodyPr/>
        <a:lstStyle/>
        <a:p>
          <a:pPr rtl="0"/>
          <a:r>
            <a:rPr lang="en-US" dirty="0"/>
            <a:t>Objective</a:t>
          </a:r>
          <a:endParaRPr lang="en-CA" dirty="0"/>
        </a:p>
      </dgm:t>
    </dgm:pt>
    <dgm:pt modelId="{35263D4F-D7A0-4E00-BFAA-C90CC4C24031}" type="parTrans" cxnId="{D5AD79B0-4439-4B9C-87C5-F85BDA31249F}">
      <dgm:prSet/>
      <dgm:spPr/>
      <dgm:t>
        <a:bodyPr/>
        <a:lstStyle/>
        <a:p>
          <a:endParaRPr lang="en-US"/>
        </a:p>
      </dgm:t>
    </dgm:pt>
    <dgm:pt modelId="{636EAC49-13D3-422E-BBEC-CCA99A7249A6}" type="sibTrans" cxnId="{D5AD79B0-4439-4B9C-87C5-F85BDA31249F}">
      <dgm:prSet/>
      <dgm:spPr/>
      <dgm:t>
        <a:bodyPr/>
        <a:lstStyle/>
        <a:p>
          <a:endParaRPr lang="en-US"/>
        </a:p>
      </dgm:t>
    </dgm:pt>
    <dgm:pt modelId="{74F5CB4E-B50D-4C97-A82A-E5B8A7AB62B6}">
      <dgm:prSet custT="1"/>
      <dgm:spPr/>
      <dgm:t>
        <a:bodyPr/>
        <a:lstStyle/>
        <a:p>
          <a:pPr rtl="0"/>
          <a:endParaRPr lang="en-CA" sz="2400" dirty="0"/>
        </a:p>
      </dgm:t>
    </dgm:pt>
    <dgm:pt modelId="{7830E45C-9209-4F92-B932-954406CEF8B8}" type="parTrans" cxnId="{2932C8FB-3E02-4F81-9FF7-94FC5EF503AE}">
      <dgm:prSet/>
      <dgm:spPr/>
      <dgm:t>
        <a:bodyPr/>
        <a:lstStyle/>
        <a:p>
          <a:endParaRPr lang="en-US"/>
        </a:p>
      </dgm:t>
    </dgm:pt>
    <dgm:pt modelId="{259F1DBA-7475-43F0-B114-86E00AB19ED9}" type="sibTrans" cxnId="{2932C8FB-3E02-4F81-9FF7-94FC5EF503AE}">
      <dgm:prSet/>
      <dgm:spPr/>
      <dgm:t>
        <a:bodyPr/>
        <a:lstStyle/>
        <a:p>
          <a:endParaRPr lang="en-US"/>
        </a:p>
      </dgm:t>
    </dgm:pt>
    <dgm:pt modelId="{206886F5-37E9-44D5-BCC5-F276E556FF33}">
      <dgm:prSet custT="1"/>
      <dgm:spPr/>
      <dgm:t>
        <a:bodyPr/>
        <a:lstStyle/>
        <a:p>
          <a:pPr rtl="0"/>
          <a:endParaRPr lang="en-CA" sz="2400" dirty="0"/>
        </a:p>
      </dgm:t>
    </dgm:pt>
    <dgm:pt modelId="{FAEE6FCA-68EE-435F-9397-6F32F485870F}" type="parTrans" cxnId="{2E10316B-F551-4BEB-B756-5BB56D58BEDC}">
      <dgm:prSet/>
      <dgm:spPr/>
      <dgm:t>
        <a:bodyPr/>
        <a:lstStyle/>
        <a:p>
          <a:endParaRPr lang="en-US"/>
        </a:p>
      </dgm:t>
    </dgm:pt>
    <dgm:pt modelId="{21720594-77A8-496D-A0BE-A3BA8FB24CDB}" type="sibTrans" cxnId="{2E10316B-F551-4BEB-B756-5BB56D58BEDC}">
      <dgm:prSet/>
      <dgm:spPr/>
      <dgm:t>
        <a:bodyPr/>
        <a:lstStyle/>
        <a:p>
          <a:endParaRPr lang="en-US"/>
        </a:p>
      </dgm:t>
    </dgm:pt>
    <dgm:pt modelId="{D3D6409C-8606-4CEF-BEAC-E28A8FC9ED8C}" type="pres">
      <dgm:prSet presAssocID="{F5048245-1C2C-405A-B3BE-07FE0F48C3BB}" presName="Name0" presStyleCnt="0">
        <dgm:presLayoutVars>
          <dgm:dir/>
          <dgm:animLvl val="lvl"/>
          <dgm:resizeHandles val="exact"/>
        </dgm:presLayoutVars>
      </dgm:prSet>
      <dgm:spPr/>
    </dgm:pt>
    <dgm:pt modelId="{1B44F560-5E94-457D-BAC0-9D3A9F9D2F0C}" type="pres">
      <dgm:prSet presAssocID="{4E04B305-B233-452E-B16E-2806BF3FDAC6}" presName="linNode" presStyleCnt="0"/>
      <dgm:spPr/>
    </dgm:pt>
    <dgm:pt modelId="{2BB0F857-BD88-49A9-A114-2460A4E790C2}" type="pres">
      <dgm:prSet presAssocID="{4E04B305-B233-452E-B16E-2806BF3FDAC6}" presName="parentText" presStyleLbl="node1" presStyleIdx="0" presStyleCnt="2">
        <dgm:presLayoutVars>
          <dgm:chMax val="1"/>
          <dgm:bulletEnabled val="1"/>
        </dgm:presLayoutVars>
      </dgm:prSet>
      <dgm:spPr/>
    </dgm:pt>
    <dgm:pt modelId="{72AAD97D-AE08-4B60-A05E-06C788AFF17A}" type="pres">
      <dgm:prSet presAssocID="{4E04B305-B233-452E-B16E-2806BF3FDAC6}" presName="descendantText" presStyleLbl="alignAccFollowNode1" presStyleIdx="0" presStyleCnt="2">
        <dgm:presLayoutVars>
          <dgm:bulletEnabled val="1"/>
        </dgm:presLayoutVars>
      </dgm:prSet>
      <dgm:spPr/>
    </dgm:pt>
    <dgm:pt modelId="{781C954A-4E0B-4910-967F-0B60D168F236}" type="pres">
      <dgm:prSet presAssocID="{5714E8D2-AC85-4903-92FB-1639F1659D5C}" presName="sp" presStyleCnt="0"/>
      <dgm:spPr/>
    </dgm:pt>
    <dgm:pt modelId="{EFB193EC-E6F2-4AE9-84D3-F352512C18D8}" type="pres">
      <dgm:prSet presAssocID="{4A764339-300C-49C2-A094-B28D2AF772CC}" presName="linNode" presStyleCnt="0"/>
      <dgm:spPr/>
    </dgm:pt>
    <dgm:pt modelId="{877F17E9-15D9-410D-95AA-12605D071ADB}" type="pres">
      <dgm:prSet presAssocID="{4A764339-300C-49C2-A094-B28D2AF772CC}" presName="parentText" presStyleLbl="node1" presStyleIdx="1" presStyleCnt="2">
        <dgm:presLayoutVars>
          <dgm:chMax val="1"/>
          <dgm:bulletEnabled val="1"/>
        </dgm:presLayoutVars>
      </dgm:prSet>
      <dgm:spPr/>
    </dgm:pt>
    <dgm:pt modelId="{29651D2D-F6CA-44F5-BC79-BBD30734B027}" type="pres">
      <dgm:prSet presAssocID="{4A764339-300C-49C2-A094-B28D2AF772CC}" presName="descendantText" presStyleLbl="alignAccFollowNode1" presStyleIdx="1" presStyleCnt="2">
        <dgm:presLayoutVars>
          <dgm:bulletEnabled val="1"/>
        </dgm:presLayoutVars>
      </dgm:prSet>
      <dgm:spPr/>
    </dgm:pt>
  </dgm:ptLst>
  <dgm:cxnLst>
    <dgm:cxn modelId="{840ECC40-9136-45DA-8994-11A5C6E8D832}" type="presOf" srcId="{74F5CB4E-B50D-4C97-A82A-E5B8A7AB62B6}" destId="{29651D2D-F6CA-44F5-BC79-BBD30734B027}" srcOrd="0" destOrd="0" presId="urn:microsoft.com/office/officeart/2005/8/layout/vList5"/>
    <dgm:cxn modelId="{B4DDF963-4441-47C6-953C-B42162B7E1E1}" type="presOf" srcId="{4E04B305-B233-452E-B16E-2806BF3FDAC6}" destId="{2BB0F857-BD88-49A9-A114-2460A4E790C2}" srcOrd="0" destOrd="0" presId="urn:microsoft.com/office/officeart/2005/8/layout/vList5"/>
    <dgm:cxn modelId="{2E10316B-F551-4BEB-B756-5BB56D58BEDC}" srcId="{4E04B305-B233-452E-B16E-2806BF3FDAC6}" destId="{206886F5-37E9-44D5-BCC5-F276E556FF33}" srcOrd="0" destOrd="0" parTransId="{FAEE6FCA-68EE-435F-9397-6F32F485870F}" sibTransId="{21720594-77A8-496D-A0BE-A3BA8FB24CDB}"/>
    <dgm:cxn modelId="{C5CBED6E-EBB4-44C4-9E26-5DB731443F8E}" type="presOf" srcId="{206886F5-37E9-44D5-BCC5-F276E556FF33}" destId="{72AAD97D-AE08-4B60-A05E-06C788AFF17A}" srcOrd="0" destOrd="0" presId="urn:microsoft.com/office/officeart/2005/8/layout/vList5"/>
    <dgm:cxn modelId="{7BFA879D-D8BB-480E-ACE2-F762E8F4DFAC}" srcId="{F5048245-1C2C-405A-B3BE-07FE0F48C3BB}" destId="{4E04B305-B233-452E-B16E-2806BF3FDAC6}" srcOrd="0" destOrd="0" parTransId="{14E08B98-10D9-4825-9DA3-268D433D68C6}" sibTransId="{5714E8D2-AC85-4903-92FB-1639F1659D5C}"/>
    <dgm:cxn modelId="{88C34AA8-C93A-4190-9D3B-72CE9BA4BF07}" type="presOf" srcId="{F5048245-1C2C-405A-B3BE-07FE0F48C3BB}" destId="{D3D6409C-8606-4CEF-BEAC-E28A8FC9ED8C}" srcOrd="0" destOrd="0" presId="urn:microsoft.com/office/officeart/2005/8/layout/vList5"/>
    <dgm:cxn modelId="{D5AD79B0-4439-4B9C-87C5-F85BDA31249F}" srcId="{F5048245-1C2C-405A-B3BE-07FE0F48C3BB}" destId="{4A764339-300C-49C2-A094-B28D2AF772CC}" srcOrd="1" destOrd="0" parTransId="{35263D4F-D7A0-4E00-BFAA-C90CC4C24031}" sibTransId="{636EAC49-13D3-422E-BBEC-CCA99A7249A6}"/>
    <dgm:cxn modelId="{C4AFD0E7-4B61-47C0-BC8A-4BA3DCFC24C1}" type="presOf" srcId="{4A764339-300C-49C2-A094-B28D2AF772CC}" destId="{877F17E9-15D9-410D-95AA-12605D071ADB}" srcOrd="0" destOrd="0" presId="urn:microsoft.com/office/officeart/2005/8/layout/vList5"/>
    <dgm:cxn modelId="{2932C8FB-3E02-4F81-9FF7-94FC5EF503AE}" srcId="{4A764339-300C-49C2-A094-B28D2AF772CC}" destId="{74F5CB4E-B50D-4C97-A82A-E5B8A7AB62B6}" srcOrd="0" destOrd="0" parTransId="{7830E45C-9209-4F92-B932-954406CEF8B8}" sibTransId="{259F1DBA-7475-43F0-B114-86E00AB19ED9}"/>
    <dgm:cxn modelId="{7A7E9235-B017-4718-9746-43978714BD7F}" type="presParOf" srcId="{D3D6409C-8606-4CEF-BEAC-E28A8FC9ED8C}" destId="{1B44F560-5E94-457D-BAC0-9D3A9F9D2F0C}" srcOrd="0" destOrd="0" presId="urn:microsoft.com/office/officeart/2005/8/layout/vList5"/>
    <dgm:cxn modelId="{53B604DE-C473-4964-9128-EAB9D1A428CD}" type="presParOf" srcId="{1B44F560-5E94-457D-BAC0-9D3A9F9D2F0C}" destId="{2BB0F857-BD88-49A9-A114-2460A4E790C2}" srcOrd="0" destOrd="0" presId="urn:microsoft.com/office/officeart/2005/8/layout/vList5"/>
    <dgm:cxn modelId="{158EBF66-2F99-4DF6-B7E0-30155D777F94}" type="presParOf" srcId="{1B44F560-5E94-457D-BAC0-9D3A9F9D2F0C}" destId="{72AAD97D-AE08-4B60-A05E-06C788AFF17A}" srcOrd="1" destOrd="0" presId="urn:microsoft.com/office/officeart/2005/8/layout/vList5"/>
    <dgm:cxn modelId="{4B84F7D5-66D0-44C6-B4EF-C2DBF3CC38BE}" type="presParOf" srcId="{D3D6409C-8606-4CEF-BEAC-E28A8FC9ED8C}" destId="{781C954A-4E0B-4910-967F-0B60D168F236}" srcOrd="1" destOrd="0" presId="urn:microsoft.com/office/officeart/2005/8/layout/vList5"/>
    <dgm:cxn modelId="{BE7C95C1-8C51-4FB1-9FC3-7723A83C6BFF}" type="presParOf" srcId="{D3D6409C-8606-4CEF-BEAC-E28A8FC9ED8C}" destId="{EFB193EC-E6F2-4AE9-84D3-F352512C18D8}" srcOrd="2" destOrd="0" presId="urn:microsoft.com/office/officeart/2005/8/layout/vList5"/>
    <dgm:cxn modelId="{0F979EFB-3393-4B4C-874E-275297401679}" type="presParOf" srcId="{EFB193EC-E6F2-4AE9-84D3-F352512C18D8}" destId="{877F17E9-15D9-410D-95AA-12605D071ADB}" srcOrd="0" destOrd="0" presId="urn:microsoft.com/office/officeart/2005/8/layout/vList5"/>
    <dgm:cxn modelId="{1BF51450-563A-46A1-9286-6309B89E6C22}" type="presParOf" srcId="{EFB193EC-E6F2-4AE9-84D3-F352512C18D8}" destId="{29651D2D-F6CA-44F5-BC79-BBD30734B02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4F0DC6-8DB6-4FB3-A745-0777092E9DB6}" type="doc">
      <dgm:prSet loTypeId="urn:microsoft.com/office/officeart/2005/8/layout/vList5" loCatId="list" qsTypeId="urn:microsoft.com/office/officeart/2005/8/quickstyle/simple1" qsCatId="simple" csTypeId="urn:microsoft.com/office/officeart/2005/8/colors/accent2_3" csCatId="accent2" phldr="1"/>
      <dgm:spPr/>
      <dgm:t>
        <a:bodyPr/>
        <a:lstStyle/>
        <a:p>
          <a:endParaRPr lang="en-US"/>
        </a:p>
      </dgm:t>
    </dgm:pt>
    <dgm:pt modelId="{731C6887-4E42-4062-8297-61942DD66A15}">
      <dgm:prSet phldrT="[Text]" custT="1"/>
      <dgm:spPr/>
      <dgm:t>
        <a:bodyPr/>
        <a:lstStyle/>
        <a:p>
          <a:r>
            <a:rPr lang="en-US" sz="2000" b="1" dirty="0"/>
            <a:t>Machine Learning</a:t>
          </a:r>
        </a:p>
      </dgm:t>
    </dgm:pt>
    <dgm:pt modelId="{256093F5-4DDA-472A-972C-63E82F31C614}" type="parTrans" cxnId="{A3077B20-DB14-413E-989F-9C4A1F01B18A}">
      <dgm:prSet/>
      <dgm:spPr/>
      <dgm:t>
        <a:bodyPr/>
        <a:lstStyle/>
        <a:p>
          <a:endParaRPr lang="en-US"/>
        </a:p>
      </dgm:t>
    </dgm:pt>
    <dgm:pt modelId="{C0B943F2-A5D9-4F75-B842-C27CDB06EB48}" type="sibTrans" cxnId="{A3077B20-DB14-413E-989F-9C4A1F01B18A}">
      <dgm:prSet/>
      <dgm:spPr/>
      <dgm:t>
        <a:bodyPr/>
        <a:lstStyle/>
        <a:p>
          <a:endParaRPr lang="en-US"/>
        </a:p>
      </dgm:t>
    </dgm:pt>
    <dgm:pt modelId="{F6F8479E-5326-4FBC-B951-93A0DAB3FA75}">
      <dgm:prSet phldrT="[Text]" custT="1"/>
      <dgm:spPr/>
      <dgm:t>
        <a:bodyPr/>
        <a:lstStyle/>
        <a:p>
          <a:pPr rtl="0"/>
          <a:endParaRPr lang="en-US" sz="1600" b="1" dirty="0"/>
        </a:p>
      </dgm:t>
    </dgm:pt>
    <dgm:pt modelId="{511A5379-8935-49A0-BA0E-31E5BF93AB98}" type="parTrans" cxnId="{4F8D86FD-F4C4-4FBE-935D-3B8FBCA53470}">
      <dgm:prSet/>
      <dgm:spPr/>
      <dgm:t>
        <a:bodyPr/>
        <a:lstStyle/>
        <a:p>
          <a:endParaRPr lang="en-US"/>
        </a:p>
      </dgm:t>
    </dgm:pt>
    <dgm:pt modelId="{FAD29C8F-5548-4E54-B136-38A11F2A1DDF}" type="sibTrans" cxnId="{4F8D86FD-F4C4-4FBE-935D-3B8FBCA53470}">
      <dgm:prSet/>
      <dgm:spPr/>
      <dgm:t>
        <a:bodyPr/>
        <a:lstStyle/>
        <a:p>
          <a:endParaRPr lang="en-US"/>
        </a:p>
      </dgm:t>
    </dgm:pt>
    <dgm:pt modelId="{3480DDE7-3694-4EEE-82C8-ECA064BE08E6}">
      <dgm:prSet phldrT="[Text]" custT="1"/>
      <dgm:spPr/>
      <dgm:t>
        <a:bodyPr/>
        <a:lstStyle/>
        <a:p>
          <a:r>
            <a:rPr lang="en-US" sz="2000" b="1" dirty="0"/>
            <a:t>For Researchers</a:t>
          </a:r>
        </a:p>
      </dgm:t>
    </dgm:pt>
    <dgm:pt modelId="{0583BB83-0161-4303-ACD1-B7DE3F22197A}" type="parTrans" cxnId="{981E6A37-1FEF-45BF-88DC-942995BD53D3}">
      <dgm:prSet/>
      <dgm:spPr/>
      <dgm:t>
        <a:bodyPr/>
        <a:lstStyle/>
        <a:p>
          <a:endParaRPr lang="en-US"/>
        </a:p>
      </dgm:t>
    </dgm:pt>
    <dgm:pt modelId="{6A388589-DD32-41D0-8359-FA981481BE90}" type="sibTrans" cxnId="{981E6A37-1FEF-45BF-88DC-942995BD53D3}">
      <dgm:prSet/>
      <dgm:spPr/>
      <dgm:t>
        <a:bodyPr/>
        <a:lstStyle/>
        <a:p>
          <a:endParaRPr lang="en-US"/>
        </a:p>
      </dgm:t>
    </dgm:pt>
    <dgm:pt modelId="{EE47F218-3298-461D-9FA6-86C960CBF5FF}">
      <dgm:prSet phldrT="[Text]" custT="1"/>
      <dgm:spPr/>
      <dgm:t>
        <a:bodyPr/>
        <a:lstStyle/>
        <a:p>
          <a:pPr rtl="0"/>
          <a:endParaRPr lang="en-US" sz="1600" b="1" dirty="0"/>
        </a:p>
      </dgm:t>
    </dgm:pt>
    <dgm:pt modelId="{135BDA60-6DE1-4BBF-AAA3-BE68BD6FF99D}" type="parTrans" cxnId="{F0D9AFFE-08C5-4722-BF3D-272D57A61AB1}">
      <dgm:prSet/>
      <dgm:spPr/>
      <dgm:t>
        <a:bodyPr/>
        <a:lstStyle/>
        <a:p>
          <a:endParaRPr lang="en-US"/>
        </a:p>
      </dgm:t>
    </dgm:pt>
    <dgm:pt modelId="{A8C25031-96EE-40CF-B16B-378830D6B943}" type="sibTrans" cxnId="{F0D9AFFE-08C5-4722-BF3D-272D57A61AB1}">
      <dgm:prSet/>
      <dgm:spPr/>
      <dgm:t>
        <a:bodyPr/>
        <a:lstStyle/>
        <a:p>
          <a:endParaRPr lang="en-US"/>
        </a:p>
      </dgm:t>
    </dgm:pt>
    <dgm:pt modelId="{3878E4E0-78A7-4496-BB6C-1CA63F3A92B0}">
      <dgm:prSet phldrT="[Text]" custT="1"/>
      <dgm:spPr/>
      <dgm:t>
        <a:bodyPr/>
        <a:lstStyle/>
        <a:p>
          <a:pPr rtl="0"/>
          <a:r>
            <a:rPr lang="en-US" sz="2000" b="1" dirty="0"/>
            <a:t>For Clinicians</a:t>
          </a:r>
        </a:p>
      </dgm:t>
    </dgm:pt>
    <dgm:pt modelId="{4656A317-9ABC-4D7E-A5B6-CA8D758077D9}" type="parTrans" cxnId="{980A24D0-4DB8-4706-A5FF-A7F19F1A514B}">
      <dgm:prSet/>
      <dgm:spPr/>
      <dgm:t>
        <a:bodyPr/>
        <a:lstStyle/>
        <a:p>
          <a:endParaRPr lang="en-US"/>
        </a:p>
      </dgm:t>
    </dgm:pt>
    <dgm:pt modelId="{7460A75A-5ABA-4F38-B271-33CDDBBDF3B5}" type="sibTrans" cxnId="{980A24D0-4DB8-4706-A5FF-A7F19F1A514B}">
      <dgm:prSet/>
      <dgm:spPr/>
      <dgm:t>
        <a:bodyPr/>
        <a:lstStyle/>
        <a:p>
          <a:endParaRPr lang="en-US"/>
        </a:p>
      </dgm:t>
    </dgm:pt>
    <dgm:pt modelId="{DBBAF2F1-B8F6-4BE5-9EF6-BDD09158CDBE}">
      <dgm:prSet phldrT="[Text]" custT="1"/>
      <dgm:spPr/>
      <dgm:t>
        <a:bodyPr/>
        <a:lstStyle/>
        <a:p>
          <a:pPr rtl="0"/>
          <a:endParaRPr lang="en-US" sz="1600" b="1" dirty="0"/>
        </a:p>
      </dgm:t>
    </dgm:pt>
    <dgm:pt modelId="{1B60AEC1-AFE4-49E4-895C-723FF0FA8E90}" type="parTrans" cxnId="{0364D617-2372-4736-A7EF-D5FF6728FF57}">
      <dgm:prSet/>
      <dgm:spPr/>
      <dgm:t>
        <a:bodyPr/>
        <a:lstStyle/>
        <a:p>
          <a:endParaRPr lang="en-US"/>
        </a:p>
      </dgm:t>
    </dgm:pt>
    <dgm:pt modelId="{6715A641-51D9-45F2-8676-B02E74BACA18}" type="sibTrans" cxnId="{0364D617-2372-4736-A7EF-D5FF6728FF57}">
      <dgm:prSet/>
      <dgm:spPr/>
      <dgm:t>
        <a:bodyPr/>
        <a:lstStyle/>
        <a:p>
          <a:endParaRPr lang="en-US"/>
        </a:p>
      </dgm:t>
    </dgm:pt>
    <dgm:pt modelId="{B2874235-E24B-419F-B554-DF68CD0376CB}">
      <dgm:prSet custT="1"/>
      <dgm:spPr/>
      <dgm:t>
        <a:bodyPr/>
        <a:lstStyle/>
        <a:p>
          <a:endParaRPr lang="en-CA" sz="1600" dirty="0"/>
        </a:p>
      </dgm:t>
    </dgm:pt>
    <dgm:pt modelId="{948F5FDD-F45B-4669-9BEB-FC7ABDA21D25}" type="parTrans" cxnId="{D17697D7-E34E-41A6-82E0-83CE81BC90B2}">
      <dgm:prSet/>
      <dgm:spPr/>
      <dgm:t>
        <a:bodyPr/>
        <a:lstStyle/>
        <a:p>
          <a:endParaRPr lang="en-US"/>
        </a:p>
      </dgm:t>
    </dgm:pt>
    <dgm:pt modelId="{698B9D03-00B2-4491-9713-6000FC39BD12}" type="sibTrans" cxnId="{D17697D7-E34E-41A6-82E0-83CE81BC90B2}">
      <dgm:prSet/>
      <dgm:spPr/>
      <dgm:t>
        <a:bodyPr/>
        <a:lstStyle/>
        <a:p>
          <a:endParaRPr lang="en-US"/>
        </a:p>
      </dgm:t>
    </dgm:pt>
    <dgm:pt modelId="{8D164C0E-6258-4423-8676-E57CFEBB261B}" type="pres">
      <dgm:prSet presAssocID="{7B4F0DC6-8DB6-4FB3-A745-0777092E9DB6}" presName="Name0" presStyleCnt="0">
        <dgm:presLayoutVars>
          <dgm:dir/>
          <dgm:animLvl val="lvl"/>
          <dgm:resizeHandles val="exact"/>
        </dgm:presLayoutVars>
      </dgm:prSet>
      <dgm:spPr/>
    </dgm:pt>
    <dgm:pt modelId="{3FB863C3-DA70-4C42-A390-504E402A4D6D}" type="pres">
      <dgm:prSet presAssocID="{731C6887-4E42-4062-8297-61942DD66A15}" presName="linNode" presStyleCnt="0"/>
      <dgm:spPr/>
    </dgm:pt>
    <dgm:pt modelId="{9C3EBFBC-28BB-4668-A730-F43A3A2E99E6}" type="pres">
      <dgm:prSet presAssocID="{731C6887-4E42-4062-8297-61942DD66A15}" presName="parentText" presStyleLbl="node1" presStyleIdx="0" presStyleCnt="3">
        <dgm:presLayoutVars>
          <dgm:chMax val="1"/>
          <dgm:bulletEnabled val="1"/>
        </dgm:presLayoutVars>
      </dgm:prSet>
      <dgm:spPr/>
    </dgm:pt>
    <dgm:pt modelId="{AC185503-08B8-45E2-8A5C-FAB2695BDA86}" type="pres">
      <dgm:prSet presAssocID="{731C6887-4E42-4062-8297-61942DD66A15}" presName="descendantText" presStyleLbl="alignAccFollowNode1" presStyleIdx="0" presStyleCnt="3">
        <dgm:presLayoutVars>
          <dgm:bulletEnabled val="1"/>
        </dgm:presLayoutVars>
      </dgm:prSet>
      <dgm:spPr/>
    </dgm:pt>
    <dgm:pt modelId="{4F21F970-3A50-43BB-A39A-95EEE0519EE3}" type="pres">
      <dgm:prSet presAssocID="{C0B943F2-A5D9-4F75-B842-C27CDB06EB48}" presName="sp" presStyleCnt="0"/>
      <dgm:spPr/>
    </dgm:pt>
    <dgm:pt modelId="{3B062C0C-F0E1-401D-9AA5-16DC3D546E53}" type="pres">
      <dgm:prSet presAssocID="{3480DDE7-3694-4EEE-82C8-ECA064BE08E6}" presName="linNode" presStyleCnt="0"/>
      <dgm:spPr/>
    </dgm:pt>
    <dgm:pt modelId="{AE2E94AB-9F3D-4882-9B56-871A0D0F1367}" type="pres">
      <dgm:prSet presAssocID="{3480DDE7-3694-4EEE-82C8-ECA064BE08E6}" presName="parentText" presStyleLbl="node1" presStyleIdx="1" presStyleCnt="3" custLinFactNeighborX="-494" custLinFactNeighborY="-613">
        <dgm:presLayoutVars>
          <dgm:chMax val="1"/>
          <dgm:bulletEnabled val="1"/>
        </dgm:presLayoutVars>
      </dgm:prSet>
      <dgm:spPr/>
    </dgm:pt>
    <dgm:pt modelId="{6A39D5A2-3169-4CBF-8208-02D74BE1514F}" type="pres">
      <dgm:prSet presAssocID="{3480DDE7-3694-4EEE-82C8-ECA064BE08E6}" presName="descendantText" presStyleLbl="alignAccFollowNode1" presStyleIdx="1" presStyleCnt="3">
        <dgm:presLayoutVars>
          <dgm:bulletEnabled val="1"/>
        </dgm:presLayoutVars>
      </dgm:prSet>
      <dgm:spPr/>
    </dgm:pt>
    <dgm:pt modelId="{7886AE16-4D8A-484D-9972-3E5EF2809144}" type="pres">
      <dgm:prSet presAssocID="{6A388589-DD32-41D0-8359-FA981481BE90}" presName="sp" presStyleCnt="0"/>
      <dgm:spPr/>
    </dgm:pt>
    <dgm:pt modelId="{EB620D12-E6AF-4AC3-BAFD-5B7D0200BE67}" type="pres">
      <dgm:prSet presAssocID="{3878E4E0-78A7-4496-BB6C-1CA63F3A92B0}" presName="linNode" presStyleCnt="0"/>
      <dgm:spPr/>
    </dgm:pt>
    <dgm:pt modelId="{2791164A-5996-4049-AAC5-D62692789459}" type="pres">
      <dgm:prSet presAssocID="{3878E4E0-78A7-4496-BB6C-1CA63F3A92B0}" presName="parentText" presStyleLbl="node1" presStyleIdx="2" presStyleCnt="3" custLinFactNeighborX="-446" custLinFactNeighborY="1378">
        <dgm:presLayoutVars>
          <dgm:chMax val="1"/>
          <dgm:bulletEnabled val="1"/>
        </dgm:presLayoutVars>
      </dgm:prSet>
      <dgm:spPr/>
    </dgm:pt>
    <dgm:pt modelId="{27F35E81-1AEF-4212-856E-7CD8FFD4DE9C}" type="pres">
      <dgm:prSet presAssocID="{3878E4E0-78A7-4496-BB6C-1CA63F3A92B0}" presName="descendantText" presStyleLbl="alignAccFollowNode1" presStyleIdx="2" presStyleCnt="3">
        <dgm:presLayoutVars>
          <dgm:bulletEnabled val="1"/>
        </dgm:presLayoutVars>
      </dgm:prSet>
      <dgm:spPr/>
    </dgm:pt>
  </dgm:ptLst>
  <dgm:cxnLst>
    <dgm:cxn modelId="{77917702-207C-465F-BAE9-A8CF5156FE17}" type="presOf" srcId="{7B4F0DC6-8DB6-4FB3-A745-0777092E9DB6}" destId="{8D164C0E-6258-4423-8676-E57CFEBB261B}" srcOrd="0" destOrd="0" presId="urn:microsoft.com/office/officeart/2005/8/layout/vList5"/>
    <dgm:cxn modelId="{0364D617-2372-4736-A7EF-D5FF6728FF57}" srcId="{3878E4E0-78A7-4496-BB6C-1CA63F3A92B0}" destId="{DBBAF2F1-B8F6-4BE5-9EF6-BDD09158CDBE}" srcOrd="0" destOrd="0" parTransId="{1B60AEC1-AFE4-49E4-895C-723FF0FA8E90}" sibTransId="{6715A641-51D9-45F2-8676-B02E74BACA18}"/>
    <dgm:cxn modelId="{A3077B20-DB14-413E-989F-9C4A1F01B18A}" srcId="{7B4F0DC6-8DB6-4FB3-A745-0777092E9DB6}" destId="{731C6887-4E42-4062-8297-61942DD66A15}" srcOrd="0" destOrd="0" parTransId="{256093F5-4DDA-472A-972C-63E82F31C614}" sibTransId="{C0B943F2-A5D9-4F75-B842-C27CDB06EB48}"/>
    <dgm:cxn modelId="{981E6A37-1FEF-45BF-88DC-942995BD53D3}" srcId="{7B4F0DC6-8DB6-4FB3-A745-0777092E9DB6}" destId="{3480DDE7-3694-4EEE-82C8-ECA064BE08E6}" srcOrd="1" destOrd="0" parTransId="{0583BB83-0161-4303-ACD1-B7DE3F22197A}" sibTransId="{6A388589-DD32-41D0-8359-FA981481BE90}"/>
    <dgm:cxn modelId="{AF80FF63-8726-4567-81B8-459E885C1D6A}" type="presOf" srcId="{3878E4E0-78A7-4496-BB6C-1CA63F3A92B0}" destId="{2791164A-5996-4049-AAC5-D62692789459}" srcOrd="0" destOrd="0" presId="urn:microsoft.com/office/officeart/2005/8/layout/vList5"/>
    <dgm:cxn modelId="{C3007B59-37DF-43D9-9DBB-616E5F5BAC0C}" type="presOf" srcId="{F6F8479E-5326-4FBC-B951-93A0DAB3FA75}" destId="{AC185503-08B8-45E2-8A5C-FAB2695BDA86}" srcOrd="0" destOrd="0" presId="urn:microsoft.com/office/officeart/2005/8/layout/vList5"/>
    <dgm:cxn modelId="{62AD8389-6567-43BB-B1CA-53E3A9857677}" type="presOf" srcId="{B2874235-E24B-419F-B554-DF68CD0376CB}" destId="{AC185503-08B8-45E2-8A5C-FAB2695BDA86}" srcOrd="0" destOrd="1" presId="urn:microsoft.com/office/officeart/2005/8/layout/vList5"/>
    <dgm:cxn modelId="{F337389A-68F6-4F99-8A78-B0B75C2D9288}" type="presOf" srcId="{3480DDE7-3694-4EEE-82C8-ECA064BE08E6}" destId="{AE2E94AB-9F3D-4882-9B56-871A0D0F1367}" srcOrd="0" destOrd="0" presId="urn:microsoft.com/office/officeart/2005/8/layout/vList5"/>
    <dgm:cxn modelId="{76BD39A5-DEFA-4795-A712-0BB962ED4D1F}" type="presOf" srcId="{EE47F218-3298-461D-9FA6-86C960CBF5FF}" destId="{6A39D5A2-3169-4CBF-8208-02D74BE1514F}" srcOrd="0" destOrd="0" presId="urn:microsoft.com/office/officeart/2005/8/layout/vList5"/>
    <dgm:cxn modelId="{6CDFBBB2-D50F-4A78-A75F-1034B103048D}" type="presOf" srcId="{DBBAF2F1-B8F6-4BE5-9EF6-BDD09158CDBE}" destId="{27F35E81-1AEF-4212-856E-7CD8FFD4DE9C}" srcOrd="0" destOrd="0" presId="urn:microsoft.com/office/officeart/2005/8/layout/vList5"/>
    <dgm:cxn modelId="{980A24D0-4DB8-4706-A5FF-A7F19F1A514B}" srcId="{7B4F0DC6-8DB6-4FB3-A745-0777092E9DB6}" destId="{3878E4E0-78A7-4496-BB6C-1CA63F3A92B0}" srcOrd="2" destOrd="0" parTransId="{4656A317-9ABC-4D7E-A5B6-CA8D758077D9}" sibTransId="{7460A75A-5ABA-4F38-B271-33CDDBBDF3B5}"/>
    <dgm:cxn modelId="{D17697D7-E34E-41A6-82E0-83CE81BC90B2}" srcId="{731C6887-4E42-4062-8297-61942DD66A15}" destId="{B2874235-E24B-419F-B554-DF68CD0376CB}" srcOrd="1" destOrd="0" parTransId="{948F5FDD-F45B-4669-9BEB-FC7ABDA21D25}" sibTransId="{698B9D03-00B2-4491-9713-6000FC39BD12}"/>
    <dgm:cxn modelId="{ACB0E9E9-1005-43FF-9AAB-A5C427BBF4AA}" type="presOf" srcId="{731C6887-4E42-4062-8297-61942DD66A15}" destId="{9C3EBFBC-28BB-4668-A730-F43A3A2E99E6}" srcOrd="0" destOrd="0" presId="urn:microsoft.com/office/officeart/2005/8/layout/vList5"/>
    <dgm:cxn modelId="{4F8D86FD-F4C4-4FBE-935D-3B8FBCA53470}" srcId="{731C6887-4E42-4062-8297-61942DD66A15}" destId="{F6F8479E-5326-4FBC-B951-93A0DAB3FA75}" srcOrd="0" destOrd="0" parTransId="{511A5379-8935-49A0-BA0E-31E5BF93AB98}" sibTransId="{FAD29C8F-5548-4E54-B136-38A11F2A1DDF}"/>
    <dgm:cxn modelId="{F0D9AFFE-08C5-4722-BF3D-272D57A61AB1}" srcId="{3480DDE7-3694-4EEE-82C8-ECA064BE08E6}" destId="{EE47F218-3298-461D-9FA6-86C960CBF5FF}" srcOrd="0" destOrd="0" parTransId="{135BDA60-6DE1-4BBF-AAA3-BE68BD6FF99D}" sibTransId="{A8C25031-96EE-40CF-B16B-378830D6B943}"/>
    <dgm:cxn modelId="{AE298A10-05EA-450F-9CE5-CD18EFD2FBE7}" type="presParOf" srcId="{8D164C0E-6258-4423-8676-E57CFEBB261B}" destId="{3FB863C3-DA70-4C42-A390-504E402A4D6D}" srcOrd="0" destOrd="0" presId="urn:microsoft.com/office/officeart/2005/8/layout/vList5"/>
    <dgm:cxn modelId="{706B4BA3-8B22-475C-B827-BF8EC326E5B3}" type="presParOf" srcId="{3FB863C3-DA70-4C42-A390-504E402A4D6D}" destId="{9C3EBFBC-28BB-4668-A730-F43A3A2E99E6}" srcOrd="0" destOrd="0" presId="urn:microsoft.com/office/officeart/2005/8/layout/vList5"/>
    <dgm:cxn modelId="{6D924971-B6AF-4E8A-9D40-9B66E99A2C4F}" type="presParOf" srcId="{3FB863C3-DA70-4C42-A390-504E402A4D6D}" destId="{AC185503-08B8-45E2-8A5C-FAB2695BDA86}" srcOrd="1" destOrd="0" presId="urn:microsoft.com/office/officeart/2005/8/layout/vList5"/>
    <dgm:cxn modelId="{B5721303-63EB-4AB6-8F1E-1E111AC77ADB}" type="presParOf" srcId="{8D164C0E-6258-4423-8676-E57CFEBB261B}" destId="{4F21F970-3A50-43BB-A39A-95EEE0519EE3}" srcOrd="1" destOrd="0" presId="urn:microsoft.com/office/officeart/2005/8/layout/vList5"/>
    <dgm:cxn modelId="{866F809E-8BCE-4C33-845A-2D4E59F6C501}" type="presParOf" srcId="{8D164C0E-6258-4423-8676-E57CFEBB261B}" destId="{3B062C0C-F0E1-401D-9AA5-16DC3D546E53}" srcOrd="2" destOrd="0" presId="urn:microsoft.com/office/officeart/2005/8/layout/vList5"/>
    <dgm:cxn modelId="{495922F3-6A2C-4C7D-9194-38CEB016E57F}" type="presParOf" srcId="{3B062C0C-F0E1-401D-9AA5-16DC3D546E53}" destId="{AE2E94AB-9F3D-4882-9B56-871A0D0F1367}" srcOrd="0" destOrd="0" presId="urn:microsoft.com/office/officeart/2005/8/layout/vList5"/>
    <dgm:cxn modelId="{192D6785-28F7-45EA-9ADD-8FF1FFD7402F}" type="presParOf" srcId="{3B062C0C-F0E1-401D-9AA5-16DC3D546E53}" destId="{6A39D5A2-3169-4CBF-8208-02D74BE1514F}" srcOrd="1" destOrd="0" presId="urn:microsoft.com/office/officeart/2005/8/layout/vList5"/>
    <dgm:cxn modelId="{FDDE3D35-C459-4C0A-BE37-5C777A5E37EF}" type="presParOf" srcId="{8D164C0E-6258-4423-8676-E57CFEBB261B}" destId="{7886AE16-4D8A-484D-9972-3E5EF2809144}" srcOrd="3" destOrd="0" presId="urn:microsoft.com/office/officeart/2005/8/layout/vList5"/>
    <dgm:cxn modelId="{A60B011E-0EE8-46F3-A503-096B95D932C3}" type="presParOf" srcId="{8D164C0E-6258-4423-8676-E57CFEBB261B}" destId="{EB620D12-E6AF-4AC3-BAFD-5B7D0200BE67}" srcOrd="4" destOrd="0" presId="urn:microsoft.com/office/officeart/2005/8/layout/vList5"/>
    <dgm:cxn modelId="{33FF6184-C89D-4D30-B33B-1ACA1C7CD400}" type="presParOf" srcId="{EB620D12-E6AF-4AC3-BAFD-5B7D0200BE67}" destId="{2791164A-5996-4049-AAC5-D62692789459}" srcOrd="0" destOrd="0" presId="urn:microsoft.com/office/officeart/2005/8/layout/vList5"/>
    <dgm:cxn modelId="{0738F0EA-DB70-4A83-A110-77A252A46263}" type="presParOf" srcId="{EB620D12-E6AF-4AC3-BAFD-5B7D0200BE67}" destId="{27F35E81-1AEF-4212-856E-7CD8FFD4DE9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AD97D-AE08-4B60-A05E-06C788AFF17A}">
      <dsp:nvSpPr>
        <dsp:cNvPr id="0" name=""/>
        <dsp:cNvSpPr/>
      </dsp:nvSpPr>
      <dsp:spPr>
        <a:xfrm rot="5400000">
          <a:off x="6212690" y="-2541422"/>
          <a:ext cx="975988" cy="630652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CA" sz="1700" kern="1200" dirty="0"/>
            <a:t>Motivation</a:t>
          </a:r>
        </a:p>
        <a:p>
          <a:pPr marL="171450" lvl="1" indent="-171450" algn="l" defTabSz="755650" rtl="0">
            <a:lnSpc>
              <a:spcPct val="90000"/>
            </a:lnSpc>
            <a:spcBef>
              <a:spcPct val="0"/>
            </a:spcBef>
            <a:spcAft>
              <a:spcPct val="15000"/>
            </a:spcAft>
            <a:buChar char="•"/>
          </a:pPr>
          <a:r>
            <a:rPr lang="en-CA" sz="1700" kern="1200" dirty="0"/>
            <a:t>Data science and machine learning</a:t>
          </a:r>
        </a:p>
        <a:p>
          <a:pPr marL="171450" lvl="1" indent="-171450" algn="l" defTabSz="755650" rtl="0">
            <a:lnSpc>
              <a:spcPct val="90000"/>
            </a:lnSpc>
            <a:spcBef>
              <a:spcPct val="0"/>
            </a:spcBef>
            <a:spcAft>
              <a:spcPct val="15000"/>
            </a:spcAft>
            <a:buChar char="•"/>
          </a:pPr>
          <a:r>
            <a:rPr lang="en-CA" sz="1700" kern="1200" dirty="0"/>
            <a:t>Case example</a:t>
          </a:r>
        </a:p>
      </dsp:txBody>
      <dsp:txXfrm rot="-5400000">
        <a:off x="3547421" y="171491"/>
        <a:ext cx="6258882" cy="880700"/>
      </dsp:txXfrm>
    </dsp:sp>
    <dsp:sp modelId="{2BB0F857-BD88-49A9-A114-2460A4E790C2}">
      <dsp:nvSpPr>
        <dsp:cNvPr id="0" name=""/>
        <dsp:cNvSpPr/>
      </dsp:nvSpPr>
      <dsp:spPr>
        <a:xfrm>
          <a:off x="0" y="1848"/>
          <a:ext cx="3547421" cy="1219985"/>
        </a:xfrm>
        <a:prstGeom prst="roundRect">
          <a:avLst/>
        </a:prstGeom>
        <a:solidFill>
          <a:schemeClr val="accent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rtl="0">
            <a:lnSpc>
              <a:spcPct val="90000"/>
            </a:lnSpc>
            <a:spcBef>
              <a:spcPct val="0"/>
            </a:spcBef>
            <a:spcAft>
              <a:spcPct val="35000"/>
            </a:spcAft>
            <a:buNone/>
          </a:pPr>
          <a:r>
            <a:rPr lang="en-US" sz="3300" kern="1200" dirty="0"/>
            <a:t>Background</a:t>
          </a:r>
          <a:endParaRPr lang="en-CA" sz="3300" kern="1200" dirty="0"/>
        </a:p>
      </dsp:txBody>
      <dsp:txXfrm>
        <a:off x="59555" y="61403"/>
        <a:ext cx="3428311" cy="1100875"/>
      </dsp:txXfrm>
    </dsp:sp>
    <dsp:sp modelId="{5FACA839-69FC-4B61-BED3-3EF948A81097}">
      <dsp:nvSpPr>
        <dsp:cNvPr id="0" name=""/>
        <dsp:cNvSpPr/>
      </dsp:nvSpPr>
      <dsp:spPr>
        <a:xfrm rot="5400000">
          <a:off x="6212690" y="-1260437"/>
          <a:ext cx="975988" cy="630652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t>Filling data gaps</a:t>
          </a:r>
          <a:endParaRPr lang="en-CA" sz="1700" kern="1200" dirty="0"/>
        </a:p>
        <a:p>
          <a:pPr marL="171450" lvl="1" indent="-171450" algn="l" defTabSz="755650" rtl="0">
            <a:lnSpc>
              <a:spcPct val="90000"/>
            </a:lnSpc>
            <a:spcBef>
              <a:spcPct val="0"/>
            </a:spcBef>
            <a:spcAft>
              <a:spcPct val="15000"/>
            </a:spcAft>
            <a:buChar char="•"/>
          </a:pPr>
          <a:r>
            <a:rPr lang="en-US" sz="1700" kern="1200" dirty="0"/>
            <a:t>Improving data preprocessing</a:t>
          </a:r>
          <a:endParaRPr lang="en-CA" sz="1700" kern="1200" dirty="0"/>
        </a:p>
        <a:p>
          <a:pPr marL="171450" lvl="1" indent="-171450" algn="l" defTabSz="755650" rtl="0">
            <a:lnSpc>
              <a:spcPct val="90000"/>
            </a:lnSpc>
            <a:spcBef>
              <a:spcPct val="0"/>
            </a:spcBef>
            <a:spcAft>
              <a:spcPct val="15000"/>
            </a:spcAft>
            <a:buChar char="•"/>
          </a:pPr>
          <a:r>
            <a:rPr lang="en-CA" sz="1700" kern="1200" dirty="0"/>
            <a:t>Evaluating potential value </a:t>
          </a:r>
        </a:p>
      </dsp:txBody>
      <dsp:txXfrm rot="-5400000">
        <a:off x="3547421" y="1452476"/>
        <a:ext cx="6258882" cy="880700"/>
      </dsp:txXfrm>
    </dsp:sp>
    <dsp:sp modelId="{BF0B432B-BE39-40D7-9B72-4DF09353FD77}">
      <dsp:nvSpPr>
        <dsp:cNvPr id="0" name=""/>
        <dsp:cNvSpPr/>
      </dsp:nvSpPr>
      <dsp:spPr>
        <a:xfrm>
          <a:off x="0" y="1282833"/>
          <a:ext cx="3547421" cy="1219985"/>
        </a:xfrm>
        <a:prstGeom prst="roundRect">
          <a:avLst/>
        </a:prstGeom>
        <a:solidFill>
          <a:schemeClr val="accent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rtl="0">
            <a:lnSpc>
              <a:spcPct val="90000"/>
            </a:lnSpc>
            <a:spcBef>
              <a:spcPct val="0"/>
            </a:spcBef>
            <a:spcAft>
              <a:spcPct val="35000"/>
            </a:spcAft>
            <a:buNone/>
          </a:pPr>
          <a:r>
            <a:rPr lang="en-US" sz="3300" kern="1200" dirty="0"/>
            <a:t>Clinician (Nursing) Contribution</a:t>
          </a:r>
          <a:endParaRPr lang="en-CA" sz="3300" kern="1200" dirty="0"/>
        </a:p>
      </dsp:txBody>
      <dsp:txXfrm>
        <a:off x="59555" y="1342388"/>
        <a:ext cx="3428311" cy="1100875"/>
      </dsp:txXfrm>
    </dsp:sp>
    <dsp:sp modelId="{29651D2D-F6CA-44F5-BC79-BBD30734B027}">
      <dsp:nvSpPr>
        <dsp:cNvPr id="0" name=""/>
        <dsp:cNvSpPr/>
      </dsp:nvSpPr>
      <dsp:spPr>
        <a:xfrm rot="5400000">
          <a:off x="6212690" y="20547"/>
          <a:ext cx="975988" cy="630652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CA" sz="1700" kern="1200" dirty="0"/>
            <a:t>For researchers and clinicians</a:t>
          </a:r>
        </a:p>
      </dsp:txBody>
      <dsp:txXfrm rot="-5400000">
        <a:off x="3547421" y="2733460"/>
        <a:ext cx="6258882" cy="880700"/>
      </dsp:txXfrm>
    </dsp:sp>
    <dsp:sp modelId="{877F17E9-15D9-410D-95AA-12605D071ADB}">
      <dsp:nvSpPr>
        <dsp:cNvPr id="0" name=""/>
        <dsp:cNvSpPr/>
      </dsp:nvSpPr>
      <dsp:spPr>
        <a:xfrm>
          <a:off x="0" y="2563818"/>
          <a:ext cx="3547421" cy="1219985"/>
        </a:xfrm>
        <a:prstGeom prst="roundRect">
          <a:avLst/>
        </a:prstGeom>
        <a:solidFill>
          <a:schemeClr val="accent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rtl="0">
            <a:lnSpc>
              <a:spcPct val="90000"/>
            </a:lnSpc>
            <a:spcBef>
              <a:spcPct val="0"/>
            </a:spcBef>
            <a:spcAft>
              <a:spcPct val="35000"/>
            </a:spcAft>
            <a:buNone/>
          </a:pPr>
          <a:r>
            <a:rPr lang="en-US" sz="3300" kern="1200" dirty="0"/>
            <a:t>Considerations</a:t>
          </a:r>
          <a:endParaRPr lang="en-CA" sz="3300" kern="1200" dirty="0"/>
        </a:p>
      </dsp:txBody>
      <dsp:txXfrm>
        <a:off x="59555" y="2623373"/>
        <a:ext cx="3428311" cy="1100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AD97D-AE08-4B60-A05E-06C788AFF17A}">
      <dsp:nvSpPr>
        <dsp:cNvPr id="0" name=""/>
        <dsp:cNvSpPr/>
      </dsp:nvSpPr>
      <dsp:spPr>
        <a:xfrm rot="5400000">
          <a:off x="6047326" y="-2336525"/>
          <a:ext cx="1306715" cy="630652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Char char="•"/>
          </a:pPr>
          <a:endParaRPr lang="en-CA" sz="2400" kern="1200" dirty="0"/>
        </a:p>
      </dsp:txBody>
      <dsp:txXfrm rot="-5400000">
        <a:off x="3547421" y="227169"/>
        <a:ext cx="6242737" cy="1179137"/>
      </dsp:txXfrm>
    </dsp:sp>
    <dsp:sp modelId="{2BB0F857-BD88-49A9-A114-2460A4E790C2}">
      <dsp:nvSpPr>
        <dsp:cNvPr id="0" name=""/>
        <dsp:cNvSpPr/>
      </dsp:nvSpPr>
      <dsp:spPr>
        <a:xfrm>
          <a:off x="0" y="40"/>
          <a:ext cx="3547421" cy="1633394"/>
        </a:xfrm>
        <a:prstGeom prst="roundRect">
          <a:avLst/>
        </a:prstGeom>
        <a:solidFill>
          <a:schemeClr val="accent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rtl="0">
            <a:lnSpc>
              <a:spcPct val="90000"/>
            </a:lnSpc>
            <a:spcBef>
              <a:spcPct val="0"/>
            </a:spcBef>
            <a:spcAft>
              <a:spcPct val="35000"/>
            </a:spcAft>
            <a:buNone/>
          </a:pPr>
          <a:r>
            <a:rPr lang="en-US" sz="5600" kern="1200" dirty="0"/>
            <a:t>Aim</a:t>
          </a:r>
          <a:endParaRPr lang="en-CA" sz="5600" kern="1200" dirty="0"/>
        </a:p>
      </dsp:txBody>
      <dsp:txXfrm>
        <a:off x="79736" y="79776"/>
        <a:ext cx="3387949" cy="1473922"/>
      </dsp:txXfrm>
    </dsp:sp>
    <dsp:sp modelId="{29651D2D-F6CA-44F5-BC79-BBD30734B027}">
      <dsp:nvSpPr>
        <dsp:cNvPr id="0" name=""/>
        <dsp:cNvSpPr/>
      </dsp:nvSpPr>
      <dsp:spPr>
        <a:xfrm rot="5400000">
          <a:off x="6047326" y="-621460"/>
          <a:ext cx="1306715" cy="630652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Char char="•"/>
          </a:pPr>
          <a:endParaRPr lang="en-CA" sz="2400" kern="1200" dirty="0"/>
        </a:p>
      </dsp:txBody>
      <dsp:txXfrm rot="-5400000">
        <a:off x="3547421" y="1942234"/>
        <a:ext cx="6242737" cy="1179137"/>
      </dsp:txXfrm>
    </dsp:sp>
    <dsp:sp modelId="{877F17E9-15D9-410D-95AA-12605D071ADB}">
      <dsp:nvSpPr>
        <dsp:cNvPr id="0" name=""/>
        <dsp:cNvSpPr/>
      </dsp:nvSpPr>
      <dsp:spPr>
        <a:xfrm>
          <a:off x="0" y="1715105"/>
          <a:ext cx="3547421" cy="1633394"/>
        </a:xfrm>
        <a:prstGeom prst="roundRect">
          <a:avLst/>
        </a:prstGeom>
        <a:solidFill>
          <a:schemeClr val="accent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rtl="0">
            <a:lnSpc>
              <a:spcPct val="90000"/>
            </a:lnSpc>
            <a:spcBef>
              <a:spcPct val="0"/>
            </a:spcBef>
            <a:spcAft>
              <a:spcPct val="35000"/>
            </a:spcAft>
            <a:buNone/>
          </a:pPr>
          <a:r>
            <a:rPr lang="en-US" sz="5600" kern="1200" dirty="0"/>
            <a:t>Objective</a:t>
          </a:r>
          <a:endParaRPr lang="en-CA" sz="5600" kern="1200" dirty="0"/>
        </a:p>
      </dsp:txBody>
      <dsp:txXfrm>
        <a:off x="79736" y="1794841"/>
        <a:ext cx="3387949" cy="14739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85503-08B8-45E2-8A5C-FAB2695BDA86}">
      <dsp:nvSpPr>
        <dsp:cNvPr id="0" name=""/>
        <dsp:cNvSpPr/>
      </dsp:nvSpPr>
      <dsp:spPr>
        <a:xfrm rot="5400000">
          <a:off x="6321157" y="-2568530"/>
          <a:ext cx="1037108" cy="6437376"/>
        </a:xfrm>
        <a:prstGeom prst="round2Same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endParaRPr lang="en-US" sz="1600" b="1" kern="1200" dirty="0"/>
        </a:p>
        <a:p>
          <a:pPr marL="171450" lvl="1" indent="-171450" algn="l" defTabSz="711200">
            <a:lnSpc>
              <a:spcPct val="90000"/>
            </a:lnSpc>
            <a:spcBef>
              <a:spcPct val="0"/>
            </a:spcBef>
            <a:spcAft>
              <a:spcPct val="15000"/>
            </a:spcAft>
            <a:buChar char="•"/>
          </a:pPr>
          <a:endParaRPr lang="en-CA" sz="1600" kern="1200" dirty="0"/>
        </a:p>
      </dsp:txBody>
      <dsp:txXfrm rot="-5400000">
        <a:off x="3621024" y="182230"/>
        <a:ext cx="6386749" cy="935854"/>
      </dsp:txXfrm>
    </dsp:sp>
    <dsp:sp modelId="{9C3EBFBC-28BB-4668-A730-F43A3A2E99E6}">
      <dsp:nvSpPr>
        <dsp:cNvPr id="0" name=""/>
        <dsp:cNvSpPr/>
      </dsp:nvSpPr>
      <dsp:spPr>
        <a:xfrm>
          <a:off x="0" y="1964"/>
          <a:ext cx="3621024" cy="1296385"/>
        </a:xfrm>
        <a:prstGeom prst="round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t>Machine Learning</a:t>
          </a:r>
        </a:p>
      </dsp:txBody>
      <dsp:txXfrm>
        <a:off x="63284" y="65248"/>
        <a:ext cx="3494456" cy="1169817"/>
      </dsp:txXfrm>
    </dsp:sp>
    <dsp:sp modelId="{6A39D5A2-3169-4CBF-8208-02D74BE1514F}">
      <dsp:nvSpPr>
        <dsp:cNvPr id="0" name=""/>
        <dsp:cNvSpPr/>
      </dsp:nvSpPr>
      <dsp:spPr>
        <a:xfrm rot="5400000">
          <a:off x="6321157" y="-1207325"/>
          <a:ext cx="1037108" cy="6437376"/>
        </a:xfrm>
        <a:prstGeom prst="round2Same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endParaRPr lang="en-US" sz="1600" b="1" kern="1200" dirty="0"/>
        </a:p>
      </dsp:txBody>
      <dsp:txXfrm rot="-5400000">
        <a:off x="3621024" y="1543435"/>
        <a:ext cx="6386749" cy="935854"/>
      </dsp:txXfrm>
    </dsp:sp>
    <dsp:sp modelId="{AE2E94AB-9F3D-4882-9B56-871A0D0F1367}">
      <dsp:nvSpPr>
        <dsp:cNvPr id="0" name=""/>
        <dsp:cNvSpPr/>
      </dsp:nvSpPr>
      <dsp:spPr>
        <a:xfrm>
          <a:off x="0" y="1355222"/>
          <a:ext cx="3621024" cy="1296385"/>
        </a:xfrm>
        <a:prstGeom prst="roundRect">
          <a:avLst/>
        </a:prstGeom>
        <a:solidFill>
          <a:schemeClr val="accent2">
            <a:shade val="80000"/>
            <a:hueOff val="259796"/>
            <a:satOff val="-11129"/>
            <a:lumOff val="153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t>For Researchers</a:t>
          </a:r>
        </a:p>
      </dsp:txBody>
      <dsp:txXfrm>
        <a:off x="63284" y="1418506"/>
        <a:ext cx="3494456" cy="1169817"/>
      </dsp:txXfrm>
    </dsp:sp>
    <dsp:sp modelId="{27F35E81-1AEF-4212-856E-7CD8FFD4DE9C}">
      <dsp:nvSpPr>
        <dsp:cNvPr id="0" name=""/>
        <dsp:cNvSpPr/>
      </dsp:nvSpPr>
      <dsp:spPr>
        <a:xfrm rot="5400000">
          <a:off x="6321157" y="153879"/>
          <a:ext cx="1037108" cy="6437376"/>
        </a:xfrm>
        <a:prstGeom prst="round2Same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endParaRPr lang="en-US" sz="1600" b="1" kern="1200" dirty="0"/>
        </a:p>
      </dsp:txBody>
      <dsp:txXfrm rot="-5400000">
        <a:off x="3621024" y="2904640"/>
        <a:ext cx="6386749" cy="935854"/>
      </dsp:txXfrm>
    </dsp:sp>
    <dsp:sp modelId="{2791164A-5996-4049-AAC5-D62692789459}">
      <dsp:nvSpPr>
        <dsp:cNvPr id="0" name=""/>
        <dsp:cNvSpPr/>
      </dsp:nvSpPr>
      <dsp:spPr>
        <a:xfrm>
          <a:off x="0" y="2726339"/>
          <a:ext cx="3621024" cy="1296385"/>
        </a:xfrm>
        <a:prstGeom prst="roundRect">
          <a:avLst/>
        </a:prstGeom>
        <a:solidFill>
          <a:schemeClr val="accent2">
            <a:shade val="80000"/>
            <a:hueOff val="519592"/>
            <a:satOff val="-22257"/>
            <a:lumOff val="306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t>For Clinicians</a:t>
          </a:r>
        </a:p>
      </dsp:txBody>
      <dsp:txXfrm>
        <a:off x="63284" y="2789623"/>
        <a:ext cx="3494456" cy="116981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45C3A-EA9F-4189-B35F-ADF1F06F4F5E}" type="datetimeFigureOut">
              <a:rPr lang="en-US" smtClean="0"/>
              <a:t>10/11/2020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78F01-0B6A-4F09-B233-C10AA8B066B0}" type="slidenum">
              <a:rPr lang="en-US" smtClean="0"/>
              <a:t>‹#›</a:t>
            </a:fld>
            <a:endParaRPr lang="en-US"/>
          </a:p>
        </p:txBody>
      </p:sp>
    </p:spTree>
    <p:extLst>
      <p:ext uri="{BB962C8B-B14F-4D97-AF65-F5344CB8AC3E}">
        <p14:creationId xmlns:p14="http://schemas.microsoft.com/office/powerpoint/2010/main" val="3863458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2C920C-2825-4AEF-8D18-A8556A7CB5BC}" type="slidenum">
              <a:rPr lang="en-CA" smtClean="0"/>
              <a:t>1</a:t>
            </a:fld>
            <a:endParaRPr lang="en-CA"/>
          </a:p>
        </p:txBody>
      </p:sp>
    </p:spTree>
    <p:extLst>
      <p:ext uri="{BB962C8B-B14F-4D97-AF65-F5344CB8AC3E}">
        <p14:creationId xmlns:p14="http://schemas.microsoft.com/office/powerpoint/2010/main" val="3568079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source is from the University of California, Irvine Machine Learning Repository. It has many different datasets so I recommend checking this website for those who are interested. And from this repository, we used the diabetes dataset, which had over 100,000 patients diagnosed with diabetes. The data was collected over 10 years (1999-2008) from 130 hospital throughout United States. And the dataset has over 50 clinical variables including socio-demographics, health-related variables, procedures, and medication data. </a:t>
            </a:r>
          </a:p>
          <a:p>
            <a:endParaRPr lang="en-US" dirty="0"/>
          </a:p>
        </p:txBody>
      </p:sp>
      <p:sp>
        <p:nvSpPr>
          <p:cNvPr id="4" name="Slide Number Placeholder 3"/>
          <p:cNvSpPr>
            <a:spLocks noGrp="1"/>
          </p:cNvSpPr>
          <p:nvPr>
            <p:ph type="sldNum" sz="quarter" idx="5"/>
          </p:nvPr>
        </p:nvSpPr>
        <p:spPr/>
        <p:txBody>
          <a:bodyPr/>
          <a:lstStyle/>
          <a:p>
            <a:fld id="{42878F01-0B6A-4F09-B233-C10AA8B066B0}" type="slidenum">
              <a:rPr lang="en-US" smtClean="0"/>
              <a:t>11</a:t>
            </a:fld>
            <a:endParaRPr lang="en-US"/>
          </a:p>
        </p:txBody>
      </p:sp>
    </p:spTree>
    <p:extLst>
      <p:ext uri="{BB962C8B-B14F-4D97-AF65-F5344CB8AC3E}">
        <p14:creationId xmlns:p14="http://schemas.microsoft.com/office/powerpoint/2010/main" val="4179607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70% training &amp; 30% validation set</a:t>
            </a:r>
          </a:p>
          <a:p>
            <a:endParaRPr lang="en-US" dirty="0"/>
          </a:p>
          <a:p>
            <a:endParaRPr lang="en-US" dirty="0"/>
          </a:p>
          <a:p>
            <a:r>
              <a:rPr lang="en-US" dirty="0"/>
              <a:t>Logistic regression is a conventional statistics-based method to predict the relationship between the predictors and a binary dependent variable. </a:t>
            </a:r>
          </a:p>
          <a:p>
            <a:endParaRPr lang="en-US" dirty="0"/>
          </a:p>
          <a:p>
            <a:r>
              <a:rPr lang="en-US" dirty="0"/>
              <a:t>Regularized regression is a modified version to work with very large dataset. It works by reducing or shrinking some variables so that is removes irrelevant predictors not associated with the outcome. </a:t>
            </a:r>
          </a:p>
          <a:p>
            <a:endParaRPr lang="en-US" dirty="0"/>
          </a:p>
          <a:p>
            <a:r>
              <a:rPr lang="en-US" dirty="0"/>
              <a:t>Random forest is a type of ensemble technique where many individual algorithms (weak learners) come together to form a better overall algorithm (strong learner). When I think of random forest I think of one tree branch that is weak and can break easily by itself but when many tree branches come together, it becomes stronger and harder to break. </a:t>
            </a:r>
          </a:p>
          <a:p>
            <a:endParaRPr lang="en-US" dirty="0"/>
          </a:p>
          <a:p>
            <a:r>
              <a:rPr lang="en-US" dirty="0"/>
              <a:t>Extreme gradient boosting extends random forest by being able to learn from previously built algorithms to minimize errors learned so far. </a:t>
            </a:r>
          </a:p>
          <a:p>
            <a:endParaRPr lang="en-US" dirty="0"/>
          </a:p>
          <a:p>
            <a:r>
              <a:rPr lang="en-US" dirty="0"/>
              <a:t>As we go from top to bottom, the machine learning algorithm becomes increasingly more advanced so we would expect extreme gradient boosting to perform the best out of the other algorithms.  </a:t>
            </a:r>
          </a:p>
          <a:p>
            <a:endParaRPr lang="en-US" dirty="0"/>
          </a:p>
          <a:p>
            <a:r>
              <a:rPr lang="en-US" dirty="0"/>
              <a:t>A common issue in machine learning is overfitting of the data where it may perform well on the data used during the training but perform poorly on new data, so we randomly divided the dataset into 70% training set and 30% validation set that are typically used in other studies. </a:t>
            </a:r>
          </a:p>
          <a:p>
            <a:endParaRPr lang="en-US" dirty="0"/>
          </a:p>
          <a:p>
            <a:endParaRPr lang="en-US" dirty="0"/>
          </a:p>
        </p:txBody>
      </p:sp>
      <p:sp>
        <p:nvSpPr>
          <p:cNvPr id="4" name="Slide Number Placeholder 3"/>
          <p:cNvSpPr>
            <a:spLocks noGrp="1"/>
          </p:cNvSpPr>
          <p:nvPr>
            <p:ph type="sldNum" sz="quarter" idx="5"/>
          </p:nvPr>
        </p:nvSpPr>
        <p:spPr/>
        <p:txBody>
          <a:bodyPr/>
          <a:lstStyle/>
          <a:p>
            <a:fld id="{42878F01-0B6A-4F09-B233-C10AA8B066B0}" type="slidenum">
              <a:rPr lang="en-US" smtClean="0"/>
              <a:t>12</a:t>
            </a:fld>
            <a:endParaRPr lang="en-US"/>
          </a:p>
        </p:txBody>
      </p:sp>
    </p:spTree>
    <p:extLst>
      <p:ext uri="{BB962C8B-B14F-4D97-AF65-F5344CB8AC3E}">
        <p14:creationId xmlns:p14="http://schemas.microsoft.com/office/powerpoint/2010/main" val="3196007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the performance of machine learning, we used area under the curve, which is a probability of correctly classifying readmitted as being readmitted, and not readmitted and actually being not readmitted. So AUC of 1 would mean that the algorithm correctly classified all patients who have been readmitted. AUC of 0.5 would mean that algorithm is no better than random guessing. We want the algorithm to be greater than 0.8 to be considered to be have good discriminative ability. </a:t>
            </a:r>
          </a:p>
        </p:txBody>
      </p:sp>
      <p:sp>
        <p:nvSpPr>
          <p:cNvPr id="4" name="Slide Number Placeholder 3"/>
          <p:cNvSpPr>
            <a:spLocks noGrp="1"/>
          </p:cNvSpPr>
          <p:nvPr>
            <p:ph type="sldNum" sz="quarter" idx="5"/>
          </p:nvPr>
        </p:nvSpPr>
        <p:spPr/>
        <p:txBody>
          <a:bodyPr/>
          <a:lstStyle/>
          <a:p>
            <a:fld id="{42878F01-0B6A-4F09-B233-C10AA8B066B0}" type="slidenum">
              <a:rPr lang="en-US" smtClean="0"/>
              <a:t>13</a:t>
            </a:fld>
            <a:endParaRPr lang="en-US"/>
          </a:p>
        </p:txBody>
      </p:sp>
    </p:spTree>
    <p:extLst>
      <p:ext uri="{BB962C8B-B14F-4D97-AF65-F5344CB8AC3E}">
        <p14:creationId xmlns:p14="http://schemas.microsoft.com/office/powerpoint/2010/main" val="2367486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sample characteristics table with variables that may be associated with readmission and no readmission. Although we are moving away from reporting p-values in the statistical literature because large enough sample size can make anything significant, p values were reported to get a general sense of the important predictors. </a:t>
            </a:r>
          </a:p>
        </p:txBody>
      </p:sp>
      <p:sp>
        <p:nvSpPr>
          <p:cNvPr id="4" name="Slide Number Placeholder 3"/>
          <p:cNvSpPr>
            <a:spLocks noGrp="1"/>
          </p:cNvSpPr>
          <p:nvPr>
            <p:ph type="sldNum" sz="quarter" idx="5"/>
          </p:nvPr>
        </p:nvSpPr>
        <p:spPr/>
        <p:txBody>
          <a:bodyPr/>
          <a:lstStyle/>
          <a:p>
            <a:fld id="{42878F01-0B6A-4F09-B233-C10AA8B066B0}" type="slidenum">
              <a:rPr lang="en-US" smtClean="0"/>
              <a:t>15</a:t>
            </a:fld>
            <a:endParaRPr lang="en-US"/>
          </a:p>
        </p:txBody>
      </p:sp>
    </p:spTree>
    <p:extLst>
      <p:ext uri="{BB962C8B-B14F-4D97-AF65-F5344CB8AC3E}">
        <p14:creationId xmlns:p14="http://schemas.microsoft.com/office/powerpoint/2010/main" val="2878839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878F01-0B6A-4F09-B233-C10AA8B066B0}" type="slidenum">
              <a:rPr lang="en-US" smtClean="0"/>
              <a:t>16</a:t>
            </a:fld>
            <a:endParaRPr lang="en-US"/>
          </a:p>
        </p:txBody>
      </p:sp>
    </p:spTree>
    <p:extLst>
      <p:ext uri="{BB962C8B-B14F-4D97-AF65-F5344CB8AC3E}">
        <p14:creationId xmlns:p14="http://schemas.microsoft.com/office/powerpoint/2010/main" val="511192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we further improve the relevance and performance of these algorithms? </a:t>
            </a:r>
          </a:p>
          <a:p>
            <a:r>
              <a:rPr lang="en-US" dirty="0"/>
              <a:t>The most sophisticated algorithm did not improve performance much so obvious question was how can we further improve relevance and performance of these algorithms in practice? </a:t>
            </a:r>
          </a:p>
        </p:txBody>
      </p:sp>
      <p:sp>
        <p:nvSpPr>
          <p:cNvPr id="4" name="Slide Number Placeholder 3"/>
          <p:cNvSpPr>
            <a:spLocks noGrp="1"/>
          </p:cNvSpPr>
          <p:nvPr>
            <p:ph type="sldNum" sz="quarter" idx="5"/>
          </p:nvPr>
        </p:nvSpPr>
        <p:spPr/>
        <p:txBody>
          <a:bodyPr/>
          <a:lstStyle/>
          <a:p>
            <a:fld id="{42878F01-0B6A-4F09-B233-C10AA8B066B0}" type="slidenum">
              <a:rPr lang="en-US" smtClean="0"/>
              <a:t>17</a:t>
            </a:fld>
            <a:endParaRPr lang="en-US"/>
          </a:p>
        </p:txBody>
      </p:sp>
    </p:spTree>
    <p:extLst>
      <p:ext uri="{BB962C8B-B14F-4D97-AF65-F5344CB8AC3E}">
        <p14:creationId xmlns:p14="http://schemas.microsoft.com/office/powerpoint/2010/main" val="3136359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areas nurses can contribute is 1) database (data quality), 2) data preprocessing steps, 3) evaluation of output. </a:t>
            </a:r>
          </a:p>
        </p:txBody>
      </p:sp>
      <p:sp>
        <p:nvSpPr>
          <p:cNvPr id="4" name="Slide Number Placeholder 3"/>
          <p:cNvSpPr>
            <a:spLocks noGrp="1"/>
          </p:cNvSpPr>
          <p:nvPr>
            <p:ph type="sldNum" sz="quarter" idx="5"/>
          </p:nvPr>
        </p:nvSpPr>
        <p:spPr/>
        <p:txBody>
          <a:bodyPr/>
          <a:lstStyle/>
          <a:p>
            <a:fld id="{42878F01-0B6A-4F09-B233-C10AA8B066B0}" type="slidenum">
              <a:rPr lang="en-US" smtClean="0"/>
              <a:t>19</a:t>
            </a:fld>
            <a:endParaRPr lang="en-US"/>
          </a:p>
        </p:txBody>
      </p:sp>
    </p:spTree>
    <p:extLst>
      <p:ext uri="{BB962C8B-B14F-4D97-AF65-F5344CB8AC3E}">
        <p14:creationId xmlns:p14="http://schemas.microsoft.com/office/powerpoint/2010/main" val="3904766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happening to these patients…No actionable information. There could be # of reasons why patients have frequent inpatient visits. </a:t>
            </a:r>
          </a:p>
          <a:p>
            <a:endParaRPr lang="en-US" dirty="0"/>
          </a:p>
          <a:p>
            <a:r>
              <a:rPr lang="en-US" dirty="0"/>
              <a:t>Consideration of capturing narrative data in paper form (nursing notes) that requires further processing </a:t>
            </a:r>
          </a:p>
          <a:p>
            <a:endParaRPr lang="en-US" dirty="0"/>
          </a:p>
          <a:p>
            <a:endParaRPr lang="en-US" dirty="0"/>
          </a:p>
          <a:p>
            <a:endParaRPr lang="en-US" sz="2000" dirty="0">
              <a:solidFill>
                <a:prstClr val="black"/>
              </a:solidFill>
              <a:latin typeface="+mn-lt"/>
            </a:endParaRPr>
          </a:p>
          <a:p>
            <a:endParaRPr lang="en-US" dirty="0"/>
          </a:p>
        </p:txBody>
      </p:sp>
      <p:sp>
        <p:nvSpPr>
          <p:cNvPr id="4" name="Slide Number Placeholder 3"/>
          <p:cNvSpPr>
            <a:spLocks noGrp="1"/>
          </p:cNvSpPr>
          <p:nvPr>
            <p:ph type="sldNum" sz="quarter" idx="5"/>
          </p:nvPr>
        </p:nvSpPr>
        <p:spPr/>
        <p:txBody>
          <a:bodyPr/>
          <a:lstStyle/>
          <a:p>
            <a:fld id="{42878F01-0B6A-4F09-B233-C10AA8B066B0}" type="slidenum">
              <a:rPr lang="en-US" smtClean="0"/>
              <a:t>20</a:t>
            </a:fld>
            <a:endParaRPr lang="en-US"/>
          </a:p>
        </p:txBody>
      </p:sp>
    </p:spTree>
    <p:extLst>
      <p:ext uri="{BB962C8B-B14F-4D97-AF65-F5344CB8AC3E}">
        <p14:creationId xmlns:p14="http://schemas.microsoft.com/office/powerpoint/2010/main" val="244271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Analysis of secondary data sources means that researchers are not directly involved in the design and collection of the data so all the nuances regarding the quality of the data will not be known – nurses can provide inside information. </a:t>
            </a:r>
          </a:p>
          <a:p>
            <a:endParaRPr lang="en-US" dirty="0"/>
          </a:p>
          <a:p>
            <a:r>
              <a:rPr lang="en-US" dirty="0"/>
              <a:t>As part of my dissertation research, I spent a few days at each of the sites to understand the work flow and data before undergoing analysis. Need to be cautious of interpreting data without understanding context. </a:t>
            </a:r>
          </a:p>
          <a:p>
            <a:endParaRPr lang="en-US" dirty="0"/>
          </a:p>
          <a:p>
            <a:r>
              <a:rPr lang="en-US" dirty="0"/>
              <a:t>Data quality depends on intended use. If data is intended for clinical decision making– dataset may need to be of highest quality whereas for purely descriptive study– quality may be of lesser importance. </a:t>
            </a:r>
          </a:p>
          <a:p>
            <a:r>
              <a:rPr lang="en-US" dirty="0"/>
              <a:t>D</a:t>
            </a:r>
            <a:r>
              <a:rPr lang="en-CA" sz="1200" kern="1200" dirty="0" err="1">
                <a:solidFill>
                  <a:schemeClr val="tx1"/>
                </a:solidFill>
                <a:effectLst/>
                <a:latin typeface="+mn-lt"/>
                <a:ea typeface="+mn-ea"/>
                <a:cs typeface="+mn-cs"/>
              </a:rPr>
              <a:t>ata</a:t>
            </a:r>
            <a:r>
              <a:rPr lang="en-CA" sz="1200" kern="1200" dirty="0">
                <a:solidFill>
                  <a:schemeClr val="tx1"/>
                </a:solidFill>
                <a:effectLst/>
                <a:latin typeface="+mn-lt"/>
                <a:ea typeface="+mn-ea"/>
                <a:cs typeface="+mn-cs"/>
              </a:rPr>
              <a:t> quality is deemed a relative concept, defined as the “totality of features and characteristics of a data set that bear on its ability to satisfy the needs that result from the intended use of the data” (Arts et al., 2002, p. 602). Thus, some researchers maintain that the data are of sufficient quality if they satisfy the requirements and needs from the data user’s perspective (Arts et al., 2002; Keller, Korkmaz, Orr, Schroeder, &amp; Shipp, 2017). </a:t>
            </a:r>
            <a:endParaRPr lang="en-US" dirty="0"/>
          </a:p>
          <a:p>
            <a:endParaRPr lang="en-US" dirty="0"/>
          </a:p>
        </p:txBody>
      </p:sp>
      <p:sp>
        <p:nvSpPr>
          <p:cNvPr id="4" name="Slide Number Placeholder 3"/>
          <p:cNvSpPr>
            <a:spLocks noGrp="1"/>
          </p:cNvSpPr>
          <p:nvPr>
            <p:ph type="sldNum" sz="quarter" idx="5"/>
          </p:nvPr>
        </p:nvSpPr>
        <p:spPr/>
        <p:txBody>
          <a:bodyPr/>
          <a:lstStyle/>
          <a:p>
            <a:fld id="{42878F01-0B6A-4F09-B233-C10AA8B066B0}" type="slidenum">
              <a:rPr lang="en-US" smtClean="0"/>
              <a:t>21</a:t>
            </a:fld>
            <a:endParaRPr lang="en-US"/>
          </a:p>
        </p:txBody>
      </p:sp>
    </p:spTree>
    <p:extLst>
      <p:ext uri="{BB962C8B-B14F-4D97-AF65-F5344CB8AC3E}">
        <p14:creationId xmlns:p14="http://schemas.microsoft.com/office/powerpoint/2010/main" val="290090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878F01-0B6A-4F09-B233-C10AA8B066B0}" type="slidenum">
              <a:rPr lang="en-US" smtClean="0"/>
              <a:t>22</a:t>
            </a:fld>
            <a:endParaRPr lang="en-US"/>
          </a:p>
        </p:txBody>
      </p:sp>
    </p:spTree>
    <p:extLst>
      <p:ext uri="{BB962C8B-B14F-4D97-AF65-F5344CB8AC3E}">
        <p14:creationId xmlns:p14="http://schemas.microsoft.com/office/powerpoint/2010/main" val="36266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878F01-0B6A-4F09-B233-C10AA8B066B0}" type="slidenum">
              <a:rPr lang="en-US" smtClean="0"/>
              <a:t>2</a:t>
            </a:fld>
            <a:endParaRPr lang="en-US"/>
          </a:p>
        </p:txBody>
      </p:sp>
    </p:spTree>
    <p:extLst>
      <p:ext uri="{BB962C8B-B14F-4D97-AF65-F5344CB8AC3E}">
        <p14:creationId xmlns:p14="http://schemas.microsoft.com/office/powerpoint/2010/main" val="1410125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type of problems encountered in data collection process and feedback about relevant variables.</a:t>
            </a:r>
          </a:p>
          <a:p>
            <a:endParaRPr lang="en-US" dirty="0"/>
          </a:p>
          <a:p>
            <a:r>
              <a:rPr lang="en-US" dirty="0"/>
              <a:t>Algorithm that performs the best may not be implemented in practice due to myriads of reasons in practice (e.g., difficult to understand algorithm, too many false positives, or based on underlying predictor variables). </a:t>
            </a:r>
          </a:p>
          <a:p>
            <a:endParaRPr lang="en-US" dirty="0"/>
          </a:p>
          <a:p>
            <a:r>
              <a:rPr lang="en-US" dirty="0"/>
              <a:t>Too many false positives (falsely identifying too many readmitted patients) may cause alert fatigue.</a:t>
            </a:r>
          </a:p>
          <a:p>
            <a:endParaRPr lang="en-US" dirty="0"/>
          </a:p>
          <a:p>
            <a:r>
              <a:rPr lang="en-US" dirty="0"/>
              <a:t>Too many false negatives (not identifying high risk patients) may lead to inadequate care and worse patient outcomes.</a:t>
            </a:r>
          </a:p>
          <a:p>
            <a:endParaRPr lang="en-US" dirty="0"/>
          </a:p>
          <a:p>
            <a:r>
              <a:rPr lang="en-US" dirty="0"/>
              <a:t>Machine learning should be evaluated within overall clinical context. Should not be taken at face value but exercising critical thinking, consider tradeoff, and how to improve errors in prediction. For example, variables that could be collected to improve performance from practice. </a:t>
            </a:r>
          </a:p>
          <a:p>
            <a:endParaRPr lang="en-US" dirty="0"/>
          </a:p>
          <a:p>
            <a:endParaRPr lang="en-US" dirty="0"/>
          </a:p>
        </p:txBody>
      </p:sp>
      <p:sp>
        <p:nvSpPr>
          <p:cNvPr id="4" name="Slide Number Placeholder 3"/>
          <p:cNvSpPr>
            <a:spLocks noGrp="1"/>
          </p:cNvSpPr>
          <p:nvPr>
            <p:ph type="sldNum" sz="quarter" idx="5"/>
          </p:nvPr>
        </p:nvSpPr>
        <p:spPr/>
        <p:txBody>
          <a:bodyPr/>
          <a:lstStyle/>
          <a:p>
            <a:fld id="{42878F01-0B6A-4F09-B233-C10AA8B066B0}" type="slidenum">
              <a:rPr lang="en-US" smtClean="0"/>
              <a:t>23</a:t>
            </a:fld>
            <a:endParaRPr lang="en-US"/>
          </a:p>
        </p:txBody>
      </p:sp>
    </p:spTree>
    <p:extLst>
      <p:ext uri="{BB962C8B-B14F-4D97-AF65-F5344CB8AC3E}">
        <p14:creationId xmlns:p14="http://schemas.microsoft.com/office/powerpoint/2010/main" val="4282733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Even the most advanced machine learning algorithm led to slightly improved performance </a:t>
            </a:r>
            <a:endParaRPr lang="en-CA" sz="1200" dirty="0"/>
          </a:p>
          <a:p>
            <a:endParaRPr lang="en-US" dirty="0"/>
          </a:p>
        </p:txBody>
      </p:sp>
      <p:sp>
        <p:nvSpPr>
          <p:cNvPr id="4" name="Slide Number Placeholder 3"/>
          <p:cNvSpPr>
            <a:spLocks noGrp="1"/>
          </p:cNvSpPr>
          <p:nvPr>
            <p:ph type="sldNum" sz="quarter" idx="5"/>
          </p:nvPr>
        </p:nvSpPr>
        <p:spPr/>
        <p:txBody>
          <a:bodyPr/>
          <a:lstStyle/>
          <a:p>
            <a:fld id="{42878F01-0B6A-4F09-B233-C10AA8B066B0}" type="slidenum">
              <a:rPr lang="en-US" smtClean="0"/>
              <a:t>25</a:t>
            </a:fld>
            <a:endParaRPr lang="en-US"/>
          </a:p>
        </p:txBody>
      </p:sp>
    </p:spTree>
    <p:extLst>
      <p:ext uri="{BB962C8B-B14F-4D97-AF65-F5344CB8AC3E}">
        <p14:creationId xmlns:p14="http://schemas.microsoft.com/office/powerpoint/2010/main" val="3239944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baseline="0" dirty="0">
                <a:solidFill>
                  <a:schemeClr val="tx1"/>
                </a:solidFill>
                <a:latin typeface="+mn-lt"/>
                <a:ea typeface="+mn-ea"/>
                <a:cs typeface="+mn-cs"/>
              </a:rPr>
              <a:t>We know that machine learning has a lot of potential to make sense of massive, complex data collection that’s happening right but the challenge is how to help nurses understand what it is and adopt it in their practice. And to make machine learning useful, the information derived from machine learning has to be acted upon. And this action requires participation of nurses, who are the largest healthcare professionals, to maximize the benefits of machine learning. And that’s the challenge. </a:t>
            </a:r>
          </a:p>
        </p:txBody>
      </p:sp>
      <p:sp>
        <p:nvSpPr>
          <p:cNvPr id="4" name="Slide Number Placeholder 3"/>
          <p:cNvSpPr>
            <a:spLocks noGrp="1"/>
          </p:cNvSpPr>
          <p:nvPr>
            <p:ph type="sldNum" sz="quarter" idx="5"/>
          </p:nvPr>
        </p:nvSpPr>
        <p:spPr/>
        <p:txBody>
          <a:bodyPr/>
          <a:lstStyle/>
          <a:p>
            <a:fld id="{42878F01-0B6A-4F09-B233-C10AA8B066B0}" type="slidenum">
              <a:rPr lang="en-US" smtClean="0"/>
              <a:t>3</a:t>
            </a:fld>
            <a:endParaRPr lang="en-US"/>
          </a:p>
        </p:txBody>
      </p:sp>
    </p:spTree>
    <p:extLst>
      <p:ext uri="{BB962C8B-B14F-4D97-AF65-F5344CB8AC3E}">
        <p14:creationId xmlns:p14="http://schemas.microsoft.com/office/powerpoint/2010/main" val="3271388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machine learning literature, we are creating algorithms and this is how it looks like in computing language. But what are the predictors of an outcome that clinicians would be interested in? Because this is not how clinicians would communicate or understand. So we used the outcome of readmission for patients with diabetes that clinicians would be more familiar with.  </a:t>
            </a:r>
          </a:p>
        </p:txBody>
      </p:sp>
      <p:sp>
        <p:nvSpPr>
          <p:cNvPr id="4" name="Slide Number Placeholder 3"/>
          <p:cNvSpPr>
            <a:spLocks noGrp="1"/>
          </p:cNvSpPr>
          <p:nvPr>
            <p:ph type="sldNum" sz="quarter" idx="5"/>
          </p:nvPr>
        </p:nvSpPr>
        <p:spPr/>
        <p:txBody>
          <a:bodyPr/>
          <a:lstStyle/>
          <a:p>
            <a:fld id="{42878F01-0B6A-4F09-B233-C10AA8B066B0}" type="slidenum">
              <a:rPr lang="en-US" smtClean="0"/>
              <a:t>4</a:t>
            </a:fld>
            <a:endParaRPr lang="en-US"/>
          </a:p>
        </p:txBody>
      </p:sp>
    </p:spTree>
    <p:extLst>
      <p:ext uri="{BB962C8B-B14F-4D97-AF65-F5344CB8AC3E}">
        <p14:creationId xmlns:p14="http://schemas.microsoft.com/office/powerpoint/2010/main" val="2615115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whole basis of our paper: how to reach a broader clinical audience of nurses to help them understand what machine learning is and how to contribute to the relevance and performance of machine learning. </a:t>
            </a:r>
          </a:p>
        </p:txBody>
      </p:sp>
      <p:sp>
        <p:nvSpPr>
          <p:cNvPr id="4" name="Slide Number Placeholder 3"/>
          <p:cNvSpPr>
            <a:spLocks noGrp="1"/>
          </p:cNvSpPr>
          <p:nvPr>
            <p:ph type="sldNum" sz="quarter" idx="5"/>
          </p:nvPr>
        </p:nvSpPr>
        <p:spPr/>
        <p:txBody>
          <a:bodyPr/>
          <a:lstStyle/>
          <a:p>
            <a:fld id="{42878F01-0B6A-4F09-B233-C10AA8B066B0}" type="slidenum">
              <a:rPr lang="en-US" smtClean="0"/>
              <a:t>5</a:t>
            </a:fld>
            <a:endParaRPr lang="en-US"/>
          </a:p>
        </p:txBody>
      </p:sp>
    </p:spTree>
    <p:extLst>
      <p:ext uri="{BB962C8B-B14F-4D97-AF65-F5344CB8AC3E}">
        <p14:creationId xmlns:p14="http://schemas.microsoft.com/office/powerpoint/2010/main" val="933298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of machine learning to both support clinicians and informed by clinicians. </a:t>
            </a:r>
          </a:p>
        </p:txBody>
      </p:sp>
      <p:sp>
        <p:nvSpPr>
          <p:cNvPr id="4" name="Slide Number Placeholder 3"/>
          <p:cNvSpPr>
            <a:spLocks noGrp="1"/>
          </p:cNvSpPr>
          <p:nvPr>
            <p:ph type="sldNum" sz="quarter" idx="5"/>
          </p:nvPr>
        </p:nvSpPr>
        <p:spPr/>
        <p:txBody>
          <a:bodyPr/>
          <a:lstStyle/>
          <a:p>
            <a:fld id="{42878F01-0B6A-4F09-B233-C10AA8B066B0}" type="slidenum">
              <a:rPr lang="en-US" smtClean="0"/>
              <a:t>6</a:t>
            </a:fld>
            <a:endParaRPr lang="en-US"/>
          </a:p>
        </p:txBody>
      </p:sp>
    </p:spTree>
    <p:extLst>
      <p:ext uri="{BB962C8B-B14F-4D97-AF65-F5344CB8AC3E}">
        <p14:creationId xmlns:p14="http://schemas.microsoft.com/office/powerpoint/2010/main" val="1505123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make sense of all this data to solve a problem? </a:t>
            </a:r>
          </a:p>
          <a:p>
            <a:endParaRPr lang="en-US" dirty="0"/>
          </a:p>
          <a:p>
            <a:r>
              <a:rPr lang="en-US" dirty="0"/>
              <a:t>An informal definition is how to make sense of all this data inside this data warehouse or central repository to solve a problem. To help solve this problem, data science includes advanced statistical methods and computing called machine learning.</a:t>
            </a:r>
          </a:p>
        </p:txBody>
      </p:sp>
      <p:sp>
        <p:nvSpPr>
          <p:cNvPr id="4" name="Slide Number Placeholder 3"/>
          <p:cNvSpPr>
            <a:spLocks noGrp="1"/>
          </p:cNvSpPr>
          <p:nvPr>
            <p:ph type="sldNum" sz="quarter" idx="5"/>
          </p:nvPr>
        </p:nvSpPr>
        <p:spPr/>
        <p:txBody>
          <a:bodyPr/>
          <a:lstStyle/>
          <a:p>
            <a:fld id="{42878F01-0B6A-4F09-B233-C10AA8B066B0}" type="slidenum">
              <a:rPr lang="en-US" smtClean="0"/>
              <a:t>7</a:t>
            </a:fld>
            <a:endParaRPr lang="en-US"/>
          </a:p>
        </p:txBody>
      </p:sp>
    </p:spTree>
    <p:extLst>
      <p:ext uri="{BB962C8B-B14F-4D97-AF65-F5344CB8AC3E}">
        <p14:creationId xmlns:p14="http://schemas.microsoft.com/office/powerpoint/2010/main" val="1362201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provides a good framework in machine learning for our study. On the far left is the data warehouse that holds all the data, which goes through preprocessing to make the data understandable for machines, then machine learning algorithm is applied to obtain the predictive output. And the results are fed back to each of these steps to further improve machine learning. </a:t>
            </a:r>
          </a:p>
          <a:p>
            <a:endParaRPr lang="en-US" dirty="0"/>
          </a:p>
          <a:p>
            <a:r>
              <a:rPr lang="en-US" dirty="0"/>
              <a:t>In machine learning there are two general types. First is supervised machine learning where the machine learns by providing dataset with correct results. So if we use our readmission case example, we would provide the machine with those who have already been readmitted vs. those who did not. </a:t>
            </a:r>
          </a:p>
          <a:p>
            <a:r>
              <a:rPr lang="en-US" dirty="0"/>
              <a:t>The second is unsupervised machine learning where the machine finds structures in the data without being provided with the correct results. So if we again used the readmission case example, the machine would need to figure it out on its own without being provided with the correct results. </a:t>
            </a:r>
          </a:p>
          <a:p>
            <a:endParaRPr lang="en-US" dirty="0"/>
          </a:p>
          <a:p>
            <a:r>
              <a:rPr lang="en-US" dirty="0"/>
              <a:t>Out of the two types, we focused on supervised b/c it’s a more common application to predict readmission outcomes. </a:t>
            </a:r>
          </a:p>
          <a:p>
            <a:endParaRPr lang="en-US" dirty="0"/>
          </a:p>
          <a:p>
            <a:endParaRPr lang="en-US" dirty="0"/>
          </a:p>
        </p:txBody>
      </p:sp>
      <p:sp>
        <p:nvSpPr>
          <p:cNvPr id="4" name="Slide Number Placeholder 3"/>
          <p:cNvSpPr>
            <a:spLocks noGrp="1"/>
          </p:cNvSpPr>
          <p:nvPr>
            <p:ph type="sldNum" sz="quarter" idx="5"/>
          </p:nvPr>
        </p:nvSpPr>
        <p:spPr/>
        <p:txBody>
          <a:bodyPr/>
          <a:lstStyle/>
          <a:p>
            <a:fld id="{42878F01-0B6A-4F09-B233-C10AA8B066B0}" type="slidenum">
              <a:rPr lang="en-US" smtClean="0"/>
              <a:t>8</a:t>
            </a:fld>
            <a:endParaRPr lang="en-US"/>
          </a:p>
        </p:txBody>
      </p:sp>
    </p:spTree>
    <p:extLst>
      <p:ext uri="{BB962C8B-B14F-4D97-AF65-F5344CB8AC3E}">
        <p14:creationId xmlns:p14="http://schemas.microsoft.com/office/powerpoint/2010/main" val="911847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Apply different machine learning algorithms to the same hospital dataset to predict early readmission and evaluate improvement in performance</a:t>
            </a:r>
          </a:p>
          <a:p>
            <a:endParaRPr lang="en-US" dirty="0"/>
          </a:p>
        </p:txBody>
      </p:sp>
      <p:sp>
        <p:nvSpPr>
          <p:cNvPr id="4" name="Slide Number Placeholder 3"/>
          <p:cNvSpPr>
            <a:spLocks noGrp="1"/>
          </p:cNvSpPr>
          <p:nvPr>
            <p:ph type="sldNum" sz="quarter" idx="5"/>
          </p:nvPr>
        </p:nvSpPr>
        <p:spPr/>
        <p:txBody>
          <a:bodyPr/>
          <a:lstStyle/>
          <a:p>
            <a:fld id="{42878F01-0B6A-4F09-B233-C10AA8B066B0}" type="slidenum">
              <a:rPr lang="en-US" smtClean="0"/>
              <a:t>9</a:t>
            </a:fld>
            <a:endParaRPr lang="en-US"/>
          </a:p>
        </p:txBody>
      </p:sp>
    </p:spTree>
    <p:extLst>
      <p:ext uri="{BB962C8B-B14F-4D97-AF65-F5344CB8AC3E}">
        <p14:creationId xmlns:p14="http://schemas.microsoft.com/office/powerpoint/2010/main" val="2353705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986E86-6497-40C7-BC27-6F02841A833F}"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9947F-9C00-4F4D-8E97-FAE91F3E1E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58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86E86-6497-40C7-BC27-6F02841A833F}"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9947F-9C00-4F4D-8E97-FAE91F3E1EAE}" type="slidenum">
              <a:rPr lang="en-US" smtClean="0"/>
              <a:t>‹#›</a:t>
            </a:fld>
            <a:endParaRPr lang="en-US"/>
          </a:p>
        </p:txBody>
      </p:sp>
    </p:spTree>
    <p:extLst>
      <p:ext uri="{BB962C8B-B14F-4D97-AF65-F5344CB8AC3E}">
        <p14:creationId xmlns:p14="http://schemas.microsoft.com/office/powerpoint/2010/main" val="255366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86E86-6497-40C7-BC27-6F02841A833F}"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9947F-9C00-4F4D-8E97-FAE91F3E1EAE}" type="slidenum">
              <a:rPr lang="en-US" smtClean="0"/>
              <a:t>‹#›</a:t>
            </a:fld>
            <a:endParaRPr lang="en-US"/>
          </a:p>
        </p:txBody>
      </p:sp>
    </p:spTree>
    <p:extLst>
      <p:ext uri="{BB962C8B-B14F-4D97-AF65-F5344CB8AC3E}">
        <p14:creationId xmlns:p14="http://schemas.microsoft.com/office/powerpoint/2010/main" val="856837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86E86-6497-40C7-BC27-6F02841A833F}"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9947F-9C00-4F4D-8E97-FAE91F3E1EAE}" type="slidenum">
              <a:rPr lang="en-US" smtClean="0"/>
              <a:t>‹#›</a:t>
            </a:fld>
            <a:endParaRPr lang="en-US"/>
          </a:p>
        </p:txBody>
      </p:sp>
    </p:spTree>
    <p:extLst>
      <p:ext uri="{BB962C8B-B14F-4D97-AF65-F5344CB8AC3E}">
        <p14:creationId xmlns:p14="http://schemas.microsoft.com/office/powerpoint/2010/main" val="258033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986E86-6497-40C7-BC27-6F02841A833F}"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9947F-9C00-4F4D-8E97-FAE91F3E1E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47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986E86-6497-40C7-BC27-6F02841A833F}"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9947F-9C00-4F4D-8E97-FAE91F3E1EAE}" type="slidenum">
              <a:rPr lang="en-US" smtClean="0"/>
              <a:t>‹#›</a:t>
            </a:fld>
            <a:endParaRPr lang="en-US"/>
          </a:p>
        </p:txBody>
      </p:sp>
    </p:spTree>
    <p:extLst>
      <p:ext uri="{BB962C8B-B14F-4D97-AF65-F5344CB8AC3E}">
        <p14:creationId xmlns:p14="http://schemas.microsoft.com/office/powerpoint/2010/main" val="3853429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986E86-6497-40C7-BC27-6F02841A833F}" type="datetimeFigureOut">
              <a:rPr lang="en-US" smtClean="0"/>
              <a:t>10/11/2020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79947F-9C00-4F4D-8E97-FAE91F3E1EAE}" type="slidenum">
              <a:rPr lang="en-US" smtClean="0"/>
              <a:t>‹#›</a:t>
            </a:fld>
            <a:endParaRPr lang="en-US"/>
          </a:p>
        </p:txBody>
      </p:sp>
    </p:spTree>
    <p:extLst>
      <p:ext uri="{BB962C8B-B14F-4D97-AF65-F5344CB8AC3E}">
        <p14:creationId xmlns:p14="http://schemas.microsoft.com/office/powerpoint/2010/main" val="287010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986E86-6497-40C7-BC27-6F02841A833F}" type="datetimeFigureOut">
              <a:rPr lang="en-US" smtClean="0"/>
              <a:t>10/11/2020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79947F-9C00-4F4D-8E97-FAE91F3E1EAE}" type="slidenum">
              <a:rPr lang="en-US" smtClean="0"/>
              <a:t>‹#›</a:t>
            </a:fld>
            <a:endParaRPr lang="en-US"/>
          </a:p>
        </p:txBody>
      </p:sp>
    </p:spTree>
    <p:extLst>
      <p:ext uri="{BB962C8B-B14F-4D97-AF65-F5344CB8AC3E}">
        <p14:creationId xmlns:p14="http://schemas.microsoft.com/office/powerpoint/2010/main" val="3371564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986E86-6497-40C7-BC27-6F02841A833F}" type="datetimeFigureOut">
              <a:rPr lang="en-US" smtClean="0"/>
              <a:t>10/11/2020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679947F-9C00-4F4D-8E97-FAE91F3E1EAE}" type="slidenum">
              <a:rPr lang="en-US" smtClean="0"/>
              <a:t>‹#›</a:t>
            </a:fld>
            <a:endParaRPr lang="en-US"/>
          </a:p>
        </p:txBody>
      </p:sp>
    </p:spTree>
    <p:extLst>
      <p:ext uri="{BB962C8B-B14F-4D97-AF65-F5344CB8AC3E}">
        <p14:creationId xmlns:p14="http://schemas.microsoft.com/office/powerpoint/2010/main" val="89227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986E86-6497-40C7-BC27-6F02841A833F}" type="datetimeFigureOut">
              <a:rPr lang="en-US" smtClean="0"/>
              <a:t>10/11/2020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79947F-9C00-4F4D-8E97-FAE91F3E1EAE}" type="slidenum">
              <a:rPr lang="en-US" smtClean="0"/>
              <a:t>‹#›</a:t>
            </a:fld>
            <a:endParaRPr lang="en-US"/>
          </a:p>
        </p:txBody>
      </p:sp>
    </p:spTree>
    <p:extLst>
      <p:ext uri="{BB962C8B-B14F-4D97-AF65-F5344CB8AC3E}">
        <p14:creationId xmlns:p14="http://schemas.microsoft.com/office/powerpoint/2010/main" val="99792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email">
              <a:extLst>
                <a:ext uri="{28A0092B-C50C-407E-A947-70E740481C1C}">
                  <a14:useLocalDpi xmlns:a14="http://schemas.microsoft.com/office/drawing/2010/main"/>
                </a:ext>
              </a:extLst>
            </a:blip>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986E86-6497-40C7-BC27-6F02841A833F}"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9947F-9C00-4F4D-8E97-FAE91F3E1EAE}" type="slidenum">
              <a:rPr lang="en-US" smtClean="0"/>
              <a:t>‹#›</a:t>
            </a:fld>
            <a:endParaRPr lang="en-US"/>
          </a:p>
        </p:txBody>
      </p:sp>
    </p:spTree>
    <p:extLst>
      <p:ext uri="{BB962C8B-B14F-4D97-AF65-F5344CB8AC3E}">
        <p14:creationId xmlns:p14="http://schemas.microsoft.com/office/powerpoint/2010/main" val="225449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986E86-6497-40C7-BC27-6F02841A833F}" type="datetimeFigureOut">
              <a:rPr lang="en-US" smtClean="0"/>
              <a:t>10/11/2020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79947F-9C00-4F4D-8E97-FAE91F3E1EA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051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archive.ics.uci.edu/ml/index.php"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2.GIF"/><Relationship Id="rId5" Type="http://schemas.openxmlformats.org/officeDocument/2006/relationships/image" Target="../media/image41.GIF"/><Relationship Id="rId4" Type="http://schemas.openxmlformats.org/officeDocument/2006/relationships/image" Target="../media/image40.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33.png"/><Relationship Id="rId7" Type="http://schemas.openxmlformats.org/officeDocument/2006/relationships/image" Target="../media/image31.png"/><Relationship Id="rId12" Type="http://schemas.openxmlformats.org/officeDocument/2006/relationships/image" Target="../media/image22.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svg"/><Relationship Id="rId11" Type="http://schemas.openxmlformats.org/officeDocument/2006/relationships/image" Target="../media/image21.png"/><Relationship Id="rId5" Type="http://schemas.openxmlformats.org/officeDocument/2006/relationships/image" Target="../media/image29.png"/><Relationship Id="rId10" Type="http://schemas.openxmlformats.org/officeDocument/2006/relationships/image" Target="../media/image8.svg"/><Relationship Id="rId4" Type="http://schemas.openxmlformats.org/officeDocument/2006/relationships/image" Target="../media/image34.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7.xml"/><Relationship Id="rId16" Type="http://schemas.openxmlformats.org/officeDocument/2006/relationships/image" Target="../media/image20.svg"/><Relationship Id="rId20"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24" Type="http://schemas.openxmlformats.org/officeDocument/2006/relationships/image" Target="../media/image28.sv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svg"/><Relationship Id="rId19" Type="http://schemas.openxmlformats.org/officeDocument/2006/relationships/image" Target="../media/image23.pn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 Id="rId22" Type="http://schemas.openxmlformats.org/officeDocument/2006/relationships/image" Target="../media/image26.sv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9.png"/><Relationship Id="rId7" Type="http://schemas.openxmlformats.org/officeDocument/2006/relationships/image" Target="../media/image7.png"/><Relationship Id="rId12" Type="http://schemas.openxmlformats.org/officeDocument/2006/relationships/image" Target="../media/image34.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2.svg"/><Relationship Id="rId11" Type="http://schemas.openxmlformats.org/officeDocument/2006/relationships/image" Target="../media/image33.png"/><Relationship Id="rId5" Type="http://schemas.openxmlformats.org/officeDocument/2006/relationships/image" Target="../media/image31.png"/><Relationship Id="rId10" Type="http://schemas.openxmlformats.org/officeDocument/2006/relationships/image" Target="../media/image22.svg"/><Relationship Id="rId4" Type="http://schemas.openxmlformats.org/officeDocument/2006/relationships/image" Target="../media/image30.sv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43359" y="2773418"/>
            <a:ext cx="5614737" cy="2031325"/>
          </a:xfrm>
          <a:prstGeom prst="rect">
            <a:avLst/>
          </a:prstGeom>
          <a:noFill/>
        </p:spPr>
        <p:txBody>
          <a:bodyPr wrap="square" rtlCol="0">
            <a:spAutoFit/>
          </a:bodyPr>
          <a:lstStyle/>
          <a:p>
            <a:pPr lvl="0"/>
            <a:r>
              <a:rPr lang="en-CA" sz="2000" dirty="0">
                <a:solidFill>
                  <a:schemeClr val="accent2"/>
                </a:solidFill>
              </a:rPr>
              <a:t>Jae-Yung Kwon, RN, PhD (c)</a:t>
            </a:r>
          </a:p>
          <a:p>
            <a:pPr lvl="0">
              <a:defRPr/>
            </a:pPr>
            <a:r>
              <a:rPr lang="en-US" sz="2000" dirty="0">
                <a:solidFill>
                  <a:prstClr val="black"/>
                </a:solidFill>
              </a:rPr>
              <a:t>Registered Nurse &amp; PhD Candidate, School of Nursing, UBC (sub-specialization in Measurement, Evaluation and Research Methodology, Faculty of Education</a:t>
            </a:r>
            <a:r>
              <a:rPr lang="en-US" sz="2000" dirty="0">
                <a:solidFill>
                  <a:schemeClr val="tx1">
                    <a:lumMod val="85000"/>
                    <a:lumOff val="15000"/>
                  </a:schemeClr>
                </a:solidFill>
              </a:rPr>
              <a:t>)</a:t>
            </a:r>
            <a:endParaRPr lang="en-CA" dirty="0">
              <a:solidFill>
                <a:schemeClr val="accent1">
                  <a:lumMod val="75000"/>
                </a:schemeClr>
              </a:solidFill>
            </a:endParaRPr>
          </a:p>
          <a:p>
            <a:pPr>
              <a:defRPr/>
            </a:pPr>
            <a:endParaRPr lang="en-CA" sz="1300" dirty="0">
              <a:solidFill>
                <a:prstClr val="black"/>
              </a:solidFill>
            </a:endParaRPr>
          </a:p>
          <a:p>
            <a:endParaRPr lang="en-CA" sz="1300" dirty="0"/>
          </a:p>
        </p:txBody>
      </p:sp>
      <p:sp>
        <p:nvSpPr>
          <p:cNvPr id="2" name="TextBox 1"/>
          <p:cNvSpPr txBox="1"/>
          <p:nvPr/>
        </p:nvSpPr>
        <p:spPr>
          <a:xfrm>
            <a:off x="6343359" y="622661"/>
            <a:ext cx="5367378" cy="1565026"/>
          </a:xfrm>
          <a:prstGeom prst="rect">
            <a:avLst/>
          </a:prstGeom>
          <a:solidFill>
            <a:schemeClr val="bg1"/>
          </a:solidFill>
        </p:spPr>
        <p:txBody>
          <a:bodyPr wrap="square" rtlCol="0">
            <a:noAutofit/>
          </a:bodyPr>
          <a:lstStyle/>
          <a:p>
            <a:pPr>
              <a:defRPr/>
            </a:pPr>
            <a:r>
              <a:rPr lang="en-US" sz="3400" dirty="0">
                <a:solidFill>
                  <a:schemeClr val="accent2"/>
                </a:solidFill>
              </a:rPr>
              <a:t>Nurses “Seeing Forest for the Trees” in the Age of Machine Learning</a:t>
            </a:r>
          </a:p>
          <a:p>
            <a:pPr>
              <a:defRPr/>
            </a:pPr>
            <a:r>
              <a:rPr lang="en-US" sz="1600" dirty="0">
                <a:solidFill>
                  <a:prstClr val="black"/>
                </a:solidFill>
              </a:rPr>
              <a:t>Webinar Series</a:t>
            </a:r>
          </a:p>
          <a:p>
            <a:pPr>
              <a:defRPr/>
            </a:pPr>
            <a:r>
              <a:rPr lang="en-US" sz="1600" dirty="0">
                <a:solidFill>
                  <a:prstClr val="black"/>
                </a:solidFill>
              </a:rPr>
              <a:t>March 19th, 2020</a:t>
            </a:r>
            <a:endParaRPr lang="en-US" sz="1600" dirty="0"/>
          </a:p>
        </p:txBody>
      </p:sp>
      <p:pic>
        <p:nvPicPr>
          <p:cNvPr id="5" name="Picture 4">
            <a:extLst>
              <a:ext uri="{FF2B5EF4-FFF2-40B4-BE49-F238E27FC236}">
                <a16:creationId xmlns:a16="http://schemas.microsoft.com/office/drawing/2014/main" id="{4C50E53B-9017-4AE3-AE7C-47B8F2416D3A}"/>
              </a:ext>
            </a:extLst>
          </p:cNvPr>
          <p:cNvPicPr>
            <a:picLocks noChangeAspect="1"/>
          </p:cNvPicPr>
          <p:nvPr/>
        </p:nvPicPr>
        <p:blipFill>
          <a:blip r:embed="rId3"/>
          <a:stretch>
            <a:fillRect/>
          </a:stretch>
        </p:blipFill>
        <p:spPr>
          <a:xfrm>
            <a:off x="6343359" y="5435239"/>
            <a:ext cx="5162550" cy="800100"/>
          </a:xfrm>
          <a:prstGeom prst="rect">
            <a:avLst/>
          </a:prstGeom>
        </p:spPr>
      </p:pic>
      <p:pic>
        <p:nvPicPr>
          <p:cNvPr id="11" name="Picture 10">
            <a:extLst>
              <a:ext uri="{FF2B5EF4-FFF2-40B4-BE49-F238E27FC236}">
                <a16:creationId xmlns:a16="http://schemas.microsoft.com/office/drawing/2014/main" id="{51E5F353-3DD7-4452-9672-56D94C5B04C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22860" y="799382"/>
            <a:ext cx="4653982" cy="4252054"/>
          </a:xfrm>
          <a:prstGeom prst="rect">
            <a:avLst/>
          </a:prstGeom>
        </p:spPr>
      </p:pic>
      <p:sp>
        <p:nvSpPr>
          <p:cNvPr id="3" name="Rectangle 2">
            <a:extLst>
              <a:ext uri="{FF2B5EF4-FFF2-40B4-BE49-F238E27FC236}">
                <a16:creationId xmlns:a16="http://schemas.microsoft.com/office/drawing/2014/main" id="{4BC2A2FD-D058-4487-BE24-1933C94EC88C}"/>
              </a:ext>
            </a:extLst>
          </p:cNvPr>
          <p:cNvSpPr/>
          <p:nvPr/>
        </p:nvSpPr>
        <p:spPr>
          <a:xfrm>
            <a:off x="686091" y="5051436"/>
            <a:ext cx="5787016" cy="1200329"/>
          </a:xfrm>
          <a:prstGeom prst="rect">
            <a:avLst/>
          </a:prstGeom>
        </p:spPr>
        <p:txBody>
          <a:bodyPr wrap="square">
            <a:spAutoFit/>
          </a:bodyPr>
          <a:lstStyle/>
          <a:p>
            <a:r>
              <a:rPr lang="en-CA" dirty="0"/>
              <a:t>Co-authors: </a:t>
            </a:r>
          </a:p>
          <a:p>
            <a:r>
              <a:rPr lang="en-CA" dirty="0"/>
              <a:t>Ehsan Karim, UBC School of Population and Public Health</a:t>
            </a:r>
          </a:p>
          <a:p>
            <a:r>
              <a:rPr lang="en-CA" dirty="0"/>
              <a:t>Maxim Topaz, Columbia School of Nursing</a:t>
            </a:r>
          </a:p>
          <a:p>
            <a:r>
              <a:rPr lang="en-CA" dirty="0"/>
              <a:t>Leanne Currie, UBC School of Nursing</a:t>
            </a:r>
          </a:p>
        </p:txBody>
      </p:sp>
    </p:spTree>
    <p:extLst>
      <p:ext uri="{BB962C8B-B14F-4D97-AF65-F5344CB8AC3E}">
        <p14:creationId xmlns:p14="http://schemas.microsoft.com/office/powerpoint/2010/main" val="2643725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1C58-4A49-418A-851A-11DFA82733E7}"/>
              </a:ext>
            </a:extLst>
          </p:cNvPr>
          <p:cNvSpPr>
            <a:spLocks noGrp="1"/>
          </p:cNvSpPr>
          <p:nvPr>
            <p:ph type="title"/>
          </p:nvPr>
        </p:nvSpPr>
        <p:spPr/>
        <p:txBody>
          <a:bodyPr/>
          <a:lstStyle/>
          <a:p>
            <a:r>
              <a:rPr lang="en-US" dirty="0"/>
              <a:t>Methods</a:t>
            </a:r>
          </a:p>
        </p:txBody>
      </p:sp>
      <p:sp>
        <p:nvSpPr>
          <p:cNvPr id="3" name="Text Placeholder 2">
            <a:extLst>
              <a:ext uri="{FF2B5EF4-FFF2-40B4-BE49-F238E27FC236}">
                <a16:creationId xmlns:a16="http://schemas.microsoft.com/office/drawing/2014/main" id="{8463D63A-B375-4366-AC3B-03E90C9EF6AC}"/>
              </a:ext>
            </a:extLst>
          </p:cNvPr>
          <p:cNvSpPr>
            <a:spLocks noGrp="1"/>
          </p:cNvSpPr>
          <p:nvPr>
            <p:ph type="body" idx="1"/>
          </p:nvPr>
        </p:nvSpPr>
        <p:spPr/>
        <p:txBody>
          <a:bodyPr>
            <a:normAutofit fontScale="85000" lnSpcReduction="20000"/>
          </a:bodyPr>
          <a:lstStyle/>
          <a:p>
            <a:r>
              <a:rPr lang="en-US" dirty="0"/>
              <a:t>Data source </a:t>
            </a:r>
          </a:p>
          <a:p>
            <a:r>
              <a:rPr lang="en-US" dirty="0"/>
              <a:t>Machine learning algorithms </a:t>
            </a:r>
          </a:p>
          <a:p>
            <a:r>
              <a:rPr lang="en-US" dirty="0"/>
              <a:t>evaluation criteria</a:t>
            </a:r>
          </a:p>
        </p:txBody>
      </p:sp>
    </p:spTree>
    <p:extLst>
      <p:ext uri="{BB962C8B-B14F-4D97-AF65-F5344CB8AC3E}">
        <p14:creationId xmlns:p14="http://schemas.microsoft.com/office/powerpoint/2010/main" val="1851711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015FE6-A5D2-48DA-A8E4-0F871EC44CA1}"/>
              </a:ext>
            </a:extLst>
          </p:cNvPr>
          <p:cNvSpPr>
            <a:spLocks noGrp="1"/>
          </p:cNvSpPr>
          <p:nvPr>
            <p:ph type="title"/>
          </p:nvPr>
        </p:nvSpPr>
        <p:spPr>
          <a:xfrm>
            <a:off x="6411685" y="634946"/>
            <a:ext cx="5127171" cy="1450757"/>
          </a:xfrm>
        </p:spPr>
        <p:txBody>
          <a:bodyPr>
            <a:normAutofit/>
          </a:bodyPr>
          <a:lstStyle/>
          <a:p>
            <a:r>
              <a:rPr lang="en-US" dirty="0"/>
              <a:t>Data source</a:t>
            </a:r>
          </a:p>
        </p:txBody>
      </p:sp>
      <p:pic>
        <p:nvPicPr>
          <p:cNvPr id="4" name="Picture 3" descr="A screenshot of a cell phone&#10;&#10;Description automatically generated">
            <a:extLst>
              <a:ext uri="{FF2B5EF4-FFF2-40B4-BE49-F238E27FC236}">
                <a16:creationId xmlns:a16="http://schemas.microsoft.com/office/drawing/2014/main" id="{D8F94A04-8F8A-4017-947B-5826E5EE19BB}"/>
              </a:ext>
            </a:extLst>
          </p:cNvPr>
          <p:cNvPicPr>
            <a:picLocks noChangeAspect="1"/>
          </p:cNvPicPr>
          <p:nvPr/>
        </p:nvPicPr>
        <p:blipFill>
          <a:blip r:embed="rId3"/>
          <a:stretch>
            <a:fillRect/>
          </a:stretch>
        </p:blipFill>
        <p:spPr>
          <a:xfrm>
            <a:off x="480028" y="1528013"/>
            <a:ext cx="5451627" cy="3344776"/>
          </a:xfrm>
          <a:prstGeom prst="rect">
            <a:avLst/>
          </a:prstGeom>
        </p:spPr>
      </p:pic>
      <p:cxnSp>
        <p:nvCxnSpPr>
          <p:cNvPr id="18" name="Straight Connector 1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A0E217-8B91-4C96-807A-76126ACF3077}"/>
              </a:ext>
            </a:extLst>
          </p:cNvPr>
          <p:cNvSpPr>
            <a:spLocks noGrp="1"/>
          </p:cNvSpPr>
          <p:nvPr>
            <p:ph idx="1"/>
          </p:nvPr>
        </p:nvSpPr>
        <p:spPr>
          <a:xfrm>
            <a:off x="6411682" y="2198914"/>
            <a:ext cx="5127171" cy="3670180"/>
          </a:xfrm>
        </p:spPr>
        <p:txBody>
          <a:bodyPr>
            <a:normAutofit/>
          </a:bodyPr>
          <a:lstStyle/>
          <a:p>
            <a:pPr>
              <a:buSzPct val="150000"/>
              <a:buFont typeface="Arial" panose="020B0604020202020204" pitchFamily="34" charset="0"/>
              <a:buChar char="•"/>
            </a:pPr>
            <a:r>
              <a:rPr lang="en-CA" dirty="0"/>
              <a:t>  UCI Machine Learning Repository (</a:t>
            </a:r>
            <a:r>
              <a:rPr lang="en-US" dirty="0">
                <a:hlinkClick r:id="rId4"/>
              </a:rPr>
              <a:t>https://archive.ics.uci.edu/ml/index.php</a:t>
            </a:r>
            <a:r>
              <a:rPr lang="en-US" dirty="0"/>
              <a:t>)</a:t>
            </a:r>
          </a:p>
          <a:p>
            <a:pPr>
              <a:buSzPct val="150000"/>
              <a:buFont typeface="Arial" panose="020B0604020202020204" pitchFamily="34" charset="0"/>
              <a:buChar char="•"/>
            </a:pPr>
            <a:r>
              <a:rPr lang="en-US" dirty="0"/>
              <a:t>  </a:t>
            </a:r>
            <a:r>
              <a:rPr lang="en-CA" dirty="0"/>
              <a:t>101,766 patients diagnosed with diabetes</a:t>
            </a:r>
          </a:p>
          <a:p>
            <a:pPr>
              <a:buSzPct val="150000"/>
              <a:buFont typeface="Arial" panose="020B0604020202020204" pitchFamily="34" charset="0"/>
              <a:buChar char="•"/>
            </a:pPr>
            <a:r>
              <a:rPr lang="en-CA" dirty="0"/>
              <a:t>  Collected over 10 years (1999-2008) from 130 hospitals throughout US</a:t>
            </a:r>
          </a:p>
          <a:p>
            <a:pPr>
              <a:buSzPct val="150000"/>
              <a:buFont typeface="Arial" panose="020B0604020202020204" pitchFamily="34" charset="0"/>
              <a:buChar char="•"/>
            </a:pPr>
            <a:r>
              <a:rPr lang="en-CA" dirty="0"/>
              <a:t>  Over 50 clinical variables</a:t>
            </a:r>
          </a:p>
        </p:txBody>
      </p:sp>
      <p:sp>
        <p:nvSpPr>
          <p:cNvPr id="19" name="Rectangle 1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549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5FE6-A5D2-48DA-A8E4-0F871EC44CA1}"/>
              </a:ext>
            </a:extLst>
          </p:cNvPr>
          <p:cNvSpPr>
            <a:spLocks noGrp="1"/>
          </p:cNvSpPr>
          <p:nvPr>
            <p:ph type="title"/>
          </p:nvPr>
        </p:nvSpPr>
        <p:spPr/>
        <p:txBody>
          <a:bodyPr/>
          <a:lstStyle/>
          <a:p>
            <a:r>
              <a:rPr lang="en-US" dirty="0"/>
              <a:t>Machine learning algorithms</a:t>
            </a:r>
          </a:p>
        </p:txBody>
      </p:sp>
      <p:graphicFrame>
        <p:nvGraphicFramePr>
          <p:cNvPr id="4" name="Table 4">
            <a:extLst>
              <a:ext uri="{FF2B5EF4-FFF2-40B4-BE49-F238E27FC236}">
                <a16:creationId xmlns:a16="http://schemas.microsoft.com/office/drawing/2014/main" id="{CF4FDA49-97D9-4458-A3D2-F67AD5A6D385}"/>
              </a:ext>
            </a:extLst>
          </p:cNvPr>
          <p:cNvGraphicFramePr>
            <a:graphicFrameLocks noGrp="1"/>
          </p:cNvGraphicFramePr>
          <p:nvPr>
            <p:ph idx="1"/>
            <p:extLst>
              <p:ext uri="{D42A27DB-BD31-4B8C-83A1-F6EECF244321}">
                <p14:modId xmlns:p14="http://schemas.microsoft.com/office/powerpoint/2010/main" val="1042424830"/>
              </p:ext>
            </p:extLst>
          </p:nvPr>
        </p:nvGraphicFramePr>
        <p:xfrm>
          <a:off x="837397" y="2028633"/>
          <a:ext cx="10517204" cy="3463675"/>
        </p:xfrm>
        <a:graphic>
          <a:graphicData uri="http://schemas.openxmlformats.org/drawingml/2006/table">
            <a:tbl>
              <a:tblPr firstRow="1" bandRow="1">
                <a:tableStyleId>{5C22544A-7EE6-4342-B048-85BDC9FD1C3A}</a:tableStyleId>
              </a:tblPr>
              <a:tblGrid>
                <a:gridCol w="3321272">
                  <a:extLst>
                    <a:ext uri="{9D8B030D-6E8A-4147-A177-3AD203B41FA5}">
                      <a16:colId xmlns:a16="http://schemas.microsoft.com/office/drawing/2014/main" val="3317450507"/>
                    </a:ext>
                  </a:extLst>
                </a:gridCol>
                <a:gridCol w="7195932">
                  <a:extLst>
                    <a:ext uri="{9D8B030D-6E8A-4147-A177-3AD203B41FA5}">
                      <a16:colId xmlns:a16="http://schemas.microsoft.com/office/drawing/2014/main" val="3399266452"/>
                    </a:ext>
                  </a:extLst>
                </a:gridCol>
              </a:tblGrid>
              <a:tr h="758257">
                <a:tc>
                  <a:txBody>
                    <a:bodyPr/>
                    <a:lstStyle/>
                    <a:p>
                      <a:r>
                        <a:rPr lang="en-US" dirty="0"/>
                        <a:t>Algorithm</a:t>
                      </a:r>
                    </a:p>
                  </a:txBody>
                  <a:tcPr/>
                </a:tc>
                <a:tc>
                  <a:txBody>
                    <a:bodyPr/>
                    <a:lstStyle/>
                    <a:p>
                      <a:r>
                        <a:rPr lang="en-US" dirty="0"/>
                        <a:t>Description</a:t>
                      </a:r>
                    </a:p>
                  </a:txBody>
                  <a:tcPr/>
                </a:tc>
                <a:extLst>
                  <a:ext uri="{0D108BD9-81ED-4DB2-BD59-A6C34878D82A}">
                    <a16:rowId xmlns:a16="http://schemas.microsoft.com/office/drawing/2014/main" val="433949997"/>
                  </a:ext>
                </a:extLst>
              </a:tr>
              <a:tr h="688180">
                <a:tc>
                  <a:txBody>
                    <a:bodyPr/>
                    <a:lstStyle/>
                    <a:p>
                      <a:endParaRPr lang="en-US" sz="1900" dirty="0"/>
                    </a:p>
                  </a:txBody>
                  <a:tcPr/>
                </a:tc>
                <a:tc>
                  <a:txBody>
                    <a:bodyPr/>
                    <a:lstStyle/>
                    <a:p>
                      <a:endParaRPr lang="en-US" sz="1900" dirty="0"/>
                    </a:p>
                  </a:txBody>
                  <a:tcPr/>
                </a:tc>
                <a:extLst>
                  <a:ext uri="{0D108BD9-81ED-4DB2-BD59-A6C34878D82A}">
                    <a16:rowId xmlns:a16="http://schemas.microsoft.com/office/drawing/2014/main" val="2695339939"/>
                  </a:ext>
                </a:extLst>
              </a:tr>
              <a:tr h="660965">
                <a:tc>
                  <a:txBody>
                    <a:bodyPr/>
                    <a:lstStyle/>
                    <a:p>
                      <a:endParaRPr lang="en-US" sz="1900" dirty="0"/>
                    </a:p>
                  </a:txBody>
                  <a:tcPr/>
                </a:tc>
                <a:tc>
                  <a:txBody>
                    <a:bodyPr/>
                    <a:lstStyle/>
                    <a:p>
                      <a:endParaRPr lang="en-US" sz="1900" dirty="0"/>
                    </a:p>
                  </a:txBody>
                  <a:tcPr/>
                </a:tc>
                <a:extLst>
                  <a:ext uri="{0D108BD9-81ED-4DB2-BD59-A6C34878D82A}">
                    <a16:rowId xmlns:a16="http://schemas.microsoft.com/office/drawing/2014/main" val="558966444"/>
                  </a:ext>
                </a:extLst>
              </a:tr>
              <a:tr h="598016">
                <a:tc>
                  <a:txBody>
                    <a:bodyPr/>
                    <a:lstStyle/>
                    <a:p>
                      <a:endParaRPr lang="en-US" sz="1900" dirty="0"/>
                    </a:p>
                  </a:txBody>
                  <a:tcPr/>
                </a:tc>
                <a:tc>
                  <a:txBody>
                    <a:bodyPr/>
                    <a:lstStyle/>
                    <a:p>
                      <a:endParaRPr lang="en-US" sz="1900" dirty="0"/>
                    </a:p>
                  </a:txBody>
                  <a:tcPr/>
                </a:tc>
                <a:extLst>
                  <a:ext uri="{0D108BD9-81ED-4DB2-BD59-A6C34878D82A}">
                    <a16:rowId xmlns:a16="http://schemas.microsoft.com/office/drawing/2014/main" val="3942730518"/>
                  </a:ext>
                </a:extLst>
              </a:tr>
              <a:tr h="758257">
                <a:tc>
                  <a:txBody>
                    <a:bodyPr/>
                    <a:lstStyle/>
                    <a:p>
                      <a:endParaRPr lang="en-US" sz="1900" dirty="0"/>
                    </a:p>
                  </a:txBody>
                  <a:tcPr/>
                </a:tc>
                <a:tc>
                  <a:txBody>
                    <a:bodyPr/>
                    <a:lstStyle/>
                    <a:p>
                      <a:endParaRPr lang="en-US" sz="1900" dirty="0"/>
                    </a:p>
                  </a:txBody>
                  <a:tcPr/>
                </a:tc>
                <a:extLst>
                  <a:ext uri="{0D108BD9-81ED-4DB2-BD59-A6C34878D82A}">
                    <a16:rowId xmlns:a16="http://schemas.microsoft.com/office/drawing/2014/main" val="2791692445"/>
                  </a:ext>
                </a:extLst>
              </a:tr>
            </a:tbl>
          </a:graphicData>
        </a:graphic>
      </p:graphicFrame>
      <p:grpSp>
        <p:nvGrpSpPr>
          <p:cNvPr id="10" name="Group 9">
            <a:extLst>
              <a:ext uri="{FF2B5EF4-FFF2-40B4-BE49-F238E27FC236}">
                <a16:creationId xmlns:a16="http://schemas.microsoft.com/office/drawing/2014/main" id="{ED69C3E0-37C8-4281-AFDA-FF2D699DA699}"/>
              </a:ext>
            </a:extLst>
          </p:cNvPr>
          <p:cNvGrpSpPr/>
          <p:nvPr/>
        </p:nvGrpSpPr>
        <p:grpSpPr>
          <a:xfrm>
            <a:off x="837399" y="5574448"/>
            <a:ext cx="10517203" cy="1181615"/>
            <a:chOff x="837399" y="5574448"/>
            <a:chExt cx="10517203" cy="1181615"/>
          </a:xfrm>
        </p:grpSpPr>
        <p:sp>
          <p:nvSpPr>
            <p:cNvPr id="8" name="TextBox 7">
              <a:extLst>
                <a:ext uri="{FF2B5EF4-FFF2-40B4-BE49-F238E27FC236}">
                  <a16:creationId xmlns:a16="http://schemas.microsoft.com/office/drawing/2014/main" id="{573FF951-5203-4115-A18B-AA79F9280A9A}"/>
                </a:ext>
              </a:extLst>
            </p:cNvPr>
            <p:cNvSpPr txBox="1"/>
            <p:nvPr/>
          </p:nvSpPr>
          <p:spPr>
            <a:xfrm>
              <a:off x="3968817" y="6386731"/>
              <a:ext cx="4315326" cy="369332"/>
            </a:xfrm>
            <a:prstGeom prst="rect">
              <a:avLst/>
            </a:prstGeom>
            <a:noFill/>
          </p:spPr>
          <p:txBody>
            <a:bodyPr wrap="square" rtlCol="0">
              <a:spAutoFit/>
            </a:bodyPr>
            <a:lstStyle/>
            <a:p>
              <a:r>
                <a:rPr lang="en-US" dirty="0">
                  <a:solidFill>
                    <a:schemeClr val="bg1"/>
                  </a:solidFill>
                </a:rPr>
                <a:t>70% training set &amp; 30% validation set </a:t>
              </a:r>
            </a:p>
          </p:txBody>
        </p:sp>
        <p:sp>
          <p:nvSpPr>
            <p:cNvPr id="9" name="Left Brace 8">
              <a:extLst>
                <a:ext uri="{FF2B5EF4-FFF2-40B4-BE49-F238E27FC236}">
                  <a16:creationId xmlns:a16="http://schemas.microsoft.com/office/drawing/2014/main" id="{F8B6BDEA-DADB-4987-A564-9BB08DE62FF9}"/>
                </a:ext>
              </a:extLst>
            </p:cNvPr>
            <p:cNvSpPr/>
            <p:nvPr/>
          </p:nvSpPr>
          <p:spPr>
            <a:xfrm rot="16200000">
              <a:off x="5803141" y="608706"/>
              <a:ext cx="585720" cy="10517203"/>
            </a:xfrm>
            <a:prstGeom prst="leftBrace">
              <a:avLst>
                <a:gd name="adj1" fmla="val 8333"/>
                <a:gd name="adj2" fmla="val 471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 name="TextBox 5">
            <a:extLst>
              <a:ext uri="{FF2B5EF4-FFF2-40B4-BE49-F238E27FC236}">
                <a16:creationId xmlns:a16="http://schemas.microsoft.com/office/drawing/2014/main" id="{582AC0CE-AF84-4B09-A6B8-5CD143222691}"/>
              </a:ext>
            </a:extLst>
          </p:cNvPr>
          <p:cNvSpPr txBox="1"/>
          <p:nvPr/>
        </p:nvSpPr>
        <p:spPr>
          <a:xfrm>
            <a:off x="4143909" y="2782669"/>
            <a:ext cx="7210692" cy="646331"/>
          </a:xfrm>
          <a:prstGeom prst="rect">
            <a:avLst/>
          </a:prstGeom>
          <a:noFill/>
        </p:spPr>
        <p:txBody>
          <a:bodyPr wrap="square" rtlCol="0">
            <a:spAutoFit/>
          </a:bodyPr>
          <a:lstStyle/>
          <a:p>
            <a:r>
              <a:rPr lang="en-US" dirty="0"/>
              <a:t>“Conventional” statistics-based method to predict the relationship between the predictors and a binary dependent variable</a:t>
            </a:r>
          </a:p>
        </p:txBody>
      </p:sp>
      <p:sp>
        <p:nvSpPr>
          <p:cNvPr id="11" name="TextBox 10">
            <a:extLst>
              <a:ext uri="{FF2B5EF4-FFF2-40B4-BE49-F238E27FC236}">
                <a16:creationId xmlns:a16="http://schemas.microsoft.com/office/drawing/2014/main" id="{EB1EDB11-5A21-4584-936A-413979ABE614}"/>
              </a:ext>
            </a:extLst>
          </p:cNvPr>
          <p:cNvSpPr txBox="1"/>
          <p:nvPr/>
        </p:nvSpPr>
        <p:spPr>
          <a:xfrm>
            <a:off x="4143909" y="3478375"/>
            <a:ext cx="7210692" cy="646331"/>
          </a:xfrm>
          <a:prstGeom prst="rect">
            <a:avLst/>
          </a:prstGeom>
          <a:noFill/>
        </p:spPr>
        <p:txBody>
          <a:bodyPr wrap="square" rtlCol="0">
            <a:spAutoFit/>
          </a:bodyPr>
          <a:lstStyle/>
          <a:p>
            <a:r>
              <a:rPr lang="en-US" dirty="0"/>
              <a:t>Reduces or “shrinks” coefficients of some variables to zero that removes irrelevant predictors not associated with the outcome. </a:t>
            </a:r>
          </a:p>
        </p:txBody>
      </p:sp>
      <p:sp>
        <p:nvSpPr>
          <p:cNvPr id="12" name="TextBox 11">
            <a:extLst>
              <a:ext uri="{FF2B5EF4-FFF2-40B4-BE49-F238E27FC236}">
                <a16:creationId xmlns:a16="http://schemas.microsoft.com/office/drawing/2014/main" id="{2C9DE47C-B1D2-4FB2-AAFB-600EFAFA60B6}"/>
              </a:ext>
            </a:extLst>
          </p:cNvPr>
          <p:cNvSpPr txBox="1"/>
          <p:nvPr/>
        </p:nvSpPr>
        <p:spPr>
          <a:xfrm>
            <a:off x="4143909" y="4092813"/>
            <a:ext cx="7210692" cy="646331"/>
          </a:xfrm>
          <a:prstGeom prst="rect">
            <a:avLst/>
          </a:prstGeom>
          <a:noFill/>
        </p:spPr>
        <p:txBody>
          <a:bodyPr wrap="square" rtlCol="0">
            <a:spAutoFit/>
          </a:bodyPr>
          <a:lstStyle/>
          <a:p>
            <a:r>
              <a:rPr lang="en-US" dirty="0"/>
              <a:t>“Ensemble” approach where individual algorithms come together to form better overall algorithm </a:t>
            </a:r>
          </a:p>
        </p:txBody>
      </p:sp>
      <p:sp>
        <p:nvSpPr>
          <p:cNvPr id="13" name="TextBox 12">
            <a:extLst>
              <a:ext uri="{FF2B5EF4-FFF2-40B4-BE49-F238E27FC236}">
                <a16:creationId xmlns:a16="http://schemas.microsoft.com/office/drawing/2014/main" id="{BFA981C1-3283-46C9-B83C-4C5EED5A715F}"/>
              </a:ext>
            </a:extLst>
          </p:cNvPr>
          <p:cNvSpPr txBox="1"/>
          <p:nvPr/>
        </p:nvSpPr>
        <p:spPr>
          <a:xfrm>
            <a:off x="4143909" y="4772079"/>
            <a:ext cx="7210692" cy="646331"/>
          </a:xfrm>
          <a:prstGeom prst="rect">
            <a:avLst/>
          </a:prstGeom>
          <a:noFill/>
        </p:spPr>
        <p:txBody>
          <a:bodyPr wrap="square" rtlCol="0">
            <a:spAutoFit/>
          </a:bodyPr>
          <a:lstStyle/>
          <a:p>
            <a:r>
              <a:rPr lang="en-US" dirty="0"/>
              <a:t>Extends random forest by learning from previously built algorithm to minimize errors learned so far </a:t>
            </a:r>
          </a:p>
        </p:txBody>
      </p:sp>
      <p:sp>
        <p:nvSpPr>
          <p:cNvPr id="7" name="TextBox 6">
            <a:extLst>
              <a:ext uri="{FF2B5EF4-FFF2-40B4-BE49-F238E27FC236}">
                <a16:creationId xmlns:a16="http://schemas.microsoft.com/office/drawing/2014/main" id="{D3C96AB8-65A6-4291-A072-F6EB24FE679D}"/>
              </a:ext>
            </a:extLst>
          </p:cNvPr>
          <p:cNvSpPr txBox="1"/>
          <p:nvPr/>
        </p:nvSpPr>
        <p:spPr>
          <a:xfrm>
            <a:off x="837397" y="3429000"/>
            <a:ext cx="3306512" cy="646331"/>
          </a:xfrm>
          <a:prstGeom prst="rect">
            <a:avLst/>
          </a:prstGeom>
          <a:noFill/>
        </p:spPr>
        <p:txBody>
          <a:bodyPr wrap="square" rtlCol="0">
            <a:spAutoFit/>
          </a:bodyPr>
          <a:lstStyle/>
          <a:p>
            <a:r>
              <a:rPr lang="en-US" dirty="0"/>
              <a:t>Regularized logistic regression (LASSO)</a:t>
            </a:r>
          </a:p>
        </p:txBody>
      </p:sp>
      <p:sp>
        <p:nvSpPr>
          <p:cNvPr id="14" name="TextBox 13">
            <a:extLst>
              <a:ext uri="{FF2B5EF4-FFF2-40B4-BE49-F238E27FC236}">
                <a16:creationId xmlns:a16="http://schemas.microsoft.com/office/drawing/2014/main" id="{BB398D4A-B4A6-4218-BB3F-71B8170AECAB}"/>
              </a:ext>
            </a:extLst>
          </p:cNvPr>
          <p:cNvSpPr txBox="1"/>
          <p:nvPr/>
        </p:nvSpPr>
        <p:spPr>
          <a:xfrm>
            <a:off x="837397" y="4181938"/>
            <a:ext cx="3261992" cy="369332"/>
          </a:xfrm>
          <a:prstGeom prst="rect">
            <a:avLst/>
          </a:prstGeom>
          <a:noFill/>
        </p:spPr>
        <p:txBody>
          <a:bodyPr wrap="square" rtlCol="0">
            <a:spAutoFit/>
          </a:bodyPr>
          <a:lstStyle/>
          <a:p>
            <a:r>
              <a:rPr lang="en-US" dirty="0"/>
              <a:t>Random forest</a:t>
            </a:r>
          </a:p>
        </p:txBody>
      </p:sp>
      <p:sp>
        <p:nvSpPr>
          <p:cNvPr id="15" name="TextBox 14">
            <a:extLst>
              <a:ext uri="{FF2B5EF4-FFF2-40B4-BE49-F238E27FC236}">
                <a16:creationId xmlns:a16="http://schemas.microsoft.com/office/drawing/2014/main" id="{356885C8-7ADD-4083-83C1-899EFB5D19DF}"/>
              </a:ext>
            </a:extLst>
          </p:cNvPr>
          <p:cNvSpPr txBox="1"/>
          <p:nvPr/>
        </p:nvSpPr>
        <p:spPr>
          <a:xfrm>
            <a:off x="837397" y="4719530"/>
            <a:ext cx="3261992" cy="369332"/>
          </a:xfrm>
          <a:prstGeom prst="rect">
            <a:avLst/>
          </a:prstGeom>
          <a:noFill/>
        </p:spPr>
        <p:txBody>
          <a:bodyPr wrap="square" rtlCol="0">
            <a:spAutoFit/>
          </a:bodyPr>
          <a:lstStyle/>
          <a:p>
            <a:r>
              <a:rPr lang="en-US" dirty="0"/>
              <a:t>Extreme gradient boosting</a:t>
            </a:r>
          </a:p>
        </p:txBody>
      </p:sp>
      <p:sp>
        <p:nvSpPr>
          <p:cNvPr id="16" name="TextBox 15">
            <a:extLst>
              <a:ext uri="{FF2B5EF4-FFF2-40B4-BE49-F238E27FC236}">
                <a16:creationId xmlns:a16="http://schemas.microsoft.com/office/drawing/2014/main" id="{812C7414-9549-43FE-9D93-E390D0E70A55}"/>
              </a:ext>
            </a:extLst>
          </p:cNvPr>
          <p:cNvSpPr txBox="1"/>
          <p:nvPr/>
        </p:nvSpPr>
        <p:spPr>
          <a:xfrm>
            <a:off x="837397" y="2758564"/>
            <a:ext cx="3306512" cy="369332"/>
          </a:xfrm>
          <a:prstGeom prst="rect">
            <a:avLst/>
          </a:prstGeom>
          <a:noFill/>
        </p:spPr>
        <p:txBody>
          <a:bodyPr wrap="square" rtlCol="0">
            <a:spAutoFit/>
          </a:bodyPr>
          <a:lstStyle/>
          <a:p>
            <a:r>
              <a:rPr lang="en-US" dirty="0"/>
              <a:t>Logistic regression</a:t>
            </a:r>
          </a:p>
        </p:txBody>
      </p:sp>
    </p:spTree>
    <p:extLst>
      <p:ext uri="{BB962C8B-B14F-4D97-AF65-F5344CB8AC3E}">
        <p14:creationId xmlns:p14="http://schemas.microsoft.com/office/powerpoint/2010/main" val="217974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p:bldP spid="7"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B244-96DD-4820-ABB8-1E1D3F042E6B}"/>
              </a:ext>
            </a:extLst>
          </p:cNvPr>
          <p:cNvSpPr>
            <a:spLocks noGrp="1"/>
          </p:cNvSpPr>
          <p:nvPr>
            <p:ph type="title"/>
          </p:nvPr>
        </p:nvSpPr>
        <p:spPr>
          <a:xfrm>
            <a:off x="1097280" y="286603"/>
            <a:ext cx="10058400" cy="1450757"/>
          </a:xfrm>
        </p:spPr>
        <p:txBody>
          <a:bodyPr/>
          <a:lstStyle/>
          <a:p>
            <a:r>
              <a:rPr lang="en-US"/>
              <a:t>Evaluation criteria: AUC   </a:t>
            </a:r>
            <a:endParaRPr lang="en-US" dirty="0"/>
          </a:p>
        </p:txBody>
      </p:sp>
      <p:pic>
        <p:nvPicPr>
          <p:cNvPr id="7" name="Content Placeholder 6" descr="A close up of a map&#10;&#10;Description automatically generated">
            <a:extLst>
              <a:ext uri="{FF2B5EF4-FFF2-40B4-BE49-F238E27FC236}">
                <a16:creationId xmlns:a16="http://schemas.microsoft.com/office/drawing/2014/main" id="{8A11F0FE-2977-4597-BB6C-2CD42C1A6A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0244" y="2477475"/>
            <a:ext cx="3409950" cy="2409825"/>
          </a:xfrm>
        </p:spPr>
      </p:pic>
      <p:pic>
        <p:nvPicPr>
          <p:cNvPr id="9" name="Picture 8" descr="A picture containing bird&#10;&#10;Description automatically generated">
            <a:extLst>
              <a:ext uri="{FF2B5EF4-FFF2-40B4-BE49-F238E27FC236}">
                <a16:creationId xmlns:a16="http://schemas.microsoft.com/office/drawing/2014/main" id="{2F5036BA-7649-4147-83F9-6526A07117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8605" y="2487000"/>
            <a:ext cx="3267075" cy="2400300"/>
          </a:xfrm>
          <a:prstGeom prst="rect">
            <a:avLst/>
          </a:prstGeom>
        </p:spPr>
      </p:pic>
      <p:pic>
        <p:nvPicPr>
          <p:cNvPr id="11" name="Picture 10" descr="A close up of a map&#10;&#10;Description automatically generated">
            <a:extLst>
              <a:ext uri="{FF2B5EF4-FFF2-40B4-BE49-F238E27FC236}">
                <a16:creationId xmlns:a16="http://schemas.microsoft.com/office/drawing/2014/main" id="{08680E9E-DFA1-44F2-993F-938047BA25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3396" y="2477306"/>
            <a:ext cx="3410426" cy="2410161"/>
          </a:xfrm>
          <a:prstGeom prst="rect">
            <a:avLst/>
          </a:prstGeom>
        </p:spPr>
      </p:pic>
    </p:spTree>
    <p:extLst>
      <p:ext uri="{BB962C8B-B14F-4D97-AF65-F5344CB8AC3E}">
        <p14:creationId xmlns:p14="http://schemas.microsoft.com/office/powerpoint/2010/main" val="345643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82A0-3AB9-4085-AFFC-C01004E2CDAF}"/>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4FFAA0BD-FDBA-4281-9EF5-FC5021A724BA}"/>
              </a:ext>
            </a:extLst>
          </p:cNvPr>
          <p:cNvSpPr>
            <a:spLocks noGrp="1"/>
          </p:cNvSpPr>
          <p:nvPr>
            <p:ph type="body" idx="1"/>
          </p:nvPr>
        </p:nvSpPr>
        <p:spPr/>
        <p:txBody>
          <a:bodyPr>
            <a:normAutofit fontScale="85000" lnSpcReduction="20000"/>
          </a:bodyPr>
          <a:lstStyle/>
          <a:p>
            <a:r>
              <a:rPr lang="en-US" dirty="0"/>
              <a:t>Predictor variables</a:t>
            </a:r>
          </a:p>
          <a:p>
            <a:r>
              <a:rPr lang="en-US" dirty="0"/>
              <a:t>Top 3 predictors of readmission</a:t>
            </a:r>
          </a:p>
          <a:p>
            <a:r>
              <a:rPr lang="en-US" dirty="0"/>
              <a:t>Area under the curve</a:t>
            </a:r>
          </a:p>
        </p:txBody>
      </p:sp>
    </p:spTree>
    <p:extLst>
      <p:ext uri="{BB962C8B-B14F-4D97-AF65-F5344CB8AC3E}">
        <p14:creationId xmlns:p14="http://schemas.microsoft.com/office/powerpoint/2010/main" val="3121745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F76D-2196-405B-84D9-11D759B34492}"/>
              </a:ext>
            </a:extLst>
          </p:cNvPr>
          <p:cNvSpPr>
            <a:spLocks noGrp="1"/>
          </p:cNvSpPr>
          <p:nvPr>
            <p:ph type="title"/>
          </p:nvPr>
        </p:nvSpPr>
        <p:spPr>
          <a:xfrm>
            <a:off x="495300" y="61888"/>
            <a:ext cx="10058400" cy="958487"/>
          </a:xfrm>
        </p:spPr>
        <p:txBody>
          <a:bodyPr/>
          <a:lstStyle/>
          <a:p>
            <a:r>
              <a:rPr lang="en-US" dirty="0"/>
              <a:t>Predictor variables</a:t>
            </a:r>
          </a:p>
        </p:txBody>
      </p:sp>
      <p:sp>
        <p:nvSpPr>
          <p:cNvPr id="3" name="Content Placeholder 2">
            <a:extLst>
              <a:ext uri="{FF2B5EF4-FFF2-40B4-BE49-F238E27FC236}">
                <a16:creationId xmlns:a16="http://schemas.microsoft.com/office/drawing/2014/main" id="{EA8BD804-4AAF-447C-9C3D-16C777A55E6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5D8682A0-1540-4D71-9CA7-F9730DCF6041}"/>
              </a:ext>
            </a:extLst>
          </p:cNvPr>
          <p:cNvGraphicFramePr>
            <a:graphicFrameLocks/>
          </p:cNvGraphicFramePr>
          <p:nvPr>
            <p:extLst>
              <p:ext uri="{D42A27DB-BD31-4B8C-83A1-F6EECF244321}">
                <p14:modId xmlns:p14="http://schemas.microsoft.com/office/powerpoint/2010/main" val="2149325069"/>
              </p:ext>
            </p:extLst>
          </p:nvPr>
        </p:nvGraphicFramePr>
        <p:xfrm>
          <a:off x="1638300" y="1020375"/>
          <a:ext cx="8797782" cy="5179031"/>
        </p:xfrm>
        <a:graphic>
          <a:graphicData uri="http://schemas.openxmlformats.org/drawingml/2006/table">
            <a:tbl>
              <a:tblPr firstRow="1" bandRow="1">
                <a:tableStyleId>{21E4AEA4-8DFA-4A89-87EB-49C32662AFE0}</a:tableStyleId>
              </a:tblPr>
              <a:tblGrid>
                <a:gridCol w="3283841">
                  <a:extLst>
                    <a:ext uri="{9D8B030D-6E8A-4147-A177-3AD203B41FA5}">
                      <a16:colId xmlns:a16="http://schemas.microsoft.com/office/drawing/2014/main" val="2266312492"/>
                    </a:ext>
                  </a:extLst>
                </a:gridCol>
                <a:gridCol w="2141779">
                  <a:extLst>
                    <a:ext uri="{9D8B030D-6E8A-4147-A177-3AD203B41FA5}">
                      <a16:colId xmlns:a16="http://schemas.microsoft.com/office/drawing/2014/main" val="601200310"/>
                    </a:ext>
                  </a:extLst>
                </a:gridCol>
                <a:gridCol w="2118993">
                  <a:extLst>
                    <a:ext uri="{9D8B030D-6E8A-4147-A177-3AD203B41FA5}">
                      <a16:colId xmlns:a16="http://schemas.microsoft.com/office/drawing/2014/main" val="337186991"/>
                    </a:ext>
                  </a:extLst>
                </a:gridCol>
                <a:gridCol w="1253169">
                  <a:extLst>
                    <a:ext uri="{9D8B030D-6E8A-4147-A177-3AD203B41FA5}">
                      <a16:colId xmlns:a16="http://schemas.microsoft.com/office/drawing/2014/main" val="3922501395"/>
                    </a:ext>
                  </a:extLst>
                </a:gridCol>
              </a:tblGrid>
              <a:tr h="736757">
                <a:tc>
                  <a:txBody>
                    <a:bodyPr/>
                    <a:lstStyle/>
                    <a:p>
                      <a:r>
                        <a:rPr lang="en-US" dirty="0"/>
                        <a:t>Variables</a:t>
                      </a:r>
                    </a:p>
                  </a:txBody>
                  <a:tcPr>
                    <a:solidFill>
                      <a:schemeClr val="accent2">
                        <a:lumMod val="75000"/>
                      </a:schemeClr>
                    </a:solidFill>
                  </a:tcPr>
                </a:tc>
                <a:tc>
                  <a:txBody>
                    <a:bodyPr/>
                    <a:lstStyle/>
                    <a:p>
                      <a:pPr algn="ctr"/>
                      <a:r>
                        <a:rPr lang="en-US" dirty="0"/>
                        <a:t>Readmitted </a:t>
                      </a:r>
                    </a:p>
                    <a:p>
                      <a:pPr algn="ctr"/>
                      <a:r>
                        <a:rPr lang="en-US" dirty="0"/>
                        <a:t>(n=11,357, 11%)</a:t>
                      </a:r>
                    </a:p>
                  </a:txBody>
                  <a:tcPr>
                    <a:solidFill>
                      <a:schemeClr val="accent2">
                        <a:lumMod val="75000"/>
                      </a:schemeClr>
                    </a:solidFill>
                  </a:tcPr>
                </a:tc>
                <a:tc>
                  <a:txBody>
                    <a:bodyPr/>
                    <a:lstStyle/>
                    <a:p>
                      <a:pPr algn="ctr"/>
                      <a:r>
                        <a:rPr lang="en-US" dirty="0"/>
                        <a:t>Not Readmitted </a:t>
                      </a:r>
                    </a:p>
                    <a:p>
                      <a:pPr algn="ctr"/>
                      <a:r>
                        <a:rPr lang="en-US" dirty="0"/>
                        <a:t>(n=90,409, 89%)</a:t>
                      </a:r>
                    </a:p>
                  </a:txBody>
                  <a:tcPr>
                    <a:solidFill>
                      <a:schemeClr val="accent2">
                        <a:lumMod val="75000"/>
                      </a:schemeClr>
                    </a:solidFill>
                  </a:tcPr>
                </a:tc>
                <a:tc>
                  <a:txBody>
                    <a:bodyPr/>
                    <a:lstStyle/>
                    <a:p>
                      <a:pPr algn="ctr"/>
                      <a:r>
                        <a:rPr lang="en-US" dirty="0"/>
                        <a:t>P value</a:t>
                      </a:r>
                    </a:p>
                  </a:txBody>
                  <a:tcPr>
                    <a:solidFill>
                      <a:schemeClr val="accent2">
                        <a:lumMod val="75000"/>
                      </a:schemeClr>
                    </a:solidFill>
                  </a:tcPr>
                </a:tc>
                <a:extLst>
                  <a:ext uri="{0D108BD9-81ED-4DB2-BD59-A6C34878D82A}">
                    <a16:rowId xmlns:a16="http://schemas.microsoft.com/office/drawing/2014/main" val="544035275"/>
                  </a:ext>
                </a:extLst>
              </a:tr>
              <a:tr h="343882">
                <a:tc>
                  <a:txBody>
                    <a:bodyPr/>
                    <a:lstStyle/>
                    <a:p>
                      <a:r>
                        <a:rPr lang="en-US" dirty="0"/>
                        <a:t>Female</a:t>
                      </a:r>
                    </a:p>
                  </a:txBody>
                  <a:tcPr/>
                </a:tc>
                <a:tc>
                  <a:txBody>
                    <a:bodyPr/>
                    <a:lstStyle/>
                    <a:p>
                      <a:pPr algn="ctr"/>
                      <a:r>
                        <a:rPr lang="en-US" dirty="0"/>
                        <a:t>54.2</a:t>
                      </a:r>
                    </a:p>
                  </a:txBody>
                  <a:tcPr/>
                </a:tc>
                <a:tc>
                  <a:txBody>
                    <a:bodyPr/>
                    <a:lstStyle/>
                    <a:p>
                      <a:pPr algn="ctr"/>
                      <a:r>
                        <a:rPr lang="en-US" dirty="0"/>
                        <a:t>53.7</a:t>
                      </a:r>
                    </a:p>
                  </a:txBody>
                  <a:tcPr/>
                </a:tc>
                <a:tc>
                  <a:txBody>
                    <a:bodyPr/>
                    <a:lstStyle/>
                    <a:p>
                      <a:pPr algn="ctr"/>
                      <a:r>
                        <a:rPr lang="en-US" dirty="0"/>
                        <a:t>0.36</a:t>
                      </a:r>
                    </a:p>
                  </a:txBody>
                  <a:tcPr/>
                </a:tc>
                <a:extLst>
                  <a:ext uri="{0D108BD9-81ED-4DB2-BD59-A6C34878D82A}">
                    <a16:rowId xmlns:a16="http://schemas.microsoft.com/office/drawing/2014/main" val="2766620120"/>
                  </a:ext>
                </a:extLst>
              </a:tr>
              <a:tr h="601794">
                <a:tc>
                  <a:txBody>
                    <a:bodyPr/>
                    <a:lstStyle/>
                    <a:p>
                      <a:r>
                        <a:rPr lang="en-US" b="0" dirty="0"/>
                        <a:t># of inpatient visits, mean (SD)</a:t>
                      </a:r>
                    </a:p>
                  </a:txBody>
                  <a:tcPr/>
                </a:tc>
                <a:tc>
                  <a:txBody>
                    <a:bodyPr/>
                    <a:lstStyle/>
                    <a:p>
                      <a:pPr algn="ctr"/>
                      <a:r>
                        <a:rPr lang="en-US" b="0" dirty="0"/>
                        <a:t>1.2 (2.0)</a:t>
                      </a:r>
                    </a:p>
                  </a:txBody>
                  <a:tcPr/>
                </a:tc>
                <a:tc>
                  <a:txBody>
                    <a:bodyPr/>
                    <a:lstStyle/>
                    <a:p>
                      <a:pPr algn="ctr"/>
                      <a:r>
                        <a:rPr lang="en-US" b="0" dirty="0"/>
                        <a:t>0.6 (1.1)</a:t>
                      </a:r>
                    </a:p>
                  </a:txBody>
                  <a:tcPr/>
                </a:tc>
                <a:tc>
                  <a:txBody>
                    <a:bodyPr/>
                    <a:lstStyle/>
                    <a:p>
                      <a:pPr algn="ctr"/>
                      <a:r>
                        <a:rPr lang="en-US" b="1" dirty="0"/>
                        <a:t>&lt; .001</a:t>
                      </a:r>
                    </a:p>
                  </a:txBody>
                  <a:tcPr/>
                </a:tc>
                <a:extLst>
                  <a:ext uri="{0D108BD9-81ED-4DB2-BD59-A6C34878D82A}">
                    <a16:rowId xmlns:a16="http://schemas.microsoft.com/office/drawing/2014/main" val="3421393009"/>
                  </a:ext>
                </a:extLst>
              </a:tr>
              <a:tr h="859706">
                <a:tc>
                  <a:txBody>
                    <a:bodyPr/>
                    <a:lstStyle/>
                    <a:p>
                      <a:r>
                        <a:rPr lang="en-US" b="0" dirty="0"/>
                        <a:t>Discharge disposition</a:t>
                      </a:r>
                    </a:p>
                    <a:p>
                      <a:pPr algn="r"/>
                      <a:r>
                        <a:rPr lang="en-US" b="0" dirty="0"/>
                        <a:t>  Discharged to home</a:t>
                      </a:r>
                    </a:p>
                    <a:p>
                      <a:pPr algn="r"/>
                      <a:r>
                        <a:rPr lang="en-US" b="0" dirty="0"/>
                        <a:t>  Other</a:t>
                      </a:r>
                    </a:p>
                  </a:txBody>
                  <a:tcPr/>
                </a:tc>
                <a:tc>
                  <a:txBody>
                    <a:bodyPr/>
                    <a:lstStyle/>
                    <a:p>
                      <a:pPr algn="ctr"/>
                      <a:endParaRPr lang="en-US" b="0" dirty="0"/>
                    </a:p>
                    <a:p>
                      <a:pPr algn="ctr"/>
                      <a:r>
                        <a:rPr lang="en-US" b="0" dirty="0"/>
                        <a:t>49.3</a:t>
                      </a:r>
                    </a:p>
                    <a:p>
                      <a:pPr algn="ctr"/>
                      <a:r>
                        <a:rPr lang="en-US" b="0" dirty="0"/>
                        <a:t>50.7</a:t>
                      </a:r>
                    </a:p>
                  </a:txBody>
                  <a:tcPr/>
                </a:tc>
                <a:tc>
                  <a:txBody>
                    <a:bodyPr/>
                    <a:lstStyle/>
                    <a:p>
                      <a:pPr algn="ctr"/>
                      <a:endParaRPr lang="en-US" b="0" dirty="0"/>
                    </a:p>
                    <a:p>
                      <a:pPr algn="ctr"/>
                      <a:r>
                        <a:rPr lang="en-US" b="0" dirty="0"/>
                        <a:t>60.4</a:t>
                      </a:r>
                    </a:p>
                    <a:p>
                      <a:pPr algn="ctr"/>
                      <a:r>
                        <a:rPr lang="en-US" b="0" dirty="0"/>
                        <a:t>39.6</a:t>
                      </a:r>
                    </a:p>
                  </a:txBody>
                  <a:tcPr/>
                </a:tc>
                <a:tc>
                  <a:txBody>
                    <a:bodyPr/>
                    <a:lstStyle/>
                    <a:p>
                      <a:pPr algn="ctr"/>
                      <a:r>
                        <a:rPr lang="en-US" b="1" dirty="0"/>
                        <a:t>&lt; .001</a:t>
                      </a:r>
                    </a:p>
                  </a:txBody>
                  <a:tcPr/>
                </a:tc>
                <a:extLst>
                  <a:ext uri="{0D108BD9-81ED-4DB2-BD59-A6C34878D82A}">
                    <a16:rowId xmlns:a16="http://schemas.microsoft.com/office/drawing/2014/main" val="2484540735"/>
                  </a:ext>
                </a:extLst>
              </a:tr>
              <a:tr h="601794">
                <a:tc>
                  <a:txBody>
                    <a:bodyPr/>
                    <a:lstStyle/>
                    <a:p>
                      <a:r>
                        <a:rPr lang="en-US" b="0" dirty="0"/>
                        <a:t># of medications, mean (SD)</a:t>
                      </a:r>
                    </a:p>
                  </a:txBody>
                  <a:tcPr/>
                </a:tc>
                <a:tc>
                  <a:txBody>
                    <a:bodyPr/>
                    <a:lstStyle/>
                    <a:p>
                      <a:pPr algn="ctr"/>
                      <a:r>
                        <a:rPr lang="en-US" b="0" dirty="0"/>
                        <a:t>17.0 (8.1)</a:t>
                      </a:r>
                    </a:p>
                  </a:txBody>
                  <a:tcPr/>
                </a:tc>
                <a:tc>
                  <a:txBody>
                    <a:bodyPr/>
                    <a:lstStyle/>
                    <a:p>
                      <a:pPr algn="ctr"/>
                      <a:r>
                        <a:rPr lang="en-US" b="0" dirty="0"/>
                        <a:t>16.0 (8.1)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&lt; .001</a:t>
                      </a:r>
                    </a:p>
                    <a:p>
                      <a:pPr algn="ctr"/>
                      <a:endParaRPr lang="en-US" dirty="0"/>
                    </a:p>
                  </a:txBody>
                  <a:tcPr/>
                </a:tc>
                <a:extLst>
                  <a:ext uri="{0D108BD9-81ED-4DB2-BD59-A6C34878D82A}">
                    <a16:rowId xmlns:a16="http://schemas.microsoft.com/office/drawing/2014/main" val="464910083"/>
                  </a:ext>
                </a:extLst>
              </a:tr>
              <a:tr h="601794">
                <a:tc>
                  <a:txBody>
                    <a:bodyPr/>
                    <a:lstStyle/>
                    <a:p>
                      <a:r>
                        <a:rPr lang="en-US" b="0" dirty="0"/>
                        <a:t># of emergency visits, mean (SD)</a:t>
                      </a:r>
                    </a:p>
                  </a:txBody>
                  <a:tcPr/>
                </a:tc>
                <a:tc>
                  <a:txBody>
                    <a:bodyPr/>
                    <a:lstStyle/>
                    <a:p>
                      <a:pPr algn="ctr"/>
                      <a:r>
                        <a:rPr lang="en-US" b="0" dirty="0"/>
                        <a:t>0.4 (1.4)</a:t>
                      </a:r>
                    </a:p>
                  </a:txBody>
                  <a:tcPr/>
                </a:tc>
                <a:tc>
                  <a:txBody>
                    <a:bodyPr/>
                    <a:lstStyle/>
                    <a:p>
                      <a:pPr algn="ctr"/>
                      <a:r>
                        <a:rPr lang="en-US" b="0" dirty="0"/>
                        <a:t>0.2 (0.9)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&lt; .001</a:t>
                      </a:r>
                    </a:p>
                    <a:p>
                      <a:pPr algn="ctr"/>
                      <a:endParaRPr lang="en-US" dirty="0"/>
                    </a:p>
                  </a:txBody>
                  <a:tcPr/>
                </a:tc>
                <a:extLst>
                  <a:ext uri="{0D108BD9-81ED-4DB2-BD59-A6C34878D82A}">
                    <a16:rowId xmlns:a16="http://schemas.microsoft.com/office/drawing/2014/main" val="1367657934"/>
                  </a:ext>
                </a:extLst>
              </a:tr>
              <a:tr h="515731">
                <a:tc>
                  <a:txBody>
                    <a:bodyPr/>
                    <a:lstStyle/>
                    <a:p>
                      <a:r>
                        <a:rPr lang="en-US" b="0" dirty="0"/>
                        <a:t># of diagnosis, mean (SD)</a:t>
                      </a:r>
                    </a:p>
                  </a:txBody>
                  <a:tcPr/>
                </a:tc>
                <a:tc>
                  <a:txBody>
                    <a:bodyPr/>
                    <a:lstStyle/>
                    <a:p>
                      <a:pPr algn="ctr"/>
                      <a:r>
                        <a:rPr lang="en-US" b="0" dirty="0"/>
                        <a:t>7.7 (1.8)</a:t>
                      </a:r>
                    </a:p>
                  </a:txBody>
                  <a:tcPr/>
                </a:tc>
                <a:tc>
                  <a:txBody>
                    <a:bodyPr/>
                    <a:lstStyle/>
                    <a:p>
                      <a:pPr algn="ctr"/>
                      <a:r>
                        <a:rPr lang="en-US" b="0" dirty="0"/>
                        <a:t>7.4 (2.0)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&lt; .001</a:t>
                      </a:r>
                    </a:p>
                    <a:p>
                      <a:pPr algn="ctr"/>
                      <a:endParaRPr lang="en-US" dirty="0"/>
                    </a:p>
                  </a:txBody>
                  <a:tcPr/>
                </a:tc>
                <a:extLst>
                  <a:ext uri="{0D108BD9-81ED-4DB2-BD59-A6C34878D82A}">
                    <a16:rowId xmlns:a16="http://schemas.microsoft.com/office/drawing/2014/main" val="2051400936"/>
                  </a:ext>
                </a:extLst>
              </a:tr>
              <a:tr h="601794">
                <a:tc>
                  <a:txBody>
                    <a:bodyPr/>
                    <a:lstStyle/>
                    <a:p>
                      <a:r>
                        <a:rPr lang="en-US" b="0" dirty="0"/>
                        <a:t># of lab procedures, mean (SD)</a:t>
                      </a:r>
                    </a:p>
                  </a:txBody>
                  <a:tcPr/>
                </a:tc>
                <a:tc>
                  <a:txBody>
                    <a:bodyPr/>
                    <a:lstStyle/>
                    <a:p>
                      <a:pPr algn="ctr"/>
                      <a:r>
                        <a:rPr lang="en-US" b="0" dirty="0"/>
                        <a:t>44.2 (19.3)</a:t>
                      </a:r>
                    </a:p>
                  </a:txBody>
                  <a:tcPr/>
                </a:tc>
                <a:tc>
                  <a:txBody>
                    <a:bodyPr/>
                    <a:lstStyle/>
                    <a:p>
                      <a:pPr algn="ctr"/>
                      <a:r>
                        <a:rPr lang="en-US" b="0" dirty="0"/>
                        <a:t>43.0 (19.7)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&lt; .001</a:t>
                      </a:r>
                    </a:p>
                    <a:p>
                      <a:pPr algn="ctr"/>
                      <a:endParaRPr lang="en-US" dirty="0"/>
                    </a:p>
                  </a:txBody>
                  <a:tcPr/>
                </a:tc>
                <a:extLst>
                  <a:ext uri="{0D108BD9-81ED-4DB2-BD59-A6C34878D82A}">
                    <a16:rowId xmlns:a16="http://schemas.microsoft.com/office/drawing/2014/main" val="3862389814"/>
                  </a:ext>
                </a:extLst>
              </a:tr>
            </a:tbl>
          </a:graphicData>
        </a:graphic>
      </p:graphicFrame>
    </p:spTree>
    <p:extLst>
      <p:ext uri="{BB962C8B-B14F-4D97-AF65-F5344CB8AC3E}">
        <p14:creationId xmlns:p14="http://schemas.microsoft.com/office/powerpoint/2010/main" val="1463834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00CD974-F1D3-4CA3-B5CC-49B264430379}"/>
              </a:ext>
            </a:extLst>
          </p:cNvPr>
          <p:cNvGraphicFramePr>
            <a:graphicFrameLocks noGrp="1"/>
          </p:cNvGraphicFramePr>
          <p:nvPr>
            <p:ph idx="1"/>
            <p:extLst>
              <p:ext uri="{D42A27DB-BD31-4B8C-83A1-F6EECF244321}">
                <p14:modId xmlns:p14="http://schemas.microsoft.com/office/powerpoint/2010/main" val="1020507228"/>
              </p:ext>
            </p:extLst>
          </p:nvPr>
        </p:nvGraphicFramePr>
        <p:xfrm>
          <a:off x="618302" y="1917020"/>
          <a:ext cx="10970946" cy="3281703"/>
        </p:xfrm>
        <a:graphic>
          <a:graphicData uri="http://schemas.openxmlformats.org/drawingml/2006/table">
            <a:tbl>
              <a:tblPr firstRow="1" firstCol="1" bandRow="1">
                <a:tableStyleId>{69012ECD-51FC-41F1-AA8D-1B2483CD663E}</a:tableStyleId>
              </a:tblPr>
              <a:tblGrid>
                <a:gridCol w="2073527">
                  <a:extLst>
                    <a:ext uri="{9D8B030D-6E8A-4147-A177-3AD203B41FA5}">
                      <a16:colId xmlns:a16="http://schemas.microsoft.com/office/drawing/2014/main" val="2915021320"/>
                    </a:ext>
                  </a:extLst>
                </a:gridCol>
                <a:gridCol w="657546">
                  <a:extLst>
                    <a:ext uri="{9D8B030D-6E8A-4147-A177-3AD203B41FA5}">
                      <a16:colId xmlns:a16="http://schemas.microsoft.com/office/drawing/2014/main" val="2550256050"/>
                    </a:ext>
                  </a:extLst>
                </a:gridCol>
                <a:gridCol w="2044558">
                  <a:extLst>
                    <a:ext uri="{9D8B030D-6E8A-4147-A177-3AD203B41FA5}">
                      <a16:colId xmlns:a16="http://schemas.microsoft.com/office/drawing/2014/main" val="405560458"/>
                    </a:ext>
                  </a:extLst>
                </a:gridCol>
                <a:gridCol w="739250">
                  <a:extLst>
                    <a:ext uri="{9D8B030D-6E8A-4147-A177-3AD203B41FA5}">
                      <a16:colId xmlns:a16="http://schemas.microsoft.com/office/drawing/2014/main" val="4196987479"/>
                    </a:ext>
                  </a:extLst>
                </a:gridCol>
                <a:gridCol w="1983401">
                  <a:extLst>
                    <a:ext uri="{9D8B030D-6E8A-4147-A177-3AD203B41FA5}">
                      <a16:colId xmlns:a16="http://schemas.microsoft.com/office/drawing/2014/main" val="3051389293"/>
                    </a:ext>
                  </a:extLst>
                </a:gridCol>
                <a:gridCol w="739740">
                  <a:extLst>
                    <a:ext uri="{9D8B030D-6E8A-4147-A177-3AD203B41FA5}">
                      <a16:colId xmlns:a16="http://schemas.microsoft.com/office/drawing/2014/main" val="2802775126"/>
                    </a:ext>
                  </a:extLst>
                </a:gridCol>
                <a:gridCol w="2013734">
                  <a:extLst>
                    <a:ext uri="{9D8B030D-6E8A-4147-A177-3AD203B41FA5}">
                      <a16:colId xmlns:a16="http://schemas.microsoft.com/office/drawing/2014/main" val="2534321407"/>
                    </a:ext>
                  </a:extLst>
                </a:gridCol>
                <a:gridCol w="719190">
                  <a:extLst>
                    <a:ext uri="{9D8B030D-6E8A-4147-A177-3AD203B41FA5}">
                      <a16:colId xmlns:a16="http://schemas.microsoft.com/office/drawing/2014/main" val="2211184983"/>
                    </a:ext>
                  </a:extLst>
                </a:gridCol>
              </a:tblGrid>
              <a:tr h="650483">
                <a:tc gridSpan="2">
                  <a:txBody>
                    <a:bodyPr/>
                    <a:lstStyle/>
                    <a:p>
                      <a:pPr marL="0" marR="0" algn="ctr">
                        <a:lnSpc>
                          <a:spcPct val="107000"/>
                        </a:lnSpc>
                        <a:spcBef>
                          <a:spcPts val="0"/>
                        </a:spcBef>
                        <a:spcAft>
                          <a:spcPts val="0"/>
                        </a:spcAft>
                      </a:pPr>
                      <a:r>
                        <a:rPr lang="en-US" sz="1800" dirty="0">
                          <a:effectLst/>
                        </a:rPr>
                        <a:t>Logistic Regression</a:t>
                      </a:r>
                      <a:endParaRPr lang="en-US" sz="170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solidFill>
                      <a:schemeClr val="accent2">
                        <a:lumMod val="75000"/>
                      </a:schemeClr>
                    </a:solidFill>
                  </a:tcPr>
                </a:tc>
                <a:tc hMerge="1">
                  <a:txBody>
                    <a:bodyPr/>
                    <a:lstStyle/>
                    <a:p>
                      <a:endParaRPr lang="en-US"/>
                    </a:p>
                  </a:txBody>
                  <a:tcPr/>
                </a:tc>
                <a:tc gridSpan="2">
                  <a:txBody>
                    <a:bodyPr/>
                    <a:lstStyle/>
                    <a:p>
                      <a:pPr marL="0" marR="0" algn="ctr">
                        <a:lnSpc>
                          <a:spcPct val="107000"/>
                        </a:lnSpc>
                        <a:spcBef>
                          <a:spcPts val="0"/>
                        </a:spcBef>
                        <a:spcAft>
                          <a:spcPts val="0"/>
                        </a:spcAft>
                      </a:pPr>
                      <a:r>
                        <a:rPr lang="en-US" sz="1800" dirty="0">
                          <a:effectLst/>
                        </a:rPr>
                        <a:t>LASSO</a:t>
                      </a:r>
                      <a:endParaRPr lang="en-US" sz="170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solidFill>
                      <a:schemeClr val="accent2">
                        <a:lumMod val="75000"/>
                      </a:schemeClr>
                    </a:solidFill>
                  </a:tcPr>
                </a:tc>
                <a:tc hMerge="1">
                  <a:txBody>
                    <a:bodyPr/>
                    <a:lstStyle/>
                    <a:p>
                      <a:endParaRPr lang="en-US"/>
                    </a:p>
                  </a:txBody>
                  <a:tcPr/>
                </a:tc>
                <a:tc gridSpan="2">
                  <a:txBody>
                    <a:bodyPr/>
                    <a:lstStyle/>
                    <a:p>
                      <a:pPr marL="0" marR="0" algn="ctr">
                        <a:lnSpc>
                          <a:spcPct val="107000"/>
                        </a:lnSpc>
                        <a:spcBef>
                          <a:spcPts val="0"/>
                        </a:spcBef>
                        <a:spcAft>
                          <a:spcPts val="0"/>
                        </a:spcAft>
                      </a:pPr>
                      <a:r>
                        <a:rPr lang="en-US" sz="1800" dirty="0">
                          <a:effectLst/>
                        </a:rPr>
                        <a:t>Random Forest</a:t>
                      </a:r>
                      <a:endParaRPr lang="en-US" sz="170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solidFill>
                      <a:schemeClr val="accent2">
                        <a:lumMod val="75000"/>
                      </a:schemeClr>
                    </a:solidFill>
                  </a:tcPr>
                </a:tc>
                <a:tc hMerge="1">
                  <a:txBody>
                    <a:bodyPr/>
                    <a:lstStyle/>
                    <a:p>
                      <a:endParaRPr lang="en-US"/>
                    </a:p>
                  </a:txBody>
                  <a:tcPr/>
                </a:tc>
                <a:tc gridSpan="2">
                  <a:txBody>
                    <a:bodyPr/>
                    <a:lstStyle/>
                    <a:p>
                      <a:pPr marL="0" marR="0" algn="ctr">
                        <a:lnSpc>
                          <a:spcPct val="107000"/>
                        </a:lnSpc>
                        <a:spcBef>
                          <a:spcPts val="0"/>
                        </a:spcBef>
                        <a:spcAft>
                          <a:spcPts val="0"/>
                        </a:spcAft>
                      </a:pPr>
                      <a:r>
                        <a:rPr lang="en-US" sz="1800" dirty="0">
                          <a:effectLst/>
                        </a:rPr>
                        <a:t>Extreme Gradient Boosting</a:t>
                      </a:r>
                      <a:endParaRPr lang="en-US" sz="170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solidFill>
                      <a:schemeClr val="accent2">
                        <a:lumMod val="75000"/>
                      </a:schemeClr>
                    </a:solidFill>
                  </a:tcPr>
                </a:tc>
                <a:tc hMerge="1">
                  <a:txBody>
                    <a:bodyPr/>
                    <a:lstStyle/>
                    <a:p>
                      <a:endParaRPr lang="en-US"/>
                    </a:p>
                  </a:txBody>
                  <a:tcPr/>
                </a:tc>
                <a:extLst>
                  <a:ext uri="{0D108BD9-81ED-4DB2-BD59-A6C34878D82A}">
                    <a16:rowId xmlns:a16="http://schemas.microsoft.com/office/drawing/2014/main" val="2891161701"/>
                  </a:ext>
                </a:extLst>
              </a:tr>
              <a:tr h="317865">
                <a:tc>
                  <a:txBody>
                    <a:bodyPr/>
                    <a:lstStyle/>
                    <a:p>
                      <a:pPr marL="0" marR="0">
                        <a:lnSpc>
                          <a:spcPct val="107000"/>
                        </a:lnSpc>
                        <a:spcBef>
                          <a:spcPts val="0"/>
                        </a:spcBef>
                        <a:spcAft>
                          <a:spcPts val="0"/>
                        </a:spcAft>
                      </a:pPr>
                      <a:r>
                        <a:rPr lang="en-US" sz="1800" b="1" dirty="0">
                          <a:effectLst/>
                        </a:rPr>
                        <a:t>Predictor</a:t>
                      </a:r>
                      <a:endParaRPr lang="en-US" sz="17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b="1" dirty="0">
                          <a:effectLst/>
                        </a:rPr>
                        <a:t>Coef</a:t>
                      </a:r>
                      <a:endParaRPr lang="en-US" sz="17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b="1" dirty="0">
                          <a:effectLst/>
                        </a:rPr>
                        <a:t>Predictor</a:t>
                      </a:r>
                      <a:endParaRPr lang="en-US" sz="17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b="1" dirty="0">
                          <a:effectLst/>
                        </a:rPr>
                        <a:t>Coef</a:t>
                      </a:r>
                      <a:endParaRPr lang="en-US" sz="17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b="1">
                          <a:effectLst/>
                        </a:rPr>
                        <a:t>Predictor</a:t>
                      </a:r>
                      <a:endParaRPr lang="en-US" sz="1700" b="1">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b="1" dirty="0">
                          <a:effectLst/>
                        </a:rPr>
                        <a:t>Gain</a:t>
                      </a:r>
                      <a:endParaRPr lang="en-US" sz="17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b="1" dirty="0">
                          <a:effectLst/>
                        </a:rPr>
                        <a:t>Predictor</a:t>
                      </a:r>
                      <a:endParaRPr lang="en-US" sz="17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b="1" dirty="0">
                          <a:effectLst/>
                        </a:rPr>
                        <a:t>Gain</a:t>
                      </a:r>
                      <a:endParaRPr lang="en-US" sz="17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extLst>
                  <a:ext uri="{0D108BD9-81ED-4DB2-BD59-A6C34878D82A}">
                    <a16:rowId xmlns:a16="http://schemas.microsoft.com/office/drawing/2014/main" val="1257113508"/>
                  </a:ext>
                </a:extLst>
              </a:tr>
              <a:tr h="515201">
                <a:tc>
                  <a:txBody>
                    <a:bodyPr/>
                    <a:lstStyle/>
                    <a:p>
                      <a:pPr marL="0" marR="0">
                        <a:lnSpc>
                          <a:spcPct val="107000"/>
                        </a:lnSpc>
                        <a:spcBef>
                          <a:spcPts val="0"/>
                        </a:spcBef>
                        <a:spcAft>
                          <a:spcPts val="0"/>
                        </a:spcAft>
                      </a:pPr>
                      <a:r>
                        <a:rPr lang="en-US" sz="1800" b="0" dirty="0">
                          <a:effectLst/>
                        </a:rPr>
                        <a:t># of inpatient visits </a:t>
                      </a:r>
                    </a:p>
                  </a:txBody>
                  <a:tcPr marL="105254" marR="105254" marT="0" marB="0"/>
                </a:tc>
                <a:tc>
                  <a:txBody>
                    <a:bodyPr/>
                    <a:lstStyle/>
                    <a:p>
                      <a:pPr marL="0" marR="0">
                        <a:lnSpc>
                          <a:spcPct val="107000"/>
                        </a:lnSpc>
                        <a:spcBef>
                          <a:spcPts val="0"/>
                        </a:spcBef>
                        <a:spcAft>
                          <a:spcPts val="0"/>
                        </a:spcAft>
                      </a:pPr>
                      <a:r>
                        <a:rPr lang="en-US" sz="1800" dirty="0">
                          <a:effectLst/>
                        </a:rPr>
                        <a:t>0.30</a:t>
                      </a:r>
                      <a:endParaRPr lang="en-US" sz="170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dirty="0">
                          <a:effectLst/>
                        </a:rPr>
                        <a:t># of inpatient visits</a:t>
                      </a:r>
                      <a:endParaRPr lang="en-US" sz="170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dirty="0">
                          <a:effectLst/>
                        </a:rPr>
                        <a:t>0.31</a:t>
                      </a:r>
                      <a:endParaRPr lang="en-US" sz="170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dirty="0">
                          <a:effectLst/>
                        </a:rPr>
                        <a:t># of inpatient visits</a:t>
                      </a:r>
                      <a:endParaRPr lang="en-US" sz="170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dirty="0">
                          <a:effectLst/>
                        </a:rPr>
                        <a:t>0.55</a:t>
                      </a:r>
                      <a:endParaRPr lang="en-US" sz="170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dirty="0">
                          <a:effectLst/>
                        </a:rPr>
                        <a:t># of inpatient visits</a:t>
                      </a:r>
                      <a:endParaRPr lang="en-US" sz="170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dirty="0">
                          <a:effectLst/>
                        </a:rPr>
                        <a:t>0.28</a:t>
                      </a:r>
                      <a:endParaRPr lang="en-US" sz="170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extLst>
                  <a:ext uri="{0D108BD9-81ED-4DB2-BD59-A6C34878D82A}">
                    <a16:rowId xmlns:a16="http://schemas.microsoft.com/office/drawing/2014/main" val="4167260730"/>
                  </a:ext>
                </a:extLst>
              </a:tr>
              <a:tr h="815054">
                <a:tc>
                  <a:txBody>
                    <a:bodyPr/>
                    <a:lstStyle/>
                    <a:p>
                      <a:pPr marL="0" marR="0">
                        <a:lnSpc>
                          <a:spcPct val="107000"/>
                        </a:lnSpc>
                        <a:spcBef>
                          <a:spcPts val="0"/>
                        </a:spcBef>
                        <a:spcAft>
                          <a:spcPts val="0"/>
                        </a:spcAft>
                      </a:pPr>
                      <a:r>
                        <a:rPr lang="en-US" sz="1800" b="0" dirty="0">
                          <a:effectLst/>
                        </a:rPr>
                        <a:t>Discharge disposition</a:t>
                      </a:r>
                      <a:endParaRPr lang="en-US" sz="17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a:effectLst/>
                        </a:rPr>
                        <a:t>0.10</a:t>
                      </a:r>
                      <a:endParaRPr lang="en-US" sz="170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dirty="0">
                          <a:effectLst/>
                        </a:rPr>
                        <a:t>Discharge disposition</a:t>
                      </a:r>
                      <a:endParaRPr lang="en-US" sz="170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a:effectLst/>
                        </a:rPr>
                        <a:t>0.09</a:t>
                      </a:r>
                      <a:endParaRPr lang="en-US" sz="170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a:effectLst/>
                        </a:rPr>
                        <a:t>Discharge disposition</a:t>
                      </a:r>
                      <a:endParaRPr lang="en-US" sz="170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a:effectLst/>
                        </a:rPr>
                        <a:t>0.20</a:t>
                      </a:r>
                      <a:endParaRPr lang="en-US" sz="170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dirty="0">
                          <a:effectLst/>
                        </a:rPr>
                        <a:t>Discharge disposition</a:t>
                      </a:r>
                      <a:endParaRPr lang="en-US" sz="170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dirty="0">
                          <a:effectLst/>
                        </a:rPr>
                        <a:t>0.21</a:t>
                      </a:r>
                      <a:endParaRPr lang="en-US" sz="170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extLst>
                  <a:ext uri="{0D108BD9-81ED-4DB2-BD59-A6C34878D82A}">
                    <a16:rowId xmlns:a16="http://schemas.microsoft.com/office/drawing/2014/main" val="2966589727"/>
                  </a:ext>
                </a:extLst>
              </a:tr>
              <a:tr h="983100">
                <a:tc>
                  <a:txBody>
                    <a:bodyPr/>
                    <a:lstStyle/>
                    <a:p>
                      <a:pPr marL="0" marR="0">
                        <a:lnSpc>
                          <a:spcPct val="107000"/>
                        </a:lnSpc>
                        <a:spcBef>
                          <a:spcPts val="0"/>
                        </a:spcBef>
                        <a:spcAft>
                          <a:spcPts val="0"/>
                        </a:spcAft>
                      </a:pPr>
                      <a:r>
                        <a:rPr lang="en-US" sz="1800" b="0" dirty="0">
                          <a:effectLst/>
                        </a:rPr>
                        <a:t>Not taking Tolbutamide</a:t>
                      </a:r>
                      <a:endParaRPr lang="en-US" sz="17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a:effectLst/>
                        </a:rPr>
                        <a:t>0.09</a:t>
                      </a:r>
                      <a:endParaRPr lang="en-US" sz="170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dirty="0">
                          <a:effectLst/>
                        </a:rPr>
                        <a:t>Diagnosis 1, ICD9 V58: Encounter for other procedure</a:t>
                      </a:r>
                      <a:endParaRPr lang="en-US" sz="170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dirty="0">
                          <a:effectLst/>
                        </a:rPr>
                        <a:t>0.07</a:t>
                      </a:r>
                      <a:endParaRPr lang="en-US" sz="170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dirty="0">
                          <a:effectLst/>
                        </a:rPr>
                        <a:t># of emergency visits in the previous year</a:t>
                      </a:r>
                      <a:endParaRPr lang="en-US" sz="170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a:effectLst/>
                        </a:rPr>
                        <a:t>0.06</a:t>
                      </a:r>
                      <a:endParaRPr lang="en-US" sz="170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dirty="0">
                          <a:effectLst/>
                        </a:rPr>
                        <a:t># of lab procedures</a:t>
                      </a:r>
                      <a:endParaRPr lang="en-US" sz="170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tc>
                  <a:txBody>
                    <a:bodyPr/>
                    <a:lstStyle/>
                    <a:p>
                      <a:pPr marL="0" marR="0">
                        <a:lnSpc>
                          <a:spcPct val="107000"/>
                        </a:lnSpc>
                        <a:spcBef>
                          <a:spcPts val="0"/>
                        </a:spcBef>
                        <a:spcAft>
                          <a:spcPts val="0"/>
                        </a:spcAft>
                      </a:pPr>
                      <a:r>
                        <a:rPr lang="en-US" sz="1800" dirty="0">
                          <a:effectLst/>
                        </a:rPr>
                        <a:t>0.05</a:t>
                      </a:r>
                      <a:endParaRPr lang="en-US" sz="1700" dirty="0">
                        <a:effectLst/>
                        <a:latin typeface="Calibri" panose="020F0502020204030204" pitchFamily="34" charset="0"/>
                        <a:ea typeface="DengXian" panose="02010600030101010101" pitchFamily="2" charset="-122"/>
                        <a:cs typeface="Times New Roman" panose="02020603050405020304" pitchFamily="18" charset="0"/>
                      </a:endParaRPr>
                    </a:p>
                  </a:txBody>
                  <a:tcPr marL="105254" marR="105254" marT="0" marB="0"/>
                </a:tc>
                <a:extLst>
                  <a:ext uri="{0D108BD9-81ED-4DB2-BD59-A6C34878D82A}">
                    <a16:rowId xmlns:a16="http://schemas.microsoft.com/office/drawing/2014/main" val="4007038200"/>
                  </a:ext>
                </a:extLst>
              </a:tr>
            </a:tbl>
          </a:graphicData>
        </a:graphic>
      </p:graphicFrame>
      <p:sp>
        <p:nvSpPr>
          <p:cNvPr id="8" name="Title 1">
            <a:extLst>
              <a:ext uri="{FF2B5EF4-FFF2-40B4-BE49-F238E27FC236}">
                <a16:creationId xmlns:a16="http://schemas.microsoft.com/office/drawing/2014/main" id="{EB2151EE-8795-4AB8-B2CA-A5EB0F9C63E7}"/>
              </a:ext>
            </a:extLst>
          </p:cNvPr>
          <p:cNvSpPr>
            <a:spLocks noGrp="1"/>
          </p:cNvSpPr>
          <p:nvPr>
            <p:ph type="title"/>
          </p:nvPr>
        </p:nvSpPr>
        <p:spPr>
          <a:xfrm>
            <a:off x="690221" y="561505"/>
            <a:ext cx="10058400" cy="958487"/>
          </a:xfrm>
        </p:spPr>
        <p:txBody>
          <a:bodyPr/>
          <a:lstStyle/>
          <a:p>
            <a:r>
              <a:rPr lang="en-US" dirty="0"/>
              <a:t>Top 3 predictors of readmission</a:t>
            </a:r>
          </a:p>
        </p:txBody>
      </p:sp>
    </p:spTree>
    <p:extLst>
      <p:ext uri="{BB962C8B-B14F-4D97-AF65-F5344CB8AC3E}">
        <p14:creationId xmlns:p14="http://schemas.microsoft.com/office/powerpoint/2010/main" val="3696813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860F249-0D6F-474E-96D7-3AB1C868E54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8353" y="2488884"/>
            <a:ext cx="2066985" cy="2155923"/>
          </a:xfrm>
          <a:prstGeom prst="rect">
            <a:avLst/>
          </a:prstGeom>
          <a:noFill/>
          <a:ln>
            <a:noFill/>
          </a:ln>
        </p:spPr>
      </p:pic>
      <p:pic>
        <p:nvPicPr>
          <p:cNvPr id="19" name="Content Placeholder 18" descr="A close up of a map&#10;&#10;Description automatically generated">
            <a:extLst>
              <a:ext uri="{FF2B5EF4-FFF2-40B4-BE49-F238E27FC236}">
                <a16:creationId xmlns:a16="http://schemas.microsoft.com/office/drawing/2014/main" id="{E3C47BB2-2CE4-47BD-8EC7-2DB30457522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719346" y="2452450"/>
            <a:ext cx="3069086" cy="2314674"/>
          </a:xfrm>
        </p:spPr>
      </p:pic>
      <p:pic>
        <p:nvPicPr>
          <p:cNvPr id="21" name="Picture 20" descr="A close up of a map&#10;&#10;Description automatically generated">
            <a:extLst>
              <a:ext uri="{FF2B5EF4-FFF2-40B4-BE49-F238E27FC236}">
                <a16:creationId xmlns:a16="http://schemas.microsoft.com/office/drawing/2014/main" id="{2C928EEE-636A-4B31-B05F-B454D0E9D3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6379" y="2461815"/>
            <a:ext cx="2897462" cy="2304737"/>
          </a:xfrm>
          <a:prstGeom prst="rect">
            <a:avLst/>
          </a:prstGeom>
        </p:spPr>
      </p:pic>
      <p:pic>
        <p:nvPicPr>
          <p:cNvPr id="23" name="Picture 22" descr="A close up of a map&#10;&#10;Description automatically generated">
            <a:extLst>
              <a:ext uri="{FF2B5EF4-FFF2-40B4-BE49-F238E27FC236}">
                <a16:creationId xmlns:a16="http://schemas.microsoft.com/office/drawing/2014/main" id="{02541C12-CFC0-43DD-967E-F95A82B206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5354" y="2500957"/>
            <a:ext cx="2877413" cy="2278240"/>
          </a:xfrm>
          <a:prstGeom prst="rect">
            <a:avLst/>
          </a:prstGeom>
        </p:spPr>
      </p:pic>
      <p:sp>
        <p:nvSpPr>
          <p:cNvPr id="24" name="Title 1">
            <a:extLst>
              <a:ext uri="{FF2B5EF4-FFF2-40B4-BE49-F238E27FC236}">
                <a16:creationId xmlns:a16="http://schemas.microsoft.com/office/drawing/2014/main" id="{F7383993-F1E5-4C70-B175-07485130D1FF}"/>
              </a:ext>
            </a:extLst>
          </p:cNvPr>
          <p:cNvSpPr>
            <a:spLocks noGrp="1"/>
          </p:cNvSpPr>
          <p:nvPr>
            <p:ph type="title"/>
          </p:nvPr>
        </p:nvSpPr>
        <p:spPr>
          <a:xfrm>
            <a:off x="707179" y="884686"/>
            <a:ext cx="10058400" cy="958487"/>
          </a:xfrm>
        </p:spPr>
        <p:txBody>
          <a:bodyPr/>
          <a:lstStyle/>
          <a:p>
            <a:r>
              <a:rPr lang="en-US" dirty="0"/>
              <a:t>Area under the curve</a:t>
            </a:r>
          </a:p>
        </p:txBody>
      </p:sp>
    </p:spTree>
    <p:extLst>
      <p:ext uri="{BB962C8B-B14F-4D97-AF65-F5344CB8AC3E}">
        <p14:creationId xmlns:p14="http://schemas.microsoft.com/office/powerpoint/2010/main" val="293616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4CAE-99A7-4FEC-ACEA-F1106C3231D7}"/>
              </a:ext>
            </a:extLst>
          </p:cNvPr>
          <p:cNvSpPr>
            <a:spLocks noGrp="1"/>
          </p:cNvSpPr>
          <p:nvPr>
            <p:ph type="title"/>
          </p:nvPr>
        </p:nvSpPr>
        <p:spPr/>
        <p:txBody>
          <a:bodyPr/>
          <a:lstStyle/>
          <a:p>
            <a:r>
              <a:rPr lang="en-US" dirty="0"/>
              <a:t>Discussion</a:t>
            </a:r>
          </a:p>
        </p:txBody>
      </p:sp>
      <p:sp>
        <p:nvSpPr>
          <p:cNvPr id="3" name="Text Placeholder 2">
            <a:extLst>
              <a:ext uri="{FF2B5EF4-FFF2-40B4-BE49-F238E27FC236}">
                <a16:creationId xmlns:a16="http://schemas.microsoft.com/office/drawing/2014/main" id="{23EAC447-8C7B-4627-9C63-7575ED337AE9}"/>
              </a:ext>
            </a:extLst>
          </p:cNvPr>
          <p:cNvSpPr>
            <a:spLocks noGrp="1"/>
          </p:cNvSpPr>
          <p:nvPr>
            <p:ph type="body" idx="1"/>
          </p:nvPr>
        </p:nvSpPr>
        <p:spPr/>
        <p:txBody>
          <a:bodyPr/>
          <a:lstStyle/>
          <a:p>
            <a:r>
              <a:rPr lang="en-US" dirty="0"/>
              <a:t>How can nurses contribute to improving relevance and performance of machine learning? </a:t>
            </a:r>
          </a:p>
        </p:txBody>
      </p:sp>
    </p:spTree>
    <p:extLst>
      <p:ext uri="{BB962C8B-B14F-4D97-AF65-F5344CB8AC3E}">
        <p14:creationId xmlns:p14="http://schemas.microsoft.com/office/powerpoint/2010/main" val="876721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B8AF752-9828-4D35-BCBA-9DB4AAD5C1C1}"/>
              </a:ext>
            </a:extLst>
          </p:cNvPr>
          <p:cNvSpPr/>
          <p:nvPr/>
        </p:nvSpPr>
        <p:spPr>
          <a:xfrm>
            <a:off x="1103637" y="1710908"/>
            <a:ext cx="9984725" cy="3850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9D9681C3-574F-4EFC-A4A9-DA3E33002399}"/>
              </a:ext>
            </a:extLst>
          </p:cNvPr>
          <p:cNvSpPr>
            <a:spLocks noGrp="1"/>
          </p:cNvSpPr>
          <p:nvPr>
            <p:ph type="title"/>
          </p:nvPr>
        </p:nvSpPr>
        <p:spPr/>
        <p:txBody>
          <a:bodyPr/>
          <a:lstStyle/>
          <a:p>
            <a:r>
              <a:rPr lang="en-US" dirty="0"/>
              <a:t>Supervised Machine Learning using Clinical Data</a:t>
            </a:r>
          </a:p>
        </p:txBody>
      </p:sp>
      <p:pic>
        <p:nvPicPr>
          <p:cNvPr id="68" name="Graphic 67" descr="Teacher">
            <a:extLst>
              <a:ext uri="{FF2B5EF4-FFF2-40B4-BE49-F238E27FC236}">
                <a16:creationId xmlns:a16="http://schemas.microsoft.com/office/drawing/2014/main" id="{D52ABB11-93F0-4B1F-8CD2-554F9A7AE1B8}"/>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305767" y="1847470"/>
            <a:ext cx="757760" cy="650205"/>
          </a:xfrm>
          <a:prstGeom prst="rect">
            <a:avLst/>
          </a:prstGeom>
        </p:spPr>
      </p:pic>
      <p:sp>
        <p:nvSpPr>
          <p:cNvPr id="69" name="TextBox 68">
            <a:extLst>
              <a:ext uri="{FF2B5EF4-FFF2-40B4-BE49-F238E27FC236}">
                <a16:creationId xmlns:a16="http://schemas.microsoft.com/office/drawing/2014/main" id="{B125201A-4987-4C05-91A0-C383BED05375}"/>
              </a:ext>
            </a:extLst>
          </p:cNvPr>
          <p:cNvSpPr txBox="1"/>
          <p:nvPr/>
        </p:nvSpPr>
        <p:spPr>
          <a:xfrm>
            <a:off x="6443796" y="2482833"/>
            <a:ext cx="1032676"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t>Training Dataset</a:t>
            </a:r>
          </a:p>
        </p:txBody>
      </p:sp>
      <p:sp>
        <p:nvSpPr>
          <p:cNvPr id="70" name="TextBox 69">
            <a:extLst>
              <a:ext uri="{FF2B5EF4-FFF2-40B4-BE49-F238E27FC236}">
                <a16:creationId xmlns:a16="http://schemas.microsoft.com/office/drawing/2014/main" id="{1E501382-C3C8-4B19-B6F8-58CBFF18B9BF}"/>
              </a:ext>
            </a:extLst>
          </p:cNvPr>
          <p:cNvSpPr txBox="1"/>
          <p:nvPr/>
        </p:nvSpPr>
        <p:spPr>
          <a:xfrm>
            <a:off x="7756924" y="2482833"/>
            <a:ext cx="1032675"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t>Desired Output</a:t>
            </a:r>
          </a:p>
        </p:txBody>
      </p:sp>
      <p:cxnSp>
        <p:nvCxnSpPr>
          <p:cNvPr id="72" name="Connector: Elbow 71">
            <a:extLst>
              <a:ext uri="{FF2B5EF4-FFF2-40B4-BE49-F238E27FC236}">
                <a16:creationId xmlns:a16="http://schemas.microsoft.com/office/drawing/2014/main" id="{EE1F1504-6002-4D09-B054-B508DE64765B}"/>
              </a:ext>
            </a:extLst>
          </p:cNvPr>
          <p:cNvCxnSpPr>
            <a:cxnSpLocks/>
            <a:stCxn id="68" idx="1"/>
            <a:endCxn id="69" idx="0"/>
          </p:cNvCxnSpPr>
          <p:nvPr/>
        </p:nvCxnSpPr>
        <p:spPr>
          <a:xfrm rot="10800000" flipV="1">
            <a:off x="6960135" y="2172573"/>
            <a:ext cx="345633" cy="310260"/>
          </a:xfrm>
          <a:prstGeom prst="bentConnector2">
            <a:avLst/>
          </a:prstGeom>
        </p:spPr>
        <p:style>
          <a:lnRef idx="1">
            <a:schemeClr val="dk1"/>
          </a:lnRef>
          <a:fillRef idx="0">
            <a:schemeClr val="dk1"/>
          </a:fillRef>
          <a:effectRef idx="0">
            <a:schemeClr val="dk1"/>
          </a:effectRef>
          <a:fontRef idx="minor">
            <a:schemeClr val="tx1"/>
          </a:fontRef>
        </p:style>
      </p:cxnSp>
      <p:cxnSp>
        <p:nvCxnSpPr>
          <p:cNvPr id="73" name="Connector: Elbow 72">
            <a:extLst>
              <a:ext uri="{FF2B5EF4-FFF2-40B4-BE49-F238E27FC236}">
                <a16:creationId xmlns:a16="http://schemas.microsoft.com/office/drawing/2014/main" id="{BB36782E-5619-4C98-B51F-3B743F940653}"/>
              </a:ext>
            </a:extLst>
          </p:cNvPr>
          <p:cNvCxnSpPr>
            <a:cxnSpLocks/>
            <a:stCxn id="68" idx="3"/>
            <a:endCxn id="70" idx="0"/>
          </p:cNvCxnSpPr>
          <p:nvPr/>
        </p:nvCxnSpPr>
        <p:spPr>
          <a:xfrm>
            <a:off x="8063527" y="2172573"/>
            <a:ext cx="209735" cy="310260"/>
          </a:xfrm>
          <a:prstGeom prst="bentConnector2">
            <a:avLst/>
          </a:prstGeom>
        </p:spPr>
        <p:style>
          <a:lnRef idx="1">
            <a:schemeClr val="dk1"/>
          </a:lnRef>
          <a:fillRef idx="0">
            <a:schemeClr val="dk1"/>
          </a:fillRef>
          <a:effectRef idx="0">
            <a:schemeClr val="dk1"/>
          </a:effectRef>
          <a:fontRef idx="minor">
            <a:schemeClr val="tx1"/>
          </a:fontRef>
        </p:style>
      </p:cxnSp>
      <p:cxnSp>
        <p:nvCxnSpPr>
          <p:cNvPr id="77" name="Connector: Elbow 76">
            <a:extLst>
              <a:ext uri="{FF2B5EF4-FFF2-40B4-BE49-F238E27FC236}">
                <a16:creationId xmlns:a16="http://schemas.microsoft.com/office/drawing/2014/main" id="{21889200-3B94-4DC9-9012-21569176A25F}"/>
              </a:ext>
            </a:extLst>
          </p:cNvPr>
          <p:cNvCxnSpPr>
            <a:cxnSpLocks/>
            <a:stCxn id="69" idx="3"/>
          </p:cNvCxnSpPr>
          <p:nvPr/>
        </p:nvCxnSpPr>
        <p:spPr>
          <a:xfrm>
            <a:off x="7476472" y="2605944"/>
            <a:ext cx="131071" cy="31000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0" name="Connector: Elbow 79">
            <a:extLst>
              <a:ext uri="{FF2B5EF4-FFF2-40B4-BE49-F238E27FC236}">
                <a16:creationId xmlns:a16="http://schemas.microsoft.com/office/drawing/2014/main" id="{6D0C6A47-21F1-4743-98C3-4150360F574D}"/>
              </a:ext>
            </a:extLst>
          </p:cNvPr>
          <p:cNvCxnSpPr>
            <a:cxnSpLocks/>
          </p:cNvCxnSpPr>
          <p:nvPr/>
        </p:nvCxnSpPr>
        <p:spPr>
          <a:xfrm rot="10800000" flipV="1">
            <a:off x="7607543" y="2605943"/>
            <a:ext cx="149381" cy="31000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3" name="TextBox 102">
            <a:extLst>
              <a:ext uri="{FF2B5EF4-FFF2-40B4-BE49-F238E27FC236}">
                <a16:creationId xmlns:a16="http://schemas.microsoft.com/office/drawing/2014/main" id="{A0B358E8-FBBC-4B4B-969A-87451BD91542}"/>
              </a:ext>
            </a:extLst>
          </p:cNvPr>
          <p:cNvSpPr txBox="1"/>
          <p:nvPr/>
        </p:nvSpPr>
        <p:spPr>
          <a:xfrm>
            <a:off x="7430717" y="1982123"/>
            <a:ext cx="694609" cy="215444"/>
          </a:xfrm>
          <a:prstGeom prst="rect">
            <a:avLst/>
          </a:prstGeom>
          <a:noFill/>
        </p:spPr>
        <p:txBody>
          <a:bodyPr wrap="square" rtlCol="0">
            <a:spAutoFit/>
          </a:bodyPr>
          <a:lstStyle/>
          <a:p>
            <a:r>
              <a:rPr lang="en-US" sz="800" dirty="0"/>
              <a:t>Supervisor</a:t>
            </a:r>
          </a:p>
        </p:txBody>
      </p:sp>
      <p:grpSp>
        <p:nvGrpSpPr>
          <p:cNvPr id="3" name="Group 2">
            <a:extLst>
              <a:ext uri="{FF2B5EF4-FFF2-40B4-BE49-F238E27FC236}">
                <a16:creationId xmlns:a16="http://schemas.microsoft.com/office/drawing/2014/main" id="{B4FE1B31-ED16-4B10-8139-44F7A0B07580}"/>
              </a:ext>
            </a:extLst>
          </p:cNvPr>
          <p:cNvGrpSpPr/>
          <p:nvPr/>
        </p:nvGrpSpPr>
        <p:grpSpPr>
          <a:xfrm>
            <a:off x="1916949" y="1710908"/>
            <a:ext cx="9148917" cy="3197623"/>
            <a:chOff x="1916949" y="1710908"/>
            <a:chExt cx="9148917" cy="3197623"/>
          </a:xfrm>
        </p:grpSpPr>
        <p:sp>
          <p:nvSpPr>
            <p:cNvPr id="37" name="TextBox 36">
              <a:extLst>
                <a:ext uri="{FF2B5EF4-FFF2-40B4-BE49-F238E27FC236}">
                  <a16:creationId xmlns:a16="http://schemas.microsoft.com/office/drawing/2014/main" id="{D0597441-BBE4-462C-81F4-C5D5AFA75AE9}"/>
                </a:ext>
              </a:extLst>
            </p:cNvPr>
            <p:cNvSpPr txBox="1"/>
            <p:nvPr/>
          </p:nvSpPr>
          <p:spPr>
            <a:xfrm>
              <a:off x="4464037" y="1710908"/>
              <a:ext cx="2518670" cy="461665"/>
            </a:xfrm>
            <a:prstGeom prst="rect">
              <a:avLst/>
            </a:prstGeom>
            <a:noFill/>
          </p:spPr>
          <p:txBody>
            <a:bodyPr wrap="square" rtlCol="0">
              <a:spAutoFit/>
            </a:bodyPr>
            <a:lstStyle/>
            <a:p>
              <a:r>
                <a:rPr lang="en-US" sz="2400" b="1" dirty="0"/>
                <a:t>Clinical Context</a:t>
              </a:r>
            </a:p>
          </p:txBody>
        </p:sp>
        <p:grpSp>
          <p:nvGrpSpPr>
            <p:cNvPr id="53" name="Group 52">
              <a:extLst>
                <a:ext uri="{FF2B5EF4-FFF2-40B4-BE49-F238E27FC236}">
                  <a16:creationId xmlns:a16="http://schemas.microsoft.com/office/drawing/2014/main" id="{76750036-FF4E-4CE3-8F68-873C32B5F465}"/>
                </a:ext>
              </a:extLst>
            </p:cNvPr>
            <p:cNvGrpSpPr/>
            <p:nvPr/>
          </p:nvGrpSpPr>
          <p:grpSpPr>
            <a:xfrm>
              <a:off x="1916949" y="2900937"/>
              <a:ext cx="8711147" cy="1504439"/>
              <a:chOff x="1206765" y="3370910"/>
              <a:chExt cx="8711147" cy="1504439"/>
            </a:xfrm>
          </p:grpSpPr>
          <p:pic>
            <p:nvPicPr>
              <p:cNvPr id="7" name="Graphic 6" descr="Head with gears">
                <a:extLst>
                  <a:ext uri="{FF2B5EF4-FFF2-40B4-BE49-F238E27FC236}">
                    <a16:creationId xmlns:a16="http://schemas.microsoft.com/office/drawing/2014/main" id="{161E58C9-C65A-41F0-A64E-3E18129C771D}"/>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440159" y="3760055"/>
                <a:ext cx="914400" cy="914400"/>
              </a:xfrm>
              <a:prstGeom prst="rect">
                <a:avLst/>
              </a:prstGeom>
            </p:spPr>
          </p:pic>
          <p:pic>
            <p:nvPicPr>
              <p:cNvPr id="9" name="Graphic 8" descr="Playbook">
                <a:extLst>
                  <a:ext uri="{FF2B5EF4-FFF2-40B4-BE49-F238E27FC236}">
                    <a16:creationId xmlns:a16="http://schemas.microsoft.com/office/drawing/2014/main" id="{0B7E6B9D-96AF-4095-87B4-74923088BF33}"/>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8314770" y="3732841"/>
                <a:ext cx="914400" cy="914400"/>
              </a:xfrm>
              <a:prstGeom prst="rect">
                <a:avLst/>
              </a:prstGeom>
            </p:spPr>
          </p:pic>
          <p:pic>
            <p:nvPicPr>
              <p:cNvPr id="22" name="Graphic 21" descr="Database">
                <a:extLst>
                  <a:ext uri="{FF2B5EF4-FFF2-40B4-BE49-F238E27FC236}">
                    <a16:creationId xmlns:a16="http://schemas.microsoft.com/office/drawing/2014/main" id="{422FD95A-E2D3-4135-ADEA-F057B0322282}"/>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206765" y="3454295"/>
                <a:ext cx="1421054" cy="1421054"/>
              </a:xfrm>
              <a:prstGeom prst="rect">
                <a:avLst/>
              </a:prstGeom>
            </p:spPr>
          </p:pic>
          <p:pic>
            <p:nvPicPr>
              <p:cNvPr id="25" name="Graphic 24" descr="Line arrow Straight">
                <a:extLst>
                  <a:ext uri="{FF2B5EF4-FFF2-40B4-BE49-F238E27FC236}">
                    <a16:creationId xmlns:a16="http://schemas.microsoft.com/office/drawing/2014/main" id="{23C5CAA4-F744-4225-B6BA-4C296EEFB43A}"/>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rot="10800000">
                <a:off x="2422264" y="3810948"/>
                <a:ext cx="654873" cy="707748"/>
              </a:xfrm>
              <a:prstGeom prst="rect">
                <a:avLst/>
              </a:prstGeom>
            </p:spPr>
          </p:pic>
          <p:sp>
            <p:nvSpPr>
              <p:cNvPr id="26" name="Rectangle: Rounded Corners 25">
                <a:extLst>
                  <a:ext uri="{FF2B5EF4-FFF2-40B4-BE49-F238E27FC236}">
                    <a16:creationId xmlns:a16="http://schemas.microsoft.com/office/drawing/2014/main" id="{04A2A25A-3993-4A59-836E-E3DB61D65154}"/>
                  </a:ext>
                </a:extLst>
              </p:cNvPr>
              <p:cNvSpPr/>
              <p:nvPr/>
            </p:nvSpPr>
            <p:spPr>
              <a:xfrm>
                <a:off x="3150816" y="3707622"/>
                <a:ext cx="2332125"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preprocessing (e.g., numbers, text, images)</a:t>
                </a:r>
              </a:p>
            </p:txBody>
          </p:sp>
          <p:pic>
            <p:nvPicPr>
              <p:cNvPr id="30" name="Graphic 29" descr="Line arrow Straight">
                <a:extLst>
                  <a:ext uri="{FF2B5EF4-FFF2-40B4-BE49-F238E27FC236}">
                    <a16:creationId xmlns:a16="http://schemas.microsoft.com/office/drawing/2014/main" id="{AFE5674A-E50A-4B6A-A899-4AC157AB629A}"/>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rot="10800000">
                <a:off x="5617650" y="3810948"/>
                <a:ext cx="654873" cy="707748"/>
              </a:xfrm>
              <a:prstGeom prst="rect">
                <a:avLst/>
              </a:prstGeom>
            </p:spPr>
          </p:pic>
          <p:sp>
            <p:nvSpPr>
              <p:cNvPr id="31" name="TextBox 30">
                <a:extLst>
                  <a:ext uri="{FF2B5EF4-FFF2-40B4-BE49-F238E27FC236}">
                    <a16:creationId xmlns:a16="http://schemas.microsoft.com/office/drawing/2014/main" id="{EA662DCF-36A8-44C6-890A-35F6ACD074F4}"/>
                  </a:ext>
                </a:extLst>
              </p:cNvPr>
              <p:cNvSpPr txBox="1"/>
              <p:nvPr/>
            </p:nvSpPr>
            <p:spPr>
              <a:xfrm>
                <a:off x="6272523" y="3385918"/>
                <a:ext cx="1127700" cy="369363"/>
              </a:xfrm>
              <a:prstGeom prst="rect">
                <a:avLst/>
              </a:prstGeom>
              <a:noFill/>
            </p:spPr>
            <p:txBody>
              <a:bodyPr wrap="square" rtlCol="0">
                <a:spAutoFit/>
              </a:bodyPr>
              <a:lstStyle/>
              <a:p>
                <a:r>
                  <a:rPr lang="en-US" dirty="0"/>
                  <a:t>Algorithm</a:t>
                </a:r>
              </a:p>
            </p:txBody>
          </p:sp>
          <p:pic>
            <p:nvPicPr>
              <p:cNvPr id="32" name="Graphic 31" descr="Line arrow Straight">
                <a:extLst>
                  <a:ext uri="{FF2B5EF4-FFF2-40B4-BE49-F238E27FC236}">
                    <a16:creationId xmlns:a16="http://schemas.microsoft.com/office/drawing/2014/main" id="{238B61F8-E6B8-491B-8230-5098FB87A474}"/>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rot="10800000">
                <a:off x="7456339" y="3836167"/>
                <a:ext cx="654873" cy="707748"/>
              </a:xfrm>
              <a:prstGeom prst="rect">
                <a:avLst/>
              </a:prstGeom>
            </p:spPr>
          </p:pic>
          <p:sp>
            <p:nvSpPr>
              <p:cNvPr id="33" name="TextBox 32">
                <a:extLst>
                  <a:ext uri="{FF2B5EF4-FFF2-40B4-BE49-F238E27FC236}">
                    <a16:creationId xmlns:a16="http://schemas.microsoft.com/office/drawing/2014/main" id="{DF046A1B-25A9-4D1A-81B7-8A30D707D8B5}"/>
                  </a:ext>
                </a:extLst>
              </p:cNvPr>
              <p:cNvSpPr txBox="1"/>
              <p:nvPr/>
            </p:nvSpPr>
            <p:spPr>
              <a:xfrm>
                <a:off x="8111212" y="3370910"/>
                <a:ext cx="1806700" cy="369332"/>
              </a:xfrm>
              <a:prstGeom prst="rect">
                <a:avLst/>
              </a:prstGeom>
              <a:noFill/>
            </p:spPr>
            <p:txBody>
              <a:bodyPr wrap="square" rtlCol="0">
                <a:spAutoFit/>
              </a:bodyPr>
              <a:lstStyle/>
              <a:p>
                <a:r>
                  <a:rPr lang="en-US" dirty="0"/>
                  <a:t>Predictive output</a:t>
                </a:r>
              </a:p>
            </p:txBody>
          </p:sp>
          <p:cxnSp>
            <p:nvCxnSpPr>
              <p:cNvPr id="49" name="Connector: Elbow 48">
                <a:extLst>
                  <a:ext uri="{FF2B5EF4-FFF2-40B4-BE49-F238E27FC236}">
                    <a16:creationId xmlns:a16="http://schemas.microsoft.com/office/drawing/2014/main" id="{B32BEBAA-E832-472C-80F0-4E94323B575D}"/>
                  </a:ext>
                </a:extLst>
              </p:cNvPr>
              <p:cNvCxnSpPr>
                <a:cxnSpLocks/>
                <a:stCxn id="9" idx="2"/>
                <a:endCxn id="22" idx="2"/>
              </p:cNvCxnSpPr>
              <p:nvPr/>
            </p:nvCxnSpPr>
            <p:spPr>
              <a:xfrm rot="5400000">
                <a:off x="5230577" y="1333956"/>
                <a:ext cx="228108" cy="6854678"/>
              </a:xfrm>
              <a:prstGeom prst="bentConnector3">
                <a:avLst>
                  <a:gd name="adj1" fmla="val 390099"/>
                </a:avLst>
              </a:prstGeom>
              <a:ln w="28575">
                <a:tailEnd type="triangle"/>
              </a:ln>
            </p:spPr>
            <p:style>
              <a:lnRef idx="1">
                <a:schemeClr val="dk1"/>
              </a:lnRef>
              <a:fillRef idx="0">
                <a:schemeClr val="dk1"/>
              </a:fillRef>
              <a:effectRef idx="0">
                <a:schemeClr val="dk1"/>
              </a:effectRef>
              <a:fontRef idx="minor">
                <a:schemeClr val="tx1"/>
              </a:fontRef>
            </p:style>
          </p:cxnSp>
        </p:grpSp>
        <p:cxnSp>
          <p:nvCxnSpPr>
            <p:cNvPr id="55" name="Connector: Elbow 54">
              <a:extLst>
                <a:ext uri="{FF2B5EF4-FFF2-40B4-BE49-F238E27FC236}">
                  <a16:creationId xmlns:a16="http://schemas.microsoft.com/office/drawing/2014/main" id="{18FCCC10-2D42-44D5-989B-04884ACF8C48}"/>
                </a:ext>
              </a:extLst>
            </p:cNvPr>
            <p:cNvCxnSpPr>
              <a:cxnSpLocks/>
              <a:stCxn id="9" idx="2"/>
              <a:endCxn id="26" idx="2"/>
            </p:cNvCxnSpPr>
            <p:nvPr/>
          </p:nvCxnSpPr>
          <p:spPr>
            <a:xfrm rot="5400000" flipH="1">
              <a:off x="7241999" y="1937114"/>
              <a:ext cx="25219" cy="4455091"/>
            </a:xfrm>
            <a:prstGeom prst="bentConnector3">
              <a:avLst>
                <a:gd name="adj1" fmla="val -2178683"/>
              </a:avLst>
            </a:prstGeom>
            <a:ln w="28575">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7FEB09F6-B918-439E-9691-29BA109C8DC3}"/>
                </a:ext>
              </a:extLst>
            </p:cNvPr>
            <p:cNvCxnSpPr>
              <a:cxnSpLocks/>
              <a:stCxn id="9" idx="2"/>
              <a:endCxn id="7" idx="2"/>
            </p:cNvCxnSpPr>
            <p:nvPr/>
          </p:nvCxnSpPr>
          <p:spPr>
            <a:xfrm rot="5400000">
              <a:off x="8531242" y="3253570"/>
              <a:ext cx="27214" cy="1874611"/>
            </a:xfrm>
            <a:prstGeom prst="bentConnector3">
              <a:avLst>
                <a:gd name="adj1" fmla="val 940009"/>
              </a:avLst>
            </a:prstGeom>
            <a:ln w="28575">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F580AC24-2238-407A-98B5-7B821B8824C8}"/>
                </a:ext>
              </a:extLst>
            </p:cNvPr>
            <p:cNvSpPr txBox="1"/>
            <p:nvPr/>
          </p:nvSpPr>
          <p:spPr>
            <a:xfrm>
              <a:off x="9500272" y="4539199"/>
              <a:ext cx="1565594" cy="369332"/>
            </a:xfrm>
            <a:prstGeom prst="rect">
              <a:avLst/>
            </a:prstGeom>
            <a:noFill/>
          </p:spPr>
          <p:txBody>
            <a:bodyPr wrap="square" rtlCol="0">
              <a:spAutoFit/>
            </a:bodyPr>
            <a:lstStyle/>
            <a:p>
              <a:r>
                <a:rPr lang="en-US" dirty="0"/>
                <a:t>Feedback loop</a:t>
              </a:r>
            </a:p>
          </p:txBody>
        </p:sp>
        <p:sp>
          <p:nvSpPr>
            <p:cNvPr id="27" name="Rectangle 26">
              <a:extLst>
                <a:ext uri="{FF2B5EF4-FFF2-40B4-BE49-F238E27FC236}">
                  <a16:creationId xmlns:a16="http://schemas.microsoft.com/office/drawing/2014/main" id="{42426750-5A5E-483F-9762-F7E7DB4D21F3}"/>
                </a:ext>
              </a:extLst>
            </p:cNvPr>
            <p:cNvSpPr/>
            <p:nvPr/>
          </p:nvSpPr>
          <p:spPr>
            <a:xfrm>
              <a:off x="2387251" y="2089676"/>
              <a:ext cx="5357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1</a:t>
              </a:r>
            </a:p>
          </p:txBody>
        </p:sp>
        <p:sp>
          <p:nvSpPr>
            <p:cNvPr id="28" name="Rectangle 27">
              <a:extLst>
                <a:ext uri="{FF2B5EF4-FFF2-40B4-BE49-F238E27FC236}">
                  <a16:creationId xmlns:a16="http://schemas.microsoft.com/office/drawing/2014/main" id="{7644D6AF-D613-4FED-97BC-766CBD164F41}"/>
                </a:ext>
              </a:extLst>
            </p:cNvPr>
            <p:cNvSpPr/>
            <p:nvPr/>
          </p:nvSpPr>
          <p:spPr>
            <a:xfrm>
              <a:off x="4706619" y="2170582"/>
              <a:ext cx="5357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2</a:t>
              </a:r>
            </a:p>
          </p:txBody>
        </p:sp>
        <p:sp>
          <p:nvSpPr>
            <p:cNvPr id="29" name="Rectangle 28">
              <a:extLst>
                <a:ext uri="{FF2B5EF4-FFF2-40B4-BE49-F238E27FC236}">
                  <a16:creationId xmlns:a16="http://schemas.microsoft.com/office/drawing/2014/main" id="{1E2EA79B-2DE4-4C61-8461-5FF29DC7344E}"/>
                </a:ext>
              </a:extLst>
            </p:cNvPr>
            <p:cNvSpPr/>
            <p:nvPr/>
          </p:nvSpPr>
          <p:spPr>
            <a:xfrm>
              <a:off x="9354963" y="2070459"/>
              <a:ext cx="5357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3</a:t>
              </a:r>
            </a:p>
          </p:txBody>
        </p:sp>
      </p:grpSp>
      <p:sp>
        <p:nvSpPr>
          <p:cNvPr id="34" name="TextBox 33">
            <a:extLst>
              <a:ext uri="{FF2B5EF4-FFF2-40B4-BE49-F238E27FC236}">
                <a16:creationId xmlns:a16="http://schemas.microsoft.com/office/drawing/2014/main" id="{17FAF922-5309-44C7-BC16-017828C36EDD}"/>
              </a:ext>
            </a:extLst>
          </p:cNvPr>
          <p:cNvSpPr txBox="1"/>
          <p:nvPr/>
        </p:nvSpPr>
        <p:spPr>
          <a:xfrm>
            <a:off x="2080343" y="6442794"/>
            <a:ext cx="8726905" cy="369332"/>
          </a:xfrm>
          <a:prstGeom prst="rect">
            <a:avLst/>
          </a:prstGeom>
          <a:noFill/>
        </p:spPr>
        <p:txBody>
          <a:bodyPr wrap="square" rtlCol="0">
            <a:spAutoFit/>
          </a:bodyPr>
          <a:lstStyle/>
          <a:p>
            <a:r>
              <a:rPr lang="en-US" dirty="0">
                <a:solidFill>
                  <a:schemeClr val="bg1"/>
                </a:solidFill>
              </a:rPr>
              <a:t>3 areas for contribution: (1) database (data quality), (2) preprocessing, (3) predictive output</a:t>
            </a:r>
          </a:p>
        </p:txBody>
      </p:sp>
    </p:spTree>
    <p:extLst>
      <p:ext uri="{BB962C8B-B14F-4D97-AF65-F5344CB8AC3E}">
        <p14:creationId xmlns:p14="http://schemas.microsoft.com/office/powerpoint/2010/main" val="2835646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7C28-5130-4184-A67A-58855B0385E3}"/>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AED9EA1D-B53C-46E2-B485-FE130274B923}"/>
              </a:ext>
            </a:extLst>
          </p:cNvPr>
          <p:cNvSpPr>
            <a:spLocks noGrp="1"/>
          </p:cNvSpPr>
          <p:nvPr>
            <p:ph idx="1"/>
          </p:nvPr>
        </p:nvSpPr>
        <p:spPr/>
        <p:txBody>
          <a:bodyPr/>
          <a:lstStyle/>
          <a:p>
            <a:pPr marL="0" indent="0">
              <a:buNone/>
            </a:pPr>
            <a:endParaRPr lang="en-US" dirty="0"/>
          </a:p>
        </p:txBody>
      </p:sp>
      <p:graphicFrame>
        <p:nvGraphicFramePr>
          <p:cNvPr id="5" name="Diagram 4">
            <a:extLst>
              <a:ext uri="{FF2B5EF4-FFF2-40B4-BE49-F238E27FC236}">
                <a16:creationId xmlns:a16="http://schemas.microsoft.com/office/drawing/2014/main" id="{D9C2465B-C34B-4BA6-9476-3356FA039307}"/>
              </a:ext>
            </a:extLst>
          </p:cNvPr>
          <p:cNvGraphicFramePr/>
          <p:nvPr>
            <p:extLst>
              <p:ext uri="{D42A27DB-BD31-4B8C-83A1-F6EECF244321}">
                <p14:modId xmlns:p14="http://schemas.microsoft.com/office/powerpoint/2010/main" val="2493725610"/>
              </p:ext>
            </p:extLst>
          </p:nvPr>
        </p:nvGraphicFramePr>
        <p:xfrm>
          <a:off x="1097280" y="1877818"/>
          <a:ext cx="9853948" cy="37856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2626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0D64A-2B85-4020-9CED-240AD9575AE6}"/>
              </a:ext>
            </a:extLst>
          </p:cNvPr>
          <p:cNvSpPr>
            <a:spLocks noGrp="1"/>
          </p:cNvSpPr>
          <p:nvPr>
            <p:ph type="title"/>
          </p:nvPr>
        </p:nvSpPr>
        <p:spPr/>
        <p:txBody>
          <a:bodyPr/>
          <a:lstStyle/>
          <a:p>
            <a:r>
              <a:rPr lang="en-US" dirty="0"/>
              <a:t>Nursing contribution #1 Data quality </a:t>
            </a:r>
          </a:p>
        </p:txBody>
      </p:sp>
      <p:sp>
        <p:nvSpPr>
          <p:cNvPr id="3" name="Content Placeholder 2">
            <a:extLst>
              <a:ext uri="{FF2B5EF4-FFF2-40B4-BE49-F238E27FC236}">
                <a16:creationId xmlns:a16="http://schemas.microsoft.com/office/drawing/2014/main" id="{3D46BA22-CDB3-4252-BA9A-1B96FCF0B2AE}"/>
              </a:ext>
            </a:extLst>
          </p:cNvPr>
          <p:cNvSpPr>
            <a:spLocks noGrp="1"/>
          </p:cNvSpPr>
          <p:nvPr>
            <p:ph idx="1"/>
          </p:nvPr>
        </p:nvSpPr>
        <p:spPr/>
        <p:txBody>
          <a:bodyPr/>
          <a:lstStyle/>
          <a:p>
            <a:endParaRPr lang="en-US" dirty="0"/>
          </a:p>
          <a:p>
            <a:pPr marL="0" indent="0">
              <a:buNone/>
            </a:pPr>
            <a:endParaRPr lang="en-US" dirty="0"/>
          </a:p>
        </p:txBody>
      </p:sp>
      <p:grpSp>
        <p:nvGrpSpPr>
          <p:cNvPr id="5" name="Group 4">
            <a:extLst>
              <a:ext uri="{FF2B5EF4-FFF2-40B4-BE49-F238E27FC236}">
                <a16:creationId xmlns:a16="http://schemas.microsoft.com/office/drawing/2014/main" id="{EA990DE7-B374-496E-B0F5-8B4F89B5A3BC}"/>
              </a:ext>
            </a:extLst>
          </p:cNvPr>
          <p:cNvGrpSpPr/>
          <p:nvPr/>
        </p:nvGrpSpPr>
        <p:grpSpPr>
          <a:xfrm>
            <a:off x="1097280" y="1989220"/>
            <a:ext cx="9580346" cy="2572505"/>
            <a:chOff x="457200" y="1322542"/>
            <a:chExt cx="8707680" cy="2304997"/>
          </a:xfrm>
        </p:grpSpPr>
        <p:sp>
          <p:nvSpPr>
            <p:cNvPr id="6" name="Freeform 8">
              <a:extLst>
                <a:ext uri="{FF2B5EF4-FFF2-40B4-BE49-F238E27FC236}">
                  <a16:creationId xmlns:a16="http://schemas.microsoft.com/office/drawing/2014/main" id="{7791B5A5-8A25-4B4F-A9A0-7AB741049D38}"/>
                </a:ext>
              </a:extLst>
            </p:cNvPr>
            <p:cNvSpPr/>
            <p:nvPr/>
          </p:nvSpPr>
          <p:spPr>
            <a:xfrm>
              <a:off x="457200" y="1322542"/>
              <a:ext cx="8229599" cy="791355"/>
            </a:xfrm>
            <a:custGeom>
              <a:avLst/>
              <a:gdLst>
                <a:gd name="connsiteX0" fmla="*/ 0 w 8229599"/>
                <a:gd name="connsiteY0" fmla="*/ 93602 h 561599"/>
                <a:gd name="connsiteX1" fmla="*/ 93602 w 8229599"/>
                <a:gd name="connsiteY1" fmla="*/ 0 h 561599"/>
                <a:gd name="connsiteX2" fmla="*/ 8135997 w 8229599"/>
                <a:gd name="connsiteY2" fmla="*/ 0 h 561599"/>
                <a:gd name="connsiteX3" fmla="*/ 8229599 w 8229599"/>
                <a:gd name="connsiteY3" fmla="*/ 93602 h 561599"/>
                <a:gd name="connsiteX4" fmla="*/ 8229599 w 8229599"/>
                <a:gd name="connsiteY4" fmla="*/ 467997 h 561599"/>
                <a:gd name="connsiteX5" fmla="*/ 8135997 w 8229599"/>
                <a:gd name="connsiteY5" fmla="*/ 561599 h 561599"/>
                <a:gd name="connsiteX6" fmla="*/ 93602 w 8229599"/>
                <a:gd name="connsiteY6" fmla="*/ 561599 h 561599"/>
                <a:gd name="connsiteX7" fmla="*/ 0 w 8229599"/>
                <a:gd name="connsiteY7" fmla="*/ 467997 h 561599"/>
                <a:gd name="connsiteX8" fmla="*/ 0 w 8229599"/>
                <a:gd name="connsiteY8" fmla="*/ 93602 h 56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599" h="561599">
                  <a:moveTo>
                    <a:pt x="0" y="93602"/>
                  </a:moveTo>
                  <a:cubicBezTo>
                    <a:pt x="0" y="41907"/>
                    <a:pt x="41907" y="0"/>
                    <a:pt x="93602" y="0"/>
                  </a:cubicBezTo>
                  <a:lnTo>
                    <a:pt x="8135997" y="0"/>
                  </a:lnTo>
                  <a:cubicBezTo>
                    <a:pt x="8187692" y="0"/>
                    <a:pt x="8229599" y="41907"/>
                    <a:pt x="8229599" y="93602"/>
                  </a:cubicBezTo>
                  <a:lnTo>
                    <a:pt x="8229599" y="467997"/>
                  </a:lnTo>
                  <a:cubicBezTo>
                    <a:pt x="8229599" y="519692"/>
                    <a:pt x="8187692" y="561599"/>
                    <a:pt x="8135997" y="561599"/>
                  </a:cubicBezTo>
                  <a:lnTo>
                    <a:pt x="93602" y="561599"/>
                  </a:lnTo>
                  <a:cubicBezTo>
                    <a:pt x="41907" y="561599"/>
                    <a:pt x="0" y="519692"/>
                    <a:pt x="0" y="467997"/>
                  </a:cubicBezTo>
                  <a:lnTo>
                    <a:pt x="0" y="93602"/>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8855" tIns="118855" rIns="118855" bIns="118855" numCol="1" spcCol="1270" anchor="ctr" anchorCtr="0">
              <a:noAutofit/>
            </a:bodyPr>
            <a:lstStyle/>
            <a:p>
              <a:r>
                <a:rPr lang="en-US" sz="2400" dirty="0"/>
                <a:t>Filling data gaps with nursing-relevant data that provide personalized context about the patient</a:t>
              </a:r>
            </a:p>
          </p:txBody>
        </p:sp>
        <p:sp>
          <p:nvSpPr>
            <p:cNvPr id="7" name="Freeform 9">
              <a:extLst>
                <a:ext uri="{FF2B5EF4-FFF2-40B4-BE49-F238E27FC236}">
                  <a16:creationId xmlns:a16="http://schemas.microsoft.com/office/drawing/2014/main" id="{DFF023D2-5194-4088-B38C-D4C673B0C124}"/>
                </a:ext>
              </a:extLst>
            </p:cNvPr>
            <p:cNvSpPr/>
            <p:nvPr/>
          </p:nvSpPr>
          <p:spPr>
            <a:xfrm>
              <a:off x="457200" y="2113897"/>
              <a:ext cx="8707680" cy="1513642"/>
            </a:xfrm>
            <a:custGeom>
              <a:avLst/>
              <a:gdLst>
                <a:gd name="connsiteX0" fmla="*/ 0 w 8229599"/>
                <a:gd name="connsiteY0" fmla="*/ 0 h 2086560"/>
                <a:gd name="connsiteX1" fmla="*/ 8229599 w 8229599"/>
                <a:gd name="connsiteY1" fmla="*/ 0 h 2086560"/>
                <a:gd name="connsiteX2" fmla="*/ 8229599 w 8229599"/>
                <a:gd name="connsiteY2" fmla="*/ 2086560 h 2086560"/>
                <a:gd name="connsiteX3" fmla="*/ 0 w 8229599"/>
                <a:gd name="connsiteY3" fmla="*/ 2086560 h 2086560"/>
                <a:gd name="connsiteX4" fmla="*/ 0 w 8229599"/>
                <a:gd name="connsiteY4" fmla="*/ 0 h 2086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599" h="2086560">
                  <a:moveTo>
                    <a:pt x="0" y="0"/>
                  </a:moveTo>
                  <a:lnTo>
                    <a:pt x="8229599" y="0"/>
                  </a:lnTo>
                  <a:lnTo>
                    <a:pt x="8229599" y="2086560"/>
                  </a:lnTo>
                  <a:lnTo>
                    <a:pt x="0" y="2086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1290" tIns="30480" rIns="170688" bIns="30480" numCol="1" spcCol="1270" anchor="t" anchorCtr="0">
              <a:noAutofit/>
            </a:bodyPr>
            <a:lstStyle/>
            <a:p>
              <a:pPr marL="0" lvl="1" defTabSz="844550">
                <a:lnSpc>
                  <a:spcPct val="90000"/>
                </a:lnSpc>
                <a:spcBef>
                  <a:spcPts val="600"/>
                </a:spcBef>
                <a:spcAft>
                  <a:spcPct val="20000"/>
                </a:spcAft>
                <a:buClr>
                  <a:srgbClr val="727CA3"/>
                </a:buClr>
                <a:buSzPct val="76000"/>
                <a:defRPr/>
              </a:pPr>
              <a:endParaRPr lang="en-US" sz="2000" dirty="0">
                <a:solidFill>
                  <a:prstClr val="black"/>
                </a:solidFill>
                <a:latin typeface="Calibri"/>
              </a:endParaRPr>
            </a:p>
            <a:p>
              <a:pPr marL="0" lvl="1" defTabSz="844550">
                <a:lnSpc>
                  <a:spcPct val="90000"/>
                </a:lnSpc>
                <a:spcBef>
                  <a:spcPts val="600"/>
                </a:spcBef>
                <a:spcAft>
                  <a:spcPct val="20000"/>
                </a:spcAft>
                <a:buClr>
                  <a:srgbClr val="727CA3"/>
                </a:buClr>
                <a:buSzPct val="76000"/>
                <a:defRPr/>
              </a:pPr>
              <a:endParaRPr lang="en-US" sz="2000" dirty="0">
                <a:solidFill>
                  <a:prstClr val="black"/>
                </a:solidFill>
                <a:latin typeface="Calibri"/>
              </a:endParaRPr>
            </a:p>
          </p:txBody>
        </p:sp>
      </p:grpSp>
      <p:graphicFrame>
        <p:nvGraphicFramePr>
          <p:cNvPr id="9" name="Table 9">
            <a:extLst>
              <a:ext uri="{FF2B5EF4-FFF2-40B4-BE49-F238E27FC236}">
                <a16:creationId xmlns:a16="http://schemas.microsoft.com/office/drawing/2014/main" id="{0157DAF7-BFD7-48C2-A85C-56893988AA7C}"/>
              </a:ext>
            </a:extLst>
          </p:cNvPr>
          <p:cNvGraphicFramePr>
            <a:graphicFrameLocks noGrp="1"/>
          </p:cNvGraphicFramePr>
          <p:nvPr>
            <p:extLst>
              <p:ext uri="{D42A27DB-BD31-4B8C-83A1-F6EECF244321}">
                <p14:modId xmlns:p14="http://schemas.microsoft.com/office/powerpoint/2010/main" val="1426827097"/>
              </p:ext>
            </p:extLst>
          </p:nvPr>
        </p:nvGraphicFramePr>
        <p:xfrm>
          <a:off x="7919321" y="3015902"/>
          <a:ext cx="3737811" cy="3199055"/>
        </p:xfrm>
        <a:graphic>
          <a:graphicData uri="http://schemas.openxmlformats.org/drawingml/2006/table">
            <a:tbl>
              <a:tblPr firstRow="1" bandRow="1">
                <a:tableStyleId>{5C22544A-7EE6-4342-B048-85BDC9FD1C3A}</a:tableStyleId>
              </a:tblPr>
              <a:tblGrid>
                <a:gridCol w="2056997">
                  <a:extLst>
                    <a:ext uri="{9D8B030D-6E8A-4147-A177-3AD203B41FA5}">
                      <a16:colId xmlns:a16="http://schemas.microsoft.com/office/drawing/2014/main" val="3785837235"/>
                    </a:ext>
                  </a:extLst>
                </a:gridCol>
                <a:gridCol w="1680814">
                  <a:extLst>
                    <a:ext uri="{9D8B030D-6E8A-4147-A177-3AD203B41FA5}">
                      <a16:colId xmlns:a16="http://schemas.microsoft.com/office/drawing/2014/main" val="4099678646"/>
                    </a:ext>
                  </a:extLst>
                </a:gridCol>
              </a:tblGrid>
              <a:tr h="274484">
                <a:tc>
                  <a:txBody>
                    <a:bodyPr/>
                    <a:lstStyle/>
                    <a:p>
                      <a:r>
                        <a:rPr lang="en-US" sz="1500" dirty="0"/>
                        <a:t>Category</a:t>
                      </a:r>
                    </a:p>
                  </a:txBody>
                  <a:tcPr/>
                </a:tc>
                <a:tc>
                  <a:txBody>
                    <a:bodyPr/>
                    <a:lstStyle/>
                    <a:p>
                      <a:pPr algn="ctr"/>
                      <a:r>
                        <a:rPr lang="en-US" sz="1500" dirty="0"/>
                        <a:t>Nursing Diagnosis</a:t>
                      </a:r>
                    </a:p>
                  </a:txBody>
                  <a:tcPr/>
                </a:tc>
                <a:extLst>
                  <a:ext uri="{0D108BD9-81ED-4DB2-BD59-A6C34878D82A}">
                    <a16:rowId xmlns:a16="http://schemas.microsoft.com/office/drawing/2014/main" val="3070287704"/>
                  </a:ext>
                </a:extLst>
              </a:tr>
              <a:tr h="1562894">
                <a:tc>
                  <a:txBody>
                    <a:bodyPr/>
                    <a:lstStyle/>
                    <a:p>
                      <a:r>
                        <a:rPr lang="en-US" sz="1500" b="1" dirty="0"/>
                        <a:t>Psychobiological Needs</a:t>
                      </a:r>
                    </a:p>
                    <a:p>
                      <a:pPr algn="ctr"/>
                      <a:r>
                        <a:rPr lang="en-US" sz="1500" dirty="0"/>
                        <a:t>Oxygenation</a:t>
                      </a:r>
                    </a:p>
                    <a:p>
                      <a:pPr algn="ctr"/>
                      <a:r>
                        <a:rPr lang="en-US" sz="1500" dirty="0"/>
                        <a:t>Hydration</a:t>
                      </a:r>
                    </a:p>
                    <a:p>
                      <a:pPr algn="ctr"/>
                      <a:r>
                        <a:rPr lang="en-US" sz="1500" dirty="0"/>
                        <a:t>Sleep</a:t>
                      </a:r>
                    </a:p>
                    <a:p>
                      <a:pPr algn="ctr"/>
                      <a:r>
                        <a:rPr lang="en-US" sz="1500" dirty="0"/>
                        <a:t>Sensory perception</a:t>
                      </a:r>
                    </a:p>
                    <a:p>
                      <a:pPr algn="ctr"/>
                      <a:r>
                        <a:rPr lang="en-US" sz="1500" dirty="0"/>
                        <a:t>Self-care</a:t>
                      </a:r>
                    </a:p>
                  </a:txBody>
                  <a:tcPr/>
                </a:tc>
                <a:tc>
                  <a:txBody>
                    <a:bodyPr/>
                    <a:lstStyle/>
                    <a:p>
                      <a:endParaRPr lang="en-US" sz="1500" dirty="0"/>
                    </a:p>
                    <a:p>
                      <a:pPr algn="ctr"/>
                      <a:r>
                        <a:rPr lang="en-US" sz="1500" dirty="0"/>
                        <a:t>Dyspnea </a:t>
                      </a:r>
                    </a:p>
                    <a:p>
                      <a:pPr algn="ctr"/>
                      <a:r>
                        <a:rPr lang="en-US" sz="1500" dirty="0"/>
                        <a:t>Edema</a:t>
                      </a:r>
                    </a:p>
                    <a:p>
                      <a:pPr algn="ctr"/>
                      <a:r>
                        <a:rPr lang="en-US" sz="1500" dirty="0"/>
                        <a:t>Insomnia</a:t>
                      </a:r>
                    </a:p>
                    <a:p>
                      <a:pPr algn="ctr"/>
                      <a:r>
                        <a:rPr lang="en-US" sz="1500" dirty="0"/>
                        <a:t>Pain</a:t>
                      </a:r>
                    </a:p>
                    <a:p>
                      <a:pPr algn="ctr"/>
                      <a:r>
                        <a:rPr lang="en-US" sz="1500" dirty="0"/>
                        <a:t>Self-care deficit</a:t>
                      </a:r>
                    </a:p>
                  </a:txBody>
                  <a:tcPr/>
                </a:tc>
                <a:extLst>
                  <a:ext uri="{0D108BD9-81ED-4DB2-BD59-A6C34878D82A}">
                    <a16:rowId xmlns:a16="http://schemas.microsoft.com/office/drawing/2014/main" val="207944257"/>
                  </a:ext>
                </a:extLst>
              </a:tr>
              <a:tr h="1316121">
                <a:tc>
                  <a:txBody>
                    <a:bodyPr/>
                    <a:lstStyle/>
                    <a:p>
                      <a:pPr algn="ctr"/>
                      <a:r>
                        <a:rPr lang="en-US" sz="1500" b="1" dirty="0"/>
                        <a:t>Psychosocial Needs</a:t>
                      </a:r>
                    </a:p>
                    <a:p>
                      <a:pPr algn="ctr"/>
                      <a:r>
                        <a:rPr lang="en-US" sz="1500" b="0" dirty="0"/>
                        <a:t>Learning</a:t>
                      </a:r>
                    </a:p>
                  </a:txBody>
                  <a:tcPr/>
                </a:tc>
                <a:tc>
                  <a:txBody>
                    <a:bodyPr/>
                    <a:lstStyle/>
                    <a:p>
                      <a:endParaRPr lang="en-US" sz="1500" dirty="0"/>
                    </a:p>
                    <a:p>
                      <a:r>
                        <a:rPr lang="en-US" sz="1500" dirty="0"/>
                        <a:t>Lack of knowledge of medication</a:t>
                      </a:r>
                    </a:p>
                    <a:p>
                      <a:r>
                        <a:rPr lang="en-US" sz="1500" dirty="0"/>
                        <a:t>Lack of knowledge of disease</a:t>
                      </a:r>
                    </a:p>
                  </a:txBody>
                  <a:tcPr/>
                </a:tc>
                <a:extLst>
                  <a:ext uri="{0D108BD9-81ED-4DB2-BD59-A6C34878D82A}">
                    <a16:rowId xmlns:a16="http://schemas.microsoft.com/office/drawing/2014/main" val="1547755679"/>
                  </a:ext>
                </a:extLst>
              </a:tr>
            </a:tbl>
          </a:graphicData>
        </a:graphic>
      </p:graphicFrame>
      <p:sp>
        <p:nvSpPr>
          <p:cNvPr id="4" name="TextBox 3">
            <a:extLst>
              <a:ext uri="{FF2B5EF4-FFF2-40B4-BE49-F238E27FC236}">
                <a16:creationId xmlns:a16="http://schemas.microsoft.com/office/drawing/2014/main" id="{1769EB83-15DE-4A86-9BF2-A9641BA34E54}"/>
              </a:ext>
            </a:extLst>
          </p:cNvPr>
          <p:cNvSpPr txBox="1"/>
          <p:nvPr/>
        </p:nvSpPr>
        <p:spPr>
          <a:xfrm>
            <a:off x="995817" y="4245911"/>
            <a:ext cx="6822041" cy="1046440"/>
          </a:xfrm>
          <a:prstGeom prst="rect">
            <a:avLst/>
          </a:prstGeom>
          <a:noFill/>
        </p:spPr>
        <p:txBody>
          <a:bodyPr wrap="square" rtlCol="0">
            <a:spAutoFit/>
          </a:bodyPr>
          <a:lstStyle/>
          <a:p>
            <a:pPr marL="0" lvl="1" defTabSz="844550">
              <a:lnSpc>
                <a:spcPct val="90000"/>
              </a:lnSpc>
              <a:spcBef>
                <a:spcPts val="600"/>
              </a:spcBef>
              <a:spcAft>
                <a:spcPct val="20000"/>
              </a:spcAft>
              <a:buClr>
                <a:srgbClr val="727CA3"/>
              </a:buClr>
              <a:buSzPct val="76000"/>
              <a:defRPr/>
            </a:pPr>
            <a:r>
              <a:rPr lang="en-US" sz="2000" dirty="0">
                <a:solidFill>
                  <a:prstClr val="black"/>
                </a:solidFill>
              </a:rPr>
              <a:t>Use of standardized terminology that provides patient context</a:t>
            </a:r>
          </a:p>
          <a:p>
            <a:pPr marL="800100" lvl="2" indent="-342900" defTabSz="844550">
              <a:lnSpc>
                <a:spcPct val="90000"/>
              </a:lnSpc>
              <a:spcAft>
                <a:spcPct val="20000"/>
              </a:spcAft>
              <a:buClr>
                <a:srgbClr val="727CA3"/>
              </a:buClr>
              <a:buSzPct val="76000"/>
              <a:buFont typeface="Arial" panose="020B0604020202020204" pitchFamily="34" charset="0"/>
              <a:buChar char="•"/>
              <a:defRPr/>
            </a:pPr>
            <a:r>
              <a:rPr lang="en-CA" sz="2000" dirty="0">
                <a:solidFill>
                  <a:prstClr val="black">
                    <a:hueOff val="0"/>
                    <a:satOff val="0"/>
                    <a:lumOff val="0"/>
                    <a:alphaOff val="0"/>
                  </a:prstClr>
                </a:solidFill>
              </a:rPr>
              <a:t>International Classification of Nursing Practice (</a:t>
            </a:r>
            <a:r>
              <a:rPr lang="en-CA" sz="2000" dirty="0" err="1">
                <a:solidFill>
                  <a:prstClr val="black">
                    <a:hueOff val="0"/>
                    <a:satOff val="0"/>
                    <a:lumOff val="0"/>
                    <a:alphaOff val="0"/>
                  </a:prstClr>
                </a:solidFill>
              </a:rPr>
              <a:t>ICNP</a:t>
            </a:r>
            <a:r>
              <a:rPr lang="en-CA" sz="2000" dirty="0">
                <a:solidFill>
                  <a:prstClr val="black">
                    <a:hueOff val="0"/>
                    <a:satOff val="0"/>
                    <a:lumOff val="0"/>
                    <a:alphaOff val="0"/>
                  </a:prstClr>
                </a:solidFill>
              </a:rPr>
              <a:t>)</a:t>
            </a:r>
          </a:p>
          <a:p>
            <a:pPr marL="800100" lvl="2" indent="-342900" defTabSz="844550">
              <a:lnSpc>
                <a:spcPct val="90000"/>
              </a:lnSpc>
              <a:spcAft>
                <a:spcPct val="20000"/>
              </a:spcAft>
              <a:buClr>
                <a:srgbClr val="727CA3"/>
              </a:buClr>
              <a:buSzPct val="76000"/>
              <a:buFont typeface="Arial" panose="020B0604020202020204" pitchFamily="34" charset="0"/>
              <a:buChar char="•"/>
              <a:defRPr/>
            </a:pPr>
            <a:r>
              <a:rPr lang="en-CA" sz="2000" dirty="0">
                <a:solidFill>
                  <a:prstClr val="black">
                    <a:hueOff val="0"/>
                    <a:satOff val="0"/>
                    <a:lumOff val="0"/>
                    <a:alphaOff val="0"/>
                  </a:prstClr>
                </a:solidFill>
              </a:rPr>
              <a:t>Other types of data not easily captured or stored </a:t>
            </a:r>
          </a:p>
        </p:txBody>
      </p:sp>
      <p:sp>
        <p:nvSpPr>
          <p:cNvPr id="8" name="TextBox 7">
            <a:extLst>
              <a:ext uri="{FF2B5EF4-FFF2-40B4-BE49-F238E27FC236}">
                <a16:creationId xmlns:a16="http://schemas.microsoft.com/office/drawing/2014/main" id="{7F8BE4A9-DF2B-4956-955F-C3649A26FC52}"/>
              </a:ext>
            </a:extLst>
          </p:cNvPr>
          <p:cNvSpPr txBox="1"/>
          <p:nvPr/>
        </p:nvSpPr>
        <p:spPr>
          <a:xfrm>
            <a:off x="1292993" y="3064434"/>
            <a:ext cx="6227690" cy="1292662"/>
          </a:xfrm>
          <a:prstGeom prst="rect">
            <a:avLst/>
          </a:prstGeom>
          <a:noFill/>
        </p:spPr>
        <p:txBody>
          <a:bodyPr wrap="square" rtlCol="0">
            <a:spAutoFit/>
          </a:bodyPr>
          <a:lstStyle/>
          <a:p>
            <a:r>
              <a:rPr lang="en-US" sz="2000" dirty="0">
                <a:solidFill>
                  <a:prstClr val="black"/>
                </a:solidFill>
              </a:rPr>
              <a:t>“Number of inpatient visits” and “discharge disposition”                                                     was identified as strongest predictors of readmission but why? </a:t>
            </a:r>
          </a:p>
          <a:p>
            <a:r>
              <a:rPr lang="en-US" dirty="0"/>
              <a:t> </a:t>
            </a:r>
          </a:p>
        </p:txBody>
      </p:sp>
    </p:spTree>
    <p:extLst>
      <p:ext uri="{BB962C8B-B14F-4D97-AF65-F5344CB8AC3E}">
        <p14:creationId xmlns:p14="http://schemas.microsoft.com/office/powerpoint/2010/main" val="2390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60EBF-9BEE-4CE3-9C2C-F452CF53AB2B}"/>
              </a:ext>
            </a:extLst>
          </p:cNvPr>
          <p:cNvSpPr>
            <a:spLocks noGrp="1"/>
          </p:cNvSpPr>
          <p:nvPr>
            <p:ph type="title"/>
          </p:nvPr>
        </p:nvSpPr>
        <p:spPr/>
        <p:txBody>
          <a:bodyPr/>
          <a:lstStyle/>
          <a:p>
            <a:r>
              <a:rPr lang="en-US" dirty="0"/>
              <a:t>Nursing contribution #1 Data quality </a:t>
            </a:r>
          </a:p>
        </p:txBody>
      </p:sp>
      <p:sp>
        <p:nvSpPr>
          <p:cNvPr id="3" name="Content Placeholder 2">
            <a:extLst>
              <a:ext uri="{FF2B5EF4-FFF2-40B4-BE49-F238E27FC236}">
                <a16:creationId xmlns:a16="http://schemas.microsoft.com/office/drawing/2014/main" id="{1FD0C689-089B-435A-ADEA-61574B4A9295}"/>
              </a:ext>
            </a:extLst>
          </p:cNvPr>
          <p:cNvSpPr>
            <a:spLocks noGrp="1"/>
          </p:cNvSpPr>
          <p:nvPr>
            <p:ph idx="1"/>
          </p:nvPr>
        </p:nvSpPr>
        <p:spPr/>
        <p:txBody>
          <a:bodyPr>
            <a:normAutofit/>
          </a:bodyPr>
          <a:lstStyle/>
          <a:p>
            <a:pPr marL="0" lvl="1" indent="0" defTabSz="844550">
              <a:spcBef>
                <a:spcPts val="600"/>
              </a:spcBef>
              <a:spcAft>
                <a:spcPct val="20000"/>
              </a:spcAft>
              <a:buClr>
                <a:srgbClr val="727CA3"/>
              </a:buClr>
              <a:buSzPct val="76000"/>
              <a:buNone/>
              <a:defRPr/>
            </a:pPr>
            <a:r>
              <a:rPr lang="en-US" sz="2000" dirty="0">
                <a:solidFill>
                  <a:schemeClr val="tx1"/>
                </a:solidFill>
              </a:rPr>
              <a:t>Ensuring collection of high-quality data</a:t>
            </a:r>
          </a:p>
          <a:p>
            <a:pPr marL="800100" lvl="2" indent="-342900" defTabSz="844550">
              <a:spcAft>
                <a:spcPct val="20000"/>
              </a:spcAft>
              <a:buClr>
                <a:srgbClr val="727CA3"/>
              </a:buClr>
              <a:buSzPct val="76000"/>
              <a:buFont typeface="Arial" panose="020B0604020202020204" pitchFamily="34" charset="0"/>
              <a:buChar char="•"/>
              <a:defRPr/>
            </a:pPr>
            <a:r>
              <a:rPr lang="en-CA" sz="2000" dirty="0">
                <a:solidFill>
                  <a:schemeClr val="tx1"/>
                </a:solidFill>
              </a:rPr>
              <a:t>Limitations secondary data sources (vs. primary data sources) </a:t>
            </a:r>
          </a:p>
          <a:p>
            <a:pPr marL="457200" lvl="2" indent="0" defTabSz="844550">
              <a:spcAft>
                <a:spcPct val="20000"/>
              </a:spcAft>
              <a:buClr>
                <a:srgbClr val="727CA3"/>
              </a:buClr>
              <a:buSzPct val="76000"/>
              <a:buNone/>
              <a:defRPr/>
            </a:pPr>
            <a:endParaRPr lang="en-CA" sz="2000" dirty="0">
              <a:solidFill>
                <a:schemeClr val="tx1"/>
              </a:solidFill>
            </a:endParaRPr>
          </a:p>
          <a:p>
            <a:pPr marL="457200" lvl="2" indent="0" defTabSz="844550">
              <a:spcAft>
                <a:spcPct val="20000"/>
              </a:spcAft>
              <a:buClr>
                <a:srgbClr val="727CA3"/>
              </a:buClr>
              <a:buSzPct val="76000"/>
              <a:buNone/>
              <a:defRPr/>
            </a:pPr>
            <a:endParaRPr lang="en-CA" sz="2000" dirty="0">
              <a:solidFill>
                <a:schemeClr val="tx1"/>
              </a:solidFill>
            </a:endParaRPr>
          </a:p>
          <a:p>
            <a:pPr marL="457200" lvl="2" indent="0" defTabSz="844550">
              <a:spcAft>
                <a:spcPct val="20000"/>
              </a:spcAft>
              <a:buClr>
                <a:srgbClr val="727CA3"/>
              </a:buClr>
              <a:buSzPct val="76000"/>
              <a:buNone/>
              <a:defRPr/>
            </a:pPr>
            <a:endParaRPr lang="en-US" sz="2000" dirty="0">
              <a:solidFill>
                <a:schemeClr val="tx1"/>
              </a:solidFill>
            </a:endParaRPr>
          </a:p>
        </p:txBody>
      </p:sp>
      <p:sp>
        <p:nvSpPr>
          <p:cNvPr id="4" name="TextBox 3">
            <a:extLst>
              <a:ext uri="{FF2B5EF4-FFF2-40B4-BE49-F238E27FC236}">
                <a16:creationId xmlns:a16="http://schemas.microsoft.com/office/drawing/2014/main" id="{FA314046-4463-4AF3-9588-2FFDBF9A0F02}"/>
              </a:ext>
            </a:extLst>
          </p:cNvPr>
          <p:cNvSpPr txBox="1"/>
          <p:nvPr/>
        </p:nvSpPr>
        <p:spPr>
          <a:xfrm>
            <a:off x="544529" y="3186801"/>
            <a:ext cx="9626885" cy="1508105"/>
          </a:xfrm>
          <a:prstGeom prst="rect">
            <a:avLst/>
          </a:prstGeom>
          <a:noFill/>
        </p:spPr>
        <p:txBody>
          <a:bodyPr wrap="square" rtlCol="0">
            <a:spAutoFit/>
          </a:bodyPr>
          <a:lstStyle/>
          <a:p>
            <a:pPr marL="457200" lvl="2" indent="0" defTabSz="844550">
              <a:spcAft>
                <a:spcPct val="20000"/>
              </a:spcAft>
              <a:buClr>
                <a:srgbClr val="727CA3"/>
              </a:buClr>
              <a:buSzPct val="76000"/>
              <a:buNone/>
              <a:defRPr/>
            </a:pPr>
            <a:r>
              <a:rPr lang="en-CA" sz="2000" dirty="0"/>
              <a:t>Data collected over 10 years (1999-2008) from 130 hospitals throughout US</a:t>
            </a:r>
          </a:p>
          <a:p>
            <a:pPr marL="800100" lvl="2" indent="-342900" defTabSz="844550">
              <a:spcAft>
                <a:spcPct val="20000"/>
              </a:spcAft>
              <a:buClr>
                <a:srgbClr val="727CA3"/>
              </a:buClr>
              <a:buSzPct val="76000"/>
              <a:buFont typeface="Arial" panose="020B0604020202020204" pitchFamily="34" charset="0"/>
              <a:buChar char="•"/>
              <a:defRPr/>
            </a:pPr>
            <a:r>
              <a:rPr lang="en-CA" sz="2000" dirty="0"/>
              <a:t>Was there onsite audits?</a:t>
            </a:r>
          </a:p>
          <a:p>
            <a:pPr marL="800100" lvl="2" indent="-342900" defTabSz="844550">
              <a:spcAft>
                <a:spcPct val="20000"/>
              </a:spcAft>
              <a:buClr>
                <a:srgbClr val="727CA3"/>
              </a:buClr>
              <a:buSzPct val="76000"/>
              <a:buFont typeface="Arial" panose="020B0604020202020204" pitchFamily="34" charset="0"/>
              <a:buChar char="•"/>
              <a:defRPr/>
            </a:pPr>
            <a:r>
              <a:rPr lang="en-CA" sz="2000" dirty="0"/>
              <a:t>Any training of data collectors?</a:t>
            </a:r>
          </a:p>
          <a:p>
            <a:pPr marL="800100" lvl="2" indent="-342900" defTabSz="844550">
              <a:spcAft>
                <a:spcPct val="20000"/>
              </a:spcAft>
              <a:buClr>
                <a:srgbClr val="727CA3"/>
              </a:buClr>
              <a:buSzPct val="76000"/>
              <a:buFont typeface="Arial" panose="020B0604020202020204" pitchFamily="34" charset="0"/>
              <a:buChar char="•"/>
              <a:defRPr/>
            </a:pPr>
            <a:r>
              <a:rPr lang="en-CA" sz="2000" dirty="0"/>
              <a:t>Was there timely and ongoing feedback about data quality? </a:t>
            </a:r>
            <a:endParaRPr lang="en-US" sz="2000" dirty="0"/>
          </a:p>
        </p:txBody>
      </p:sp>
    </p:spTree>
    <p:extLst>
      <p:ext uri="{BB962C8B-B14F-4D97-AF65-F5344CB8AC3E}">
        <p14:creationId xmlns:p14="http://schemas.microsoft.com/office/powerpoint/2010/main" val="28125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0D64A-2B85-4020-9CED-240AD9575AE6}"/>
              </a:ext>
            </a:extLst>
          </p:cNvPr>
          <p:cNvSpPr>
            <a:spLocks noGrp="1"/>
          </p:cNvSpPr>
          <p:nvPr>
            <p:ph type="title"/>
          </p:nvPr>
        </p:nvSpPr>
        <p:spPr/>
        <p:txBody>
          <a:bodyPr/>
          <a:lstStyle/>
          <a:p>
            <a:r>
              <a:rPr lang="en-US" dirty="0"/>
              <a:t>Nursing contribution #2 Preprocessing</a:t>
            </a:r>
          </a:p>
        </p:txBody>
      </p:sp>
      <p:grpSp>
        <p:nvGrpSpPr>
          <p:cNvPr id="5" name="Group 4">
            <a:extLst>
              <a:ext uri="{FF2B5EF4-FFF2-40B4-BE49-F238E27FC236}">
                <a16:creationId xmlns:a16="http://schemas.microsoft.com/office/drawing/2014/main" id="{DCE8F214-7AB8-42F2-8490-972848B6A15A}"/>
              </a:ext>
            </a:extLst>
          </p:cNvPr>
          <p:cNvGrpSpPr/>
          <p:nvPr/>
        </p:nvGrpSpPr>
        <p:grpSpPr>
          <a:xfrm>
            <a:off x="1225616" y="1930471"/>
            <a:ext cx="9054353" cy="2451628"/>
            <a:chOff x="457200" y="1322541"/>
            <a:chExt cx="8229599" cy="2304998"/>
          </a:xfrm>
        </p:grpSpPr>
        <p:sp>
          <p:nvSpPr>
            <p:cNvPr id="6" name="Freeform 8">
              <a:extLst>
                <a:ext uri="{FF2B5EF4-FFF2-40B4-BE49-F238E27FC236}">
                  <a16:creationId xmlns:a16="http://schemas.microsoft.com/office/drawing/2014/main" id="{8C78FB84-8949-465A-9614-08E0FA27FB54}"/>
                </a:ext>
              </a:extLst>
            </p:cNvPr>
            <p:cNvSpPr/>
            <p:nvPr/>
          </p:nvSpPr>
          <p:spPr>
            <a:xfrm>
              <a:off x="457200" y="1322541"/>
              <a:ext cx="8229599" cy="791355"/>
            </a:xfrm>
            <a:custGeom>
              <a:avLst/>
              <a:gdLst>
                <a:gd name="connsiteX0" fmla="*/ 0 w 8229599"/>
                <a:gd name="connsiteY0" fmla="*/ 93602 h 561599"/>
                <a:gd name="connsiteX1" fmla="*/ 93602 w 8229599"/>
                <a:gd name="connsiteY1" fmla="*/ 0 h 561599"/>
                <a:gd name="connsiteX2" fmla="*/ 8135997 w 8229599"/>
                <a:gd name="connsiteY2" fmla="*/ 0 h 561599"/>
                <a:gd name="connsiteX3" fmla="*/ 8229599 w 8229599"/>
                <a:gd name="connsiteY3" fmla="*/ 93602 h 561599"/>
                <a:gd name="connsiteX4" fmla="*/ 8229599 w 8229599"/>
                <a:gd name="connsiteY4" fmla="*/ 467997 h 561599"/>
                <a:gd name="connsiteX5" fmla="*/ 8135997 w 8229599"/>
                <a:gd name="connsiteY5" fmla="*/ 561599 h 561599"/>
                <a:gd name="connsiteX6" fmla="*/ 93602 w 8229599"/>
                <a:gd name="connsiteY6" fmla="*/ 561599 h 561599"/>
                <a:gd name="connsiteX7" fmla="*/ 0 w 8229599"/>
                <a:gd name="connsiteY7" fmla="*/ 467997 h 561599"/>
                <a:gd name="connsiteX8" fmla="*/ 0 w 8229599"/>
                <a:gd name="connsiteY8" fmla="*/ 93602 h 56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599" h="561599">
                  <a:moveTo>
                    <a:pt x="0" y="93602"/>
                  </a:moveTo>
                  <a:cubicBezTo>
                    <a:pt x="0" y="41907"/>
                    <a:pt x="41907" y="0"/>
                    <a:pt x="93602" y="0"/>
                  </a:cubicBezTo>
                  <a:lnTo>
                    <a:pt x="8135997" y="0"/>
                  </a:lnTo>
                  <a:cubicBezTo>
                    <a:pt x="8187692" y="0"/>
                    <a:pt x="8229599" y="41907"/>
                    <a:pt x="8229599" y="93602"/>
                  </a:cubicBezTo>
                  <a:lnTo>
                    <a:pt x="8229599" y="467997"/>
                  </a:lnTo>
                  <a:cubicBezTo>
                    <a:pt x="8229599" y="519692"/>
                    <a:pt x="8187692" y="561599"/>
                    <a:pt x="8135997" y="561599"/>
                  </a:cubicBezTo>
                  <a:lnTo>
                    <a:pt x="93602" y="561599"/>
                  </a:lnTo>
                  <a:cubicBezTo>
                    <a:pt x="41907" y="561599"/>
                    <a:pt x="0" y="519692"/>
                    <a:pt x="0" y="467997"/>
                  </a:cubicBezTo>
                  <a:lnTo>
                    <a:pt x="0" y="93602"/>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8855" tIns="118855" rIns="118855" bIns="118855" numCol="1" spcCol="1270" anchor="ctr" anchorCtr="0">
              <a:noAutofit/>
            </a:bodyPr>
            <a:lstStyle/>
            <a:p>
              <a:r>
                <a:rPr lang="en-US" sz="2400" dirty="0"/>
                <a:t>Improving data preprocessing techniques (cleaning and extracting raw data into understandable format)</a:t>
              </a:r>
            </a:p>
          </p:txBody>
        </p:sp>
        <p:sp>
          <p:nvSpPr>
            <p:cNvPr id="7" name="Freeform 9">
              <a:extLst>
                <a:ext uri="{FF2B5EF4-FFF2-40B4-BE49-F238E27FC236}">
                  <a16:creationId xmlns:a16="http://schemas.microsoft.com/office/drawing/2014/main" id="{63CAA902-3D02-43E8-B441-869FF3FB2D7A}"/>
                </a:ext>
              </a:extLst>
            </p:cNvPr>
            <p:cNvSpPr/>
            <p:nvPr/>
          </p:nvSpPr>
          <p:spPr>
            <a:xfrm>
              <a:off x="457200" y="2113897"/>
              <a:ext cx="8229599" cy="1513642"/>
            </a:xfrm>
            <a:custGeom>
              <a:avLst/>
              <a:gdLst>
                <a:gd name="connsiteX0" fmla="*/ 0 w 8229599"/>
                <a:gd name="connsiteY0" fmla="*/ 0 h 2086560"/>
                <a:gd name="connsiteX1" fmla="*/ 8229599 w 8229599"/>
                <a:gd name="connsiteY1" fmla="*/ 0 h 2086560"/>
                <a:gd name="connsiteX2" fmla="*/ 8229599 w 8229599"/>
                <a:gd name="connsiteY2" fmla="*/ 2086560 h 2086560"/>
                <a:gd name="connsiteX3" fmla="*/ 0 w 8229599"/>
                <a:gd name="connsiteY3" fmla="*/ 2086560 h 2086560"/>
                <a:gd name="connsiteX4" fmla="*/ 0 w 8229599"/>
                <a:gd name="connsiteY4" fmla="*/ 0 h 2086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599" h="2086560">
                  <a:moveTo>
                    <a:pt x="0" y="0"/>
                  </a:moveTo>
                  <a:lnTo>
                    <a:pt x="8229599" y="0"/>
                  </a:lnTo>
                  <a:lnTo>
                    <a:pt x="8229599" y="2086560"/>
                  </a:lnTo>
                  <a:lnTo>
                    <a:pt x="0" y="2086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1290" tIns="30480" rIns="170688" bIns="30480" numCol="1" spcCol="1270" anchor="t" anchorCtr="0">
              <a:noAutofit/>
            </a:bodyPr>
            <a:lstStyle/>
            <a:p>
              <a:pPr marL="0" lvl="1" defTabSz="844550">
                <a:lnSpc>
                  <a:spcPct val="90000"/>
                </a:lnSpc>
                <a:spcBef>
                  <a:spcPts val="600"/>
                </a:spcBef>
                <a:spcAft>
                  <a:spcPct val="20000"/>
                </a:spcAft>
                <a:buClr>
                  <a:srgbClr val="727CA3"/>
                </a:buClr>
                <a:buSzPct val="76000"/>
                <a:defRPr/>
              </a:pPr>
              <a:endParaRPr lang="en-US" sz="1000" dirty="0">
                <a:solidFill>
                  <a:prstClr val="black"/>
                </a:solidFill>
              </a:endParaRPr>
            </a:p>
            <a:p>
              <a:pPr marL="800100" lvl="2" indent="-342900" defTabSz="844550">
                <a:lnSpc>
                  <a:spcPct val="90000"/>
                </a:lnSpc>
                <a:spcAft>
                  <a:spcPct val="20000"/>
                </a:spcAft>
                <a:buClr>
                  <a:srgbClr val="727CA3"/>
                </a:buClr>
                <a:buSzPct val="76000"/>
                <a:buFont typeface="Arial" panose="020B0604020202020204" pitchFamily="34" charset="0"/>
                <a:buChar char="•"/>
                <a:defRPr/>
              </a:pPr>
              <a:endParaRPr lang="en-CA" sz="1900" dirty="0">
                <a:solidFill>
                  <a:prstClr val="black">
                    <a:hueOff val="0"/>
                    <a:satOff val="0"/>
                    <a:lumOff val="0"/>
                    <a:alphaOff val="0"/>
                  </a:prstClr>
                </a:solidFill>
              </a:endParaRPr>
            </a:p>
          </p:txBody>
        </p:sp>
      </p:grpSp>
      <p:sp>
        <p:nvSpPr>
          <p:cNvPr id="3" name="TextBox 2">
            <a:extLst>
              <a:ext uri="{FF2B5EF4-FFF2-40B4-BE49-F238E27FC236}">
                <a16:creationId xmlns:a16="http://schemas.microsoft.com/office/drawing/2014/main" id="{2B73672C-5091-4ABE-9643-24B21096D70C}"/>
              </a:ext>
            </a:extLst>
          </p:cNvPr>
          <p:cNvSpPr txBox="1"/>
          <p:nvPr/>
        </p:nvSpPr>
        <p:spPr>
          <a:xfrm>
            <a:off x="1225616" y="2856215"/>
            <a:ext cx="8589195" cy="984885"/>
          </a:xfrm>
          <a:prstGeom prst="rect">
            <a:avLst/>
          </a:prstGeom>
          <a:noFill/>
        </p:spPr>
        <p:txBody>
          <a:bodyPr wrap="square" rtlCol="0">
            <a:spAutoFit/>
          </a:bodyPr>
          <a:lstStyle/>
          <a:p>
            <a:r>
              <a:rPr lang="en-US" sz="2000" dirty="0">
                <a:solidFill>
                  <a:prstClr val="black"/>
                </a:solidFill>
              </a:rPr>
              <a:t>Nurses can help identify unique sociodemographic profiles that reflect readmitted patient population</a:t>
            </a:r>
            <a:endParaRPr lang="en-CA" sz="2000" dirty="0">
              <a:solidFill>
                <a:prstClr val="black">
                  <a:hueOff val="0"/>
                  <a:satOff val="0"/>
                  <a:lumOff val="0"/>
                  <a:alphaOff val="0"/>
                </a:prstClr>
              </a:solidFill>
            </a:endParaRPr>
          </a:p>
          <a:p>
            <a:endParaRPr lang="en-US" dirty="0"/>
          </a:p>
        </p:txBody>
      </p:sp>
      <p:sp>
        <p:nvSpPr>
          <p:cNvPr id="8" name="TextBox 7">
            <a:extLst>
              <a:ext uri="{FF2B5EF4-FFF2-40B4-BE49-F238E27FC236}">
                <a16:creationId xmlns:a16="http://schemas.microsoft.com/office/drawing/2014/main" id="{41069C28-CFE0-4E64-843E-B9A5F9D21D40}"/>
              </a:ext>
            </a:extLst>
          </p:cNvPr>
          <p:cNvSpPr txBox="1"/>
          <p:nvPr/>
        </p:nvSpPr>
        <p:spPr>
          <a:xfrm>
            <a:off x="1314355" y="3577133"/>
            <a:ext cx="8589195" cy="1645066"/>
          </a:xfrm>
          <a:prstGeom prst="rect">
            <a:avLst/>
          </a:prstGeom>
          <a:noFill/>
        </p:spPr>
        <p:txBody>
          <a:bodyPr wrap="square" rtlCol="0">
            <a:spAutoFit/>
          </a:bodyPr>
          <a:lstStyle/>
          <a:p>
            <a:pPr marL="800100" lvl="2" indent="-342900" defTabSz="844550">
              <a:lnSpc>
                <a:spcPct val="90000"/>
              </a:lnSpc>
              <a:spcAft>
                <a:spcPct val="20000"/>
              </a:spcAft>
              <a:buClr>
                <a:srgbClr val="727CA3"/>
              </a:buClr>
              <a:buSzPct val="76000"/>
              <a:buFont typeface="Arial" panose="020B0604020202020204" pitchFamily="34" charset="0"/>
              <a:buChar char="•"/>
              <a:defRPr/>
            </a:pPr>
            <a:r>
              <a:rPr lang="en-CA" sz="2000" dirty="0">
                <a:solidFill>
                  <a:prstClr val="black">
                    <a:hueOff val="0"/>
                    <a:satOff val="0"/>
                    <a:lumOff val="0"/>
                    <a:alphaOff val="0"/>
                  </a:prstClr>
                </a:solidFill>
              </a:rPr>
              <a:t>Categorizing age (e.g., older adult population vs “all”-age groups)</a:t>
            </a:r>
          </a:p>
          <a:p>
            <a:pPr marL="800100" lvl="2" indent="-342900" defTabSz="844550">
              <a:lnSpc>
                <a:spcPct val="90000"/>
              </a:lnSpc>
              <a:spcAft>
                <a:spcPct val="20000"/>
              </a:spcAft>
              <a:buClr>
                <a:srgbClr val="727CA3"/>
              </a:buClr>
              <a:buSzPct val="76000"/>
              <a:buFont typeface="Arial" panose="020B0604020202020204" pitchFamily="34" charset="0"/>
              <a:buChar char="•"/>
              <a:defRPr/>
            </a:pPr>
            <a:r>
              <a:rPr lang="en-CA" sz="2000" dirty="0">
                <a:solidFill>
                  <a:prstClr val="black">
                    <a:hueOff val="0"/>
                    <a:satOff val="0"/>
                    <a:lumOff val="0"/>
                    <a:alphaOff val="0"/>
                  </a:prstClr>
                </a:solidFill>
              </a:rPr>
              <a:t>Comorbidities (e.g., most commonly associated with diabetes such as heart condition)</a:t>
            </a:r>
          </a:p>
          <a:p>
            <a:pPr marL="800100" lvl="2" indent="-342900" defTabSz="844550">
              <a:lnSpc>
                <a:spcPct val="90000"/>
              </a:lnSpc>
              <a:spcAft>
                <a:spcPct val="20000"/>
              </a:spcAft>
              <a:buClr>
                <a:srgbClr val="727CA3"/>
              </a:buClr>
              <a:buSzPct val="76000"/>
              <a:buFont typeface="Arial" panose="020B0604020202020204" pitchFamily="34" charset="0"/>
              <a:buChar char="•"/>
              <a:defRPr/>
            </a:pPr>
            <a:endParaRPr lang="en-CA" sz="1900" dirty="0">
              <a:solidFill>
                <a:prstClr val="black">
                  <a:hueOff val="0"/>
                  <a:satOff val="0"/>
                  <a:lumOff val="0"/>
                  <a:alphaOff val="0"/>
                </a:prstClr>
              </a:solidFill>
            </a:endParaRPr>
          </a:p>
          <a:p>
            <a:endParaRPr lang="en-US" dirty="0"/>
          </a:p>
        </p:txBody>
      </p:sp>
    </p:spTree>
    <p:extLst>
      <p:ext uri="{BB962C8B-B14F-4D97-AF65-F5344CB8AC3E}">
        <p14:creationId xmlns:p14="http://schemas.microsoft.com/office/powerpoint/2010/main" val="98488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0D64A-2B85-4020-9CED-240AD9575AE6}"/>
              </a:ext>
            </a:extLst>
          </p:cNvPr>
          <p:cNvSpPr>
            <a:spLocks noGrp="1"/>
          </p:cNvSpPr>
          <p:nvPr>
            <p:ph type="title"/>
          </p:nvPr>
        </p:nvSpPr>
        <p:spPr>
          <a:xfrm>
            <a:off x="1097279" y="286603"/>
            <a:ext cx="10243165" cy="1450757"/>
          </a:xfrm>
        </p:spPr>
        <p:txBody>
          <a:bodyPr/>
          <a:lstStyle/>
          <a:p>
            <a:r>
              <a:rPr lang="en-US" dirty="0"/>
              <a:t>Nursing contribution #3 Relevance of predictive output </a:t>
            </a:r>
          </a:p>
        </p:txBody>
      </p:sp>
      <p:grpSp>
        <p:nvGrpSpPr>
          <p:cNvPr id="5" name="Group 4">
            <a:extLst>
              <a:ext uri="{FF2B5EF4-FFF2-40B4-BE49-F238E27FC236}">
                <a16:creationId xmlns:a16="http://schemas.microsoft.com/office/drawing/2014/main" id="{727C11BE-A344-494D-B4CF-ACD5664F0544}"/>
              </a:ext>
            </a:extLst>
          </p:cNvPr>
          <p:cNvGrpSpPr/>
          <p:nvPr/>
        </p:nvGrpSpPr>
        <p:grpSpPr>
          <a:xfrm>
            <a:off x="1179473" y="1829830"/>
            <a:ext cx="9148345" cy="1599170"/>
            <a:chOff x="371770" y="1322542"/>
            <a:chExt cx="8315029" cy="1410146"/>
          </a:xfrm>
        </p:grpSpPr>
        <p:sp>
          <p:nvSpPr>
            <p:cNvPr id="6" name="Freeform 8">
              <a:extLst>
                <a:ext uri="{FF2B5EF4-FFF2-40B4-BE49-F238E27FC236}">
                  <a16:creationId xmlns:a16="http://schemas.microsoft.com/office/drawing/2014/main" id="{11972774-69AD-457C-AD04-AF1B50051C96}"/>
                </a:ext>
              </a:extLst>
            </p:cNvPr>
            <p:cNvSpPr/>
            <p:nvPr/>
          </p:nvSpPr>
          <p:spPr>
            <a:xfrm>
              <a:off x="457200" y="1322542"/>
              <a:ext cx="8229599" cy="791355"/>
            </a:xfrm>
            <a:custGeom>
              <a:avLst/>
              <a:gdLst>
                <a:gd name="connsiteX0" fmla="*/ 0 w 8229599"/>
                <a:gd name="connsiteY0" fmla="*/ 93602 h 561599"/>
                <a:gd name="connsiteX1" fmla="*/ 93602 w 8229599"/>
                <a:gd name="connsiteY1" fmla="*/ 0 h 561599"/>
                <a:gd name="connsiteX2" fmla="*/ 8135997 w 8229599"/>
                <a:gd name="connsiteY2" fmla="*/ 0 h 561599"/>
                <a:gd name="connsiteX3" fmla="*/ 8229599 w 8229599"/>
                <a:gd name="connsiteY3" fmla="*/ 93602 h 561599"/>
                <a:gd name="connsiteX4" fmla="*/ 8229599 w 8229599"/>
                <a:gd name="connsiteY4" fmla="*/ 467997 h 561599"/>
                <a:gd name="connsiteX5" fmla="*/ 8135997 w 8229599"/>
                <a:gd name="connsiteY5" fmla="*/ 561599 h 561599"/>
                <a:gd name="connsiteX6" fmla="*/ 93602 w 8229599"/>
                <a:gd name="connsiteY6" fmla="*/ 561599 h 561599"/>
                <a:gd name="connsiteX7" fmla="*/ 0 w 8229599"/>
                <a:gd name="connsiteY7" fmla="*/ 467997 h 561599"/>
                <a:gd name="connsiteX8" fmla="*/ 0 w 8229599"/>
                <a:gd name="connsiteY8" fmla="*/ 93602 h 56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599" h="561599">
                  <a:moveTo>
                    <a:pt x="0" y="93602"/>
                  </a:moveTo>
                  <a:cubicBezTo>
                    <a:pt x="0" y="41907"/>
                    <a:pt x="41907" y="0"/>
                    <a:pt x="93602" y="0"/>
                  </a:cubicBezTo>
                  <a:lnTo>
                    <a:pt x="8135997" y="0"/>
                  </a:lnTo>
                  <a:cubicBezTo>
                    <a:pt x="8187692" y="0"/>
                    <a:pt x="8229599" y="41907"/>
                    <a:pt x="8229599" y="93602"/>
                  </a:cubicBezTo>
                  <a:lnTo>
                    <a:pt x="8229599" y="467997"/>
                  </a:lnTo>
                  <a:cubicBezTo>
                    <a:pt x="8229599" y="519692"/>
                    <a:pt x="8187692" y="561599"/>
                    <a:pt x="8135997" y="561599"/>
                  </a:cubicBezTo>
                  <a:lnTo>
                    <a:pt x="93602" y="561599"/>
                  </a:lnTo>
                  <a:cubicBezTo>
                    <a:pt x="41907" y="561599"/>
                    <a:pt x="0" y="519692"/>
                    <a:pt x="0" y="467997"/>
                  </a:cubicBezTo>
                  <a:lnTo>
                    <a:pt x="0" y="93602"/>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8855" tIns="118855" rIns="118855" bIns="118855" numCol="1" spcCol="1270" anchor="ctr" anchorCtr="0">
              <a:noAutofit/>
            </a:bodyPr>
            <a:lstStyle/>
            <a:p>
              <a:r>
                <a:rPr lang="en-US" sz="2400" dirty="0"/>
                <a:t>Evaluating potential value of machine learning in practice</a:t>
              </a:r>
            </a:p>
          </p:txBody>
        </p:sp>
        <p:sp>
          <p:nvSpPr>
            <p:cNvPr id="7" name="Freeform 9">
              <a:extLst>
                <a:ext uri="{FF2B5EF4-FFF2-40B4-BE49-F238E27FC236}">
                  <a16:creationId xmlns:a16="http://schemas.microsoft.com/office/drawing/2014/main" id="{2A9C494F-B7AD-4DCE-B0A4-295D1E4E8D1B}"/>
                </a:ext>
              </a:extLst>
            </p:cNvPr>
            <p:cNvSpPr/>
            <p:nvPr/>
          </p:nvSpPr>
          <p:spPr>
            <a:xfrm>
              <a:off x="371770" y="2091942"/>
              <a:ext cx="8229599" cy="640746"/>
            </a:xfrm>
            <a:custGeom>
              <a:avLst/>
              <a:gdLst>
                <a:gd name="connsiteX0" fmla="*/ 0 w 8229599"/>
                <a:gd name="connsiteY0" fmla="*/ 0 h 2086560"/>
                <a:gd name="connsiteX1" fmla="*/ 8229599 w 8229599"/>
                <a:gd name="connsiteY1" fmla="*/ 0 h 2086560"/>
                <a:gd name="connsiteX2" fmla="*/ 8229599 w 8229599"/>
                <a:gd name="connsiteY2" fmla="*/ 2086560 h 2086560"/>
                <a:gd name="connsiteX3" fmla="*/ 0 w 8229599"/>
                <a:gd name="connsiteY3" fmla="*/ 2086560 h 2086560"/>
                <a:gd name="connsiteX4" fmla="*/ 0 w 8229599"/>
                <a:gd name="connsiteY4" fmla="*/ 0 h 2086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599" h="2086560">
                  <a:moveTo>
                    <a:pt x="0" y="0"/>
                  </a:moveTo>
                  <a:lnTo>
                    <a:pt x="8229599" y="0"/>
                  </a:lnTo>
                  <a:lnTo>
                    <a:pt x="8229599" y="2086560"/>
                  </a:lnTo>
                  <a:lnTo>
                    <a:pt x="0" y="2086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1290" tIns="30480" rIns="170688" bIns="30480" numCol="1" spcCol="1270" anchor="t" anchorCtr="0">
              <a:noAutofit/>
            </a:bodyPr>
            <a:lstStyle/>
            <a:p>
              <a:pPr marL="0" lvl="1" defTabSz="844550">
                <a:lnSpc>
                  <a:spcPct val="90000"/>
                </a:lnSpc>
                <a:spcBef>
                  <a:spcPts val="600"/>
                </a:spcBef>
                <a:spcAft>
                  <a:spcPct val="20000"/>
                </a:spcAft>
                <a:buClr>
                  <a:srgbClr val="727CA3"/>
                </a:buClr>
                <a:buSzPct val="76000"/>
                <a:defRPr/>
              </a:pPr>
              <a:endParaRPr lang="en-US" sz="1000" dirty="0">
                <a:solidFill>
                  <a:prstClr val="black"/>
                </a:solidFill>
                <a:latin typeface="Calibri"/>
              </a:endParaRPr>
            </a:p>
            <a:p>
              <a:pPr marL="0" lvl="1" defTabSz="844550">
                <a:lnSpc>
                  <a:spcPct val="90000"/>
                </a:lnSpc>
                <a:spcBef>
                  <a:spcPts val="600"/>
                </a:spcBef>
                <a:spcAft>
                  <a:spcPct val="20000"/>
                </a:spcAft>
                <a:buClr>
                  <a:srgbClr val="727CA3"/>
                </a:buClr>
                <a:buSzPct val="76000"/>
                <a:defRPr/>
              </a:pPr>
              <a:endParaRPr lang="en-US" sz="2000" dirty="0">
                <a:solidFill>
                  <a:prstClr val="black"/>
                </a:solidFill>
                <a:latin typeface="Calibri"/>
              </a:endParaRPr>
            </a:p>
          </p:txBody>
        </p:sp>
      </p:grpSp>
      <p:sp>
        <p:nvSpPr>
          <p:cNvPr id="4" name="TextBox 3">
            <a:extLst>
              <a:ext uri="{FF2B5EF4-FFF2-40B4-BE49-F238E27FC236}">
                <a16:creationId xmlns:a16="http://schemas.microsoft.com/office/drawing/2014/main" id="{25BEF4E7-E4BB-43DC-B61F-5B7E07F1180D}"/>
              </a:ext>
            </a:extLst>
          </p:cNvPr>
          <p:cNvSpPr txBox="1"/>
          <p:nvPr/>
        </p:nvSpPr>
        <p:spPr>
          <a:xfrm>
            <a:off x="1255230" y="2819733"/>
            <a:ext cx="8978595" cy="3277820"/>
          </a:xfrm>
          <a:prstGeom prst="rect">
            <a:avLst/>
          </a:prstGeom>
          <a:noFill/>
        </p:spPr>
        <p:txBody>
          <a:bodyPr wrap="square" rtlCol="0">
            <a:spAutoFit/>
          </a:bodyPr>
          <a:lstStyle/>
          <a:p>
            <a:pPr marL="0" lvl="1" defTabSz="844550">
              <a:lnSpc>
                <a:spcPct val="90000"/>
              </a:lnSpc>
              <a:spcBef>
                <a:spcPts val="600"/>
              </a:spcBef>
              <a:spcAft>
                <a:spcPct val="20000"/>
              </a:spcAft>
              <a:buClr>
                <a:srgbClr val="727CA3"/>
              </a:buClr>
              <a:buSzPct val="76000"/>
              <a:defRPr/>
            </a:pPr>
            <a:r>
              <a:rPr lang="en-US" sz="2000" dirty="0">
                <a:solidFill>
                  <a:prstClr val="black"/>
                </a:solidFill>
              </a:rPr>
              <a:t>Which algorithm should be implemented in practice? </a:t>
            </a:r>
          </a:p>
          <a:p>
            <a:pPr marL="0" lvl="1" defTabSz="844550">
              <a:lnSpc>
                <a:spcPct val="90000"/>
              </a:lnSpc>
              <a:spcBef>
                <a:spcPts val="600"/>
              </a:spcBef>
              <a:spcAft>
                <a:spcPct val="20000"/>
              </a:spcAft>
              <a:buClr>
                <a:srgbClr val="727CA3"/>
              </a:buClr>
              <a:buSzPct val="76000"/>
              <a:defRPr/>
            </a:pPr>
            <a:endParaRPr lang="en-US" sz="2000" dirty="0">
              <a:solidFill>
                <a:prstClr val="black"/>
              </a:solidFill>
            </a:endParaRPr>
          </a:p>
          <a:p>
            <a:pPr marL="0" lvl="1" defTabSz="844550">
              <a:lnSpc>
                <a:spcPct val="90000"/>
              </a:lnSpc>
              <a:spcBef>
                <a:spcPts val="600"/>
              </a:spcBef>
              <a:spcAft>
                <a:spcPct val="20000"/>
              </a:spcAft>
              <a:buClr>
                <a:srgbClr val="727CA3"/>
              </a:buClr>
              <a:buSzPct val="76000"/>
              <a:defRPr/>
            </a:pPr>
            <a:r>
              <a:rPr lang="en-US" sz="2000" dirty="0">
                <a:solidFill>
                  <a:prstClr val="black"/>
                </a:solidFill>
              </a:rPr>
              <a:t>(1) Are there any biases in the underlying variables? </a:t>
            </a:r>
          </a:p>
          <a:p>
            <a:pPr marL="0" lvl="1" defTabSz="844550">
              <a:lnSpc>
                <a:spcPct val="90000"/>
              </a:lnSpc>
              <a:spcBef>
                <a:spcPts val="600"/>
              </a:spcBef>
              <a:spcAft>
                <a:spcPct val="20000"/>
              </a:spcAft>
              <a:buClr>
                <a:srgbClr val="727CA3"/>
              </a:buClr>
              <a:buSzPct val="76000"/>
              <a:defRPr/>
            </a:pPr>
            <a:r>
              <a:rPr lang="en-US" sz="2000" dirty="0">
                <a:solidFill>
                  <a:prstClr val="black"/>
                </a:solidFill>
              </a:rPr>
              <a:t>(2) Does the algorithm perform as expected in practice?</a:t>
            </a:r>
          </a:p>
          <a:p>
            <a:pPr marL="0" lvl="1" defTabSz="844550">
              <a:lnSpc>
                <a:spcPct val="90000"/>
              </a:lnSpc>
              <a:spcBef>
                <a:spcPts val="600"/>
              </a:spcBef>
              <a:spcAft>
                <a:spcPct val="20000"/>
              </a:spcAft>
              <a:buClr>
                <a:srgbClr val="727CA3"/>
              </a:buClr>
              <a:buSzPct val="76000"/>
              <a:defRPr/>
            </a:pPr>
            <a:r>
              <a:rPr lang="en-US" sz="2000" dirty="0">
                <a:solidFill>
                  <a:prstClr val="black"/>
                </a:solidFill>
              </a:rPr>
              <a:t>(3) How compatible is the product of machine learning with everyday workflow?</a:t>
            </a:r>
          </a:p>
          <a:p>
            <a:pPr marL="0" lvl="1" defTabSz="844550">
              <a:lnSpc>
                <a:spcPct val="90000"/>
              </a:lnSpc>
              <a:spcBef>
                <a:spcPts val="600"/>
              </a:spcBef>
              <a:spcAft>
                <a:spcPct val="20000"/>
              </a:spcAft>
              <a:buClr>
                <a:srgbClr val="727CA3"/>
              </a:buClr>
              <a:buSzPct val="76000"/>
              <a:defRPr/>
            </a:pPr>
            <a:endParaRPr lang="en-US" sz="2000" dirty="0">
              <a:solidFill>
                <a:prstClr val="black"/>
              </a:solidFill>
            </a:endParaRPr>
          </a:p>
          <a:p>
            <a:pPr marL="0" lvl="1" defTabSz="844550">
              <a:lnSpc>
                <a:spcPct val="90000"/>
              </a:lnSpc>
              <a:spcBef>
                <a:spcPts val="600"/>
              </a:spcBef>
              <a:spcAft>
                <a:spcPct val="20000"/>
              </a:spcAft>
              <a:buClr>
                <a:srgbClr val="727CA3"/>
              </a:buClr>
              <a:buSzPct val="76000"/>
              <a:defRPr/>
            </a:pPr>
            <a:endParaRPr lang="en-US" sz="2000" dirty="0">
              <a:solidFill>
                <a:prstClr val="black"/>
              </a:solidFill>
            </a:endParaRPr>
          </a:p>
          <a:p>
            <a:pPr marL="0" lvl="1" defTabSz="844550">
              <a:lnSpc>
                <a:spcPct val="90000"/>
              </a:lnSpc>
              <a:spcBef>
                <a:spcPts val="600"/>
              </a:spcBef>
              <a:spcAft>
                <a:spcPct val="20000"/>
              </a:spcAft>
              <a:buClr>
                <a:srgbClr val="727CA3"/>
              </a:buClr>
              <a:buSzPct val="76000"/>
              <a:defRPr/>
            </a:pPr>
            <a:endParaRPr lang="en-US" sz="2000" dirty="0">
              <a:solidFill>
                <a:prstClr val="black"/>
              </a:solidFill>
            </a:endParaRPr>
          </a:p>
        </p:txBody>
      </p:sp>
    </p:spTree>
    <p:extLst>
      <p:ext uri="{BB962C8B-B14F-4D97-AF65-F5344CB8AC3E}">
        <p14:creationId xmlns:p14="http://schemas.microsoft.com/office/powerpoint/2010/main" val="74038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3E98-F8EF-4788-B1F9-D0A9139A5311}"/>
              </a:ext>
            </a:extLst>
          </p:cNvPr>
          <p:cNvSpPr>
            <a:spLocks noGrp="1"/>
          </p:cNvSpPr>
          <p:nvPr>
            <p:ph type="title"/>
          </p:nvPr>
        </p:nvSpPr>
        <p:spPr/>
        <p:txBody>
          <a:bodyPr/>
          <a:lstStyle/>
          <a:p>
            <a:r>
              <a:rPr lang="en-US" dirty="0"/>
              <a:t>Concluding comments</a:t>
            </a:r>
          </a:p>
        </p:txBody>
      </p:sp>
      <p:sp>
        <p:nvSpPr>
          <p:cNvPr id="3" name="Text Placeholder 2">
            <a:extLst>
              <a:ext uri="{FF2B5EF4-FFF2-40B4-BE49-F238E27FC236}">
                <a16:creationId xmlns:a16="http://schemas.microsoft.com/office/drawing/2014/main" id="{57DA6EFE-F77A-46B1-BDC7-53E68E27F207}"/>
              </a:ext>
            </a:extLst>
          </p:cNvPr>
          <p:cNvSpPr>
            <a:spLocks noGrp="1"/>
          </p:cNvSpPr>
          <p:nvPr>
            <p:ph type="body" idx="1"/>
          </p:nvPr>
        </p:nvSpPr>
        <p:spPr/>
        <p:txBody>
          <a:bodyPr/>
          <a:lstStyle/>
          <a:p>
            <a:r>
              <a:rPr lang="en-US" dirty="0"/>
              <a:t>Predicting early hospital readmission (30 days) in patients with Diabetes</a:t>
            </a:r>
          </a:p>
          <a:p>
            <a:endParaRPr lang="en-US" dirty="0"/>
          </a:p>
        </p:txBody>
      </p:sp>
    </p:spTree>
    <p:extLst>
      <p:ext uri="{BB962C8B-B14F-4D97-AF65-F5344CB8AC3E}">
        <p14:creationId xmlns:p14="http://schemas.microsoft.com/office/powerpoint/2010/main" val="2669478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FBC0-2D48-46B0-966B-A0B163A2988D}"/>
              </a:ext>
            </a:extLst>
          </p:cNvPr>
          <p:cNvSpPr>
            <a:spLocks noGrp="1"/>
          </p:cNvSpPr>
          <p:nvPr>
            <p:ph type="title"/>
          </p:nvPr>
        </p:nvSpPr>
        <p:spPr/>
        <p:txBody>
          <a:bodyPr/>
          <a:lstStyle/>
          <a:p>
            <a:r>
              <a:rPr lang="en-US" dirty="0"/>
              <a:t>Key Considerations</a:t>
            </a:r>
          </a:p>
        </p:txBody>
      </p:sp>
      <p:graphicFrame>
        <p:nvGraphicFramePr>
          <p:cNvPr id="4" name="Content Placeholder 4">
            <a:extLst>
              <a:ext uri="{FF2B5EF4-FFF2-40B4-BE49-F238E27FC236}">
                <a16:creationId xmlns:a16="http://schemas.microsoft.com/office/drawing/2014/main" id="{6A527D51-7809-4A17-8FED-EFF2E531F774}"/>
              </a:ext>
            </a:extLst>
          </p:cNvPr>
          <p:cNvGraphicFramePr>
            <a:graphicFrameLocks/>
          </p:cNvGraphicFramePr>
          <p:nvPr>
            <p:extLst>
              <p:ext uri="{D42A27DB-BD31-4B8C-83A1-F6EECF244321}">
                <p14:modId xmlns:p14="http://schemas.microsoft.com/office/powerpoint/2010/main" val="1473937747"/>
              </p:ext>
            </p:extLst>
          </p:nvPr>
        </p:nvGraphicFramePr>
        <p:xfrm>
          <a:off x="804407" y="1841362"/>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9437668-CE86-4717-A747-A063B17BCDAE}"/>
              </a:ext>
            </a:extLst>
          </p:cNvPr>
          <p:cNvSpPr txBox="1"/>
          <p:nvPr/>
        </p:nvSpPr>
        <p:spPr>
          <a:xfrm>
            <a:off x="4756934" y="2016243"/>
            <a:ext cx="5044612" cy="1200329"/>
          </a:xfrm>
          <a:prstGeom prst="rect">
            <a:avLst/>
          </a:prstGeom>
          <a:noFill/>
        </p:spPr>
        <p:txBody>
          <a:bodyPr wrap="square" rtlCol="0">
            <a:spAutoFit/>
          </a:bodyPr>
          <a:lstStyle/>
          <a:p>
            <a:pPr marL="285750" lvl="0" indent="-285750">
              <a:buFont typeface="Arial" panose="020B0604020202020204" pitchFamily="34" charset="0"/>
              <a:buChar char="•"/>
            </a:pPr>
            <a:r>
              <a:rPr lang="en-US" dirty="0"/>
              <a:t>Data quality issues: “Garbage in, garbage out”  </a:t>
            </a:r>
            <a:endParaRPr lang="en-CA" dirty="0"/>
          </a:p>
          <a:p>
            <a:pPr marL="285750" lvl="0" indent="-285750">
              <a:buFont typeface="Arial" panose="020B0604020202020204" pitchFamily="34" charset="0"/>
              <a:buChar char="•"/>
            </a:pPr>
            <a:r>
              <a:rPr lang="en-CA" dirty="0"/>
              <a:t>Use of advanced algorithms may not be enough to improve relevance and performance  </a:t>
            </a:r>
          </a:p>
          <a:p>
            <a:endParaRPr lang="en-US" dirty="0"/>
          </a:p>
        </p:txBody>
      </p:sp>
      <p:sp>
        <p:nvSpPr>
          <p:cNvPr id="5" name="TextBox 4">
            <a:extLst>
              <a:ext uri="{FF2B5EF4-FFF2-40B4-BE49-F238E27FC236}">
                <a16:creationId xmlns:a16="http://schemas.microsoft.com/office/drawing/2014/main" id="{01CD87AA-EB43-4C32-8235-75391AF384CD}"/>
              </a:ext>
            </a:extLst>
          </p:cNvPr>
          <p:cNvSpPr txBox="1"/>
          <p:nvPr/>
        </p:nvSpPr>
        <p:spPr>
          <a:xfrm>
            <a:off x="4756934" y="3375222"/>
            <a:ext cx="5969286" cy="1200329"/>
          </a:xfrm>
          <a:prstGeom prst="rect">
            <a:avLst/>
          </a:prstGeom>
          <a:noFill/>
        </p:spPr>
        <p:txBody>
          <a:bodyPr wrap="square" rtlCol="0">
            <a:spAutoFit/>
          </a:bodyPr>
          <a:lstStyle/>
          <a:p>
            <a:pPr marL="285750" lvl="0" indent="-285750">
              <a:buFont typeface="Arial" panose="020B0604020202020204" pitchFamily="34" charset="0"/>
              <a:buChar char="•"/>
            </a:pPr>
            <a:r>
              <a:rPr lang="en-US" dirty="0"/>
              <a:t>Both challenges and opportunities</a:t>
            </a:r>
            <a:endParaRPr lang="en-US" b="1" dirty="0"/>
          </a:p>
          <a:p>
            <a:pPr marL="285750" lvl="0" indent="-285750">
              <a:buFont typeface="Arial" panose="020B0604020202020204" pitchFamily="34" charset="0"/>
              <a:buChar char="•"/>
            </a:pPr>
            <a:r>
              <a:rPr lang="en-US" dirty="0"/>
              <a:t>Understanding role of machine learning in clinical context from data collection to clinical decision-making</a:t>
            </a:r>
            <a:endParaRPr lang="en-US" b="1" dirty="0"/>
          </a:p>
          <a:p>
            <a:endParaRPr lang="en-US" dirty="0"/>
          </a:p>
        </p:txBody>
      </p:sp>
      <p:sp>
        <p:nvSpPr>
          <p:cNvPr id="6" name="TextBox 5">
            <a:extLst>
              <a:ext uri="{FF2B5EF4-FFF2-40B4-BE49-F238E27FC236}">
                <a16:creationId xmlns:a16="http://schemas.microsoft.com/office/drawing/2014/main" id="{F626C5F0-C659-4D0F-9D53-D30A987FBE72}"/>
              </a:ext>
            </a:extLst>
          </p:cNvPr>
          <p:cNvSpPr txBox="1"/>
          <p:nvPr/>
        </p:nvSpPr>
        <p:spPr>
          <a:xfrm>
            <a:off x="4535183" y="4751198"/>
            <a:ext cx="6412787" cy="1200329"/>
          </a:xfrm>
          <a:prstGeom prst="rect">
            <a:avLst/>
          </a:prstGeom>
          <a:noFill/>
        </p:spPr>
        <p:txBody>
          <a:bodyPr wrap="square" rtlCol="0">
            <a:spAutoFit/>
          </a:bodyPr>
          <a:lstStyle/>
          <a:p>
            <a:pPr marL="285750" lvl="0" indent="-285750">
              <a:buFont typeface="Arial" panose="020B0604020202020204" pitchFamily="34" charset="0"/>
              <a:buChar char="•"/>
            </a:pPr>
            <a:r>
              <a:rPr lang="en-US" dirty="0"/>
              <a:t>Share responsibility for meaningful use of machine learning</a:t>
            </a:r>
            <a:endParaRPr lang="en-US" b="1" dirty="0"/>
          </a:p>
          <a:p>
            <a:pPr marL="285750" lvl="0" indent="-285750">
              <a:buFont typeface="Arial" panose="020B0604020202020204" pitchFamily="34" charset="0"/>
              <a:buChar char="•"/>
            </a:pPr>
            <a:r>
              <a:rPr lang="en-US" dirty="0"/>
              <a:t>Be aware of skills and competencies (e.g., improve data quality, use of standardized language, extracting relevant variables) </a:t>
            </a:r>
          </a:p>
          <a:p>
            <a:endParaRPr lang="en-US" dirty="0"/>
          </a:p>
        </p:txBody>
      </p:sp>
    </p:spTree>
    <p:extLst>
      <p:ext uri="{BB962C8B-B14F-4D97-AF65-F5344CB8AC3E}">
        <p14:creationId xmlns:p14="http://schemas.microsoft.com/office/powerpoint/2010/main" val="391090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76F67-2EA0-4D74-9DAA-7A5C5481A199}"/>
              </a:ext>
            </a:extLst>
          </p:cNvPr>
          <p:cNvSpPr>
            <a:spLocks noGrp="1"/>
          </p:cNvSpPr>
          <p:nvPr>
            <p:ph type="title"/>
          </p:nvPr>
        </p:nvSpPr>
        <p:spPr/>
        <p:txBody>
          <a:bodyPr/>
          <a:lstStyle/>
          <a:p>
            <a:r>
              <a:rPr lang="en-US" dirty="0"/>
              <a:t>Thank You !</a:t>
            </a:r>
          </a:p>
        </p:txBody>
      </p:sp>
      <p:sp>
        <p:nvSpPr>
          <p:cNvPr id="3" name="Content Placeholder 2">
            <a:extLst>
              <a:ext uri="{FF2B5EF4-FFF2-40B4-BE49-F238E27FC236}">
                <a16:creationId xmlns:a16="http://schemas.microsoft.com/office/drawing/2014/main" id="{F67044C5-C22F-4D4C-A40B-E114DD0B163A}"/>
              </a:ext>
            </a:extLst>
          </p:cNvPr>
          <p:cNvSpPr>
            <a:spLocks noGrp="1"/>
          </p:cNvSpPr>
          <p:nvPr>
            <p:ph idx="1"/>
          </p:nvPr>
        </p:nvSpPr>
        <p:spPr/>
        <p:txBody>
          <a:bodyPr/>
          <a:lstStyle/>
          <a:p>
            <a:r>
              <a:rPr lang="en-US" dirty="0"/>
              <a:t>Questions? </a:t>
            </a:r>
          </a:p>
        </p:txBody>
      </p:sp>
      <p:sp>
        <p:nvSpPr>
          <p:cNvPr id="4" name="TextBox 3">
            <a:extLst>
              <a:ext uri="{FF2B5EF4-FFF2-40B4-BE49-F238E27FC236}">
                <a16:creationId xmlns:a16="http://schemas.microsoft.com/office/drawing/2014/main" id="{F890354A-387B-4D2B-87B3-475D86D2594E}"/>
              </a:ext>
            </a:extLst>
          </p:cNvPr>
          <p:cNvSpPr txBox="1"/>
          <p:nvPr/>
        </p:nvSpPr>
        <p:spPr>
          <a:xfrm>
            <a:off x="1097280" y="4382840"/>
            <a:ext cx="6305071" cy="1831271"/>
          </a:xfrm>
          <a:prstGeom prst="rect">
            <a:avLst/>
          </a:prstGeom>
          <a:noFill/>
        </p:spPr>
        <p:txBody>
          <a:bodyPr wrap="square" rtlCol="0">
            <a:spAutoFit/>
          </a:bodyPr>
          <a:lstStyle/>
          <a:p>
            <a:pPr lvl="0"/>
            <a:r>
              <a:rPr lang="en-CA" sz="2000" dirty="0">
                <a:solidFill>
                  <a:schemeClr val="accent2"/>
                </a:solidFill>
              </a:rPr>
              <a:t>Jae-Yung Kwon, RN, PhD (c)</a:t>
            </a:r>
          </a:p>
          <a:p>
            <a:pPr lvl="0">
              <a:defRPr/>
            </a:pPr>
            <a:r>
              <a:rPr lang="en-US" sz="2000" dirty="0">
                <a:solidFill>
                  <a:prstClr val="black"/>
                </a:solidFill>
              </a:rPr>
              <a:t>Registered Nurse &amp; PhD Candidate, School of Nursing, UBC (sub-specialization in Measurement, Evaluation and Research Methodology, Faculty of Education</a:t>
            </a:r>
            <a:r>
              <a:rPr lang="en-US" sz="2000" dirty="0">
                <a:solidFill>
                  <a:schemeClr val="tx1">
                    <a:lumMod val="85000"/>
                    <a:lumOff val="15000"/>
                  </a:schemeClr>
                </a:solidFill>
              </a:rPr>
              <a:t>)</a:t>
            </a:r>
            <a:endParaRPr lang="en-CA" sz="2000" dirty="0">
              <a:solidFill>
                <a:schemeClr val="accent1">
                  <a:lumMod val="75000"/>
                </a:schemeClr>
              </a:solidFill>
            </a:endParaRPr>
          </a:p>
          <a:p>
            <a:pPr lvl="0">
              <a:defRPr/>
            </a:pPr>
            <a:r>
              <a:rPr lang="en-CA" sz="2000" dirty="0">
                <a:solidFill>
                  <a:schemeClr val="accent1">
                    <a:lumMod val="75000"/>
                  </a:schemeClr>
                </a:solidFill>
              </a:rPr>
              <a:t>jykn@jykngroup.com</a:t>
            </a:r>
            <a:endParaRPr lang="en-CA" sz="1300" dirty="0">
              <a:solidFill>
                <a:prstClr val="black"/>
              </a:solidFill>
            </a:endParaRPr>
          </a:p>
          <a:p>
            <a:endParaRPr lang="en-CA" sz="1300" dirty="0"/>
          </a:p>
        </p:txBody>
      </p:sp>
    </p:spTree>
    <p:extLst>
      <p:ext uri="{BB962C8B-B14F-4D97-AF65-F5344CB8AC3E}">
        <p14:creationId xmlns:p14="http://schemas.microsoft.com/office/powerpoint/2010/main" val="3186647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00EC-F544-4778-B8A4-4E038DA82174}"/>
              </a:ext>
            </a:extLst>
          </p:cNvPr>
          <p:cNvSpPr>
            <a:spLocks noGrp="1"/>
          </p:cNvSpPr>
          <p:nvPr>
            <p:ph type="title"/>
          </p:nvPr>
        </p:nvSpPr>
        <p:spPr/>
        <p:txBody>
          <a:bodyPr/>
          <a:lstStyle/>
          <a:p>
            <a:r>
              <a:rPr lang="en-US" dirty="0"/>
              <a:t>Motivation for the study </a:t>
            </a:r>
          </a:p>
        </p:txBody>
      </p:sp>
      <p:sp>
        <p:nvSpPr>
          <p:cNvPr id="3" name="Content Placeholder 2">
            <a:extLst>
              <a:ext uri="{FF2B5EF4-FFF2-40B4-BE49-F238E27FC236}">
                <a16:creationId xmlns:a16="http://schemas.microsoft.com/office/drawing/2014/main" id="{0029E296-209E-45A4-8090-DD264B107058}"/>
              </a:ext>
            </a:extLst>
          </p:cNvPr>
          <p:cNvSpPr>
            <a:spLocks noGrp="1"/>
          </p:cNvSpPr>
          <p:nvPr>
            <p:ph idx="1"/>
          </p:nvPr>
        </p:nvSpPr>
        <p:spPr/>
        <p:txBody>
          <a:bodyPr>
            <a:noAutofit/>
          </a:bodyPr>
          <a:lstStyle/>
          <a:p>
            <a:pPr>
              <a:lnSpc>
                <a:spcPct val="100000"/>
              </a:lnSpc>
              <a:buFont typeface="Arial" panose="020B0604020202020204" pitchFamily="34" charset="0"/>
              <a:buChar char="•"/>
            </a:pPr>
            <a:r>
              <a:rPr lang="en-US" sz="2200" dirty="0"/>
              <a:t> Machine learning has great potential to provide insights to “big data”</a:t>
            </a:r>
          </a:p>
          <a:p>
            <a:pPr>
              <a:lnSpc>
                <a:spcPct val="100000"/>
              </a:lnSpc>
              <a:buFont typeface="Arial" panose="020B0604020202020204" pitchFamily="34" charset="0"/>
              <a:buChar char="•"/>
            </a:pPr>
            <a:r>
              <a:rPr lang="en-US" sz="2200" i="1" dirty="0"/>
              <a:t> However</a:t>
            </a:r>
            <a:r>
              <a:rPr lang="en-US" sz="2200" dirty="0"/>
              <a:t>, the challenge is how to help nurses understand what it is and adopt it in their practice</a:t>
            </a:r>
          </a:p>
          <a:p>
            <a:pPr>
              <a:lnSpc>
                <a:spcPct val="100000"/>
              </a:lnSpc>
              <a:buFont typeface="Arial" panose="020B0604020202020204" pitchFamily="34" charset="0"/>
              <a:buChar char="•"/>
            </a:pPr>
            <a:r>
              <a:rPr lang="en-US" sz="2200" dirty="0"/>
              <a:t> The key to ensuring that machine learning performs well is to interpret and act on the information given</a:t>
            </a:r>
          </a:p>
          <a:p>
            <a:pPr>
              <a:lnSpc>
                <a:spcPct val="100000"/>
              </a:lnSpc>
              <a:buFont typeface="Arial" panose="020B0604020202020204" pitchFamily="34" charset="0"/>
              <a:buChar char="•"/>
            </a:pPr>
            <a:r>
              <a:rPr lang="en-US" sz="2200" dirty="0"/>
              <a:t> This requires full participation of nurses (largest healthcare professionals) to maximize the benefits of machine learning</a:t>
            </a:r>
          </a:p>
        </p:txBody>
      </p:sp>
    </p:spTree>
    <p:extLst>
      <p:ext uri="{BB962C8B-B14F-4D97-AF65-F5344CB8AC3E}">
        <p14:creationId xmlns:p14="http://schemas.microsoft.com/office/powerpoint/2010/main" val="398024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0E72-0F3B-48D8-978D-DE66FA5D093E}"/>
              </a:ext>
            </a:extLst>
          </p:cNvPr>
          <p:cNvSpPr>
            <a:spLocks noGrp="1"/>
          </p:cNvSpPr>
          <p:nvPr>
            <p:ph type="title"/>
          </p:nvPr>
        </p:nvSpPr>
        <p:spPr/>
        <p:txBody>
          <a:bodyPr/>
          <a:lstStyle/>
          <a:p>
            <a:r>
              <a:rPr lang="en-US" dirty="0"/>
              <a:t>The need for knowledge translation for clinicians…</a:t>
            </a:r>
          </a:p>
        </p:txBody>
      </p:sp>
      <p:pic>
        <p:nvPicPr>
          <p:cNvPr id="5" name="Picture 4">
            <a:extLst>
              <a:ext uri="{FF2B5EF4-FFF2-40B4-BE49-F238E27FC236}">
                <a16:creationId xmlns:a16="http://schemas.microsoft.com/office/drawing/2014/main" id="{614A3746-7D56-48FA-92CF-90A374790B5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29529" y="2196041"/>
            <a:ext cx="5348461" cy="3115573"/>
          </a:xfrm>
          <a:prstGeom prst="rect">
            <a:avLst/>
          </a:prstGeom>
        </p:spPr>
      </p:pic>
      <p:pic>
        <p:nvPicPr>
          <p:cNvPr id="7" name="Content Placeholder 3">
            <a:extLst>
              <a:ext uri="{FF2B5EF4-FFF2-40B4-BE49-F238E27FC236}">
                <a16:creationId xmlns:a16="http://schemas.microsoft.com/office/drawing/2014/main" id="{3B132F86-321C-41C4-8868-38CCF883226A}"/>
              </a:ext>
            </a:extLst>
          </p:cNvPr>
          <p:cNvPicPr>
            <a:picLocks noGrp="1" noChangeAspect="1"/>
          </p:cNvPicPr>
          <p:nvPr/>
        </p:nvPicPr>
        <p:blipFill>
          <a:blip r:embed="rId4"/>
          <a:stretch>
            <a:fillRect/>
          </a:stretch>
        </p:blipFill>
        <p:spPr>
          <a:xfrm>
            <a:off x="1247574" y="1834808"/>
            <a:ext cx="4190356" cy="4233415"/>
          </a:xfrm>
          <a:prstGeom prst="rect">
            <a:avLst/>
          </a:prstGeom>
        </p:spPr>
      </p:pic>
    </p:spTree>
    <p:extLst>
      <p:ext uri="{BB962C8B-B14F-4D97-AF65-F5344CB8AC3E}">
        <p14:creationId xmlns:p14="http://schemas.microsoft.com/office/powerpoint/2010/main" val="190265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E1DCE36-2709-4CAD-A402-22D8634CBA76}"/>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How to reach broader clinical audience?</a:t>
            </a:r>
          </a:p>
        </p:txBody>
      </p:sp>
      <p:sp>
        <p:nvSpPr>
          <p:cNvPr id="8" name="Content Placeholder 7">
            <a:extLst>
              <a:ext uri="{FF2B5EF4-FFF2-40B4-BE49-F238E27FC236}">
                <a16:creationId xmlns:a16="http://schemas.microsoft.com/office/drawing/2014/main" id="{5F4389EA-26F4-4A42-825D-1E05A9BBA76A}"/>
              </a:ext>
            </a:extLst>
          </p:cNvPr>
          <p:cNvSpPr>
            <a:spLocks noGrp="1"/>
          </p:cNvSpPr>
          <p:nvPr>
            <p:ph idx="1"/>
          </p:nvPr>
        </p:nvSpPr>
        <p:spPr>
          <a:xfrm>
            <a:off x="492371" y="2653800"/>
            <a:ext cx="3084844" cy="3335519"/>
          </a:xfrm>
        </p:spPr>
        <p:txBody>
          <a:bodyPr>
            <a:normAutofit/>
          </a:bodyPr>
          <a:lstStyle/>
          <a:p>
            <a:endParaRPr lang="en-US" sz="1500" dirty="0">
              <a:solidFill>
                <a:srgbClr val="FFFFFF"/>
              </a:solidFill>
            </a:endParaRPr>
          </a:p>
          <a:p>
            <a:endParaRPr lang="en-US" sz="1500" dirty="0">
              <a:solidFill>
                <a:srgbClr val="FFFFFF"/>
              </a:solidFill>
            </a:endParaRPr>
          </a:p>
          <a:p>
            <a:endParaRPr lang="en-US" sz="1500" dirty="0">
              <a:solidFill>
                <a:srgbClr val="FFFFFF"/>
              </a:solidFill>
            </a:endParaRPr>
          </a:p>
        </p:txBody>
      </p:sp>
      <p:sp>
        <p:nvSpPr>
          <p:cNvPr id="15" name="Rectangle 14">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a:extLst>
              <a:ext uri="{FF2B5EF4-FFF2-40B4-BE49-F238E27FC236}">
                <a16:creationId xmlns:a16="http://schemas.microsoft.com/office/drawing/2014/main" id="{01D8BA7D-397C-46FC-B2B8-C056FA98E27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586" r="2" b="17981"/>
          <a:stretch/>
        </p:blipFill>
        <p:spPr>
          <a:xfrm>
            <a:off x="4446484" y="453390"/>
            <a:ext cx="7253145" cy="5951220"/>
          </a:xfrm>
          <a:prstGeom prst="rect">
            <a:avLst/>
          </a:prstGeom>
        </p:spPr>
      </p:pic>
    </p:spTree>
    <p:extLst>
      <p:ext uri="{BB962C8B-B14F-4D97-AF65-F5344CB8AC3E}">
        <p14:creationId xmlns:p14="http://schemas.microsoft.com/office/powerpoint/2010/main" val="189589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2E87-090F-4427-912A-09AF63AE4061}"/>
              </a:ext>
            </a:extLst>
          </p:cNvPr>
          <p:cNvSpPr>
            <a:spLocks noGrp="1"/>
          </p:cNvSpPr>
          <p:nvPr>
            <p:ph type="ctrTitle"/>
          </p:nvPr>
        </p:nvSpPr>
        <p:spPr/>
        <p:txBody>
          <a:bodyPr/>
          <a:lstStyle/>
          <a:p>
            <a:r>
              <a:rPr lang="en-US" dirty="0"/>
              <a:t>Case example of machine learning</a:t>
            </a:r>
          </a:p>
        </p:txBody>
      </p:sp>
      <p:sp>
        <p:nvSpPr>
          <p:cNvPr id="3" name="Subtitle 2">
            <a:extLst>
              <a:ext uri="{FF2B5EF4-FFF2-40B4-BE49-F238E27FC236}">
                <a16:creationId xmlns:a16="http://schemas.microsoft.com/office/drawing/2014/main" id="{658B763A-3AE8-4645-846C-B29152780277}"/>
              </a:ext>
            </a:extLst>
          </p:cNvPr>
          <p:cNvSpPr>
            <a:spLocks noGrp="1"/>
          </p:cNvSpPr>
          <p:nvPr>
            <p:ph type="subTitle" idx="1"/>
          </p:nvPr>
        </p:nvSpPr>
        <p:spPr/>
        <p:txBody>
          <a:bodyPr/>
          <a:lstStyle/>
          <a:p>
            <a:r>
              <a:rPr lang="en-US" dirty="0"/>
              <a:t>Predicting early hospital readmission (30 days) in patients with Diabetes</a:t>
            </a:r>
          </a:p>
        </p:txBody>
      </p:sp>
    </p:spTree>
    <p:extLst>
      <p:ext uri="{BB962C8B-B14F-4D97-AF65-F5344CB8AC3E}">
        <p14:creationId xmlns:p14="http://schemas.microsoft.com/office/powerpoint/2010/main" val="221545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F2C8-B65D-466A-B286-4AD2034A6F13}"/>
              </a:ext>
            </a:extLst>
          </p:cNvPr>
          <p:cNvSpPr>
            <a:spLocks noGrp="1"/>
          </p:cNvSpPr>
          <p:nvPr>
            <p:ph type="title"/>
          </p:nvPr>
        </p:nvSpPr>
        <p:spPr/>
        <p:txBody>
          <a:bodyPr/>
          <a:lstStyle/>
          <a:p>
            <a:r>
              <a:rPr lang="en-US" dirty="0"/>
              <a:t>What is data science? </a:t>
            </a:r>
          </a:p>
        </p:txBody>
      </p:sp>
      <p:pic>
        <p:nvPicPr>
          <p:cNvPr id="6" name="Graphic 5" descr="Database">
            <a:extLst>
              <a:ext uri="{FF2B5EF4-FFF2-40B4-BE49-F238E27FC236}">
                <a16:creationId xmlns:a16="http://schemas.microsoft.com/office/drawing/2014/main" id="{E2E95A19-AD53-483F-A799-F31F13AC006B}"/>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364256" y="3601053"/>
            <a:ext cx="1421054" cy="1421054"/>
          </a:xfrm>
          <a:prstGeom prst="rect">
            <a:avLst/>
          </a:prstGeom>
        </p:spPr>
      </p:pic>
      <p:pic>
        <p:nvPicPr>
          <p:cNvPr id="8" name="Graphic 7" descr="Test tubes">
            <a:extLst>
              <a:ext uri="{FF2B5EF4-FFF2-40B4-BE49-F238E27FC236}">
                <a16:creationId xmlns:a16="http://schemas.microsoft.com/office/drawing/2014/main" id="{CFC3B101-AA35-41BB-ADCF-A3245ABCD8FC}"/>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454087" y="2766733"/>
            <a:ext cx="914400" cy="914400"/>
          </a:xfrm>
          <a:prstGeom prst="rect">
            <a:avLst/>
          </a:prstGeom>
        </p:spPr>
      </p:pic>
      <p:pic>
        <p:nvPicPr>
          <p:cNvPr id="10" name="Graphic 9" descr="Smart Phone">
            <a:extLst>
              <a:ext uri="{FF2B5EF4-FFF2-40B4-BE49-F238E27FC236}">
                <a16:creationId xmlns:a16="http://schemas.microsoft.com/office/drawing/2014/main" id="{845AA3F7-E989-498C-B353-7155B9BA2050}"/>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3479574" y="3855366"/>
            <a:ext cx="914400" cy="914400"/>
          </a:xfrm>
          <a:prstGeom prst="rect">
            <a:avLst/>
          </a:prstGeom>
        </p:spPr>
      </p:pic>
      <p:pic>
        <p:nvPicPr>
          <p:cNvPr id="12" name="Graphic 11" descr="Person in wheelchair">
            <a:extLst>
              <a:ext uri="{FF2B5EF4-FFF2-40B4-BE49-F238E27FC236}">
                <a16:creationId xmlns:a16="http://schemas.microsoft.com/office/drawing/2014/main" id="{B0992EEA-6413-4B02-91CA-EB7EF3537E33}"/>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7279864" y="5173552"/>
            <a:ext cx="914400" cy="914400"/>
          </a:xfrm>
          <a:prstGeom prst="rect">
            <a:avLst/>
          </a:prstGeom>
        </p:spPr>
      </p:pic>
      <p:pic>
        <p:nvPicPr>
          <p:cNvPr id="14" name="Graphic 13" descr="Doctor">
            <a:extLst>
              <a:ext uri="{FF2B5EF4-FFF2-40B4-BE49-F238E27FC236}">
                <a16:creationId xmlns:a16="http://schemas.microsoft.com/office/drawing/2014/main" id="{CFC4F695-DD97-4F7C-9AEC-CCF944C0392E}"/>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3775224" y="2483909"/>
            <a:ext cx="914400" cy="914400"/>
          </a:xfrm>
          <a:prstGeom prst="rect">
            <a:avLst/>
          </a:prstGeom>
        </p:spPr>
      </p:pic>
      <p:pic>
        <p:nvPicPr>
          <p:cNvPr id="22" name="Graphic 21" descr="Lungs">
            <a:extLst>
              <a:ext uri="{FF2B5EF4-FFF2-40B4-BE49-F238E27FC236}">
                <a16:creationId xmlns:a16="http://schemas.microsoft.com/office/drawing/2014/main" id="{785D5877-EA98-450C-A4BA-C6681B4AC89D}"/>
              </a:ext>
            </a:extLst>
          </p:cNvPr>
          <p:cNvPicPr>
            <a:picLocks noChangeAspect="1"/>
          </p:cNvPicPr>
          <p:nvPr/>
        </p:nvPicPr>
        <p:blipFill>
          <a:blip r:embed="rId13">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7775876" y="3818912"/>
            <a:ext cx="914400" cy="914400"/>
          </a:xfrm>
          <a:prstGeom prst="rect">
            <a:avLst/>
          </a:prstGeom>
        </p:spPr>
      </p:pic>
      <p:pic>
        <p:nvPicPr>
          <p:cNvPr id="26" name="Graphic 25" descr="Line arrow Slight curve">
            <a:extLst>
              <a:ext uri="{FF2B5EF4-FFF2-40B4-BE49-F238E27FC236}">
                <a16:creationId xmlns:a16="http://schemas.microsoft.com/office/drawing/2014/main" id="{6CB3674A-6E44-4348-BF62-6689772089FE}"/>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rot="19511331">
            <a:off x="4687796" y="4882200"/>
            <a:ext cx="914400" cy="914400"/>
          </a:xfrm>
          <a:prstGeom prst="rect">
            <a:avLst/>
          </a:prstGeom>
        </p:spPr>
      </p:pic>
      <p:pic>
        <p:nvPicPr>
          <p:cNvPr id="28" name="Graphic 27" descr="Line arrow Straight">
            <a:extLst>
              <a:ext uri="{FF2B5EF4-FFF2-40B4-BE49-F238E27FC236}">
                <a16:creationId xmlns:a16="http://schemas.microsoft.com/office/drawing/2014/main" id="{304F576E-502D-405B-899D-B4788FC6C671}"/>
              </a:ext>
            </a:extLst>
          </p:cNvPr>
          <p:cNvPicPr>
            <a:picLocks noChangeAspect="1"/>
          </p:cNvPicPr>
          <p:nvPr/>
        </p:nvPicPr>
        <p:blipFill>
          <a:blip r:embed="rId17">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rot="10800000">
            <a:off x="4404063" y="3855366"/>
            <a:ext cx="914400" cy="914400"/>
          </a:xfrm>
          <a:prstGeom prst="rect">
            <a:avLst/>
          </a:prstGeom>
        </p:spPr>
      </p:pic>
      <p:pic>
        <p:nvPicPr>
          <p:cNvPr id="30" name="Graphic 29" descr="Line arrow Clockwise curve">
            <a:extLst>
              <a:ext uri="{FF2B5EF4-FFF2-40B4-BE49-F238E27FC236}">
                <a16:creationId xmlns:a16="http://schemas.microsoft.com/office/drawing/2014/main" id="{F0A57257-6580-48ED-B8F8-335D534A3D87}"/>
              </a:ext>
            </a:extLst>
          </p:cNvPr>
          <p:cNvPicPr>
            <a:picLocks noChangeAspect="1"/>
          </p:cNvPicPr>
          <p:nvPr/>
        </p:nvPicPr>
        <p:blipFill>
          <a:blip r:embed="rId19">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rot="9800200">
            <a:off x="4602204" y="3035026"/>
            <a:ext cx="914400" cy="914400"/>
          </a:xfrm>
          <a:prstGeom prst="rect">
            <a:avLst/>
          </a:prstGeom>
        </p:spPr>
      </p:pic>
      <p:pic>
        <p:nvPicPr>
          <p:cNvPr id="39" name="Graphic 38" descr="Line arrow Straight">
            <a:extLst>
              <a:ext uri="{FF2B5EF4-FFF2-40B4-BE49-F238E27FC236}">
                <a16:creationId xmlns:a16="http://schemas.microsoft.com/office/drawing/2014/main" id="{43F9B346-5EDF-48FD-AAFD-398440C3CD87}"/>
              </a:ext>
            </a:extLst>
          </p:cNvPr>
          <p:cNvPicPr>
            <a:picLocks noChangeAspect="1"/>
          </p:cNvPicPr>
          <p:nvPr/>
        </p:nvPicPr>
        <p:blipFill>
          <a:blip r:embed="rId17">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6771944" y="3902236"/>
            <a:ext cx="914400" cy="914400"/>
          </a:xfrm>
          <a:prstGeom prst="rect">
            <a:avLst/>
          </a:prstGeom>
        </p:spPr>
      </p:pic>
      <p:pic>
        <p:nvPicPr>
          <p:cNvPr id="43" name="Graphic 42" descr="Line arrow Clockwise curve">
            <a:extLst>
              <a:ext uri="{FF2B5EF4-FFF2-40B4-BE49-F238E27FC236}">
                <a16:creationId xmlns:a16="http://schemas.microsoft.com/office/drawing/2014/main" id="{288B3055-38B3-4E6E-8DD3-A287F70073E9}"/>
              </a:ext>
            </a:extLst>
          </p:cNvPr>
          <p:cNvPicPr>
            <a:picLocks noChangeAspect="1"/>
          </p:cNvPicPr>
          <p:nvPr/>
        </p:nvPicPr>
        <p:blipFill>
          <a:blip r:embed="rId19">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rot="19259766">
            <a:off x="6404536" y="4882200"/>
            <a:ext cx="914400" cy="914400"/>
          </a:xfrm>
          <a:prstGeom prst="rect">
            <a:avLst/>
          </a:prstGeom>
        </p:spPr>
      </p:pic>
      <p:pic>
        <p:nvPicPr>
          <p:cNvPr id="44" name="Graphic 43" descr="Line arrow Slight curve">
            <a:extLst>
              <a:ext uri="{FF2B5EF4-FFF2-40B4-BE49-F238E27FC236}">
                <a16:creationId xmlns:a16="http://schemas.microsoft.com/office/drawing/2014/main" id="{AF8AEF35-9CEE-43D5-AECB-9B671BFFA880}"/>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rot="8284604">
            <a:off x="6544225" y="3116892"/>
            <a:ext cx="914400" cy="914400"/>
          </a:xfrm>
          <a:prstGeom prst="rect">
            <a:avLst/>
          </a:prstGeom>
        </p:spPr>
      </p:pic>
      <p:pic>
        <p:nvPicPr>
          <p:cNvPr id="45" name="Graphic 44" descr="Line arrow Straight">
            <a:extLst>
              <a:ext uri="{FF2B5EF4-FFF2-40B4-BE49-F238E27FC236}">
                <a16:creationId xmlns:a16="http://schemas.microsoft.com/office/drawing/2014/main" id="{1C8940FF-1519-4116-AC0A-184530035369}"/>
              </a:ext>
            </a:extLst>
          </p:cNvPr>
          <p:cNvPicPr>
            <a:picLocks noChangeAspect="1"/>
          </p:cNvPicPr>
          <p:nvPr/>
        </p:nvPicPr>
        <p:blipFill>
          <a:blip r:embed="rId17">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rot="16200000">
            <a:off x="5617583" y="2679683"/>
            <a:ext cx="914400" cy="914400"/>
          </a:xfrm>
          <a:prstGeom prst="rect">
            <a:avLst/>
          </a:prstGeom>
        </p:spPr>
      </p:pic>
      <p:pic>
        <p:nvPicPr>
          <p:cNvPr id="46" name="Graphic 45" descr="Medicine">
            <a:extLst>
              <a:ext uri="{FF2B5EF4-FFF2-40B4-BE49-F238E27FC236}">
                <a16:creationId xmlns:a16="http://schemas.microsoft.com/office/drawing/2014/main" id="{16317558-41AF-493A-8BF7-60AB1F3EA052}"/>
              </a:ext>
            </a:extLst>
          </p:cNvPr>
          <p:cNvPicPr>
            <a:picLocks noChangeAspect="1"/>
          </p:cNvPicPr>
          <p:nvPr/>
        </p:nvPicPr>
        <p:blipFill>
          <a:blip r:embed="rId21">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p:blipFill>
        <p:spPr>
          <a:xfrm>
            <a:off x="3885189" y="5133437"/>
            <a:ext cx="914400" cy="914400"/>
          </a:xfrm>
          <a:prstGeom prst="rect">
            <a:avLst/>
          </a:prstGeom>
        </p:spPr>
      </p:pic>
      <p:pic>
        <p:nvPicPr>
          <p:cNvPr id="50" name="Graphic 49" descr="Hospital">
            <a:extLst>
              <a:ext uri="{FF2B5EF4-FFF2-40B4-BE49-F238E27FC236}">
                <a16:creationId xmlns:a16="http://schemas.microsoft.com/office/drawing/2014/main" id="{A3EF76B8-A22F-4959-B6A1-B01F6096D1C7}"/>
              </a:ext>
            </a:extLst>
          </p:cNvPr>
          <p:cNvPicPr>
            <a:picLocks noChangeAspect="1"/>
          </p:cNvPicPr>
          <p:nvPr/>
        </p:nvPicPr>
        <p:blipFill>
          <a:blip r:embed="rId23">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5610803" y="1786077"/>
            <a:ext cx="914400" cy="914400"/>
          </a:xfrm>
          <a:prstGeom prst="rect">
            <a:avLst/>
          </a:prstGeom>
        </p:spPr>
      </p:pic>
    </p:spTree>
    <p:extLst>
      <p:ext uri="{BB962C8B-B14F-4D97-AF65-F5344CB8AC3E}">
        <p14:creationId xmlns:p14="http://schemas.microsoft.com/office/powerpoint/2010/main" val="243960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B8AF752-9828-4D35-BCBA-9DB4AAD5C1C1}"/>
              </a:ext>
            </a:extLst>
          </p:cNvPr>
          <p:cNvSpPr/>
          <p:nvPr/>
        </p:nvSpPr>
        <p:spPr>
          <a:xfrm>
            <a:off x="1103637" y="1710908"/>
            <a:ext cx="9984725" cy="3850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9D9681C3-574F-4EFC-A4A9-DA3E33002399}"/>
              </a:ext>
            </a:extLst>
          </p:cNvPr>
          <p:cNvSpPr>
            <a:spLocks noGrp="1"/>
          </p:cNvSpPr>
          <p:nvPr>
            <p:ph type="title"/>
          </p:nvPr>
        </p:nvSpPr>
        <p:spPr/>
        <p:txBody>
          <a:bodyPr/>
          <a:lstStyle/>
          <a:p>
            <a:r>
              <a:rPr lang="en-US" dirty="0"/>
              <a:t>Supervised machine learning using clinical data</a:t>
            </a:r>
          </a:p>
        </p:txBody>
      </p:sp>
      <p:sp>
        <p:nvSpPr>
          <p:cNvPr id="37" name="TextBox 36">
            <a:extLst>
              <a:ext uri="{FF2B5EF4-FFF2-40B4-BE49-F238E27FC236}">
                <a16:creationId xmlns:a16="http://schemas.microsoft.com/office/drawing/2014/main" id="{D0597441-BBE4-462C-81F4-C5D5AFA75AE9}"/>
              </a:ext>
            </a:extLst>
          </p:cNvPr>
          <p:cNvSpPr txBox="1"/>
          <p:nvPr/>
        </p:nvSpPr>
        <p:spPr>
          <a:xfrm>
            <a:off x="4464037" y="1710908"/>
            <a:ext cx="2518670" cy="461665"/>
          </a:xfrm>
          <a:prstGeom prst="rect">
            <a:avLst/>
          </a:prstGeom>
          <a:noFill/>
        </p:spPr>
        <p:txBody>
          <a:bodyPr wrap="square" rtlCol="0">
            <a:spAutoFit/>
          </a:bodyPr>
          <a:lstStyle/>
          <a:p>
            <a:r>
              <a:rPr lang="en-US" sz="2400" b="1" dirty="0"/>
              <a:t>Clinical Context</a:t>
            </a:r>
          </a:p>
        </p:txBody>
      </p:sp>
      <p:grpSp>
        <p:nvGrpSpPr>
          <p:cNvPr id="53" name="Group 52">
            <a:extLst>
              <a:ext uri="{FF2B5EF4-FFF2-40B4-BE49-F238E27FC236}">
                <a16:creationId xmlns:a16="http://schemas.microsoft.com/office/drawing/2014/main" id="{76750036-FF4E-4CE3-8F68-873C32B5F465}"/>
              </a:ext>
            </a:extLst>
          </p:cNvPr>
          <p:cNvGrpSpPr/>
          <p:nvPr/>
        </p:nvGrpSpPr>
        <p:grpSpPr>
          <a:xfrm>
            <a:off x="1916949" y="2900937"/>
            <a:ext cx="8711147" cy="1504439"/>
            <a:chOff x="1206765" y="3370910"/>
            <a:chExt cx="8711147" cy="1504439"/>
          </a:xfrm>
        </p:grpSpPr>
        <p:pic>
          <p:nvPicPr>
            <p:cNvPr id="7" name="Graphic 6" descr="Head with gears">
              <a:extLst>
                <a:ext uri="{FF2B5EF4-FFF2-40B4-BE49-F238E27FC236}">
                  <a16:creationId xmlns:a16="http://schemas.microsoft.com/office/drawing/2014/main" id="{161E58C9-C65A-41F0-A64E-3E18129C771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440159" y="3760055"/>
              <a:ext cx="914400" cy="914400"/>
            </a:xfrm>
            <a:prstGeom prst="rect">
              <a:avLst/>
            </a:prstGeom>
          </p:spPr>
        </p:pic>
        <p:pic>
          <p:nvPicPr>
            <p:cNvPr id="9" name="Graphic 8" descr="Playbook">
              <a:extLst>
                <a:ext uri="{FF2B5EF4-FFF2-40B4-BE49-F238E27FC236}">
                  <a16:creationId xmlns:a16="http://schemas.microsoft.com/office/drawing/2014/main" id="{0B7E6B9D-96AF-4095-87B4-74923088BF33}"/>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314770" y="3732841"/>
              <a:ext cx="914400" cy="914400"/>
            </a:xfrm>
            <a:prstGeom prst="rect">
              <a:avLst/>
            </a:prstGeom>
          </p:spPr>
        </p:pic>
        <p:pic>
          <p:nvPicPr>
            <p:cNvPr id="22" name="Graphic 21" descr="Database">
              <a:extLst>
                <a:ext uri="{FF2B5EF4-FFF2-40B4-BE49-F238E27FC236}">
                  <a16:creationId xmlns:a16="http://schemas.microsoft.com/office/drawing/2014/main" id="{422FD95A-E2D3-4135-ADEA-F057B0322282}"/>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206765" y="3454295"/>
              <a:ext cx="1421054" cy="1421054"/>
            </a:xfrm>
            <a:prstGeom prst="rect">
              <a:avLst/>
            </a:prstGeom>
          </p:spPr>
        </p:pic>
        <p:pic>
          <p:nvPicPr>
            <p:cNvPr id="25" name="Graphic 24" descr="Line arrow Straight">
              <a:extLst>
                <a:ext uri="{FF2B5EF4-FFF2-40B4-BE49-F238E27FC236}">
                  <a16:creationId xmlns:a16="http://schemas.microsoft.com/office/drawing/2014/main" id="{23C5CAA4-F744-4225-B6BA-4C296EEFB43A}"/>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rot="10800000">
              <a:off x="2422264" y="3810948"/>
              <a:ext cx="654873" cy="707748"/>
            </a:xfrm>
            <a:prstGeom prst="rect">
              <a:avLst/>
            </a:prstGeom>
          </p:spPr>
        </p:pic>
        <p:sp>
          <p:nvSpPr>
            <p:cNvPr id="26" name="Rectangle: Rounded Corners 25">
              <a:extLst>
                <a:ext uri="{FF2B5EF4-FFF2-40B4-BE49-F238E27FC236}">
                  <a16:creationId xmlns:a16="http://schemas.microsoft.com/office/drawing/2014/main" id="{04A2A25A-3993-4A59-836E-E3DB61D65154}"/>
                </a:ext>
              </a:extLst>
            </p:cNvPr>
            <p:cNvSpPr/>
            <p:nvPr/>
          </p:nvSpPr>
          <p:spPr>
            <a:xfrm>
              <a:off x="3150816" y="3707622"/>
              <a:ext cx="2332125"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preprocessing (e.g., numbers, text, images)</a:t>
              </a:r>
            </a:p>
          </p:txBody>
        </p:sp>
        <p:pic>
          <p:nvPicPr>
            <p:cNvPr id="30" name="Graphic 29" descr="Line arrow Straight">
              <a:extLst>
                <a:ext uri="{FF2B5EF4-FFF2-40B4-BE49-F238E27FC236}">
                  <a16:creationId xmlns:a16="http://schemas.microsoft.com/office/drawing/2014/main" id="{AFE5674A-E50A-4B6A-A899-4AC157AB629A}"/>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rot="10800000">
              <a:off x="5617650" y="3810948"/>
              <a:ext cx="654873" cy="707748"/>
            </a:xfrm>
            <a:prstGeom prst="rect">
              <a:avLst/>
            </a:prstGeom>
          </p:spPr>
        </p:pic>
        <p:sp>
          <p:nvSpPr>
            <p:cNvPr id="31" name="TextBox 30">
              <a:extLst>
                <a:ext uri="{FF2B5EF4-FFF2-40B4-BE49-F238E27FC236}">
                  <a16:creationId xmlns:a16="http://schemas.microsoft.com/office/drawing/2014/main" id="{EA662DCF-36A8-44C6-890A-35F6ACD074F4}"/>
                </a:ext>
              </a:extLst>
            </p:cNvPr>
            <p:cNvSpPr txBox="1"/>
            <p:nvPr/>
          </p:nvSpPr>
          <p:spPr>
            <a:xfrm>
              <a:off x="6272523" y="3385918"/>
              <a:ext cx="1127700" cy="369363"/>
            </a:xfrm>
            <a:prstGeom prst="rect">
              <a:avLst/>
            </a:prstGeom>
            <a:noFill/>
          </p:spPr>
          <p:txBody>
            <a:bodyPr wrap="square" rtlCol="0">
              <a:spAutoFit/>
            </a:bodyPr>
            <a:lstStyle/>
            <a:p>
              <a:r>
                <a:rPr lang="en-US" dirty="0"/>
                <a:t>Algorithm</a:t>
              </a:r>
            </a:p>
          </p:txBody>
        </p:sp>
        <p:pic>
          <p:nvPicPr>
            <p:cNvPr id="32" name="Graphic 31" descr="Line arrow Straight">
              <a:extLst>
                <a:ext uri="{FF2B5EF4-FFF2-40B4-BE49-F238E27FC236}">
                  <a16:creationId xmlns:a16="http://schemas.microsoft.com/office/drawing/2014/main" id="{238B61F8-E6B8-491B-8230-5098FB87A474}"/>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rot="10800000">
              <a:off x="7456339" y="3836167"/>
              <a:ext cx="654873" cy="707748"/>
            </a:xfrm>
            <a:prstGeom prst="rect">
              <a:avLst/>
            </a:prstGeom>
          </p:spPr>
        </p:pic>
        <p:sp>
          <p:nvSpPr>
            <p:cNvPr id="33" name="TextBox 32">
              <a:extLst>
                <a:ext uri="{FF2B5EF4-FFF2-40B4-BE49-F238E27FC236}">
                  <a16:creationId xmlns:a16="http://schemas.microsoft.com/office/drawing/2014/main" id="{DF046A1B-25A9-4D1A-81B7-8A30D707D8B5}"/>
                </a:ext>
              </a:extLst>
            </p:cNvPr>
            <p:cNvSpPr txBox="1"/>
            <p:nvPr/>
          </p:nvSpPr>
          <p:spPr>
            <a:xfrm>
              <a:off x="8111212" y="3370910"/>
              <a:ext cx="1806700" cy="369332"/>
            </a:xfrm>
            <a:prstGeom prst="rect">
              <a:avLst/>
            </a:prstGeom>
            <a:noFill/>
          </p:spPr>
          <p:txBody>
            <a:bodyPr wrap="square" rtlCol="0">
              <a:spAutoFit/>
            </a:bodyPr>
            <a:lstStyle/>
            <a:p>
              <a:r>
                <a:rPr lang="en-US" dirty="0"/>
                <a:t>Predictive output</a:t>
              </a:r>
            </a:p>
          </p:txBody>
        </p:sp>
        <p:cxnSp>
          <p:nvCxnSpPr>
            <p:cNvPr id="49" name="Connector: Elbow 48">
              <a:extLst>
                <a:ext uri="{FF2B5EF4-FFF2-40B4-BE49-F238E27FC236}">
                  <a16:creationId xmlns:a16="http://schemas.microsoft.com/office/drawing/2014/main" id="{B32BEBAA-E832-472C-80F0-4E94323B575D}"/>
                </a:ext>
              </a:extLst>
            </p:cNvPr>
            <p:cNvCxnSpPr>
              <a:cxnSpLocks/>
              <a:stCxn id="9" idx="2"/>
              <a:endCxn id="22" idx="2"/>
            </p:cNvCxnSpPr>
            <p:nvPr/>
          </p:nvCxnSpPr>
          <p:spPr>
            <a:xfrm rot="5400000">
              <a:off x="5230577" y="1333956"/>
              <a:ext cx="228108" cy="6854678"/>
            </a:xfrm>
            <a:prstGeom prst="bentConnector3">
              <a:avLst>
                <a:gd name="adj1" fmla="val 390099"/>
              </a:avLst>
            </a:prstGeom>
            <a:ln w="28575">
              <a:tailEnd type="triangle"/>
            </a:ln>
          </p:spPr>
          <p:style>
            <a:lnRef idx="1">
              <a:schemeClr val="dk1"/>
            </a:lnRef>
            <a:fillRef idx="0">
              <a:schemeClr val="dk1"/>
            </a:fillRef>
            <a:effectRef idx="0">
              <a:schemeClr val="dk1"/>
            </a:effectRef>
            <a:fontRef idx="minor">
              <a:schemeClr val="tx1"/>
            </a:fontRef>
          </p:style>
        </p:cxnSp>
      </p:grpSp>
      <p:cxnSp>
        <p:nvCxnSpPr>
          <p:cNvPr id="55" name="Connector: Elbow 54">
            <a:extLst>
              <a:ext uri="{FF2B5EF4-FFF2-40B4-BE49-F238E27FC236}">
                <a16:creationId xmlns:a16="http://schemas.microsoft.com/office/drawing/2014/main" id="{18FCCC10-2D42-44D5-989B-04884ACF8C48}"/>
              </a:ext>
            </a:extLst>
          </p:cNvPr>
          <p:cNvCxnSpPr>
            <a:cxnSpLocks/>
            <a:stCxn id="9" idx="2"/>
            <a:endCxn id="26" idx="2"/>
          </p:cNvCxnSpPr>
          <p:nvPr/>
        </p:nvCxnSpPr>
        <p:spPr>
          <a:xfrm rot="5400000" flipH="1">
            <a:off x="7241999" y="1937114"/>
            <a:ext cx="25219" cy="4455091"/>
          </a:xfrm>
          <a:prstGeom prst="bentConnector3">
            <a:avLst>
              <a:gd name="adj1" fmla="val -2178683"/>
            </a:avLst>
          </a:prstGeom>
          <a:ln w="28575">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7FEB09F6-B918-439E-9691-29BA109C8DC3}"/>
              </a:ext>
            </a:extLst>
          </p:cNvPr>
          <p:cNvCxnSpPr>
            <a:cxnSpLocks/>
            <a:stCxn id="9" idx="2"/>
            <a:endCxn id="7" idx="2"/>
          </p:cNvCxnSpPr>
          <p:nvPr/>
        </p:nvCxnSpPr>
        <p:spPr>
          <a:xfrm rot="5400000">
            <a:off x="8531242" y="3253570"/>
            <a:ext cx="27214" cy="1874611"/>
          </a:xfrm>
          <a:prstGeom prst="bentConnector3">
            <a:avLst>
              <a:gd name="adj1" fmla="val 940009"/>
            </a:avLst>
          </a:prstGeom>
          <a:ln w="28575">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F580AC24-2238-407A-98B5-7B821B8824C8}"/>
              </a:ext>
            </a:extLst>
          </p:cNvPr>
          <p:cNvSpPr txBox="1"/>
          <p:nvPr/>
        </p:nvSpPr>
        <p:spPr>
          <a:xfrm>
            <a:off x="9500272" y="4539199"/>
            <a:ext cx="1565594" cy="369332"/>
          </a:xfrm>
          <a:prstGeom prst="rect">
            <a:avLst/>
          </a:prstGeom>
          <a:noFill/>
        </p:spPr>
        <p:txBody>
          <a:bodyPr wrap="square" rtlCol="0">
            <a:spAutoFit/>
          </a:bodyPr>
          <a:lstStyle/>
          <a:p>
            <a:r>
              <a:rPr lang="en-US" dirty="0"/>
              <a:t>Feedback loop</a:t>
            </a:r>
          </a:p>
        </p:txBody>
      </p:sp>
      <p:pic>
        <p:nvPicPr>
          <p:cNvPr id="68" name="Graphic 67" descr="Teacher">
            <a:extLst>
              <a:ext uri="{FF2B5EF4-FFF2-40B4-BE49-F238E27FC236}">
                <a16:creationId xmlns:a16="http://schemas.microsoft.com/office/drawing/2014/main" id="{D52ABB11-93F0-4B1F-8CD2-554F9A7AE1B8}"/>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7305767" y="1847470"/>
            <a:ext cx="757760" cy="650205"/>
          </a:xfrm>
          <a:prstGeom prst="rect">
            <a:avLst/>
          </a:prstGeom>
        </p:spPr>
      </p:pic>
      <p:sp>
        <p:nvSpPr>
          <p:cNvPr id="69" name="TextBox 68">
            <a:extLst>
              <a:ext uri="{FF2B5EF4-FFF2-40B4-BE49-F238E27FC236}">
                <a16:creationId xmlns:a16="http://schemas.microsoft.com/office/drawing/2014/main" id="{B125201A-4987-4C05-91A0-C383BED05375}"/>
              </a:ext>
            </a:extLst>
          </p:cNvPr>
          <p:cNvSpPr txBox="1"/>
          <p:nvPr/>
        </p:nvSpPr>
        <p:spPr>
          <a:xfrm>
            <a:off x="6443796" y="2482833"/>
            <a:ext cx="1032676"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t>Training Dataset</a:t>
            </a:r>
          </a:p>
        </p:txBody>
      </p:sp>
      <p:sp>
        <p:nvSpPr>
          <p:cNvPr id="70" name="TextBox 69">
            <a:extLst>
              <a:ext uri="{FF2B5EF4-FFF2-40B4-BE49-F238E27FC236}">
                <a16:creationId xmlns:a16="http://schemas.microsoft.com/office/drawing/2014/main" id="{1E501382-C3C8-4B19-B6F8-58CBFF18B9BF}"/>
              </a:ext>
            </a:extLst>
          </p:cNvPr>
          <p:cNvSpPr txBox="1"/>
          <p:nvPr/>
        </p:nvSpPr>
        <p:spPr>
          <a:xfrm>
            <a:off x="7756924" y="2482833"/>
            <a:ext cx="1032675"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t>Desired Output</a:t>
            </a:r>
          </a:p>
        </p:txBody>
      </p:sp>
      <p:cxnSp>
        <p:nvCxnSpPr>
          <p:cNvPr id="72" name="Connector: Elbow 71">
            <a:extLst>
              <a:ext uri="{FF2B5EF4-FFF2-40B4-BE49-F238E27FC236}">
                <a16:creationId xmlns:a16="http://schemas.microsoft.com/office/drawing/2014/main" id="{EE1F1504-6002-4D09-B054-B508DE64765B}"/>
              </a:ext>
            </a:extLst>
          </p:cNvPr>
          <p:cNvCxnSpPr>
            <a:cxnSpLocks/>
            <a:stCxn id="68" idx="1"/>
            <a:endCxn id="69" idx="0"/>
          </p:cNvCxnSpPr>
          <p:nvPr/>
        </p:nvCxnSpPr>
        <p:spPr>
          <a:xfrm rot="10800000" flipV="1">
            <a:off x="6960135" y="2172573"/>
            <a:ext cx="345633" cy="310260"/>
          </a:xfrm>
          <a:prstGeom prst="bentConnector2">
            <a:avLst/>
          </a:prstGeom>
        </p:spPr>
        <p:style>
          <a:lnRef idx="1">
            <a:schemeClr val="dk1"/>
          </a:lnRef>
          <a:fillRef idx="0">
            <a:schemeClr val="dk1"/>
          </a:fillRef>
          <a:effectRef idx="0">
            <a:schemeClr val="dk1"/>
          </a:effectRef>
          <a:fontRef idx="minor">
            <a:schemeClr val="tx1"/>
          </a:fontRef>
        </p:style>
      </p:cxnSp>
      <p:cxnSp>
        <p:nvCxnSpPr>
          <p:cNvPr id="73" name="Connector: Elbow 72">
            <a:extLst>
              <a:ext uri="{FF2B5EF4-FFF2-40B4-BE49-F238E27FC236}">
                <a16:creationId xmlns:a16="http://schemas.microsoft.com/office/drawing/2014/main" id="{BB36782E-5619-4C98-B51F-3B743F940653}"/>
              </a:ext>
            </a:extLst>
          </p:cNvPr>
          <p:cNvCxnSpPr>
            <a:cxnSpLocks/>
            <a:stCxn id="68" idx="3"/>
            <a:endCxn id="70" idx="0"/>
          </p:cNvCxnSpPr>
          <p:nvPr/>
        </p:nvCxnSpPr>
        <p:spPr>
          <a:xfrm>
            <a:off x="8063527" y="2172573"/>
            <a:ext cx="209735" cy="310260"/>
          </a:xfrm>
          <a:prstGeom prst="bentConnector2">
            <a:avLst/>
          </a:prstGeom>
        </p:spPr>
        <p:style>
          <a:lnRef idx="1">
            <a:schemeClr val="dk1"/>
          </a:lnRef>
          <a:fillRef idx="0">
            <a:schemeClr val="dk1"/>
          </a:fillRef>
          <a:effectRef idx="0">
            <a:schemeClr val="dk1"/>
          </a:effectRef>
          <a:fontRef idx="minor">
            <a:schemeClr val="tx1"/>
          </a:fontRef>
        </p:style>
      </p:cxnSp>
      <p:cxnSp>
        <p:nvCxnSpPr>
          <p:cNvPr id="77" name="Connector: Elbow 76">
            <a:extLst>
              <a:ext uri="{FF2B5EF4-FFF2-40B4-BE49-F238E27FC236}">
                <a16:creationId xmlns:a16="http://schemas.microsoft.com/office/drawing/2014/main" id="{21889200-3B94-4DC9-9012-21569176A25F}"/>
              </a:ext>
            </a:extLst>
          </p:cNvPr>
          <p:cNvCxnSpPr>
            <a:cxnSpLocks/>
            <a:stCxn id="69" idx="3"/>
          </p:cNvCxnSpPr>
          <p:nvPr/>
        </p:nvCxnSpPr>
        <p:spPr>
          <a:xfrm>
            <a:off x="7476472" y="2605944"/>
            <a:ext cx="131071" cy="31000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0" name="Connector: Elbow 79">
            <a:extLst>
              <a:ext uri="{FF2B5EF4-FFF2-40B4-BE49-F238E27FC236}">
                <a16:creationId xmlns:a16="http://schemas.microsoft.com/office/drawing/2014/main" id="{6D0C6A47-21F1-4743-98C3-4150360F574D}"/>
              </a:ext>
            </a:extLst>
          </p:cNvPr>
          <p:cNvCxnSpPr>
            <a:cxnSpLocks/>
          </p:cNvCxnSpPr>
          <p:nvPr/>
        </p:nvCxnSpPr>
        <p:spPr>
          <a:xfrm rot="10800000" flipV="1">
            <a:off x="7607543" y="2605943"/>
            <a:ext cx="149381" cy="31000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3" name="TextBox 102">
            <a:extLst>
              <a:ext uri="{FF2B5EF4-FFF2-40B4-BE49-F238E27FC236}">
                <a16:creationId xmlns:a16="http://schemas.microsoft.com/office/drawing/2014/main" id="{A0B358E8-FBBC-4B4B-969A-87451BD91542}"/>
              </a:ext>
            </a:extLst>
          </p:cNvPr>
          <p:cNvSpPr txBox="1"/>
          <p:nvPr/>
        </p:nvSpPr>
        <p:spPr>
          <a:xfrm>
            <a:off x="7430717" y="1982123"/>
            <a:ext cx="694609" cy="215444"/>
          </a:xfrm>
          <a:prstGeom prst="rect">
            <a:avLst/>
          </a:prstGeom>
          <a:noFill/>
        </p:spPr>
        <p:txBody>
          <a:bodyPr wrap="square" rtlCol="0">
            <a:spAutoFit/>
          </a:bodyPr>
          <a:lstStyle/>
          <a:p>
            <a:r>
              <a:rPr lang="en-US" sz="800" dirty="0"/>
              <a:t>Supervisor</a:t>
            </a:r>
          </a:p>
        </p:txBody>
      </p:sp>
      <p:sp>
        <p:nvSpPr>
          <p:cNvPr id="4" name="Rectangle 3">
            <a:extLst>
              <a:ext uri="{FF2B5EF4-FFF2-40B4-BE49-F238E27FC236}">
                <a16:creationId xmlns:a16="http://schemas.microsoft.com/office/drawing/2014/main" id="{FBF0E718-1AB3-4810-A39E-73CB5E8CB88B}"/>
              </a:ext>
            </a:extLst>
          </p:cNvPr>
          <p:cNvSpPr/>
          <p:nvPr/>
        </p:nvSpPr>
        <p:spPr>
          <a:xfrm>
            <a:off x="1103636" y="5573779"/>
            <a:ext cx="9984725" cy="73270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Supervised</a:t>
            </a:r>
            <a:r>
              <a:rPr lang="en-US" dirty="0"/>
              <a:t>: Machine learns by providing dataset with correct results</a:t>
            </a:r>
          </a:p>
          <a:p>
            <a:r>
              <a:rPr lang="en-US" b="1" dirty="0"/>
              <a:t>Unsupervised</a:t>
            </a:r>
            <a:r>
              <a:rPr lang="en-US" dirty="0"/>
              <a:t>: Machine finds structures in the data without being provided with the correct results </a:t>
            </a:r>
          </a:p>
        </p:txBody>
      </p:sp>
    </p:spTree>
    <p:extLst>
      <p:ext uri="{BB962C8B-B14F-4D97-AF65-F5344CB8AC3E}">
        <p14:creationId xmlns:p14="http://schemas.microsoft.com/office/powerpoint/2010/main" val="263270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8EEE-85C8-41E9-8D2F-A09882E2E5E9}"/>
              </a:ext>
            </a:extLst>
          </p:cNvPr>
          <p:cNvSpPr>
            <a:spLocks noGrp="1"/>
          </p:cNvSpPr>
          <p:nvPr>
            <p:ph type="title"/>
          </p:nvPr>
        </p:nvSpPr>
        <p:spPr/>
        <p:txBody>
          <a:bodyPr/>
          <a:lstStyle/>
          <a:p>
            <a:r>
              <a:rPr lang="en-US" dirty="0"/>
              <a:t>Predicting early hospital readmission </a:t>
            </a:r>
          </a:p>
        </p:txBody>
      </p:sp>
      <p:graphicFrame>
        <p:nvGraphicFramePr>
          <p:cNvPr id="5" name="Diagram 4">
            <a:extLst>
              <a:ext uri="{FF2B5EF4-FFF2-40B4-BE49-F238E27FC236}">
                <a16:creationId xmlns:a16="http://schemas.microsoft.com/office/drawing/2014/main" id="{E481CF1A-78B6-4B19-8D20-7C24417F45A7}"/>
              </a:ext>
            </a:extLst>
          </p:cNvPr>
          <p:cNvGraphicFramePr/>
          <p:nvPr>
            <p:extLst>
              <p:ext uri="{D42A27DB-BD31-4B8C-83A1-F6EECF244321}">
                <p14:modId xmlns:p14="http://schemas.microsoft.com/office/powerpoint/2010/main" val="863852075"/>
              </p:ext>
            </p:extLst>
          </p:nvPr>
        </p:nvGraphicFramePr>
        <p:xfrm>
          <a:off x="1301732" y="2311684"/>
          <a:ext cx="9853948" cy="3348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F9C62E5-1CA0-44A5-898C-47A924041991}"/>
              </a:ext>
            </a:extLst>
          </p:cNvPr>
          <p:cNvSpPr txBox="1"/>
          <p:nvPr/>
        </p:nvSpPr>
        <p:spPr>
          <a:xfrm>
            <a:off x="5013788" y="2569075"/>
            <a:ext cx="5085708" cy="1292662"/>
          </a:xfrm>
          <a:prstGeom prst="rect">
            <a:avLst/>
          </a:prstGeom>
          <a:noFill/>
        </p:spPr>
        <p:txBody>
          <a:bodyPr wrap="square" rtlCol="0">
            <a:spAutoFit/>
          </a:bodyPr>
          <a:lstStyle/>
          <a:p>
            <a:pPr marL="285750" indent="-285750">
              <a:buFont typeface="Arial" panose="020B0604020202020204" pitchFamily="34" charset="0"/>
              <a:buChar char="•"/>
            </a:pPr>
            <a:r>
              <a:rPr lang="en-CA" sz="2000" dirty="0"/>
              <a:t>Examine how machine learning can support nursing work, and to discuss how nurses can contribute</a:t>
            </a:r>
          </a:p>
          <a:p>
            <a:endParaRPr lang="en-US" dirty="0"/>
          </a:p>
        </p:txBody>
      </p:sp>
      <p:sp>
        <p:nvSpPr>
          <p:cNvPr id="6" name="TextBox 5">
            <a:extLst>
              <a:ext uri="{FF2B5EF4-FFF2-40B4-BE49-F238E27FC236}">
                <a16:creationId xmlns:a16="http://schemas.microsoft.com/office/drawing/2014/main" id="{095B3BE5-8CE8-4C1F-847F-466EDB5B517B}"/>
              </a:ext>
            </a:extLst>
          </p:cNvPr>
          <p:cNvSpPr txBox="1"/>
          <p:nvPr/>
        </p:nvSpPr>
        <p:spPr>
          <a:xfrm>
            <a:off x="5013788" y="4379179"/>
            <a:ext cx="5085708" cy="984885"/>
          </a:xfrm>
          <a:prstGeom prst="rect">
            <a:avLst/>
          </a:prstGeom>
          <a:noFill/>
        </p:spPr>
        <p:txBody>
          <a:bodyPr wrap="square" rtlCol="0">
            <a:spAutoFit/>
          </a:bodyPr>
          <a:lstStyle/>
          <a:p>
            <a:pPr marL="285750" lvl="0" indent="-285750">
              <a:buFont typeface="Arial" panose="020B0604020202020204" pitchFamily="34" charset="0"/>
              <a:buChar char="•"/>
            </a:pPr>
            <a:r>
              <a:rPr lang="en-CA" sz="2000" dirty="0"/>
              <a:t>Apply different machine learning algorithms to the same hospital dataset</a:t>
            </a:r>
          </a:p>
          <a:p>
            <a:endParaRPr lang="en-US" dirty="0"/>
          </a:p>
        </p:txBody>
      </p:sp>
    </p:spTree>
    <p:extLst>
      <p:ext uri="{BB962C8B-B14F-4D97-AF65-F5344CB8AC3E}">
        <p14:creationId xmlns:p14="http://schemas.microsoft.com/office/powerpoint/2010/main" val="2203029754"/>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4190</TotalTime>
  <Words>2622</Words>
  <Application>Microsoft Office PowerPoint</Application>
  <PresentationFormat>Widescreen</PresentationFormat>
  <Paragraphs>307</Paragraphs>
  <Slides>26</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Retrospect</vt:lpstr>
      <vt:lpstr>PowerPoint Presentation</vt:lpstr>
      <vt:lpstr>Outline </vt:lpstr>
      <vt:lpstr>Motivation for the study </vt:lpstr>
      <vt:lpstr>The need for knowledge translation for clinicians…</vt:lpstr>
      <vt:lpstr>How to reach broader clinical audience?</vt:lpstr>
      <vt:lpstr>Case example of machine learning</vt:lpstr>
      <vt:lpstr>What is data science? </vt:lpstr>
      <vt:lpstr>Supervised machine learning using clinical data</vt:lpstr>
      <vt:lpstr>Predicting early hospital readmission </vt:lpstr>
      <vt:lpstr>Methods</vt:lpstr>
      <vt:lpstr>Data source</vt:lpstr>
      <vt:lpstr>Machine learning algorithms</vt:lpstr>
      <vt:lpstr>Evaluation criteria: AUC   </vt:lpstr>
      <vt:lpstr>Results</vt:lpstr>
      <vt:lpstr>Predictor variables</vt:lpstr>
      <vt:lpstr>Top 3 predictors of readmission</vt:lpstr>
      <vt:lpstr>Area under the curve</vt:lpstr>
      <vt:lpstr>Discussion</vt:lpstr>
      <vt:lpstr>Supervised Machine Learning using Clinical Data</vt:lpstr>
      <vt:lpstr>Nursing contribution #1 Data quality </vt:lpstr>
      <vt:lpstr>Nursing contribution #1 Data quality </vt:lpstr>
      <vt:lpstr>Nursing contribution #2 Preprocessing</vt:lpstr>
      <vt:lpstr>Nursing contribution #3 Relevance of predictive output </vt:lpstr>
      <vt:lpstr>Concluding comments</vt:lpstr>
      <vt:lpstr>Key Considerations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Kwon Jae Yung</dc:creator>
  <cp:lastModifiedBy>Jae-Yung Kwon</cp:lastModifiedBy>
  <cp:revision>57</cp:revision>
  <dcterms:created xsi:type="dcterms:W3CDTF">2020-03-17T03:35:24Z</dcterms:created>
  <dcterms:modified xsi:type="dcterms:W3CDTF">2020-10-12T05:38:21Z</dcterms:modified>
</cp:coreProperties>
</file>