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3"/>
  </p:notesMasterIdLst>
  <p:sldIdLst>
    <p:sldId id="347" r:id="rId3"/>
    <p:sldId id="357" r:id="rId4"/>
    <p:sldId id="348" r:id="rId5"/>
    <p:sldId id="352" r:id="rId6"/>
    <p:sldId id="354" r:id="rId7"/>
    <p:sldId id="355" r:id="rId8"/>
    <p:sldId id="353" r:id="rId9"/>
    <p:sldId id="356" r:id="rId10"/>
    <p:sldId id="359" r:id="rId11"/>
    <p:sldId id="358" r:id="rId12"/>
    <p:sldId id="351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49" r:id="rId21"/>
    <p:sldId id="35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09C4"/>
    <a:srgbClr val="EFA943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706" autoAdjust="0"/>
  </p:normalViewPr>
  <p:slideViewPr>
    <p:cSldViewPr snapToGrid="0">
      <p:cViewPr varScale="1">
        <p:scale>
          <a:sx n="86" d="100"/>
          <a:sy n="86" d="100"/>
        </p:scale>
        <p:origin x="22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018"/>
    </p:cViewPr>
  </p:sorterViewPr>
  <p:notesViewPr>
    <p:cSldViewPr snapToGrid="0">
      <p:cViewPr varScale="1">
        <p:scale>
          <a:sx n="128" d="100"/>
          <a:sy n="128" d="100"/>
        </p:scale>
        <p:origin x="4884" y="1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7BCB5-6D15-4275-9A5C-C0C160C31C2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EBF51-03CC-49EB-A8BA-39B55E3D0F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CDDC4A-44E9-4534-BFC3-FA8E3E6179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80338" y="6160269"/>
            <a:ext cx="2381250" cy="69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58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5EF46-2193-5BEC-F2AF-81F5B803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141868-0D09-FD4A-B9BE-2C505CC5C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411263-2192-9D7D-55AB-96628C09E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065B34-DBD5-37C8-6AE4-54D5EBBB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878F7-D27C-76B3-1F9D-CD8071629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978BD0-F6EA-CD93-40CC-3B8EE774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98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FB5A8-6AB2-6A72-3184-C013F8370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ECE66-8D79-3D0B-DA1F-F472C8779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9F7B3-E4B3-75F4-2933-8B118F55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1AB403-7CC4-15F4-09B2-5F7F15C5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929A8D-D0AA-9283-03E2-4B3DA296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965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9CEF5-B7C2-E80F-0E8C-18E85FEE3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2BD92-CFE8-F4E0-EAFE-170302568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90941-A70C-E30A-4BCD-2E65CE41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60181F-1333-AC4F-F171-698E042A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B1838-5E33-CD83-C1C0-C95B0659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9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DAB7B-A165-19F7-EB63-226C24D26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ADAB9F-364C-9678-9A33-5721E2D5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0D09A-F217-62C8-D17C-F27EE56D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4A5AC-B259-921D-4B62-343145690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A5210-B795-371A-E273-C86D0D60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906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8174D-AE8D-E2BC-2ADA-9C2157A7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F9A44C-F366-7411-1202-2DB4A7766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41D43-8DFF-0F21-A11D-C1F48F3F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5DDF9A-94B7-3F1B-11A0-F1AD5221A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9D313-7B9D-BFC8-917E-6B84F87C8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3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AA916-DD30-3901-A5C7-F37E0FF6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AF4FB-6D97-E893-E867-E14CDFD6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FA553-153E-E3A7-8395-832EE70C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C634A-6559-1630-6D3D-429E6317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FABA91-A5D0-805E-B655-F83CF4BB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86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B6A1C-EF57-4D54-A52E-A6E47F08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AD236-3B3F-9209-32B3-846F6D301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06F106-7821-117F-65F6-19B76BB5D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845E0A-F0B9-EBA0-94D9-99F55F6C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DD6F5-0234-88A1-BEC9-5BEB32E4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9DF4B-24FC-D095-0963-B04CD1AB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235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2AE7B-ED80-4E5E-28DA-0EC620267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DE5A66-D385-E627-3109-E7A4F22EA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C09AEE-9C21-9613-B8D2-50D412AC0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ED8DEA-867A-ABF5-8737-B0D324526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ED8AF5-8255-8AAD-247B-6720CF73D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6FD70E-3BE7-91C5-9B9F-8B38EC59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DB8014-44C0-F706-77A0-DA912113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A9119F-7570-91D6-40DA-B3AC288C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836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50F15-22E7-EE4E-0404-17793A63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DEC877-4E47-5B22-89B0-FABA7BFA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EA0C93-5A54-0E72-39AF-AC3872AB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190541-1585-A483-A7D5-A22272A9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6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250F88-E3E1-48E0-351E-2F20CAF1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2DD31-5BD7-7F08-8E15-B99AA8A72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3DB0F4-75E3-98A2-5AB3-C433250F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6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E1EBD-20EB-7D6F-A2AD-3399703B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9F0D9-F705-01FD-4E1E-EC775971C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4E6024-1BBD-5B9D-A523-3A3587837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B0672-9CB6-B4F7-2973-C6F50600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67A6-F6A1-40E5-8FCE-CD760CA5D74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27CE95-AB9C-B32E-4664-4C6A96B4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CFD35F-352B-16AE-8A75-0A84244C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7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709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41095" y="168869"/>
            <a:ext cx="11909808" cy="6520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07AD91-8526-CEAA-7312-034C5CFB8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F00BF6-624C-4907-6E98-E9AAC5BD1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E8F6D-C63A-619B-423A-6FD1B044B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B67A6-F6A1-40E5-8FCE-CD760CA5D744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B0098-37A4-D412-B124-E4265A9F5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3546D-1005-22A2-8160-540E67DDE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03AE0-61B7-4E4C-9292-F5EAB96A5C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2FDE80-7EA4-FBC3-DA04-4A000288B01B}"/>
              </a:ext>
            </a:extLst>
          </p:cNvPr>
          <p:cNvSpPr/>
          <p:nvPr/>
        </p:nvSpPr>
        <p:spPr>
          <a:xfrm>
            <a:off x="1839374" y="2358718"/>
            <a:ext cx="934802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빅데이터 분석 </a:t>
            </a:r>
            <a:r>
              <a:rPr lang="en-US" altLang="ko-KR" sz="54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with Python</a:t>
            </a:r>
            <a:endParaRPr lang="ko-KR" altLang="en-US" sz="5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71CCB-7294-0686-B443-793D60BE3F59}"/>
              </a:ext>
            </a:extLst>
          </p:cNvPr>
          <p:cNvSpPr txBox="1"/>
          <p:nvPr/>
        </p:nvSpPr>
        <p:spPr>
          <a:xfrm rot="20972283">
            <a:off x="2242281" y="1071744"/>
            <a:ext cx="3260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FFC000"/>
                </a:solidFill>
              </a:rPr>
              <a:t>재미있는 </a:t>
            </a:r>
            <a:r>
              <a:rPr lang="en-US" altLang="ko-KR" sz="4800" b="1" dirty="0">
                <a:solidFill>
                  <a:srgbClr val="FFC000"/>
                </a:solidFill>
              </a:rPr>
              <a:t>!!</a:t>
            </a:r>
            <a:endParaRPr lang="ko-KR" altLang="en-US" sz="48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3D240-1A24-627C-3E55-7D207FF9A7E7}"/>
              </a:ext>
            </a:extLst>
          </p:cNvPr>
          <p:cNvSpPr txBox="1"/>
          <p:nvPr/>
        </p:nvSpPr>
        <p:spPr>
          <a:xfrm>
            <a:off x="5357657" y="3349809"/>
            <a:ext cx="1476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3</a:t>
            </a:r>
            <a:r>
              <a:rPr lang="ko-KR" altLang="en-US" sz="3600" b="1" dirty="0"/>
              <a:t>일차</a:t>
            </a:r>
            <a:r>
              <a:rPr lang="en-US" altLang="ko-KR" sz="3600" b="1" dirty="0"/>
              <a:t> </a:t>
            </a:r>
            <a:endParaRPr lang="ko-KR" alt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386C9-0312-FA8D-1172-E8BF916EC951}"/>
              </a:ext>
            </a:extLst>
          </p:cNvPr>
          <p:cNvSpPr txBox="1"/>
          <p:nvPr/>
        </p:nvSpPr>
        <p:spPr>
          <a:xfrm rot="1399386">
            <a:off x="6133056" y="858753"/>
            <a:ext cx="446147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rgbClr val="92D050"/>
                </a:solidFill>
              </a:rPr>
              <a:t>너무 쉬운</a:t>
            </a:r>
            <a:r>
              <a:rPr lang="en-US" altLang="ko-KR" sz="6600" b="1" dirty="0">
                <a:solidFill>
                  <a:srgbClr val="92D050"/>
                </a:solidFill>
              </a:rPr>
              <a:t>~</a:t>
            </a:r>
            <a:endParaRPr lang="ko-KR" altLang="en-US" sz="6600" b="1" dirty="0">
              <a:solidFill>
                <a:srgbClr val="92D050"/>
              </a:solidFill>
            </a:endParaRPr>
          </a:p>
        </p:txBody>
      </p:sp>
      <p:pic>
        <p:nvPicPr>
          <p:cNvPr id="6" name="Picture 6" descr="Python] coroutine 코루틴">
            <a:extLst>
              <a:ext uri="{FF2B5EF4-FFF2-40B4-BE49-F238E27FC236}">
                <a16:creationId xmlns:a16="http://schemas.microsoft.com/office/drawing/2014/main" id="{BC54C163-D73F-9A8E-E644-F5FB34A8F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t="11580" r="20492" b="12524"/>
          <a:stretch/>
        </p:blipFill>
        <p:spPr bwMode="auto">
          <a:xfrm>
            <a:off x="184335" y="3146655"/>
            <a:ext cx="3688360" cy="13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8076E-892B-A284-9B15-81A078EE7BB8}"/>
              </a:ext>
            </a:extLst>
          </p:cNvPr>
          <p:cNvSpPr txBox="1"/>
          <p:nvPr/>
        </p:nvSpPr>
        <p:spPr>
          <a:xfrm>
            <a:off x="2193937" y="4063901"/>
            <a:ext cx="899346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7030A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데이터 시각화 </a:t>
            </a:r>
            <a:endParaRPr lang="en-US" altLang="ko-KR" sz="4000" b="1" dirty="0">
              <a:solidFill>
                <a:srgbClr val="7030A0"/>
              </a:solidFill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algn="ctr"/>
            <a:r>
              <a:rPr lang="en-US" altLang="ko-KR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1.</a:t>
            </a:r>
            <a:r>
              <a:rPr lang="ko-KR" altLang="en-US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도수분포표 </a:t>
            </a:r>
            <a:r>
              <a:rPr lang="en-US" altLang="ko-KR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막대 그래프 </a:t>
            </a:r>
            <a:r>
              <a:rPr lang="en-US" altLang="ko-KR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3.</a:t>
            </a:r>
            <a:r>
              <a:rPr lang="ko-KR" altLang="en-US" sz="3200" b="1" dirty="0" err="1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꺽은선</a:t>
            </a:r>
            <a:r>
              <a:rPr lang="ko-KR" altLang="en-US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그래프 </a:t>
            </a:r>
            <a:r>
              <a:rPr lang="en-US" altLang="ko-KR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4.</a:t>
            </a:r>
            <a:r>
              <a:rPr lang="ko-KR" altLang="en-US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파이차트 </a:t>
            </a:r>
            <a:r>
              <a:rPr lang="en-US" altLang="ko-KR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5.</a:t>
            </a:r>
            <a:r>
              <a:rPr lang="ko-KR" altLang="en-US" sz="3200" b="1" dirty="0" err="1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산점도</a:t>
            </a:r>
            <a:r>
              <a:rPr lang="ko-KR" altLang="en-US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 그리기 </a:t>
            </a:r>
            <a:r>
              <a:rPr lang="en-US" altLang="ko-KR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6. </a:t>
            </a:r>
            <a:r>
              <a:rPr lang="ko-KR" altLang="en-US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히스토그램 </a:t>
            </a:r>
            <a:r>
              <a:rPr lang="en-US" altLang="ko-KR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7. </a:t>
            </a:r>
            <a:r>
              <a:rPr lang="ko-KR" altLang="en-US" sz="3200" b="1" dirty="0">
                <a:solidFill>
                  <a:srgbClr val="00B050"/>
                </a:solidFill>
                <a:latin typeface="굴림체" panose="020B0609000101010101" pitchFamily="49" charset="-127"/>
                <a:ea typeface="굴림체" panose="020B0609000101010101" pitchFamily="49" charset="-127"/>
              </a:rPr>
              <a:t>상자그림</a:t>
            </a:r>
          </a:p>
        </p:txBody>
      </p:sp>
    </p:spTree>
    <p:extLst>
      <p:ext uri="{BB962C8B-B14F-4D97-AF65-F5344CB8AC3E}">
        <p14:creationId xmlns:p14="http://schemas.microsoft.com/office/powerpoint/2010/main" val="3572100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667FE-EA4B-40BC-9DE1-0B2B94128288}"/>
              </a:ext>
            </a:extLst>
          </p:cNvPr>
          <p:cNvSpPr txBox="1"/>
          <p:nvPr/>
        </p:nvSpPr>
        <p:spPr>
          <a:xfrm rot="1399386">
            <a:off x="3758633" y="1721394"/>
            <a:ext cx="81291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 err="1">
                <a:solidFill>
                  <a:srgbClr val="92D050"/>
                </a:solidFill>
              </a:rPr>
              <a:t>파이썬으로</a:t>
            </a:r>
            <a:r>
              <a:rPr lang="ko-KR" altLang="en-US" sz="6600" b="1" dirty="0">
                <a:solidFill>
                  <a:srgbClr val="92D050"/>
                </a:solidFill>
              </a:rPr>
              <a:t> 실습하기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842A8-4225-4CE0-AD16-1885D1D46A06}"/>
              </a:ext>
            </a:extLst>
          </p:cNvPr>
          <p:cNvSpPr txBox="1"/>
          <p:nvPr/>
        </p:nvSpPr>
        <p:spPr>
          <a:xfrm rot="20972283">
            <a:off x="1791728" y="2089661"/>
            <a:ext cx="3959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FFC000"/>
                </a:solidFill>
              </a:rPr>
              <a:t>재밌고 쉬운 </a:t>
            </a:r>
            <a:r>
              <a:rPr lang="en-US" altLang="ko-KR" sz="4800" b="1" dirty="0">
                <a:solidFill>
                  <a:srgbClr val="FFC000"/>
                </a:solidFill>
              </a:rPr>
              <a:t>!!</a:t>
            </a:r>
            <a:endParaRPr lang="ko-KR" altLang="en-US" sz="4800" b="1" dirty="0">
              <a:solidFill>
                <a:srgbClr val="FFC000"/>
              </a:solidFill>
            </a:endParaRPr>
          </a:p>
        </p:txBody>
      </p:sp>
      <p:pic>
        <p:nvPicPr>
          <p:cNvPr id="4" name="Picture 6" descr="Python] coroutine 코루틴">
            <a:extLst>
              <a:ext uri="{FF2B5EF4-FFF2-40B4-BE49-F238E27FC236}">
                <a16:creationId xmlns:a16="http://schemas.microsoft.com/office/drawing/2014/main" id="{328BCA62-1768-4BBE-9723-EA121182D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89" t="11580" r="20492" b="12524"/>
          <a:stretch/>
        </p:blipFill>
        <p:spPr bwMode="auto">
          <a:xfrm>
            <a:off x="4134847" y="3218698"/>
            <a:ext cx="3688360" cy="138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10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3560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1.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도수분포표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1DA5B3-3CB3-48E3-9F48-9F4E3BED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23" y="1548939"/>
            <a:ext cx="6144626" cy="28876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708E67-27F7-4D04-8353-9FFD3A0C2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761"/>
          <a:stretch/>
        </p:blipFill>
        <p:spPr>
          <a:xfrm>
            <a:off x="856023" y="4436578"/>
            <a:ext cx="9800767" cy="8134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2EA92E-9E0C-4A54-B6B0-D0616570B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278" y="1607954"/>
            <a:ext cx="2989065" cy="204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44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38379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막대그래프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328D73-39B5-4628-9ED2-DC35E44E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28" y="1532218"/>
            <a:ext cx="6742054" cy="1146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4C1AA9-B0DC-448C-A885-C9482FBB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21" y="2745876"/>
            <a:ext cx="4888932" cy="37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4679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4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꺽은선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그래프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84F8BD-1EBC-4C34-A429-BF7CE584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86" y="1678988"/>
            <a:ext cx="8250121" cy="9750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220C52-A42F-4D45-B7F1-D8CA5B47E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141" y="2737651"/>
            <a:ext cx="4835939" cy="359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파이차트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32EB1-3214-43B7-AF64-E72DE0FD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3" y="1795892"/>
            <a:ext cx="8555025" cy="988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E342FB-7FB5-4C78-9FC2-5C6075D5E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127" y="2784472"/>
            <a:ext cx="3709735" cy="35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5243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5.</a:t>
            </a:r>
            <a:r>
              <a:rPr lang="ko-KR" altLang="en-US" sz="4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산점도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상관관계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4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9FCB1-7668-45BB-8436-D91881AA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7" y="1594992"/>
            <a:ext cx="5327063" cy="34480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55C86A-261D-4054-AB13-E54761B9C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76" y="1539574"/>
            <a:ext cx="5065459" cy="481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4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3560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6.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히스토그램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091FC3-FFBB-4CAD-99DA-B67DBAB5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5884" y="669770"/>
            <a:ext cx="5469747" cy="53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2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2996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7.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상자그림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FC9E4C-4878-4C55-A59F-2B8DC6F7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34" y="1411593"/>
            <a:ext cx="5020568" cy="47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491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2996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7.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상자그림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69078A-678C-4718-AE15-C39C6652F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972" r="11939"/>
          <a:stretch/>
        </p:blipFill>
        <p:spPr>
          <a:xfrm>
            <a:off x="2990575" y="2898373"/>
            <a:ext cx="7245163" cy="37906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524B8C8-7CEC-4E70-9061-E0DDB7B86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8629"/>
          <a:stretch/>
        </p:blipFill>
        <p:spPr>
          <a:xfrm>
            <a:off x="349897" y="1395006"/>
            <a:ext cx="10205360" cy="14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65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B5BB8F-7556-30A0-1ADD-04CC95CE7CCC}"/>
              </a:ext>
            </a:extLst>
          </p:cNvPr>
          <p:cNvSpPr txBox="1"/>
          <p:nvPr/>
        </p:nvSpPr>
        <p:spPr>
          <a:xfrm>
            <a:off x="562062" y="536895"/>
            <a:ext cx="52533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막대 그래프 그리기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3824E8-F27D-6E91-0208-1CE15A63E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0" y="2591280"/>
            <a:ext cx="3695700" cy="30384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945E98-BF1B-D74F-89E4-A09C71859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86" y="2591280"/>
            <a:ext cx="3733800" cy="3086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05CB5A6-879B-2C98-BCF0-70E9C9B76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8972" y="2525203"/>
            <a:ext cx="3648075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1FA5F-2A9F-35FF-5DE4-D230722FB02A}"/>
              </a:ext>
            </a:extLst>
          </p:cNvPr>
          <p:cNvSpPr txBox="1"/>
          <p:nvPr/>
        </p:nvSpPr>
        <p:spPr>
          <a:xfrm>
            <a:off x="754076" y="1410199"/>
            <a:ext cx="91887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00B0F0"/>
                </a:solidFill>
              </a:rPr>
              <a:t>히스토그램 </a:t>
            </a:r>
            <a:r>
              <a:rPr lang="en-US" altLang="ko-KR" sz="3200" b="1" dirty="0">
                <a:solidFill>
                  <a:srgbClr val="00B0F0"/>
                </a:solidFill>
              </a:rPr>
              <a:t>: </a:t>
            </a:r>
            <a:r>
              <a:rPr lang="ko-KR" altLang="en-US" sz="3200" b="1" dirty="0">
                <a:solidFill>
                  <a:srgbClr val="00B0F0"/>
                </a:solidFill>
              </a:rPr>
              <a:t>도수분포표 빈도수 를 나타내는 그림</a:t>
            </a:r>
            <a:endParaRPr lang="en-US" altLang="ko-KR" sz="3200" b="1" dirty="0">
              <a:solidFill>
                <a:srgbClr val="00B0F0"/>
              </a:solidFill>
            </a:endParaRPr>
          </a:p>
          <a:p>
            <a:r>
              <a:rPr lang="en-US" altLang="ko-KR" sz="3200" b="1" dirty="0">
                <a:solidFill>
                  <a:srgbClr val="00B0F0"/>
                </a:solidFill>
              </a:rPr>
              <a:t>                 bins : </a:t>
            </a:r>
            <a:r>
              <a:rPr lang="ko-KR" altLang="en-US" sz="3200" b="1" dirty="0">
                <a:solidFill>
                  <a:srgbClr val="00B0F0"/>
                </a:solidFill>
              </a:rPr>
              <a:t>계급의 수 </a:t>
            </a:r>
          </a:p>
        </p:txBody>
      </p:sp>
    </p:spTree>
    <p:extLst>
      <p:ext uri="{BB962C8B-B14F-4D97-AF65-F5344CB8AC3E}">
        <p14:creationId xmlns:p14="http://schemas.microsoft.com/office/powerpoint/2010/main" val="370446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667FE-EA4B-40BC-9DE1-0B2B94128288}"/>
              </a:ext>
            </a:extLst>
          </p:cNvPr>
          <p:cNvSpPr txBox="1"/>
          <p:nvPr/>
        </p:nvSpPr>
        <p:spPr>
          <a:xfrm rot="1399386">
            <a:off x="4568786" y="1571870"/>
            <a:ext cx="62327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rgbClr val="92D050"/>
                </a:solidFill>
              </a:rPr>
              <a:t>엑셀로 실습하기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1842A8-4225-4CE0-AD16-1885D1D46A06}"/>
              </a:ext>
            </a:extLst>
          </p:cNvPr>
          <p:cNvSpPr txBox="1"/>
          <p:nvPr/>
        </p:nvSpPr>
        <p:spPr>
          <a:xfrm rot="20972283">
            <a:off x="1791728" y="2089661"/>
            <a:ext cx="39597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rgbClr val="FFC000"/>
                </a:solidFill>
              </a:rPr>
              <a:t>재밌고 쉬운 </a:t>
            </a:r>
            <a:r>
              <a:rPr lang="en-US" altLang="ko-KR" sz="4800" b="1" dirty="0">
                <a:solidFill>
                  <a:srgbClr val="FFC000"/>
                </a:solidFill>
              </a:rPr>
              <a:t>!!</a:t>
            </a:r>
            <a:endParaRPr lang="ko-KR" alt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923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D909F5-BC02-93A6-5AE3-21E9BC2C1728}"/>
              </a:ext>
            </a:extLst>
          </p:cNvPr>
          <p:cNvSpPr txBox="1"/>
          <p:nvPr/>
        </p:nvSpPr>
        <p:spPr>
          <a:xfrm>
            <a:off x="562062" y="536895"/>
            <a:ext cx="44117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상자그림 그리기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5158EB-00E5-4AFF-5FB5-D4F9DDF8AE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5"/>
          <a:stretch/>
        </p:blipFill>
        <p:spPr>
          <a:xfrm>
            <a:off x="5450101" y="1306336"/>
            <a:ext cx="6017803" cy="49451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E74A1F-F7D8-C55B-14C5-72A3D422D37C}"/>
              </a:ext>
            </a:extLst>
          </p:cNvPr>
          <p:cNvSpPr txBox="1"/>
          <p:nvPr/>
        </p:nvSpPr>
        <p:spPr>
          <a:xfrm>
            <a:off x="1229289" y="1473718"/>
            <a:ext cx="4419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00B0F0"/>
                </a:solidFill>
              </a:rPr>
              <a:t> </a:t>
            </a:r>
            <a:r>
              <a:rPr lang="ko-KR" altLang="en-US" sz="3200" b="1" dirty="0">
                <a:solidFill>
                  <a:srgbClr val="00B0F0"/>
                </a:solidFill>
              </a:rPr>
              <a:t>데이터의 산포도</a:t>
            </a:r>
            <a:r>
              <a:rPr lang="en-US" altLang="ko-KR" sz="3200" b="1" dirty="0">
                <a:solidFill>
                  <a:srgbClr val="00B0F0"/>
                </a:solidFill>
              </a:rPr>
              <a:t>(</a:t>
            </a:r>
            <a:r>
              <a:rPr lang="ko-KR" altLang="en-US" sz="3200" b="1" dirty="0">
                <a:solidFill>
                  <a:srgbClr val="00B0F0"/>
                </a:solidFill>
              </a:rPr>
              <a:t>퍼짐</a:t>
            </a:r>
            <a:r>
              <a:rPr lang="en-US" altLang="ko-KR" sz="3200" b="1" dirty="0">
                <a:solidFill>
                  <a:srgbClr val="00B0F0"/>
                </a:solidFill>
              </a:rPr>
              <a:t>) </a:t>
            </a:r>
            <a:endParaRPr lang="ko-KR" altLang="en-US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3560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1.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도수분포표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96485D-B75D-49E3-A9AC-EB3A19E9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40" y="1667819"/>
            <a:ext cx="4543582" cy="431734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C2B4069-E7C1-4EA1-B6D5-3397926F8772}"/>
              </a:ext>
            </a:extLst>
          </p:cNvPr>
          <p:cNvSpPr/>
          <p:nvPr/>
        </p:nvSpPr>
        <p:spPr>
          <a:xfrm>
            <a:off x="5237019" y="2906549"/>
            <a:ext cx="498763" cy="1255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B97425-5D49-400D-8541-90055D5BE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266" y="1744804"/>
            <a:ext cx="5992604" cy="16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1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38379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2.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막대그래프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C2B4069-E7C1-4EA1-B6D5-3397926F8772}"/>
              </a:ext>
            </a:extLst>
          </p:cNvPr>
          <p:cNvSpPr/>
          <p:nvPr/>
        </p:nvSpPr>
        <p:spPr>
          <a:xfrm>
            <a:off x="6035042" y="3482899"/>
            <a:ext cx="498763" cy="1255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B97425-5D49-400D-8541-90055D5B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7" y="1732593"/>
            <a:ext cx="5992604" cy="16841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8EDA709-682A-4849-AC2A-94EBE2F2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264" y="1500300"/>
            <a:ext cx="5477807" cy="34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57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46794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3. </a:t>
            </a:r>
            <a:r>
              <a:rPr lang="ko-KR" altLang="en-US" sz="4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꺽은선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 그래프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C2B4069-E7C1-4EA1-B6D5-3397926F8772}"/>
              </a:ext>
            </a:extLst>
          </p:cNvPr>
          <p:cNvSpPr/>
          <p:nvPr/>
        </p:nvSpPr>
        <p:spPr>
          <a:xfrm>
            <a:off x="6120109" y="2963909"/>
            <a:ext cx="498763" cy="1255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B97425-5D49-400D-8541-90055D5B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7" y="1519464"/>
            <a:ext cx="5992604" cy="16841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FF78FB-D7E0-477A-917A-BE0DE17BF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47" y="3300411"/>
            <a:ext cx="5253357" cy="33133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ED64B4-B28C-4D29-9020-2EB40E856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676" y="1348157"/>
            <a:ext cx="5339973" cy="341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32736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4. 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파이차트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C2B4069-E7C1-4EA1-B6D5-3397926F8772}"/>
              </a:ext>
            </a:extLst>
          </p:cNvPr>
          <p:cNvSpPr/>
          <p:nvPr/>
        </p:nvSpPr>
        <p:spPr>
          <a:xfrm>
            <a:off x="6251203" y="1816752"/>
            <a:ext cx="498763" cy="1255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B97425-5D49-400D-8541-90055D5B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7" y="1519464"/>
            <a:ext cx="5992604" cy="16841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6B5FAC8-6D09-4114-8192-48E939C6A1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72" r="14786"/>
          <a:stretch/>
        </p:blipFill>
        <p:spPr>
          <a:xfrm>
            <a:off x="6799809" y="1306336"/>
            <a:ext cx="4422373" cy="42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3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5243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5.</a:t>
            </a:r>
            <a:r>
              <a:rPr lang="ko-KR" altLang="en-US" sz="44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산점도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(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상관관계</a:t>
            </a:r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)</a:t>
            </a:r>
            <a:endParaRPr lang="ko-KR" altLang="en-US" sz="44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C68B07-53C2-4BB0-B226-1288E52A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552" y="1164200"/>
            <a:ext cx="6417996" cy="50648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AE794D8-B727-4F6C-B926-F102980F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40" y="1667819"/>
            <a:ext cx="4543582" cy="431734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06CEF37-B62C-4749-9274-2A0ADD3889A2}"/>
              </a:ext>
            </a:extLst>
          </p:cNvPr>
          <p:cNvSpPr/>
          <p:nvPr/>
        </p:nvSpPr>
        <p:spPr>
          <a:xfrm>
            <a:off x="5220425" y="1933131"/>
            <a:ext cx="498763" cy="1255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05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35605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6.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히스토그램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E794D8-B727-4F6C-B926-F102980F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40" y="1667819"/>
            <a:ext cx="4543582" cy="431734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06CEF37-B62C-4749-9274-2A0ADD3889A2}"/>
              </a:ext>
            </a:extLst>
          </p:cNvPr>
          <p:cNvSpPr/>
          <p:nvPr/>
        </p:nvSpPr>
        <p:spPr>
          <a:xfrm>
            <a:off x="5220425" y="1933131"/>
            <a:ext cx="498763" cy="1255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E7EA86-D346-45A2-9F09-054F1DB2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033" y="1359556"/>
            <a:ext cx="6174845" cy="40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57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E895C-EC9C-C2E0-BB3A-34E82D800FB6}"/>
              </a:ext>
            </a:extLst>
          </p:cNvPr>
          <p:cNvSpPr txBox="1"/>
          <p:nvPr/>
        </p:nvSpPr>
        <p:spPr>
          <a:xfrm>
            <a:off x="562062" y="536895"/>
            <a:ext cx="29963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7.</a:t>
            </a:r>
            <a:r>
              <a:rPr lang="ko-KR" altLang="en-US" sz="44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상자그림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AE794D8-B727-4F6C-B926-F102980F8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40" y="1667819"/>
            <a:ext cx="4543582" cy="4317345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06CEF37-B62C-4749-9274-2A0ADD3889A2}"/>
              </a:ext>
            </a:extLst>
          </p:cNvPr>
          <p:cNvSpPr/>
          <p:nvPr/>
        </p:nvSpPr>
        <p:spPr>
          <a:xfrm>
            <a:off x="5247440" y="1855546"/>
            <a:ext cx="498763" cy="1255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ADD865-DD5E-4F86-83B9-A4D0AE7BF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21" y="1388958"/>
            <a:ext cx="5623900" cy="408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1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돋움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123</Words>
  <Application>Microsoft Office PowerPoint</Application>
  <PresentationFormat>와이드스크린</PresentationFormat>
  <Paragraphs>30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Adobe 고딕 Std B</vt:lpstr>
      <vt:lpstr>굴림체</vt:lpstr>
      <vt:lpstr>맑은 고딕</vt:lpstr>
      <vt:lpstr>Arial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지연 이</cp:lastModifiedBy>
  <cp:revision>85</cp:revision>
  <dcterms:created xsi:type="dcterms:W3CDTF">2021-03-27T11:02:31Z</dcterms:created>
  <dcterms:modified xsi:type="dcterms:W3CDTF">2025-07-08T12:01:07Z</dcterms:modified>
</cp:coreProperties>
</file>