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19" r:id="rId3"/>
    <p:sldId id="320" r:id="rId4"/>
    <p:sldId id="257" r:id="rId5"/>
    <p:sldId id="316" r:id="rId6"/>
    <p:sldId id="269" r:id="rId7"/>
    <p:sldId id="270" r:id="rId8"/>
    <p:sldId id="315" r:id="rId9"/>
    <p:sldId id="314" r:id="rId10"/>
    <p:sldId id="317" r:id="rId11"/>
    <p:sldId id="333" r:id="rId12"/>
    <p:sldId id="313" r:id="rId13"/>
    <p:sldId id="334" r:id="rId14"/>
    <p:sldId id="271" r:id="rId15"/>
    <p:sldId id="324" r:id="rId16"/>
    <p:sldId id="272" r:id="rId17"/>
    <p:sldId id="273" r:id="rId18"/>
    <p:sldId id="274" r:id="rId19"/>
    <p:sldId id="290" r:id="rId20"/>
    <p:sldId id="277" r:id="rId21"/>
    <p:sldId id="318" r:id="rId22"/>
    <p:sldId id="321" r:id="rId23"/>
    <p:sldId id="276" r:id="rId24"/>
    <p:sldId id="325" r:id="rId25"/>
    <p:sldId id="326" r:id="rId26"/>
    <p:sldId id="327" r:id="rId27"/>
    <p:sldId id="275" r:id="rId28"/>
    <p:sldId id="280" r:id="rId29"/>
    <p:sldId id="286" r:id="rId30"/>
    <p:sldId id="281" r:id="rId31"/>
    <p:sldId id="287" r:id="rId32"/>
    <p:sldId id="283" r:id="rId33"/>
    <p:sldId id="284" r:id="rId34"/>
    <p:sldId id="335" r:id="rId35"/>
    <p:sldId id="295" r:id="rId36"/>
    <p:sldId id="296" r:id="rId37"/>
    <p:sldId id="336" r:id="rId38"/>
    <p:sldId id="285" r:id="rId39"/>
    <p:sldId id="299" r:id="rId40"/>
    <p:sldId id="332" r:id="rId41"/>
    <p:sldId id="293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9C4"/>
    <a:srgbClr val="EFA94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416"/>
    </p:cViewPr>
  </p:sorterViewPr>
  <p:notesViewPr>
    <p:cSldViewPr snapToGrid="0">
      <p:cViewPr varScale="1">
        <p:scale>
          <a:sx n="128" d="100"/>
          <a:sy n="128" d="100"/>
        </p:scale>
        <p:origin x="488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7BCB5-6D15-4275-9A5C-C0C160C31C2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EBF51-03CC-49EB-A8BA-39B55E3D0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CDDC4A-44E9-4534-BFC3-FA8E3E6179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80338" y="6160269"/>
            <a:ext cx="2381250" cy="6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8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70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41095" y="168869"/>
            <a:ext cx="11909808" cy="6520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59D8BD-8449-4929-AB67-D1188396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965" y="1979394"/>
            <a:ext cx="3399446" cy="2517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A7DF84-53C9-44B7-90B2-218EA8FFC406}"/>
              </a:ext>
            </a:extLst>
          </p:cNvPr>
          <p:cNvSpPr txBox="1"/>
          <p:nvPr/>
        </p:nvSpPr>
        <p:spPr>
          <a:xfrm>
            <a:off x="2272587" y="465887"/>
            <a:ext cx="7168949" cy="1400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미래사회를 지키는 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세대 </a:t>
            </a:r>
            <a:r>
              <a:rPr lang="ko-KR" altLang="en-US" sz="3200" b="1" dirty="0" err="1">
                <a:solidFill>
                  <a:schemeClr val="accent1">
                    <a:lumMod val="50000"/>
                  </a:schemeClr>
                </a:solidFill>
              </a:rPr>
              <a:t>랜선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 보안관</a:t>
            </a:r>
          </a:p>
          <a:p>
            <a:pPr algn="ctr">
              <a:lnSpc>
                <a:spcPts val="2000"/>
              </a:lnSpc>
            </a:pPr>
            <a:endParaRPr lang="en-US" altLang="ko-KR" sz="3200" b="1" dirty="0">
              <a:solidFill>
                <a:srgbClr val="FF0000"/>
              </a:solidFill>
            </a:endParaRPr>
          </a:p>
          <a:p>
            <a:pPr algn="ctr">
              <a:lnSpc>
                <a:spcPts val="2000"/>
              </a:lnSpc>
            </a:pPr>
            <a:r>
              <a:rPr lang="ko-KR" altLang="en-US" sz="3200" b="1" dirty="0">
                <a:solidFill>
                  <a:srgbClr val="FF0000"/>
                </a:solidFill>
              </a:rPr>
              <a:t>채용 연계형 준계약학과 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pPr algn="ctr">
              <a:lnSpc>
                <a:spcPts val="2000"/>
              </a:lnSpc>
            </a:pPr>
            <a:endParaRPr lang="en-US" altLang="ko-KR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ts val="2000"/>
              </a:lnSpc>
            </a:pP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한라대학교 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융합보안학과</a:t>
            </a:r>
          </a:p>
        </p:txBody>
      </p:sp>
      <p:pic>
        <p:nvPicPr>
          <p:cNvPr id="5" name="_x217319280" descr="EMB0000070c0a63">
            <a:extLst>
              <a:ext uri="{FF2B5EF4-FFF2-40B4-BE49-F238E27FC236}">
                <a16:creationId xmlns:a16="http://schemas.microsoft.com/office/drawing/2014/main" id="{3BA485E9-3AF7-4EB0-81DC-279618C0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962" y="3238152"/>
            <a:ext cx="1744586" cy="174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EAA45E-6228-4172-A692-564B42E6628D}"/>
              </a:ext>
            </a:extLst>
          </p:cNvPr>
          <p:cNvSpPr txBox="1"/>
          <p:nvPr/>
        </p:nvSpPr>
        <p:spPr>
          <a:xfrm>
            <a:off x="1350700" y="4773337"/>
            <a:ext cx="9798268" cy="137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예비 한라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융합보안학과 학생 여러분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!!!   </a:t>
            </a:r>
          </a:p>
          <a:p>
            <a:pPr algn="ctr">
              <a:lnSpc>
                <a:spcPts val="2000"/>
              </a:lnSpc>
            </a:pPr>
            <a:endParaRPr lang="en-US" altLang="ko-KR" sz="2400" b="1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pPr algn="ctr">
              <a:lnSpc>
                <a:spcPts val="2000"/>
              </a:lnSpc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사이버 보안관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의 꿈만 가지고 오세요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. 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한라대학교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</a:rPr>
              <a:t>AI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</a:rPr>
              <a:t>융합보안학과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가 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ts val="2000"/>
              </a:lnSpc>
            </a:pPr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ts val="2000"/>
              </a:lnSpc>
            </a:pP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이루어 드립니다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47760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774C62-A463-937E-F6C1-A6045A21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71" y="2547016"/>
            <a:ext cx="8470471" cy="27252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FBC0D2-3253-8FA0-63CA-F0F9AB1DA2DA}"/>
              </a:ext>
            </a:extLst>
          </p:cNvPr>
          <p:cNvSpPr txBox="1"/>
          <p:nvPr/>
        </p:nvSpPr>
        <p:spPr>
          <a:xfrm>
            <a:off x="2010071" y="515691"/>
            <a:ext cx="82916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1</a:t>
            </a:r>
            <a:r>
              <a:rPr lang="ko-KR" altLang="en-US" dirty="0"/>
              <a:t>에서 </a:t>
            </a:r>
            <a:r>
              <a:rPr lang="en-US" altLang="ko-KR" dirty="0"/>
              <a:t>30</a:t>
            </a:r>
            <a:r>
              <a:rPr lang="ko-KR" altLang="en-US" dirty="0"/>
              <a:t>까지 정수 집합을 만들고 슬라이스를 사용하여 다음을 출력하여라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30</a:t>
            </a:r>
            <a:r>
              <a:rPr lang="ko-KR" altLang="en-US" dirty="0"/>
              <a:t>까지 홀수만 출력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마지막 </a:t>
            </a:r>
            <a:r>
              <a:rPr lang="en-US" altLang="ko-KR" dirty="0"/>
              <a:t>5</a:t>
            </a:r>
            <a:r>
              <a:rPr lang="ko-KR" altLang="en-US" dirty="0"/>
              <a:t>자리 출력</a:t>
            </a:r>
            <a:endParaRPr lang="en-US" altLang="ko-KR" dirty="0"/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20</a:t>
            </a:r>
            <a:r>
              <a:rPr lang="ko-KR" altLang="en-US" dirty="0"/>
              <a:t>까지만 출력</a:t>
            </a:r>
            <a:endParaRPr lang="en-US" altLang="ko-KR" dirty="0"/>
          </a:p>
          <a:p>
            <a:r>
              <a:rPr lang="en-US" altLang="ko-KR" dirty="0"/>
              <a:t>4) 5</a:t>
            </a:r>
            <a:r>
              <a:rPr lang="ko-KR" altLang="en-US" dirty="0"/>
              <a:t>의 배수만 출력</a:t>
            </a:r>
            <a:endParaRPr lang="en-US" altLang="ko-KR" dirty="0"/>
          </a:p>
          <a:p>
            <a:r>
              <a:rPr lang="en-US" altLang="ko-KR" dirty="0"/>
              <a:t>5) 30</a:t>
            </a:r>
            <a:r>
              <a:rPr lang="ko-KR" altLang="en-US" dirty="0"/>
              <a:t>까지 짝수만 출력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17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919DC9-FB02-CA2E-6560-A38FBC3A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36" y="276911"/>
            <a:ext cx="10570394" cy="576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6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42D5A-DDE7-43E3-8C6A-0F21338F01CD}"/>
              </a:ext>
            </a:extLst>
          </p:cNvPr>
          <p:cNvSpPr txBox="1"/>
          <p:nvPr/>
        </p:nvSpPr>
        <p:spPr>
          <a:xfrm>
            <a:off x="562062" y="536895"/>
            <a:ext cx="11447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교시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44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변수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.count(‘ ’)</a:t>
            </a:r>
            <a:endParaRPr lang="ko-KR" altLang="en-US" sz="4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551613-C701-4954-A495-7276523D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28" y="1372538"/>
            <a:ext cx="9812398" cy="494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5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778317-0C25-6963-1D8B-83F607B76424}"/>
              </a:ext>
            </a:extLst>
          </p:cNvPr>
          <p:cNvSpPr txBox="1"/>
          <p:nvPr/>
        </p:nvSpPr>
        <p:spPr>
          <a:xfrm>
            <a:off x="2434709" y="617067"/>
            <a:ext cx="6708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적당한 단어를 입력하여 변수에 저장하여라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/>
              <a:t>문자의 개수를 구하여라</a:t>
            </a:r>
            <a:r>
              <a:rPr lang="en-US" altLang="ko-KR" sz="2400" dirty="0"/>
              <a:t>. 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/>
              <a:t>문자내의 특정 문자의 수를 구하여라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210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6C8297-7987-4B7B-8B85-B5F8837BBF80}"/>
              </a:ext>
            </a:extLst>
          </p:cNvPr>
          <p:cNvSpPr txBox="1"/>
          <p:nvPr/>
        </p:nvSpPr>
        <p:spPr>
          <a:xfrm>
            <a:off x="562062" y="536895"/>
            <a:ext cx="6649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교시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여러가지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연산자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C8549-3595-4E5F-8876-C5A6DE123608}"/>
              </a:ext>
            </a:extLst>
          </p:cNvPr>
          <p:cNvSpPr txBox="1"/>
          <p:nvPr/>
        </p:nvSpPr>
        <p:spPr>
          <a:xfrm>
            <a:off x="618863" y="1427458"/>
            <a:ext cx="3198311" cy="489364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산술 연산자</a:t>
            </a:r>
            <a:endParaRPr lang="en-US" altLang="ko-KR" sz="24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  +    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**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round()</a:t>
            </a:r>
          </a:p>
          <a:p>
            <a:pPr algn="ctr"/>
            <a:r>
              <a:rPr lang="en-US" altLang="ko-KR" sz="24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np.ceil</a:t>
            </a:r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(),</a:t>
            </a:r>
            <a:r>
              <a:rPr lang="en-US" altLang="ko-KR" sz="24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np.trunc</a:t>
            </a:r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float()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int()</a:t>
            </a:r>
          </a:p>
          <a:p>
            <a:pPr algn="ctr"/>
            <a:r>
              <a:rPr lang="en-US" altLang="ko-KR" sz="24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np.sqrt</a:t>
            </a:r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lang="ko-KR" altLang="en-US" sz="2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2BCCC0-2EA8-43EC-86B6-43C5C6B4F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59" y="2226463"/>
            <a:ext cx="4515128" cy="31233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778209-F039-4F54-8102-AE1D96F4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588" y="2028766"/>
            <a:ext cx="2495549" cy="20515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E194A9-66E5-7E96-0C6C-DD8A4E26A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323" y="1508169"/>
            <a:ext cx="2235505" cy="5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5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70B2DB-A6E8-71DD-2561-D92B4F5E08E9}"/>
                  </a:ext>
                </a:extLst>
              </p:cNvPr>
              <p:cNvSpPr txBox="1"/>
              <p:nvPr/>
            </p:nvSpPr>
            <p:spPr>
              <a:xfrm>
                <a:off x="4085437" y="704675"/>
                <a:ext cx="435388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예</a:t>
                </a:r>
                <a:r>
                  <a:rPr lang="en-US" altLang="ko-KR" sz="2400" dirty="0"/>
                  <a:t>) </a:t>
                </a:r>
                <a:r>
                  <a:rPr lang="ko-KR" altLang="en-US" sz="2400" dirty="0"/>
                  <a:t>여러가지 연산을 해보자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3+5</a:t>
                </a:r>
              </a:p>
              <a:p>
                <a:r>
                  <a:rPr lang="en-US" altLang="ko-KR" sz="2400" dirty="0"/>
                  <a:t>38-27</a:t>
                </a:r>
              </a:p>
              <a:p>
                <a:r>
                  <a:rPr lang="en-US" altLang="ko-KR" sz="2400" dirty="0"/>
                  <a:t>3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400" dirty="0"/>
                  <a:t>5</a:t>
                </a:r>
              </a:p>
              <a:p>
                <a:r>
                  <a:rPr lang="en-US" altLang="ko-KR" sz="2400" dirty="0"/>
                  <a:t>8/2</a:t>
                </a:r>
              </a:p>
              <a:p>
                <a:r>
                  <a:rPr lang="en-US" altLang="ko-KR" sz="2400" dirty="0"/>
                  <a:t>8</a:t>
                </a:r>
                <a:r>
                  <a:rPr lang="ko-KR" altLang="en-US" sz="2400" dirty="0"/>
                  <a:t>을 </a:t>
                </a:r>
                <a:r>
                  <a:rPr lang="en-US" altLang="ko-KR" sz="2400" dirty="0"/>
                  <a:t>5</a:t>
                </a:r>
                <a:r>
                  <a:rPr lang="ko-KR" altLang="en-US" sz="2400" dirty="0"/>
                  <a:t>로 나눈 몫과 나머지 </a:t>
                </a:r>
                <a:endParaRPr lang="en-US" altLang="ko-KR" sz="2400" dirty="0"/>
              </a:p>
              <a:p>
                <a:r>
                  <a:rPr lang="en-US" altLang="ko-KR" sz="2400" dirty="0"/>
                  <a:t>2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3</a:t>
                </a:r>
                <a:r>
                  <a:rPr lang="ko-KR" altLang="en-US" sz="2400" dirty="0"/>
                  <a:t>승</a:t>
                </a:r>
                <a:endParaRPr lang="en-US" altLang="ko-KR" sz="2400" dirty="0"/>
              </a:p>
              <a:p>
                <a:r>
                  <a:rPr lang="en-US" altLang="ko-KR" sz="2400" dirty="0"/>
                  <a:t>5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4</a:t>
                </a:r>
                <a:r>
                  <a:rPr lang="ko-KR" altLang="en-US" sz="2400" dirty="0"/>
                  <a:t>승</a:t>
                </a:r>
                <a:endParaRPr lang="en-US" altLang="ko-KR" sz="2400" dirty="0"/>
              </a:p>
              <a:p>
                <a:r>
                  <a:rPr lang="en-US" altLang="ko-KR" sz="2400" dirty="0"/>
                  <a:t>5</a:t>
                </a:r>
                <a:r>
                  <a:rPr lang="ko-KR" altLang="en-US" sz="2400" dirty="0"/>
                  <a:t>의 양의 제곱근</a:t>
                </a:r>
                <a:endParaRPr lang="en-US" altLang="ko-KR" sz="2400" dirty="0"/>
              </a:p>
              <a:p>
                <a:r>
                  <a:rPr lang="en-US" altLang="ko-KR" sz="2400" dirty="0"/>
                  <a:t>-7</a:t>
                </a:r>
                <a:r>
                  <a:rPr lang="ko-KR" altLang="en-US" sz="2400" dirty="0"/>
                  <a:t>의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제곱근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70B2DB-A6E8-71DD-2561-D92B4F5E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37" y="704675"/>
                <a:ext cx="4353887" cy="4524315"/>
              </a:xfrm>
              <a:prstGeom prst="rect">
                <a:avLst/>
              </a:prstGeom>
              <a:blipFill>
                <a:blip r:embed="rId2"/>
                <a:stretch>
                  <a:fillRect l="-2101" t="-1078" b="-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64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3FB0C-152D-44C9-816B-B000FF0E75AC}"/>
              </a:ext>
            </a:extLst>
          </p:cNvPr>
          <p:cNvSpPr txBox="1"/>
          <p:nvPr/>
        </p:nvSpPr>
        <p:spPr>
          <a:xfrm>
            <a:off x="1257300" y="1534537"/>
            <a:ext cx="1874231" cy="267765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비교 연산자</a:t>
            </a:r>
            <a:endParaRPr lang="en-US" altLang="ko-KR" sz="24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&gt;=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&lt;=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!=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32EEA2-272D-45A0-BDB4-F84580998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9" y="1420237"/>
            <a:ext cx="3952875" cy="4372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9E911F-F44B-4A04-A2F7-384AC819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187" y="1420237"/>
            <a:ext cx="2176461" cy="3305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390BD-A6F1-405B-B5CB-C20ECCB42D42}"/>
              </a:ext>
            </a:extLst>
          </p:cNvPr>
          <p:cNvSpPr txBox="1"/>
          <p:nvPr/>
        </p:nvSpPr>
        <p:spPr>
          <a:xfrm>
            <a:off x="562062" y="536895"/>
            <a:ext cx="6649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교시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여러가지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36608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47D7D-59EF-4845-8446-57962D4A161D}"/>
              </a:ext>
            </a:extLst>
          </p:cNvPr>
          <p:cNvSpPr txBox="1"/>
          <p:nvPr/>
        </p:nvSpPr>
        <p:spPr>
          <a:xfrm>
            <a:off x="562063" y="1306336"/>
            <a:ext cx="191250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논리 연산자</a:t>
            </a:r>
            <a:endParaRPr lang="en-US" altLang="ko-KR" sz="24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and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or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D4BC1B-9477-41E4-A3EC-05DDD1DD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163" y="1428991"/>
            <a:ext cx="3276600" cy="46982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103CFB-110B-445B-ADEC-D70C3E566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848" y="1422490"/>
            <a:ext cx="1547813" cy="46434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6DE54B60-1202-4AC3-A277-4795861E8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62105"/>
              </p:ext>
            </p:extLst>
          </p:nvPr>
        </p:nvGraphicFramePr>
        <p:xfrm>
          <a:off x="2656389" y="1306336"/>
          <a:ext cx="231139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66">
                  <a:extLst>
                    <a:ext uri="{9D8B030D-6E8A-4147-A177-3AD203B41FA5}">
                      <a16:colId xmlns:a16="http://schemas.microsoft.com/office/drawing/2014/main" val="472159616"/>
                    </a:ext>
                  </a:extLst>
                </a:gridCol>
                <a:gridCol w="770466">
                  <a:extLst>
                    <a:ext uri="{9D8B030D-6E8A-4147-A177-3AD203B41FA5}">
                      <a16:colId xmlns:a16="http://schemas.microsoft.com/office/drawing/2014/main" val="1202985096"/>
                    </a:ext>
                  </a:extLst>
                </a:gridCol>
                <a:gridCol w="770466">
                  <a:extLst>
                    <a:ext uri="{9D8B030D-6E8A-4147-A177-3AD203B41FA5}">
                      <a16:colId xmlns:a16="http://schemas.microsoft.com/office/drawing/2014/main" val="6915347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3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01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4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1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2529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2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4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9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0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64467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6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5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9172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2E7295-2C26-4E55-954E-9B7F30BF936A}"/>
              </a:ext>
            </a:extLst>
          </p:cNvPr>
          <p:cNvSpPr txBox="1"/>
          <p:nvPr/>
        </p:nvSpPr>
        <p:spPr>
          <a:xfrm>
            <a:off x="562062" y="536895"/>
            <a:ext cx="6649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교시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여러가지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74969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A37CE8-FE00-476D-B4B5-C14E8493E42B}"/>
              </a:ext>
            </a:extLst>
          </p:cNvPr>
          <p:cNvSpPr txBox="1"/>
          <p:nvPr/>
        </p:nvSpPr>
        <p:spPr>
          <a:xfrm>
            <a:off x="562062" y="536895"/>
            <a:ext cx="6649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교시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여러가지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연산자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FB134-BF7B-4967-9E47-4F4DB2F5C013}"/>
              </a:ext>
            </a:extLst>
          </p:cNvPr>
          <p:cNvSpPr txBox="1"/>
          <p:nvPr/>
        </p:nvSpPr>
        <p:spPr>
          <a:xfrm>
            <a:off x="1317111" y="2000756"/>
            <a:ext cx="1560042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en-US" sz="2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연산자</a:t>
            </a:r>
            <a:endParaRPr lang="en-US" altLang="ko-KR" sz="24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</a:p>
          <a:p>
            <a:pPr algn="ctr"/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not 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300ED9-1107-4883-8341-DDD7DEAC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657351"/>
            <a:ext cx="4641107" cy="2490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CD7C02-48F7-4506-8372-D96C02A5E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92" y="2319933"/>
            <a:ext cx="1599679" cy="18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4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3938" y="2292673"/>
            <a:ext cx="7991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빅데이터</a:t>
            </a:r>
            <a:r>
              <a:rPr lang="en-US" altLang="ko-KR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sz="5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파이썬과</a:t>
            </a:r>
            <a:r>
              <a:rPr lang="ko-KR" altLang="en-US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수학</a:t>
            </a:r>
          </a:p>
        </p:txBody>
      </p:sp>
      <p:sp>
        <p:nvSpPr>
          <p:cNvPr id="4" name="TextBox 3"/>
          <p:cNvSpPr txBox="1"/>
          <p:nvPr/>
        </p:nvSpPr>
        <p:spPr>
          <a:xfrm rot="20972283">
            <a:off x="2242281" y="1071744"/>
            <a:ext cx="3260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FFC000"/>
                </a:solidFill>
              </a:rPr>
              <a:t>재미있는 </a:t>
            </a:r>
            <a:r>
              <a:rPr lang="en-US" altLang="ko-KR" sz="4800" b="1" dirty="0">
                <a:solidFill>
                  <a:srgbClr val="FFC000"/>
                </a:solidFill>
              </a:rPr>
              <a:t>!!</a:t>
            </a:r>
            <a:endParaRPr lang="ko-KR" altLang="en-US" sz="48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3244" y="3318832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ko-KR" altLang="en-US" sz="3600" b="1" dirty="0"/>
              <a:t>일차</a:t>
            </a:r>
            <a:endParaRPr lang="en-US" altLang="ko-KR" sz="3600" b="1" dirty="0"/>
          </a:p>
        </p:txBody>
      </p:sp>
      <p:sp>
        <p:nvSpPr>
          <p:cNvPr id="7" name="TextBox 6"/>
          <p:cNvSpPr txBox="1"/>
          <p:nvPr/>
        </p:nvSpPr>
        <p:spPr>
          <a:xfrm rot="1399386">
            <a:off x="6133056" y="858753"/>
            <a:ext cx="44614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rgbClr val="92D050"/>
                </a:solidFill>
              </a:rPr>
              <a:t>너무 쉬운</a:t>
            </a:r>
            <a:r>
              <a:rPr lang="en-US" altLang="ko-KR" sz="6600" b="1" dirty="0">
                <a:solidFill>
                  <a:srgbClr val="92D050"/>
                </a:solidFill>
              </a:rPr>
              <a:t>~</a:t>
            </a:r>
            <a:endParaRPr lang="ko-KR" altLang="en-US" sz="6600" b="1" dirty="0">
              <a:solidFill>
                <a:srgbClr val="92D050"/>
              </a:solidFill>
            </a:endParaRPr>
          </a:p>
        </p:txBody>
      </p:sp>
      <p:pic>
        <p:nvPicPr>
          <p:cNvPr id="1030" name="Picture 6" descr="Python] coroutine 코루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t="11580" r="20492" b="12524"/>
          <a:stretch/>
        </p:blipFill>
        <p:spPr bwMode="auto">
          <a:xfrm>
            <a:off x="184335" y="3146655"/>
            <a:ext cx="3688360" cy="13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F96523-8AA3-4E85-9253-C4AE5CB08A55}"/>
              </a:ext>
            </a:extLst>
          </p:cNvPr>
          <p:cNvSpPr txBox="1"/>
          <p:nvPr/>
        </p:nvSpPr>
        <p:spPr>
          <a:xfrm>
            <a:off x="3411599" y="4176115"/>
            <a:ext cx="5556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교시 조건문</a:t>
            </a:r>
            <a:endParaRPr lang="en-US" altLang="ko-KR" sz="4000" b="1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교시 반복문과 리스트</a:t>
            </a:r>
          </a:p>
        </p:txBody>
      </p:sp>
    </p:spTree>
    <p:extLst>
      <p:ext uri="{BB962C8B-B14F-4D97-AF65-F5344CB8AC3E}">
        <p14:creationId xmlns:p14="http://schemas.microsoft.com/office/powerpoint/2010/main" val="20098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EA6A0F7-0185-48BD-9073-9F7FE6F02A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9702" y="630894"/>
            <a:ext cx="10192595" cy="52413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84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D1EE08-B61A-441A-AF1A-2C41094DB071}"/>
              </a:ext>
            </a:extLst>
          </p:cNvPr>
          <p:cNvSpPr txBox="1"/>
          <p:nvPr/>
        </p:nvSpPr>
        <p:spPr>
          <a:xfrm>
            <a:off x="562062" y="536895"/>
            <a:ext cx="4918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if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조건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else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endParaRPr lang="ko-KR" altLang="en-US" sz="4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999E8D-DADF-4EAA-A1C0-963C607C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16" y="2017270"/>
            <a:ext cx="5512357" cy="35045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CB0E24-A2E4-4915-B6DF-078C99F2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942" y="1617208"/>
            <a:ext cx="2856163" cy="145256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639D10-0022-DC2E-5F51-E63F88F24D99}"/>
              </a:ext>
            </a:extLst>
          </p:cNvPr>
          <p:cNvCxnSpPr>
            <a:cxnSpLocks/>
          </p:cNvCxnSpPr>
          <p:nvPr/>
        </p:nvCxnSpPr>
        <p:spPr>
          <a:xfrm>
            <a:off x="2927758" y="1754222"/>
            <a:ext cx="0" cy="4126461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EABD1E-5366-72AA-D8A6-FA248E752812}"/>
              </a:ext>
            </a:extLst>
          </p:cNvPr>
          <p:cNvSpPr txBox="1"/>
          <p:nvPr/>
        </p:nvSpPr>
        <p:spPr>
          <a:xfrm>
            <a:off x="3021229" y="1598083"/>
            <a:ext cx="1107996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들여쓰기</a:t>
            </a:r>
          </a:p>
        </p:txBody>
      </p:sp>
    </p:spTree>
    <p:extLst>
      <p:ext uri="{BB962C8B-B14F-4D97-AF65-F5344CB8AC3E}">
        <p14:creationId xmlns:p14="http://schemas.microsoft.com/office/powerpoint/2010/main" val="27739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CB97DB-99A7-F52E-A57D-03F99E1DA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5"/>
          <a:stretch/>
        </p:blipFill>
        <p:spPr>
          <a:xfrm>
            <a:off x="2056970" y="1761374"/>
            <a:ext cx="8430802" cy="4602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28326F-6C08-BD29-853B-7F74A937F8E8}"/>
              </a:ext>
            </a:extLst>
          </p:cNvPr>
          <p:cNvSpPr txBox="1"/>
          <p:nvPr/>
        </p:nvSpPr>
        <p:spPr>
          <a:xfrm>
            <a:off x="335560" y="352338"/>
            <a:ext cx="11344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1.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조건문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조건 </a:t>
            </a:r>
            <a:r>
              <a:rPr lang="en-US" altLang="ko-KR" sz="4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4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조건 </a:t>
            </a:r>
            <a:r>
              <a:rPr lang="en-US" altLang="ko-KR" sz="4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else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endParaRPr lang="ko-KR" altLang="en-US" sz="44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EA0B7-A0B2-DAD2-3875-E3E690BC16B9}"/>
              </a:ext>
            </a:extLst>
          </p:cNvPr>
          <p:cNvSpPr txBox="1"/>
          <p:nvPr/>
        </p:nvSpPr>
        <p:spPr>
          <a:xfrm>
            <a:off x="2161465" y="1349189"/>
            <a:ext cx="1107996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들여쓰기</a:t>
            </a:r>
          </a:p>
        </p:txBody>
      </p:sp>
    </p:spTree>
    <p:extLst>
      <p:ext uri="{BB962C8B-B14F-4D97-AF65-F5344CB8AC3E}">
        <p14:creationId xmlns:p14="http://schemas.microsoft.com/office/powerpoint/2010/main" val="2928105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9A411F-2A1C-04AC-128A-9174CA67ECF6}"/>
              </a:ext>
            </a:extLst>
          </p:cNvPr>
          <p:cNvSpPr txBox="1"/>
          <p:nvPr/>
        </p:nvSpPr>
        <p:spPr>
          <a:xfrm>
            <a:off x="5869497" y="986290"/>
            <a:ext cx="5858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두 수를 입력 받아 다음을 연산하여라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pPr marL="342900" indent="-342900">
              <a:buAutoNum type="arabicParenR"/>
            </a:pPr>
            <a:r>
              <a:rPr lang="ko-KR" altLang="en-US" sz="2400" dirty="0"/>
              <a:t>큰 수 출력</a:t>
            </a:r>
            <a:endParaRPr lang="en-US" altLang="ko-KR" sz="2400" dirty="0"/>
          </a:p>
          <a:p>
            <a:pPr marL="342900" indent="-342900">
              <a:buAutoNum type="arabicParenR"/>
            </a:pPr>
            <a:r>
              <a:rPr lang="ko-KR" altLang="en-US" sz="2400" dirty="0"/>
              <a:t>짝수 홀수 판단</a:t>
            </a:r>
            <a:endParaRPr lang="en-US" altLang="ko-KR" sz="2400" dirty="0"/>
          </a:p>
          <a:p>
            <a:pPr marL="342900" indent="-342900">
              <a:buAutoNum type="arabicParenR"/>
            </a:pPr>
            <a:r>
              <a:rPr lang="ko-KR" altLang="en-US" sz="2400" dirty="0"/>
              <a:t>짝수이면 </a:t>
            </a:r>
            <a:r>
              <a:rPr lang="en-US" altLang="ko-KR" sz="2400" dirty="0"/>
              <a:t>0, </a:t>
            </a:r>
            <a:r>
              <a:rPr lang="ko-KR" altLang="en-US" sz="2400" dirty="0"/>
              <a:t>홀수이면 </a:t>
            </a:r>
            <a:r>
              <a:rPr lang="en-US" altLang="ko-KR" sz="2400" dirty="0"/>
              <a:t>1 </a:t>
            </a:r>
            <a:r>
              <a:rPr lang="ko-KR" altLang="en-US" sz="2400" dirty="0"/>
              <a:t>출력</a:t>
            </a:r>
            <a:endParaRPr lang="en-US" altLang="ko-KR" sz="2400" dirty="0"/>
          </a:p>
          <a:p>
            <a:pPr marL="342900" indent="-342900">
              <a:buAutoNum type="arabicParenR"/>
            </a:pPr>
            <a:r>
              <a:rPr lang="ko-KR" altLang="en-US" sz="2400" dirty="0"/>
              <a:t>두 수 중 </a:t>
            </a:r>
            <a:r>
              <a:rPr lang="ko-KR" altLang="en-US" sz="2400" dirty="0" err="1"/>
              <a:t>큰수</a:t>
            </a:r>
            <a:r>
              <a:rPr lang="ko-KR" altLang="en-US" sz="2400" dirty="0"/>
              <a:t> 출력 </a:t>
            </a:r>
            <a:endParaRPr lang="en-US" altLang="ko-KR" sz="2400" dirty="0"/>
          </a:p>
          <a:p>
            <a:pPr marL="342900" indent="-342900">
              <a:buAutoNum type="arabicParenR"/>
            </a:pPr>
            <a:r>
              <a:rPr lang="ko-KR" altLang="en-US" sz="2400" dirty="0"/>
              <a:t>각각의 제곱수 출력</a:t>
            </a:r>
            <a:endParaRPr lang="en-US" altLang="ko-KR" sz="2400" dirty="0"/>
          </a:p>
          <a:p>
            <a:pPr marL="342900" indent="-342900">
              <a:buAutoNum type="arabicParenR"/>
            </a:pPr>
            <a:r>
              <a:rPr lang="ko-KR" altLang="en-US" sz="2400" dirty="0"/>
              <a:t>각각의 양의 제곱근 출력</a:t>
            </a:r>
            <a:endParaRPr lang="en-US" altLang="ko-KR" sz="2400" dirty="0"/>
          </a:p>
          <a:p>
            <a:pPr marL="342900" indent="-342900">
              <a:buAutoNum type="arabicParenR"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E6A328-08B3-2B7F-1E81-F2761814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0" y="843677"/>
            <a:ext cx="5030195" cy="42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4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9F6757-4EB1-43D7-8B14-D7191A844653}"/>
              </a:ext>
            </a:extLst>
          </p:cNvPr>
          <p:cNvSpPr txBox="1"/>
          <p:nvPr/>
        </p:nvSpPr>
        <p:spPr>
          <a:xfrm>
            <a:off x="562062" y="536895"/>
            <a:ext cx="6591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lang="ko-KR" altLang="en-US" sz="44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반복문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lang="en-US" altLang="ko-KR" sz="4400" b="1" dirty="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in </a:t>
            </a:r>
            <a:r>
              <a:rPr lang="en-US" altLang="ko-KR" sz="4400" b="1" dirty="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4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endParaRPr lang="ko-KR" altLang="en-US" sz="44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9491BF-0161-4196-BCCD-C8BAF897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9" y="1656825"/>
            <a:ext cx="5915880" cy="41231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38321D-8518-436D-9DCC-F5D90BE5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160" y="1447406"/>
            <a:ext cx="3888645" cy="4701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4D46BD4-2FC0-980B-6ECA-0E0134AB08B0}"/>
              </a:ext>
            </a:extLst>
          </p:cNvPr>
          <p:cNvSpPr/>
          <p:nvPr/>
        </p:nvSpPr>
        <p:spPr>
          <a:xfrm>
            <a:off x="2105637" y="2508308"/>
            <a:ext cx="1342239" cy="360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3E663-3AC3-1A2E-024C-93FD718368F4}"/>
              </a:ext>
            </a:extLst>
          </p:cNvPr>
          <p:cNvSpPr txBox="1"/>
          <p:nvPr/>
        </p:nvSpPr>
        <p:spPr>
          <a:xfrm>
            <a:off x="3584209" y="2499702"/>
            <a:ext cx="149111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⇒ 반복 범위</a:t>
            </a:r>
          </a:p>
        </p:txBody>
      </p:sp>
    </p:spTree>
    <p:extLst>
      <p:ext uri="{BB962C8B-B14F-4D97-AF65-F5344CB8AC3E}">
        <p14:creationId xmlns:p14="http://schemas.microsoft.com/office/powerpoint/2010/main" val="243281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79ED2A-032E-77F6-329C-62E035AC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58" y="1448239"/>
            <a:ext cx="2645985" cy="3558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A78EDD-ED1D-22D8-084F-339CC209A835}"/>
              </a:ext>
            </a:extLst>
          </p:cNvPr>
          <p:cNvSpPr txBox="1"/>
          <p:nvPr/>
        </p:nvSpPr>
        <p:spPr>
          <a:xfrm>
            <a:off x="1057013" y="755009"/>
            <a:ext cx="431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range(), </a:t>
            </a:r>
            <a:r>
              <a:rPr lang="en-US" altLang="ko-KR" dirty="0" err="1"/>
              <a:t>enumetate</a:t>
            </a:r>
            <a:r>
              <a:rPr lang="en-US" altLang="ko-KR" dirty="0"/>
              <a:t>() </a:t>
            </a:r>
            <a:r>
              <a:rPr lang="ko-KR" altLang="en-US" dirty="0"/>
              <a:t> 함수 사용하기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1CC9A5-8855-C54B-6812-F12E963D9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194" y="1355960"/>
            <a:ext cx="2694887" cy="22383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41EF0E-DB02-F93A-56A7-2C714EB64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250" y="1241449"/>
            <a:ext cx="2441590" cy="218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1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D7AD3-7F16-ABF4-45FA-4B239A984FDC}"/>
              </a:ext>
            </a:extLst>
          </p:cNvPr>
          <p:cNvSpPr txBox="1"/>
          <p:nvPr/>
        </p:nvSpPr>
        <p:spPr>
          <a:xfrm>
            <a:off x="4044602" y="732216"/>
            <a:ext cx="43834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아래와 같은 결과를 출력하는 프로그램을 작성하세요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1</a:t>
            </a:r>
            <a:r>
              <a:rPr lang="ko-KR" altLang="en-US" dirty="0"/>
              <a:t>에서 </a:t>
            </a:r>
            <a:r>
              <a:rPr lang="en-US" altLang="ko-KR" dirty="0"/>
              <a:t>100</a:t>
            </a:r>
            <a:r>
              <a:rPr lang="ko-KR" altLang="en-US" dirty="0"/>
              <a:t>까지 총합을 구하여라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3) 1</a:t>
            </a:r>
            <a:r>
              <a:rPr lang="ko-KR" altLang="en-US" dirty="0"/>
              <a:t>에서 </a:t>
            </a:r>
            <a:r>
              <a:rPr lang="en-US" altLang="ko-KR" dirty="0"/>
              <a:t>100</a:t>
            </a:r>
            <a:r>
              <a:rPr lang="ko-KR" altLang="en-US" dirty="0"/>
              <a:t>까지 홀수의 합을 구하여라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4) 1</a:t>
            </a:r>
            <a:r>
              <a:rPr lang="ko-KR" altLang="en-US" dirty="0"/>
              <a:t>에서 </a:t>
            </a:r>
            <a:r>
              <a:rPr lang="en-US" altLang="ko-KR" dirty="0"/>
              <a:t>100</a:t>
            </a:r>
            <a:r>
              <a:rPr lang="ko-KR" altLang="en-US" dirty="0"/>
              <a:t>까지 짝수의 합을 구하여라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42FD4C-87BC-E028-E0BF-71567CCC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63" y="1613659"/>
            <a:ext cx="1339006" cy="164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60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3CDA60-F6CB-960B-F89B-ACCA454BB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772" y="964208"/>
            <a:ext cx="2563228" cy="17186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A75189-892E-AC22-74E8-B05389644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352" y="848334"/>
            <a:ext cx="2344711" cy="17425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48AEFD-DDDB-2251-610D-CCB1AABAE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36" y="848334"/>
            <a:ext cx="2502789" cy="1834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1F9E4C-3C8B-7470-79B3-93D0010F8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960" y="848334"/>
            <a:ext cx="2216790" cy="166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93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7EFF5-50B4-4DB3-9549-0AACA6919AB1}"/>
              </a:ext>
            </a:extLst>
          </p:cNvPr>
          <p:cNvSpPr txBox="1"/>
          <p:nvPr/>
        </p:nvSpPr>
        <p:spPr>
          <a:xfrm>
            <a:off x="512200" y="536895"/>
            <a:ext cx="4956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3.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리스트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C63144-9D46-4E55-89C9-AC169F2EF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57"/>
          <a:stretch/>
        </p:blipFill>
        <p:spPr>
          <a:xfrm>
            <a:off x="668794" y="1675023"/>
            <a:ext cx="5779543" cy="4425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0BB4D3-946F-4FC9-A5D7-E1A8E0EFD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39" y="1565966"/>
            <a:ext cx="4556579" cy="3148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2936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58901-A3FF-4A1C-9988-FC297299834A}"/>
              </a:ext>
            </a:extLst>
          </p:cNvPr>
          <p:cNvSpPr txBox="1"/>
          <p:nvPr/>
        </p:nvSpPr>
        <p:spPr>
          <a:xfrm>
            <a:off x="562062" y="536895"/>
            <a:ext cx="90925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ea"/>
              <a:buAutoNum type="circleNumDbPlain"/>
            </a:pP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집합내 중복된 원소 제거하기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960FAC-D49E-4096-AC03-05E16ADE2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9"/>
          <a:stretch/>
        </p:blipFill>
        <p:spPr>
          <a:xfrm>
            <a:off x="1259962" y="1455272"/>
            <a:ext cx="5382244" cy="4509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A43F6B-D997-4A47-B025-FBEE09A0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06" y="1609651"/>
            <a:ext cx="3356498" cy="9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20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B10450-DEF5-FA56-81E6-98F587D6F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3" t="49405"/>
          <a:stretch/>
        </p:blipFill>
        <p:spPr>
          <a:xfrm>
            <a:off x="6401759" y="1251708"/>
            <a:ext cx="4112444" cy="25967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11581E-6E8B-466E-A767-18065BBFB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6" t="2068" r="327" b="50360"/>
          <a:stretch/>
        </p:blipFill>
        <p:spPr>
          <a:xfrm>
            <a:off x="877677" y="1251708"/>
            <a:ext cx="4373831" cy="25967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4B736F-C309-40ED-9B26-537B139F04D6}"/>
              </a:ext>
            </a:extLst>
          </p:cNvPr>
          <p:cNvSpPr/>
          <p:nvPr/>
        </p:nvSpPr>
        <p:spPr>
          <a:xfrm>
            <a:off x="1845577" y="2022448"/>
            <a:ext cx="2021748" cy="315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B899D-1D11-46EE-90F4-AB0D07B0A3D8}"/>
              </a:ext>
            </a:extLst>
          </p:cNvPr>
          <p:cNvSpPr/>
          <p:nvPr/>
        </p:nvSpPr>
        <p:spPr>
          <a:xfrm>
            <a:off x="7288551" y="2024369"/>
            <a:ext cx="1784074" cy="269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0964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8E956-6506-47B9-87DF-18B7EA3010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8435" y="522284"/>
            <a:ext cx="9093241" cy="493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71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58901-A3FF-4A1C-9988-FC297299834A}"/>
              </a:ext>
            </a:extLst>
          </p:cNvPr>
          <p:cNvSpPr txBox="1"/>
          <p:nvPr/>
        </p:nvSpPr>
        <p:spPr>
          <a:xfrm>
            <a:off x="562062" y="536895"/>
            <a:ext cx="5152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합집합 구하기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D15D8E-5267-4D1E-B5DE-906ABBA81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93"/>
          <a:stretch/>
        </p:blipFill>
        <p:spPr>
          <a:xfrm>
            <a:off x="830728" y="1446473"/>
            <a:ext cx="5171278" cy="3268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C329E9-705A-436E-8B25-1827570C2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37"/>
          <a:stretch/>
        </p:blipFill>
        <p:spPr>
          <a:xfrm>
            <a:off x="6424034" y="1446473"/>
            <a:ext cx="4843244" cy="4542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906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58901-A3FF-4A1C-9988-FC297299834A}"/>
              </a:ext>
            </a:extLst>
          </p:cNvPr>
          <p:cNvSpPr txBox="1"/>
          <p:nvPr/>
        </p:nvSpPr>
        <p:spPr>
          <a:xfrm>
            <a:off x="562062" y="536895"/>
            <a:ext cx="5439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교집합 구현하기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66BD22-69B6-4FA4-939D-34493F468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8"/>
          <a:stretch/>
        </p:blipFill>
        <p:spPr>
          <a:xfrm>
            <a:off x="3294075" y="1453435"/>
            <a:ext cx="4566407" cy="4577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579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58901-A3FF-4A1C-9988-FC297299834A}"/>
              </a:ext>
            </a:extLst>
          </p:cNvPr>
          <p:cNvSpPr txBox="1"/>
          <p:nvPr/>
        </p:nvSpPr>
        <p:spPr>
          <a:xfrm>
            <a:off x="562062" y="536895"/>
            <a:ext cx="57166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ea"/>
              <a:buAutoNum type="circleNumDbPlain" startAt="4"/>
            </a:pP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44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차집합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구현하기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9AB152-C19A-4CDD-B47F-4685F4EF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00" y="1654553"/>
            <a:ext cx="3559032" cy="2724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EDAB7D-6129-4E98-B755-F2E9767C2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16"/>
          <a:stretch/>
        </p:blipFill>
        <p:spPr>
          <a:xfrm>
            <a:off x="3862332" y="1558080"/>
            <a:ext cx="4023750" cy="39786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323C3E-2F63-4C5C-A921-201D63344B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24"/>
          <a:stretch/>
        </p:blipFill>
        <p:spPr>
          <a:xfrm>
            <a:off x="8083394" y="1558080"/>
            <a:ext cx="3805306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53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59E58-1207-4EFF-B597-FC2A0A17EBFD}"/>
              </a:ext>
            </a:extLst>
          </p:cNvPr>
          <p:cNvSpPr txBox="1"/>
          <p:nvPr/>
        </p:nvSpPr>
        <p:spPr>
          <a:xfrm>
            <a:off x="562062" y="536895"/>
            <a:ext cx="51619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ea"/>
              <a:buAutoNum type="circleNumDbPlain" startAt="5"/>
            </a:pP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여집합 구현하기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8A9FC-2D22-47EF-8114-7D60AC36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" y="1712559"/>
            <a:ext cx="3159118" cy="27717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2542AA-E01B-44F6-9FBB-BE2E69ED3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93"/>
          <a:stretch/>
        </p:blipFill>
        <p:spPr>
          <a:xfrm>
            <a:off x="7406597" y="1712559"/>
            <a:ext cx="3775820" cy="37723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617996-5EFB-44D7-9AF8-332CFDF6A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819" y="1851553"/>
            <a:ext cx="3775820" cy="37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08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3938" y="2292673"/>
            <a:ext cx="7991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빅데이터</a:t>
            </a:r>
            <a:r>
              <a:rPr lang="en-US" altLang="ko-KR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sz="5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파이썬과</a:t>
            </a:r>
            <a:r>
              <a:rPr lang="ko-KR" altLang="en-US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수학</a:t>
            </a:r>
          </a:p>
        </p:txBody>
      </p:sp>
      <p:sp>
        <p:nvSpPr>
          <p:cNvPr id="4" name="TextBox 3"/>
          <p:cNvSpPr txBox="1"/>
          <p:nvPr/>
        </p:nvSpPr>
        <p:spPr>
          <a:xfrm rot="20972283">
            <a:off x="2242281" y="1071744"/>
            <a:ext cx="3260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FFC000"/>
                </a:solidFill>
              </a:rPr>
              <a:t>재미있는 </a:t>
            </a:r>
            <a:r>
              <a:rPr lang="en-US" altLang="ko-KR" sz="4800" b="1" dirty="0">
                <a:solidFill>
                  <a:srgbClr val="FFC000"/>
                </a:solidFill>
              </a:rPr>
              <a:t>!!</a:t>
            </a:r>
            <a:endParaRPr lang="ko-KR" altLang="en-US" sz="48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399386">
            <a:off x="6133056" y="858753"/>
            <a:ext cx="44614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rgbClr val="92D050"/>
                </a:solidFill>
              </a:rPr>
              <a:t>너무 쉬운</a:t>
            </a:r>
            <a:r>
              <a:rPr lang="en-US" altLang="ko-KR" sz="6600" b="1" dirty="0">
                <a:solidFill>
                  <a:srgbClr val="92D050"/>
                </a:solidFill>
              </a:rPr>
              <a:t>~</a:t>
            </a:r>
            <a:endParaRPr lang="ko-KR" altLang="en-US" sz="6600" b="1" dirty="0">
              <a:solidFill>
                <a:srgbClr val="92D050"/>
              </a:solidFill>
            </a:endParaRPr>
          </a:p>
        </p:txBody>
      </p:sp>
      <p:pic>
        <p:nvPicPr>
          <p:cNvPr id="1030" name="Picture 6" descr="Python] coroutine 코루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t="11580" r="20492" b="12524"/>
          <a:stretch/>
        </p:blipFill>
        <p:spPr bwMode="auto">
          <a:xfrm>
            <a:off x="184335" y="3146655"/>
            <a:ext cx="3688360" cy="13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F96523-8AA3-4E85-9253-C4AE5CB08A55}"/>
              </a:ext>
            </a:extLst>
          </p:cNvPr>
          <p:cNvSpPr txBox="1"/>
          <p:nvPr/>
        </p:nvSpPr>
        <p:spPr>
          <a:xfrm>
            <a:off x="3434063" y="3615255"/>
            <a:ext cx="63161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정수론</a:t>
            </a:r>
            <a:endParaRPr lang="en-US" altLang="ko-KR" sz="4000" b="1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742950" indent="-742950" algn="ctr">
              <a:buAutoNum type="arabicPeriod"/>
            </a:pPr>
            <a:r>
              <a:rPr lang="ko-KR" altLang="en-US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최대공약수</a:t>
            </a:r>
            <a:r>
              <a:rPr lang="en-US" altLang="ko-KR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4000" b="1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최소공배수</a:t>
            </a:r>
            <a:endParaRPr lang="en-US" altLang="ko-KR" sz="4000" b="1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742950" indent="-742950" algn="ctr">
              <a:buAutoNum type="arabicPeriod"/>
            </a:pPr>
            <a:r>
              <a:rPr lang="ko-KR" altLang="en-US" sz="4000" b="1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소수찾기</a:t>
            </a:r>
            <a:endParaRPr lang="ko-KR" altLang="en-US" sz="4000" b="1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284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099BF-BBA5-40DB-9913-B6E6E2EFE0D9}"/>
              </a:ext>
            </a:extLst>
          </p:cNvPr>
          <p:cNvSpPr txBox="1"/>
          <p:nvPr/>
        </p:nvSpPr>
        <p:spPr>
          <a:xfrm>
            <a:off x="562062" y="536895"/>
            <a:ext cx="35509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약수 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ED2DC4-A74F-D6AA-3126-5DF5DEC4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75" y="1426608"/>
            <a:ext cx="5440218" cy="449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14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099BF-BBA5-40DB-9913-B6E6E2EFE0D9}"/>
              </a:ext>
            </a:extLst>
          </p:cNvPr>
          <p:cNvSpPr txBox="1"/>
          <p:nvPr/>
        </p:nvSpPr>
        <p:spPr>
          <a:xfrm>
            <a:off x="562062" y="536895"/>
            <a:ext cx="51619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ea"/>
              <a:buAutoNum type="circleNumDbPlain"/>
            </a:pP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최대공약수 찾기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85ED77-57B5-4BF0-861D-A7D6B5C0A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52" y="1456406"/>
            <a:ext cx="4154647" cy="47755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42AC8D-3F31-41D5-A0EB-11EE37EC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13" y="1509492"/>
            <a:ext cx="4868018" cy="164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58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4E49D8-7D3A-0796-0355-CDBC1F4C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03" y="175391"/>
            <a:ext cx="3958128" cy="34916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4EE56-89A7-E452-313B-89CB9A2A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03" y="3702873"/>
            <a:ext cx="4143632" cy="27374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089A87-A957-0983-C113-0E8E54DF2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889" y="175391"/>
            <a:ext cx="4443127" cy="35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09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099BF-BBA5-40DB-9913-B6E6E2EFE0D9}"/>
              </a:ext>
            </a:extLst>
          </p:cNvPr>
          <p:cNvSpPr txBox="1"/>
          <p:nvPr/>
        </p:nvSpPr>
        <p:spPr>
          <a:xfrm>
            <a:off x="562062" y="536895"/>
            <a:ext cx="3828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소수 찾기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sz="4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E9957-847B-47A7-92A4-CBDBD28D2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29" t="31245"/>
          <a:stretch/>
        </p:blipFill>
        <p:spPr>
          <a:xfrm>
            <a:off x="2061039" y="1979561"/>
            <a:ext cx="4863662" cy="3834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494F4-68CC-4748-991D-F598C0DDBF7B}"/>
              </a:ext>
            </a:extLst>
          </p:cNvPr>
          <p:cNvSpPr txBox="1"/>
          <p:nvPr/>
        </p:nvSpPr>
        <p:spPr>
          <a:xfrm>
            <a:off x="629174" y="1375794"/>
            <a:ext cx="1064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소수의 정의 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자기 자신과 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로만 나누어 지는 숫자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, 1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은 제외합니다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endParaRPr lang="ko-KR" altLang="en-US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5047" y="2012876"/>
            <a:ext cx="3960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: 100</a:t>
            </a:r>
            <a:r>
              <a:rPr lang="ko-KR" altLang="en-US" sz="2400" dirty="0"/>
              <a:t>이하 소수 찾기 프로그램을 완성해 보세요</a:t>
            </a:r>
            <a:r>
              <a:rPr lang="en-US" altLang="ko-KR" sz="2400" dirty="0"/>
              <a:t>. 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966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099BF-BBA5-40DB-9913-B6E6E2EFE0D9}"/>
              </a:ext>
            </a:extLst>
          </p:cNvPr>
          <p:cNvSpPr txBox="1"/>
          <p:nvPr/>
        </p:nvSpPr>
        <p:spPr>
          <a:xfrm>
            <a:off x="562062" y="536895"/>
            <a:ext cx="8619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최대공약수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44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최소공배수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찾기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1D3A20-CD59-4FDB-A343-DECCEB72A6C3}"/>
                  </a:ext>
                </a:extLst>
              </p:cNvPr>
              <p:cNvSpPr txBox="1"/>
              <p:nvPr/>
            </p:nvSpPr>
            <p:spPr>
              <a:xfrm>
                <a:off x="696287" y="1605183"/>
                <a:ext cx="345150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ko-KR" altLang="en-US" sz="2400" dirty="0" err="1">
                    <a:latin typeface="굴림체" panose="020B0609000101010101" pitchFamily="49" charset="-127"/>
                    <a:ea typeface="굴림체" panose="020B0609000101010101" pitchFamily="49" charset="-127"/>
                  </a:rPr>
                  <a:t>최소공배수</a:t>
                </a:r>
                <a:r>
                  <a:rPr lang="ko-KR" altLang="en-US" sz="24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en-US" altLang="ko-KR" sz="24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: </a:t>
                </a:r>
                <a:r>
                  <a:rPr lang="ko-KR" altLang="en-US" sz="24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두 수의 곱을 최대공약수로 나눈 수</a:t>
                </a:r>
                <a:endParaRPr lang="en-US" altLang="ko-KR" sz="2400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endParaRPr lang="en-US" altLang="ko-KR" sz="2400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ko-KR" altLang="en-US" sz="24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두 수의 곱 </a:t>
                </a:r>
                <a:r>
                  <a:rPr lang="en-US" altLang="ko-KR" sz="24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= </a:t>
                </a:r>
                <a:r>
                  <a:rPr lang="ko-KR" altLang="en-US" sz="24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최대공약수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24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최소공배수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1D3A20-CD59-4FDB-A343-DECCEB72A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7" y="1605183"/>
                <a:ext cx="3451508" cy="2308324"/>
              </a:xfrm>
              <a:prstGeom prst="rect">
                <a:avLst/>
              </a:prstGeom>
              <a:blipFill>
                <a:blip r:embed="rId2"/>
                <a:stretch>
                  <a:fillRect l="-2297" t="-2111" r="-1943" b="-4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696C24E4-C7DF-4498-86C6-E9D51DAA2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145" y="1472958"/>
            <a:ext cx="6780124" cy="464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1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3938" y="2292673"/>
            <a:ext cx="7991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빅데이터</a:t>
            </a:r>
            <a:r>
              <a:rPr lang="en-US" altLang="ko-KR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sz="5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파이썬과</a:t>
            </a:r>
            <a:r>
              <a:rPr lang="ko-KR" altLang="en-US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수학</a:t>
            </a:r>
          </a:p>
        </p:txBody>
      </p:sp>
      <p:sp>
        <p:nvSpPr>
          <p:cNvPr id="4" name="TextBox 3"/>
          <p:cNvSpPr txBox="1"/>
          <p:nvPr/>
        </p:nvSpPr>
        <p:spPr>
          <a:xfrm rot="20972283">
            <a:off x="2242281" y="1071744"/>
            <a:ext cx="3260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FFC000"/>
                </a:solidFill>
              </a:rPr>
              <a:t>재미있는 </a:t>
            </a:r>
            <a:r>
              <a:rPr lang="en-US" altLang="ko-KR" sz="4800" b="1" dirty="0">
                <a:solidFill>
                  <a:srgbClr val="FFC000"/>
                </a:solidFill>
              </a:rPr>
              <a:t>!!</a:t>
            </a:r>
            <a:endParaRPr lang="ko-KR" altLang="en-US" sz="48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0686" y="3372893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r>
              <a:rPr lang="ko-KR" altLang="en-US" sz="3600" b="1" dirty="0"/>
              <a:t>일차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 rot="1399386">
            <a:off x="6133056" y="858753"/>
            <a:ext cx="44614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rgbClr val="92D050"/>
                </a:solidFill>
              </a:rPr>
              <a:t>너무 쉬운</a:t>
            </a:r>
            <a:r>
              <a:rPr lang="en-US" altLang="ko-KR" sz="6600" b="1" dirty="0">
                <a:solidFill>
                  <a:srgbClr val="92D050"/>
                </a:solidFill>
              </a:rPr>
              <a:t>~</a:t>
            </a:r>
            <a:endParaRPr lang="ko-KR" altLang="en-US" sz="6600" b="1" dirty="0">
              <a:solidFill>
                <a:srgbClr val="92D050"/>
              </a:solidFill>
            </a:endParaRPr>
          </a:p>
        </p:txBody>
      </p:sp>
      <p:pic>
        <p:nvPicPr>
          <p:cNvPr id="1030" name="Picture 6" descr="Python] coroutine 코루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t="11580" r="20492" b="12524"/>
          <a:stretch/>
        </p:blipFill>
        <p:spPr bwMode="auto">
          <a:xfrm>
            <a:off x="184335" y="3146655"/>
            <a:ext cx="3688360" cy="13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F96523-8AA3-4E85-9253-C4AE5CB08A55}"/>
              </a:ext>
            </a:extLst>
          </p:cNvPr>
          <p:cNvSpPr txBox="1"/>
          <p:nvPr/>
        </p:nvSpPr>
        <p:spPr>
          <a:xfrm>
            <a:off x="4054286" y="4176115"/>
            <a:ext cx="5808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정수형</a:t>
            </a:r>
            <a:r>
              <a:rPr lang="en-US" altLang="ko-KR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문자형</a:t>
            </a:r>
            <a:r>
              <a:rPr lang="en-US" altLang="ko-KR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자료형</a:t>
            </a:r>
            <a:endParaRPr lang="en-US" altLang="ko-KR" sz="4000" b="1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742950" indent="-742950">
              <a:buAutoNum type="arabicPeriod"/>
            </a:pPr>
            <a:r>
              <a:rPr lang="ko-KR" altLang="en-US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입력함수 출력함수</a:t>
            </a:r>
          </a:p>
        </p:txBody>
      </p:sp>
    </p:spTree>
    <p:extLst>
      <p:ext uri="{BB962C8B-B14F-4D97-AF65-F5344CB8AC3E}">
        <p14:creationId xmlns:p14="http://schemas.microsoft.com/office/powerpoint/2010/main" val="1120334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9D7C41-A0EC-597C-63E6-D4CEBCC463F5}"/>
              </a:ext>
            </a:extLst>
          </p:cNvPr>
          <p:cNvSpPr txBox="1"/>
          <p:nvPr/>
        </p:nvSpPr>
        <p:spPr>
          <a:xfrm>
            <a:off x="1028748" y="641897"/>
            <a:ext cx="5559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과제</a:t>
            </a:r>
            <a:r>
              <a:rPr lang="en-US" altLang="ko-KR" sz="2400" dirty="0"/>
              <a:t> 1) 100</a:t>
            </a:r>
            <a:r>
              <a:rPr lang="ko-KR" altLang="en-US" sz="2400" dirty="0"/>
              <a:t>이하 소수 찾기</a:t>
            </a:r>
            <a:endParaRPr lang="en-US" altLang="ko-KR" sz="2400" dirty="0"/>
          </a:p>
          <a:p>
            <a:r>
              <a:rPr lang="en-US" altLang="ko-KR" sz="2400" dirty="0"/>
              <a:t>       2) </a:t>
            </a:r>
            <a:r>
              <a:rPr lang="ko-KR" altLang="en-US" sz="2400" dirty="0"/>
              <a:t>입력 받은 수 이하의 소수 찾기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CFF831-44F9-2293-1E06-26EED690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52" y="2024510"/>
            <a:ext cx="4725037" cy="2808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5D2C5C-6071-A0CA-87B3-C757AAF39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37" y="2024510"/>
            <a:ext cx="6195972" cy="289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59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3938" y="2292673"/>
            <a:ext cx="7991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빅데이터</a:t>
            </a:r>
            <a:r>
              <a:rPr lang="en-US" altLang="ko-KR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sz="5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파이썬과</a:t>
            </a:r>
            <a:r>
              <a:rPr lang="ko-KR" altLang="en-US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수학</a:t>
            </a:r>
          </a:p>
        </p:txBody>
      </p:sp>
      <p:sp>
        <p:nvSpPr>
          <p:cNvPr id="4" name="TextBox 3"/>
          <p:cNvSpPr txBox="1"/>
          <p:nvPr/>
        </p:nvSpPr>
        <p:spPr>
          <a:xfrm rot="20972283">
            <a:off x="2242281" y="1071744"/>
            <a:ext cx="3260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FFC000"/>
                </a:solidFill>
              </a:rPr>
              <a:t>재미있는 </a:t>
            </a:r>
            <a:r>
              <a:rPr lang="en-US" altLang="ko-KR" sz="4800" b="1" dirty="0">
                <a:solidFill>
                  <a:srgbClr val="FFC000"/>
                </a:solidFill>
              </a:rPr>
              <a:t>!!</a:t>
            </a:r>
            <a:endParaRPr lang="ko-KR" altLang="en-US" sz="48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7699" y="3442621"/>
            <a:ext cx="4631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r>
              <a:rPr lang="ko-KR" altLang="en-US" sz="3600" b="1" dirty="0"/>
              <a:t>일차  데이터 시각화</a:t>
            </a:r>
          </a:p>
        </p:txBody>
      </p:sp>
      <p:sp>
        <p:nvSpPr>
          <p:cNvPr id="7" name="TextBox 6"/>
          <p:cNvSpPr txBox="1"/>
          <p:nvPr/>
        </p:nvSpPr>
        <p:spPr>
          <a:xfrm rot="1399386">
            <a:off x="6133056" y="858753"/>
            <a:ext cx="44614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rgbClr val="92D050"/>
                </a:solidFill>
              </a:rPr>
              <a:t>너무 쉬운</a:t>
            </a:r>
            <a:r>
              <a:rPr lang="en-US" altLang="ko-KR" sz="6600" b="1" dirty="0">
                <a:solidFill>
                  <a:srgbClr val="92D050"/>
                </a:solidFill>
              </a:rPr>
              <a:t>~</a:t>
            </a:r>
            <a:endParaRPr lang="ko-KR" altLang="en-US" sz="6600" b="1" dirty="0">
              <a:solidFill>
                <a:srgbClr val="92D050"/>
              </a:solidFill>
            </a:endParaRPr>
          </a:p>
        </p:txBody>
      </p:sp>
      <p:pic>
        <p:nvPicPr>
          <p:cNvPr id="1030" name="Picture 6" descr="Python] coroutine 코루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t="11580" r="20492" b="12524"/>
          <a:stretch/>
        </p:blipFill>
        <p:spPr bwMode="auto">
          <a:xfrm>
            <a:off x="184335" y="3146655"/>
            <a:ext cx="3688360" cy="13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F96523-8AA3-4E85-9253-C4AE5CB08A55}"/>
              </a:ext>
            </a:extLst>
          </p:cNvPr>
          <p:cNvSpPr txBox="1"/>
          <p:nvPr/>
        </p:nvSpPr>
        <p:spPr>
          <a:xfrm>
            <a:off x="3811585" y="4315571"/>
            <a:ext cx="42114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 algn="ctr">
              <a:buAutoNum type="arabicPeriod"/>
            </a:pPr>
            <a:r>
              <a:rPr lang="ko-KR" altLang="en-US" sz="32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히스토그램</a:t>
            </a:r>
            <a:endParaRPr lang="en-US" altLang="ko-KR" sz="3200" b="1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742950" indent="-742950" algn="ctr">
              <a:buAutoNum type="arabicPeriod"/>
            </a:pPr>
            <a:r>
              <a:rPr lang="ko-KR" altLang="en-US" sz="32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수평 막대 그래프</a:t>
            </a:r>
            <a:endParaRPr lang="en-US" altLang="ko-KR" sz="3200" b="1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742950" indent="-742950" algn="ctr">
              <a:buAutoNum type="arabicPeriod"/>
            </a:pPr>
            <a:r>
              <a:rPr lang="ko-KR" altLang="en-US" sz="32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파이 차트 </a:t>
            </a:r>
          </a:p>
        </p:txBody>
      </p:sp>
    </p:spTree>
    <p:extLst>
      <p:ext uri="{BB962C8B-B14F-4D97-AF65-F5344CB8AC3E}">
        <p14:creationId xmlns:p14="http://schemas.microsoft.com/office/powerpoint/2010/main" val="119601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EDAF95-4A1F-A13D-C6DF-CF0FA6F25F93}"/>
              </a:ext>
            </a:extLst>
          </p:cNvPr>
          <p:cNvSpPr txBox="1"/>
          <p:nvPr/>
        </p:nvSpPr>
        <p:spPr>
          <a:xfrm>
            <a:off x="483909" y="536895"/>
            <a:ext cx="6582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교시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float, int, str</a:t>
            </a:r>
            <a:endParaRPr lang="ko-KR" altLang="en-US" sz="4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CF8B3D-6E72-C6EE-DDA9-1F78D1C8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23" y="1501232"/>
            <a:ext cx="2886957" cy="28728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08670C-39CD-1CEC-5317-BBF1CF8A8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923" y="4505393"/>
            <a:ext cx="2330950" cy="1702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6EF06D-BF32-0506-7900-69C919E3E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493" y="1306336"/>
            <a:ext cx="7388598" cy="52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9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AFBE06-8993-45E4-BFC2-12422FE2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2" y="1975271"/>
            <a:ext cx="4570333" cy="3138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106FC6-3999-4562-A66C-D3A3B016E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632" y="2050686"/>
            <a:ext cx="3339949" cy="1997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CD248D-7495-4F71-B02B-F06F1E6BFC77}"/>
              </a:ext>
            </a:extLst>
          </p:cNvPr>
          <p:cNvSpPr txBox="1"/>
          <p:nvPr/>
        </p:nvSpPr>
        <p:spPr>
          <a:xfrm>
            <a:off x="562062" y="536895"/>
            <a:ext cx="7452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교시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출력함수 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print()</a:t>
            </a:r>
            <a:endParaRPr lang="ko-KR" altLang="en-US" sz="4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609BB-621F-448C-A344-963CDFB6526F}"/>
              </a:ext>
            </a:extLst>
          </p:cNvPr>
          <p:cNvSpPr txBox="1"/>
          <p:nvPr/>
        </p:nvSpPr>
        <p:spPr>
          <a:xfrm>
            <a:off x="8889477" y="1859339"/>
            <a:ext cx="2967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marL="342900" indent="-342900">
              <a:buAutoNum type="arabicParenR"/>
            </a:pPr>
            <a:r>
              <a:rPr lang="ko-KR" altLang="en-US" dirty="0"/>
              <a:t>문자 타입 출력하기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정수타입</a:t>
            </a:r>
            <a:r>
              <a:rPr lang="en-US" altLang="ko-KR" dirty="0"/>
              <a:t> </a:t>
            </a:r>
            <a:r>
              <a:rPr lang="ko-KR" altLang="en-US" dirty="0"/>
              <a:t>출력하기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문자와 정수 섞어서 출력하기 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print() </a:t>
            </a:r>
            <a:r>
              <a:rPr lang="ko-KR" altLang="en-US" dirty="0"/>
              <a:t>함수의</a:t>
            </a:r>
            <a:r>
              <a:rPr lang="en-US" altLang="ko-KR" dirty="0"/>
              <a:t> </a:t>
            </a:r>
            <a:r>
              <a:rPr lang="ko-KR" altLang="en-US" dirty="0"/>
              <a:t>특징을 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말해보라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217AF-EE06-D7CE-3052-AFE71CC397B7}"/>
              </a:ext>
            </a:extLst>
          </p:cNvPr>
          <p:cNvSpPr txBox="1"/>
          <p:nvPr/>
        </p:nvSpPr>
        <p:spPr>
          <a:xfrm>
            <a:off x="1195215" y="1418430"/>
            <a:ext cx="5747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</a:rPr>
              <a:t>문자형 사용시에는 반드시 </a:t>
            </a:r>
            <a:r>
              <a:rPr lang="en-US" altLang="ko-KR" sz="2400" b="1" dirty="0">
                <a:solidFill>
                  <a:srgbClr val="FF0000"/>
                </a:solidFill>
              </a:rPr>
              <a:t>“”</a:t>
            </a: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ko-KR" altLang="en-US" sz="2400" dirty="0">
                <a:solidFill>
                  <a:srgbClr val="0070C0"/>
                </a:solidFill>
              </a:rPr>
              <a:t>사용할 것 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3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74AE6-BA5B-4FFC-980B-38B787C1F537}"/>
              </a:ext>
            </a:extLst>
          </p:cNvPr>
          <p:cNvSpPr txBox="1"/>
          <p:nvPr/>
        </p:nvSpPr>
        <p:spPr>
          <a:xfrm>
            <a:off x="562062" y="536895"/>
            <a:ext cx="71753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교시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입력함수 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input()</a:t>
            </a:r>
            <a:endParaRPr lang="ko-KR" altLang="en-US" sz="4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E6B344-EFAF-42B2-98F8-DDA3D42E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739" y="2260637"/>
            <a:ext cx="2967038" cy="2221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9E04C4-964E-452D-9F82-A9C6554FD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43" y="2260637"/>
            <a:ext cx="4476220" cy="3662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D9FB7A-9C6D-01FA-4A11-CC0AC46C9231}"/>
              </a:ext>
            </a:extLst>
          </p:cNvPr>
          <p:cNvSpPr txBox="1"/>
          <p:nvPr/>
        </p:nvSpPr>
        <p:spPr>
          <a:xfrm>
            <a:off x="3393131" y="1321821"/>
            <a:ext cx="6595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</a:rPr>
              <a:t>입력함수로 입력 받은 변수의 타입은 </a:t>
            </a:r>
            <a:r>
              <a:rPr lang="en-US" altLang="ko-KR" sz="2400" b="1" dirty="0">
                <a:solidFill>
                  <a:srgbClr val="FF0000"/>
                </a:solidFill>
              </a:rPr>
              <a:t>str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ko-KR" altLang="en-US" sz="2400" dirty="0">
                <a:solidFill>
                  <a:srgbClr val="0070C0"/>
                </a:solidFill>
              </a:rPr>
              <a:t>이다</a:t>
            </a:r>
            <a:r>
              <a:rPr lang="en-US" altLang="ko-KR" sz="2400" dirty="0">
                <a:solidFill>
                  <a:srgbClr val="0070C0"/>
                </a:solidFill>
              </a:rPr>
              <a:t>. 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52DA7-5599-DF1E-28FA-233D83FD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452" y="1474116"/>
            <a:ext cx="1922601" cy="50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7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26525-AEF3-45B4-A55B-F33DA1FB3DD5}"/>
              </a:ext>
            </a:extLst>
          </p:cNvPr>
          <p:cNvSpPr txBox="1"/>
          <p:nvPr/>
        </p:nvSpPr>
        <p:spPr>
          <a:xfrm>
            <a:off x="562062" y="536895"/>
            <a:ext cx="10254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교시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리스트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원소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1,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원소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2, …,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lang="ko-KR" altLang="en-US" sz="4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439837-7C33-4801-8198-9C356285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5" y="1672913"/>
            <a:ext cx="3793122" cy="404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013C85-80FF-4523-BC1E-D8DC26FF3A26}"/>
              </a:ext>
            </a:extLst>
          </p:cNvPr>
          <p:cNvSpPr txBox="1"/>
          <p:nvPr/>
        </p:nvSpPr>
        <p:spPr>
          <a:xfrm>
            <a:off x="5171937" y="3879193"/>
            <a:ext cx="62183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문자 또는 숫자형 리스트를 만들고 인덱스를 사용하여 </a:t>
            </a:r>
            <a:endParaRPr lang="en-US" altLang="ko-KR" dirty="0"/>
          </a:p>
          <a:p>
            <a:r>
              <a:rPr lang="ko-KR" altLang="en-US" dirty="0"/>
              <a:t>     아래 조건에 맞는 리스트를 출력하여라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전체 출력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처음 원소 출력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마지막 원소 출력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DD29D6F-1C1A-04BD-3A91-9234DC813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69385"/>
              </p:ext>
            </p:extLst>
          </p:nvPr>
        </p:nvGraphicFramePr>
        <p:xfrm>
          <a:off x="4865299" y="1672913"/>
          <a:ext cx="645255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150">
                  <a:extLst>
                    <a:ext uri="{9D8B030D-6E8A-4147-A177-3AD203B41FA5}">
                      <a16:colId xmlns:a16="http://schemas.microsoft.com/office/drawing/2014/main" val="987039335"/>
                    </a:ext>
                  </a:extLst>
                </a:gridCol>
                <a:gridCol w="761481">
                  <a:extLst>
                    <a:ext uri="{9D8B030D-6E8A-4147-A177-3AD203B41FA5}">
                      <a16:colId xmlns:a16="http://schemas.microsoft.com/office/drawing/2014/main" val="2477535290"/>
                    </a:ext>
                  </a:extLst>
                </a:gridCol>
                <a:gridCol w="776636">
                  <a:extLst>
                    <a:ext uri="{9D8B030D-6E8A-4147-A177-3AD203B41FA5}">
                      <a16:colId xmlns:a16="http://schemas.microsoft.com/office/drawing/2014/main" val="505294009"/>
                    </a:ext>
                  </a:extLst>
                </a:gridCol>
                <a:gridCol w="802257">
                  <a:extLst>
                    <a:ext uri="{9D8B030D-6E8A-4147-A177-3AD203B41FA5}">
                      <a16:colId xmlns:a16="http://schemas.microsoft.com/office/drawing/2014/main" val="117152174"/>
                    </a:ext>
                  </a:extLst>
                </a:gridCol>
                <a:gridCol w="819509">
                  <a:extLst>
                    <a:ext uri="{9D8B030D-6E8A-4147-A177-3AD203B41FA5}">
                      <a16:colId xmlns:a16="http://schemas.microsoft.com/office/drawing/2014/main" val="2952215726"/>
                    </a:ext>
                  </a:extLst>
                </a:gridCol>
                <a:gridCol w="836762">
                  <a:extLst>
                    <a:ext uri="{9D8B030D-6E8A-4147-A177-3AD203B41FA5}">
                      <a16:colId xmlns:a16="http://schemas.microsoft.com/office/drawing/2014/main" val="691006955"/>
                    </a:ext>
                  </a:extLst>
                </a:gridCol>
                <a:gridCol w="836762">
                  <a:extLst>
                    <a:ext uri="{9D8B030D-6E8A-4147-A177-3AD203B41FA5}">
                      <a16:colId xmlns:a16="http://schemas.microsoft.com/office/drawing/2014/main" val="277170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5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왼쪽부터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0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오른쪽부터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80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19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DF2D9-7CA2-4A8C-BBC3-1B6B4EB2B56D}"/>
              </a:ext>
            </a:extLst>
          </p:cNvPr>
          <p:cNvSpPr txBox="1"/>
          <p:nvPr/>
        </p:nvSpPr>
        <p:spPr>
          <a:xfrm>
            <a:off x="562062" y="536895"/>
            <a:ext cx="8600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교시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슬라이스 사용하기  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(:)</a:t>
            </a:r>
            <a:endParaRPr lang="ko-KR" altLang="en-US" sz="4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6EBEF4-2E14-4948-A2FC-CD63FE60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07" y="1306336"/>
            <a:ext cx="5594377" cy="48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622</Words>
  <Application>Microsoft Office PowerPoint</Application>
  <PresentationFormat>와이드스크린</PresentationFormat>
  <Paragraphs>209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Adobe 고딕 Std B</vt:lpstr>
      <vt:lpstr>굴림체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지연</cp:lastModifiedBy>
  <cp:revision>64</cp:revision>
  <dcterms:created xsi:type="dcterms:W3CDTF">2021-03-27T11:02:31Z</dcterms:created>
  <dcterms:modified xsi:type="dcterms:W3CDTF">2022-11-09T05:15:06Z</dcterms:modified>
</cp:coreProperties>
</file>