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4" r:id="rId4"/>
    <p:sldId id="285" r:id="rId5"/>
    <p:sldId id="287" r:id="rId6"/>
    <p:sldId id="288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8D5F74-FCC9-43E5-B152-8198B29A6D71}">
          <p14:sldIdLst>
            <p14:sldId id="256"/>
            <p14:sldId id="257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DCB72-8FD9-4862-A2D6-FC53515E1C73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A090F-C4D6-4546-BD61-FAFCB881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0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A090F-C4D6-4546-BD61-FAFCB881C9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1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A090F-C4D6-4546-BD61-FAFCB881C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A090F-C4D6-4546-BD61-FAFCB881C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1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A090F-C4D6-4546-BD61-FAFCB881C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1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A090F-C4D6-4546-BD61-FAFCB881C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1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A090F-C4D6-4546-BD61-FAFCB881C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1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A090F-C4D6-4546-BD61-FAFCB881C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1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A090F-C4D6-4546-BD61-FAFCB881C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1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A090F-C4D6-4546-BD61-FAFCB881C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1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B945A9F-0B37-451E-8D8C-A16B6607A636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95A57E4-3B0E-4127-8FD7-367981D10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jpeg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32.wmf"/><Relationship Id="rId10" Type="http://schemas.openxmlformats.org/officeDocument/2006/relationships/image" Target="../media/image34.wmf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3.wmf"/><Relationship Id="rId25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29" Type="http://schemas.openxmlformats.org/officeDocument/2006/relationships/image" Target="../media/image49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45.bin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47.bin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数据分析与机器学习 </a:t>
            </a:r>
            <a:r>
              <a:rPr lang="en-US" altLang="zh-CN" dirty="0" smtClean="0"/>
              <a:t>– 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dirty="0" smtClean="0"/>
              <a:t>李大威</a:t>
            </a:r>
            <a:endParaRPr lang="en-US" altLang="zh-CN" dirty="0"/>
          </a:p>
          <a:p>
            <a:r>
              <a:rPr lang="en-US" altLang="zh-CN" dirty="0"/>
              <a:t>daweili@dhu.edu.cn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6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Laplacian </a:t>
            </a:r>
            <a:r>
              <a:rPr lang="en-US" altLang="zh-CN" dirty="0" err="1" smtClean="0"/>
              <a:t>Eigenmaps</a:t>
            </a:r>
            <a:r>
              <a:rPr lang="en-US" altLang="zh-CN" dirty="0" smtClean="0"/>
              <a:t> - LE</a:t>
            </a:r>
            <a:br>
              <a:rPr lang="en-US" altLang="zh-CN" dirty="0" smtClean="0"/>
            </a:br>
            <a:r>
              <a:rPr lang="zh-CN" altLang="en-US" dirty="0" smtClean="0"/>
              <a:t>（拉普拉斯特征映射）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50405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Essence: combine Kernels with LPP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Solutions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If W is sparse, then L=D-W is also sparse. The solution is highly efficient.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259632" y="299405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find a degenerate solution: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97633"/>
              </p:ext>
            </p:extLst>
          </p:nvPr>
        </p:nvGraphicFramePr>
        <p:xfrm>
          <a:off x="3794125" y="2205038"/>
          <a:ext cx="10414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Equation" r:id="rId4" imgW="431640" imgH="126720" progId="Equation.DSMT4">
                  <p:embed/>
                </p:oleObj>
              </mc:Choice>
              <mc:Fallback>
                <p:oleObj name="Equation" r:id="rId4" imgW="431640" imgH="1267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2205038"/>
                        <a:ext cx="10414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383150"/>
              </p:ext>
            </p:extLst>
          </p:nvPr>
        </p:nvGraphicFramePr>
        <p:xfrm>
          <a:off x="3491880" y="2554294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Equation" r:id="rId6" imgW="736560" imgH="152280" progId="Equation.DSMT4">
                  <p:embed/>
                </p:oleObj>
              </mc:Choice>
              <mc:Fallback>
                <p:oleObj name="Equation" r:id="rId6" imgW="736560" imgH="1522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554294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97246"/>
              </p:ext>
            </p:extLst>
          </p:nvPr>
        </p:nvGraphicFramePr>
        <p:xfrm>
          <a:off x="4788024" y="2997082"/>
          <a:ext cx="8858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Equation" r:id="rId8" imgW="368280" imgH="152280" progId="Equation.DSMT4">
                  <p:embed/>
                </p:oleObj>
              </mc:Choice>
              <mc:Fallback>
                <p:oleObj name="Equation" r:id="rId8" imgW="368280" imgH="1522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997082"/>
                        <a:ext cx="8858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070139"/>
              </p:ext>
            </p:extLst>
          </p:nvPr>
        </p:nvGraphicFramePr>
        <p:xfrm>
          <a:off x="3563888" y="3501008"/>
          <a:ext cx="15938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Equation" r:id="rId10" imgW="660240" imgH="152280" progId="Equation.DSMT4">
                  <p:embed/>
                </p:oleObj>
              </mc:Choice>
              <mc:Fallback>
                <p:oleObj name="Equation" r:id="rId10" imgW="660240" imgH="1522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501008"/>
                        <a:ext cx="15938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649073"/>
              </p:ext>
            </p:extLst>
          </p:nvPr>
        </p:nvGraphicFramePr>
        <p:xfrm>
          <a:off x="2915816" y="4869160"/>
          <a:ext cx="28797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7" name="Equation" r:id="rId12" imgW="1193760" imgH="190440" progId="Equation.DSMT4">
                  <p:embed/>
                </p:oleObj>
              </mc:Choice>
              <mc:Fallback>
                <p:oleObj name="Equation" r:id="rId12" imgW="1193760" imgH="1904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869160"/>
                        <a:ext cx="28797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5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PCA – another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556792"/>
            <a:ext cx="8686800" cy="53012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 faithfully restore the original data after dimensionality reduction (P.146</a:t>
            </a:r>
            <a:r>
              <a:rPr lang="zh-CN" altLang="en-US" dirty="0" smtClean="0"/>
              <a:t>第二句话</a:t>
            </a:r>
            <a:r>
              <a:rPr lang="en-US" altLang="zh-CN" dirty="0" smtClean="0"/>
              <a:t>):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is the orthographic projection (</a:t>
            </a:r>
            <a:r>
              <a:rPr lang="zh-CN" altLang="en-US" dirty="0" smtClean="0"/>
              <a:t>正投影</a:t>
            </a:r>
            <a:r>
              <a:rPr lang="en-US" altLang="zh-CN" dirty="0" smtClean="0"/>
              <a:t>) of 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 is an orthogonal matrix: </a:t>
            </a:r>
            <a:endParaRPr lang="en-US" altLang="zh-CN" dirty="0"/>
          </a:p>
          <a:p>
            <a:r>
              <a:rPr lang="en-US" altLang="zh-CN" dirty="0" smtClean="0"/>
              <a:t>Compute the square </a:t>
            </a:r>
            <a:r>
              <a:rPr lang="en-US" altLang="zh-CN" dirty="0"/>
              <a:t>error </a:t>
            </a:r>
            <a:r>
              <a:rPr lang="en-US" altLang="zh-CN" dirty="0" smtClean="0"/>
              <a:t>between x</a:t>
            </a:r>
            <a:r>
              <a:rPr lang="en-US" altLang="zh-CN" baseline="-25000" dirty="0" smtClean="0"/>
              <a:t>i </a:t>
            </a:r>
            <a:r>
              <a:rPr lang="en-US" altLang="zh-CN" dirty="0" smtClean="0"/>
              <a:t>and the back-mapped 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784329" y="5620598"/>
            <a:ext cx="192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/>
              <a:t>tr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: Trace (</a:t>
            </a:r>
            <a:r>
              <a:rPr lang="zh-CN" altLang="en-US" dirty="0" smtClean="0"/>
              <a:t>迹</a:t>
            </a:r>
            <a:r>
              <a:rPr lang="en-US" altLang="zh-CN" dirty="0" smtClean="0"/>
              <a:t>)</a:t>
            </a:r>
          </a:p>
        </p:txBody>
      </p:sp>
      <p:sp>
        <p:nvSpPr>
          <p:cNvPr id="15" name="流程图: 汇总连接 14"/>
          <p:cNvSpPr/>
          <p:nvPr/>
        </p:nvSpPr>
        <p:spPr>
          <a:xfrm>
            <a:off x="4884229" y="2332087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汇总连接 16"/>
          <p:cNvSpPr/>
          <p:nvPr/>
        </p:nvSpPr>
        <p:spPr>
          <a:xfrm>
            <a:off x="4848225" y="3179067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4032448" y="2908151"/>
            <a:ext cx="2376264" cy="792088"/>
          </a:xfrm>
          <a:prstGeom prst="parallelogram">
            <a:avLst>
              <a:gd name="adj" fmla="val 70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汇总连接 19"/>
          <p:cNvSpPr/>
          <p:nvPr/>
        </p:nvSpPr>
        <p:spPr>
          <a:xfrm>
            <a:off x="5352281" y="2484487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汇总连接 20"/>
          <p:cNvSpPr/>
          <p:nvPr/>
        </p:nvSpPr>
        <p:spPr>
          <a:xfrm>
            <a:off x="5712321" y="2242963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汇总连接 23"/>
          <p:cNvSpPr/>
          <p:nvPr/>
        </p:nvSpPr>
        <p:spPr>
          <a:xfrm>
            <a:off x="4885549" y="3230867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汇总连接 24"/>
          <p:cNvSpPr/>
          <p:nvPr/>
        </p:nvSpPr>
        <p:spPr>
          <a:xfrm>
            <a:off x="5352281" y="3340199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汇总连接 25"/>
          <p:cNvSpPr/>
          <p:nvPr/>
        </p:nvSpPr>
        <p:spPr>
          <a:xfrm>
            <a:off x="5712321" y="3196183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920233" y="2484487"/>
            <a:ext cx="0" cy="6945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88285" y="2618173"/>
            <a:ext cx="0" cy="6945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748325" y="2403593"/>
            <a:ext cx="0" cy="6945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134555"/>
              </p:ext>
            </p:extLst>
          </p:nvPr>
        </p:nvGraphicFramePr>
        <p:xfrm>
          <a:off x="5810902" y="2060848"/>
          <a:ext cx="266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1" name="Equation" r:id="rId4" imgW="114120" imgH="152280" progId="Equation.DSMT4">
                  <p:embed/>
                </p:oleObj>
              </mc:Choice>
              <mc:Fallback>
                <p:oleObj name="Equation" r:id="rId4" imgW="114120" imgH="15228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902" y="2060848"/>
                        <a:ext cx="2667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94715"/>
              </p:ext>
            </p:extLst>
          </p:nvPr>
        </p:nvGraphicFramePr>
        <p:xfrm>
          <a:off x="5529597" y="3275429"/>
          <a:ext cx="266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2" name="Equation" r:id="rId6" imgW="114120" imgH="152280" progId="Equation.DSMT4">
                  <p:embed/>
                </p:oleObj>
              </mc:Choice>
              <mc:Fallback>
                <p:oleObj name="Equation" r:id="rId6" imgW="114120" imgH="1522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597" y="3275429"/>
                        <a:ext cx="2667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419813"/>
              </p:ext>
            </p:extLst>
          </p:nvPr>
        </p:nvGraphicFramePr>
        <p:xfrm>
          <a:off x="2592288" y="2812150"/>
          <a:ext cx="8286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3" name="Equation" r:id="rId8" imgW="342720" imgH="152280" progId="Equation.DSMT4">
                  <p:embed/>
                </p:oleObj>
              </mc:Choice>
              <mc:Fallback>
                <p:oleObj name="Equation" r:id="rId8" imgW="342720" imgH="1522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288" y="2812150"/>
                        <a:ext cx="8286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760722"/>
              </p:ext>
            </p:extLst>
          </p:nvPr>
        </p:nvGraphicFramePr>
        <p:xfrm>
          <a:off x="4105126" y="4581128"/>
          <a:ext cx="949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4" name="Equation" r:id="rId10" imgW="393480" imgH="164880" progId="Equation.DSMT4">
                  <p:embed/>
                </p:oleObj>
              </mc:Choice>
              <mc:Fallback>
                <p:oleObj name="Equation" r:id="rId10" imgW="393480" imgH="1648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126" y="4581128"/>
                        <a:ext cx="9493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31153"/>
              </p:ext>
            </p:extLst>
          </p:nvPr>
        </p:nvGraphicFramePr>
        <p:xfrm>
          <a:off x="1296144" y="5467350"/>
          <a:ext cx="37925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5" name="Equation" r:id="rId12" imgW="1574640" imgH="279360" progId="Equation.DSMT4">
                  <p:embed/>
                </p:oleObj>
              </mc:Choice>
              <mc:Fallback>
                <p:oleObj name="Equation" r:id="rId12" imgW="1574640" imgH="2793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144" y="5467350"/>
                        <a:ext cx="37925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923033" y="5989930"/>
            <a:ext cx="2880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067049" y="5989930"/>
            <a:ext cx="0" cy="319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44921"/>
              </p:ext>
            </p:extLst>
          </p:nvPr>
        </p:nvGraphicFramePr>
        <p:xfrm>
          <a:off x="1928416" y="6308725"/>
          <a:ext cx="2762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6" name="Equation" r:id="rId14" imgW="114120" imgH="152280" progId="Equation.DSMT4">
                  <p:embed/>
                </p:oleObj>
              </mc:Choice>
              <mc:Fallback>
                <p:oleObj name="Equation" r:id="rId14" imgW="114120" imgH="1522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416" y="6308725"/>
                        <a:ext cx="2762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3507209" y="6014901"/>
            <a:ext cx="4680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823234" y="6014901"/>
            <a:ext cx="0" cy="319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449818"/>
              </p:ext>
            </p:extLst>
          </p:nvPr>
        </p:nvGraphicFramePr>
        <p:xfrm>
          <a:off x="3470275" y="6334125"/>
          <a:ext cx="7064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" name="Equation" r:id="rId16" imgW="291960" imgH="152280" progId="Equation.DSMT4">
                  <p:embed/>
                </p:oleObj>
              </mc:Choice>
              <mc:Fallback>
                <p:oleObj name="Equation" r:id="rId16" imgW="291960" imgH="1522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6334125"/>
                        <a:ext cx="7064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239141" y="6334712"/>
            <a:ext cx="37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: Reduced D matrix</a:t>
            </a:r>
          </a:p>
        </p:txBody>
      </p:sp>
    </p:spTree>
    <p:extLst>
      <p:ext uri="{BB962C8B-B14F-4D97-AF65-F5344CB8AC3E}">
        <p14:creationId xmlns:p14="http://schemas.microsoft.com/office/powerpoint/2010/main" val="27076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PCA – another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556792"/>
            <a:ext cx="8686800" cy="53012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Objective: Minimize the error: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Consider the eigenvalue of matrix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reduced D matrix: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981357"/>
              </p:ext>
            </p:extLst>
          </p:nvPr>
        </p:nvGraphicFramePr>
        <p:xfrm>
          <a:off x="3635896" y="4365104"/>
          <a:ext cx="18986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4" name="Equation" r:id="rId4" imgW="787320" imgH="152280" progId="Equation.DSMT4">
                  <p:embed/>
                </p:oleObj>
              </mc:Choice>
              <mc:Fallback>
                <p:oleObj name="Equation" r:id="rId4" imgW="78732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365104"/>
                        <a:ext cx="18986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732147"/>
              </p:ext>
            </p:extLst>
          </p:nvPr>
        </p:nvGraphicFramePr>
        <p:xfrm>
          <a:off x="1387692" y="2067992"/>
          <a:ext cx="21399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5" name="Equation" r:id="rId6" imgW="888840" imgH="291960" progId="Equation.DSMT4">
                  <p:embed/>
                </p:oleObj>
              </mc:Choice>
              <mc:Fallback>
                <p:oleObj name="Equation" r:id="rId6" imgW="888840" imgH="29196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692" y="2067992"/>
                        <a:ext cx="21399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3761668" y="2276872"/>
            <a:ext cx="103679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67223"/>
              </p:ext>
            </p:extLst>
          </p:nvPr>
        </p:nvGraphicFramePr>
        <p:xfrm>
          <a:off x="4946650" y="2174875"/>
          <a:ext cx="34321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6" name="Equation" r:id="rId8" imgW="1422360" imgH="203040" progId="Equation.DSMT4">
                  <p:embed/>
                </p:oleObj>
              </mc:Choice>
              <mc:Fallback>
                <p:oleObj name="Equation" r:id="rId8" imgW="142236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2174875"/>
                        <a:ext cx="34321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689469"/>
              </p:ext>
            </p:extLst>
          </p:nvPr>
        </p:nvGraphicFramePr>
        <p:xfrm>
          <a:off x="4130621" y="3419669"/>
          <a:ext cx="9493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7" name="Equation" r:id="rId10" imgW="393480" imgH="152280" progId="Equation.DSMT4">
                  <p:embed/>
                </p:oleObj>
              </mc:Choice>
              <mc:Fallback>
                <p:oleObj name="Equation" r:id="rId10" imgW="393480" imgH="1522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21" y="3419669"/>
                        <a:ext cx="9493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998291"/>
              </p:ext>
            </p:extLst>
          </p:nvPr>
        </p:nvGraphicFramePr>
        <p:xfrm>
          <a:off x="3116263" y="3821113"/>
          <a:ext cx="29702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8" name="Equation" r:id="rId12" imgW="1231560" imgH="190440" progId="Equation.DSMT4">
                  <p:embed/>
                </p:oleObj>
              </mc:Choice>
              <mc:Fallback>
                <p:oleObj name="Equation" r:id="rId12" imgW="1231560" imgH="1904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3821113"/>
                        <a:ext cx="29702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88685"/>
              </p:ext>
            </p:extLst>
          </p:nvPr>
        </p:nvGraphicFramePr>
        <p:xfrm>
          <a:off x="2531516" y="5319985"/>
          <a:ext cx="477678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9" name="Equation" r:id="rId14" imgW="1981080" imgH="558720" progId="Equation.DSMT4">
                  <p:embed/>
                </p:oleObj>
              </mc:Choice>
              <mc:Fallback>
                <p:oleObj name="Equation" r:id="rId14" imgW="1981080" imgH="5587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516" y="5319985"/>
                        <a:ext cx="4776788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0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LPP – Locality Preserving Projections</a:t>
            </a:r>
            <a:br>
              <a:rPr lang="en-US" altLang="zh-CN" dirty="0" smtClean="0"/>
            </a:br>
            <a:r>
              <a:rPr lang="zh-CN" altLang="en-US" dirty="0"/>
              <a:t>（局部保持投影 </a:t>
            </a:r>
            <a:r>
              <a:rPr lang="en-US" altLang="zh-CN" sz="2200" dirty="0"/>
              <a:t>2005, </a:t>
            </a:r>
            <a:r>
              <a:rPr lang="zh-CN" altLang="en-US" sz="2200" dirty="0"/>
              <a:t>何晓飞</a:t>
            </a:r>
            <a:r>
              <a:rPr lang="en-US" altLang="zh-CN" sz="2200" dirty="0"/>
              <a:t>, </a:t>
            </a:r>
            <a:r>
              <a:rPr lang="zh-CN" altLang="en-US" sz="2200" dirty="0"/>
              <a:t>浙江大学</a:t>
            </a:r>
            <a:r>
              <a:rPr lang="en-US" altLang="zh-CN" sz="2200" dirty="0"/>
              <a:t>, University of Chicago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556792"/>
            <a:ext cx="8866312" cy="53012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Essence: Keep local similarity during dimensionality reduction</a:t>
            </a:r>
          </a:p>
          <a:p>
            <a:r>
              <a:rPr lang="en-US" altLang="zh-CN" dirty="0" smtClean="0"/>
              <a:t>Gaussian similarity: 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K-NN (Nearest Neighbors) similarity (</a:t>
            </a:r>
            <a:r>
              <a:rPr lang="en-US" altLang="zh-CN" dirty="0" smtClean="0">
                <a:solidFill>
                  <a:srgbClr val="C00000"/>
                </a:solidFill>
              </a:rPr>
              <a:t>Sparsity</a:t>
            </a:r>
            <a:r>
              <a:rPr lang="en-US" altLang="zh-CN" dirty="0" smtClean="0"/>
              <a:t>):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Local scale similarity: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771680"/>
              </p:ext>
            </p:extLst>
          </p:nvPr>
        </p:nvGraphicFramePr>
        <p:xfrm>
          <a:off x="3347864" y="2420888"/>
          <a:ext cx="220503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7" name="Equation" r:id="rId4" imgW="914400" imgH="355320" progId="Equation.DSMT4">
                  <p:embed/>
                </p:oleObj>
              </mc:Choice>
              <mc:Fallback>
                <p:oleObj name="Equation" r:id="rId4" imgW="914400" imgH="35532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420888"/>
                        <a:ext cx="2205037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00047"/>
              </p:ext>
            </p:extLst>
          </p:nvPr>
        </p:nvGraphicFramePr>
        <p:xfrm>
          <a:off x="2195736" y="3814365"/>
          <a:ext cx="39497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8" name="Equation" r:id="rId6" imgW="1638000" imgH="317160" progId="Equation.DSMT4">
                  <p:embed/>
                </p:oleObj>
              </mc:Choice>
              <mc:Fallback>
                <p:oleObj name="Equation" r:id="rId6" imgW="1638000" imgH="31716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814365"/>
                        <a:ext cx="39497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78864"/>
              </p:ext>
            </p:extLst>
          </p:nvPr>
        </p:nvGraphicFramePr>
        <p:xfrm>
          <a:off x="6948264" y="3933056"/>
          <a:ext cx="11017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9" name="Equation" r:id="rId8" imgW="457200" imgH="164880" progId="Equation.DSMT4">
                  <p:embed/>
                </p:oleObj>
              </mc:Choice>
              <mc:Fallback>
                <p:oleObj name="Equation" r:id="rId8" imgW="457200" imgH="16488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933056"/>
                        <a:ext cx="11017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708294"/>
              </p:ext>
            </p:extLst>
          </p:nvPr>
        </p:nvGraphicFramePr>
        <p:xfrm>
          <a:off x="3347864" y="5085184"/>
          <a:ext cx="220503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0" name="Equation" r:id="rId10" imgW="914400" imgH="355320" progId="Equation.DSMT4">
                  <p:embed/>
                </p:oleObj>
              </mc:Choice>
              <mc:Fallback>
                <p:oleObj name="Equation" r:id="rId10" imgW="914400" imgH="3553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085184"/>
                        <a:ext cx="2205037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77329"/>
              </p:ext>
            </p:extLst>
          </p:nvPr>
        </p:nvGraphicFramePr>
        <p:xfrm>
          <a:off x="2483768" y="6135848"/>
          <a:ext cx="1317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1" name="Equation" r:id="rId12" imgW="545760" imgH="190440" progId="Equation.DSMT4">
                  <p:embed/>
                </p:oleObj>
              </mc:Choice>
              <mc:Fallback>
                <p:oleObj name="Equation" r:id="rId12" imgW="545760" imgH="1904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6135848"/>
                        <a:ext cx="13176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067944" y="6150046"/>
            <a:ext cx="37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is the kth nearest point to x</a:t>
            </a:r>
            <a:r>
              <a:rPr lang="en-US" altLang="zh-CN" baseline="-25000" dirty="0" smtClean="0"/>
              <a:t>i</a:t>
            </a:r>
          </a:p>
        </p:txBody>
      </p:sp>
      <p:sp>
        <p:nvSpPr>
          <p:cNvPr id="11" name="椭圆 10"/>
          <p:cNvSpPr/>
          <p:nvPr/>
        </p:nvSpPr>
        <p:spPr>
          <a:xfrm>
            <a:off x="6948264" y="4874637"/>
            <a:ext cx="57606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3249952">
            <a:off x="7805267" y="5328967"/>
            <a:ext cx="887286" cy="1297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汇总连接 18"/>
          <p:cNvSpPr/>
          <p:nvPr/>
        </p:nvSpPr>
        <p:spPr>
          <a:xfrm>
            <a:off x="7092280" y="5212084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汇总连接 19"/>
          <p:cNvSpPr/>
          <p:nvPr/>
        </p:nvSpPr>
        <p:spPr>
          <a:xfrm>
            <a:off x="7172672" y="5275708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汇总连接 20"/>
          <p:cNvSpPr/>
          <p:nvPr/>
        </p:nvSpPr>
        <p:spPr>
          <a:xfrm>
            <a:off x="7325072" y="5428108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汇总连接 23"/>
          <p:cNvSpPr/>
          <p:nvPr/>
        </p:nvSpPr>
        <p:spPr>
          <a:xfrm>
            <a:off x="7164288" y="5428108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汇总连接 24"/>
          <p:cNvSpPr/>
          <p:nvPr/>
        </p:nvSpPr>
        <p:spPr>
          <a:xfrm>
            <a:off x="7308304" y="5229200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汇总连接 25"/>
          <p:cNvSpPr/>
          <p:nvPr/>
        </p:nvSpPr>
        <p:spPr>
          <a:xfrm>
            <a:off x="8236024" y="5851772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汇总连接 26"/>
          <p:cNvSpPr/>
          <p:nvPr/>
        </p:nvSpPr>
        <p:spPr>
          <a:xfrm>
            <a:off x="8604448" y="6004172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汇总连接 27"/>
          <p:cNvSpPr/>
          <p:nvPr/>
        </p:nvSpPr>
        <p:spPr>
          <a:xfrm>
            <a:off x="7956376" y="6292204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汇总连接 29"/>
          <p:cNvSpPr/>
          <p:nvPr/>
        </p:nvSpPr>
        <p:spPr>
          <a:xfrm>
            <a:off x="8371656" y="5805264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汇总连接 30"/>
          <p:cNvSpPr/>
          <p:nvPr/>
        </p:nvSpPr>
        <p:spPr>
          <a:xfrm>
            <a:off x="8316416" y="5500116"/>
            <a:ext cx="72008" cy="89124"/>
          </a:xfrm>
          <a:prstGeom prst="flowChartSummingJunct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676456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LPP – Locality Preserving Projections</a:t>
            </a:r>
            <a:br>
              <a:rPr lang="en-US" altLang="zh-CN" dirty="0" smtClean="0"/>
            </a:br>
            <a:r>
              <a:rPr lang="zh-CN" altLang="en-US" dirty="0"/>
              <a:t>（局部保持</a:t>
            </a:r>
            <a:r>
              <a:rPr lang="zh-CN" altLang="en-US" dirty="0" smtClean="0"/>
              <a:t>投影 </a:t>
            </a:r>
            <a:r>
              <a:rPr lang="en-US" altLang="zh-CN" sz="2200" dirty="0" smtClean="0"/>
              <a:t>2005, </a:t>
            </a:r>
            <a:r>
              <a:rPr lang="zh-CN" altLang="en-US" sz="2200" dirty="0" smtClean="0"/>
              <a:t>何晓飞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浙江大学</a:t>
            </a:r>
            <a:r>
              <a:rPr lang="en-US" altLang="zh-CN" sz="2200" dirty="0" smtClean="0"/>
              <a:t>, University of Chicago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556792"/>
            <a:ext cx="8866312" cy="53012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Objective: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Divide it into two parts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It is obvious that T=O is a degenerate solution (</a:t>
            </a:r>
            <a:r>
              <a:rPr lang="zh-CN" altLang="en-US" dirty="0" smtClean="0"/>
              <a:t>退化解</a:t>
            </a:r>
            <a:r>
              <a:rPr lang="en-US" altLang="zh-CN" dirty="0" smtClean="0"/>
              <a:t>). To avoid it, a constraint needed: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532326"/>
              </p:ext>
            </p:extLst>
          </p:nvPr>
        </p:nvGraphicFramePr>
        <p:xfrm>
          <a:off x="971600" y="3429000"/>
          <a:ext cx="670917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1" name="Equation" r:id="rId4" imgW="4736880" imgH="457200" progId="Equation.DSMT4">
                  <p:embed/>
                </p:oleObj>
              </mc:Choice>
              <mc:Fallback>
                <p:oleObj name="Equation" r:id="rId4" imgW="4736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29000"/>
                        <a:ext cx="6709172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67744" y="4253019"/>
            <a:ext cx="180020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Big but almost fixed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02777"/>
              </p:ext>
            </p:extLst>
          </p:nvPr>
        </p:nvGraphicFramePr>
        <p:xfrm>
          <a:off x="2613794" y="2020436"/>
          <a:ext cx="29083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2" name="Equation" r:id="rId6" imgW="1206360" imgH="304560" progId="Equation.DSMT4">
                  <p:embed/>
                </p:oleObj>
              </mc:Choice>
              <mc:Fallback>
                <p:oleObj name="Equation" r:id="rId6" imgW="1206360" imgH="3045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794" y="2020436"/>
                        <a:ext cx="29083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52120" y="22048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Why minimization!?</a:t>
            </a:r>
            <a:endParaRPr lang="en-US" altLang="zh-CN" baseline="-25000" dirty="0" smtClean="0">
              <a:solidFill>
                <a:srgbClr val="C000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707904" y="3933056"/>
            <a:ext cx="2880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851920" y="3933056"/>
            <a:ext cx="0" cy="319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139952" y="3933629"/>
            <a:ext cx="86409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499992" y="3933629"/>
            <a:ext cx="0" cy="319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47964" y="4257983"/>
            <a:ext cx="972108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Small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851920" y="4565760"/>
            <a:ext cx="288032" cy="308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4247964" y="4560796"/>
            <a:ext cx="252028" cy="313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5856" y="4886189"/>
            <a:ext cx="1782198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Smaller the better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80112" y="4245993"/>
            <a:ext cx="1242244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Small near 0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6182562" y="3926030"/>
            <a:ext cx="2880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326578" y="3926030"/>
            <a:ext cx="0" cy="319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614610" y="3926603"/>
            <a:ext cx="86409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974650" y="3926603"/>
            <a:ext cx="0" cy="319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12260" y="4245420"/>
            <a:ext cx="972108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Bounded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6326578" y="4558734"/>
            <a:ext cx="288032" cy="308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722622" y="4553770"/>
            <a:ext cx="252028" cy="313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0514" y="4879163"/>
            <a:ext cx="178219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Smaller the better</a:t>
            </a: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95805"/>
              </p:ext>
            </p:extLst>
          </p:nvPr>
        </p:nvGraphicFramePr>
        <p:xfrm>
          <a:off x="2665180" y="6350610"/>
          <a:ext cx="15017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3" name="Equation" r:id="rId8" imgW="622080" imgH="164880" progId="Equation.DSMT4">
                  <p:embed/>
                </p:oleObj>
              </mc:Choice>
              <mc:Fallback>
                <p:oleObj name="Equation" r:id="rId8" imgW="622080" imgH="1648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180" y="6350610"/>
                        <a:ext cx="15017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247964" y="638132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“Generalized” orthogonality </a:t>
            </a:r>
            <a:r>
              <a:rPr lang="zh-CN" altLang="en-US" dirty="0" smtClean="0"/>
              <a:t>广义正交性</a:t>
            </a:r>
            <a:endParaRPr lang="en-US" altLang="zh-CN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8209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676456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LPP – Locality Preserving Projections</a:t>
            </a:r>
            <a:br>
              <a:rPr lang="en-US" altLang="zh-CN" dirty="0" smtClean="0"/>
            </a:br>
            <a:r>
              <a:rPr lang="zh-CN" altLang="en-US" dirty="0"/>
              <a:t>（局部保持</a:t>
            </a:r>
            <a:r>
              <a:rPr lang="zh-CN" altLang="en-US" dirty="0" smtClean="0"/>
              <a:t>投影 </a:t>
            </a:r>
            <a:r>
              <a:rPr lang="en-US" altLang="zh-CN" sz="2200" dirty="0" smtClean="0"/>
              <a:t>2005, </a:t>
            </a:r>
            <a:r>
              <a:rPr lang="zh-CN" altLang="en-US" sz="2200" dirty="0" smtClean="0"/>
              <a:t>何晓飞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浙江大学</a:t>
            </a:r>
            <a:r>
              <a:rPr lang="en-US" altLang="zh-CN" sz="2200" dirty="0" smtClean="0"/>
              <a:t>, University of Chicago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556792"/>
            <a:ext cx="8866312" cy="53012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 is a diagonal matrix: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Let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Then: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The final Objective of LPP:</a:t>
            </a:r>
          </a:p>
          <a:p>
            <a:endParaRPr lang="en-US" altLang="zh-CN" dirty="0"/>
          </a:p>
          <a:p>
            <a:r>
              <a:rPr lang="en-US" altLang="zh-CN" dirty="0" smtClean="0"/>
              <a:t>Consider the “generalized” eigenvalue problem of 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52120" y="22048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Why minimization!?</a:t>
            </a:r>
            <a:endParaRPr lang="en-US" altLang="zh-CN" baseline="-250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395940"/>
              </p:ext>
            </p:extLst>
          </p:nvPr>
        </p:nvGraphicFramePr>
        <p:xfrm>
          <a:off x="5247109" y="5661248"/>
          <a:ext cx="9810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8" name="Equation" r:id="rId4" imgW="406080" imgH="139680" progId="Equation.DSMT4">
                  <p:embed/>
                </p:oleObj>
              </mc:Choice>
              <mc:Fallback>
                <p:oleObj name="Equation" r:id="rId4" imgW="4060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109" y="5661248"/>
                        <a:ext cx="98107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99992" y="55892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</a:t>
            </a:r>
            <a:r>
              <a:rPr lang="zh-CN" altLang="en-US" dirty="0" smtClean="0"/>
              <a:t>如：</a:t>
            </a:r>
            <a:endParaRPr lang="en-US" altLang="zh-CN" baseline="-250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435486"/>
              </p:ext>
            </p:extLst>
          </p:nvPr>
        </p:nvGraphicFramePr>
        <p:xfrm>
          <a:off x="1880520" y="2060848"/>
          <a:ext cx="28781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9" name="Equation" r:id="rId6" imgW="1193760" imgH="317160" progId="Equation.DSMT4">
                  <p:embed/>
                </p:oleObj>
              </mc:Choice>
              <mc:Fallback>
                <p:oleObj name="Equation" r:id="rId6" imgW="1193760" imgH="3171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520" y="2060848"/>
                        <a:ext cx="287813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632330"/>
              </p:ext>
            </p:extLst>
          </p:nvPr>
        </p:nvGraphicFramePr>
        <p:xfrm>
          <a:off x="1835696" y="2924944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0" name="Equation" r:id="rId8" imgW="736560" imgH="152280" progId="Equation.DSMT4">
                  <p:embed/>
                </p:oleObj>
              </mc:Choice>
              <mc:Fallback>
                <p:oleObj name="Equation" r:id="rId8" imgW="736560" imgH="1522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924944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160771"/>
              </p:ext>
            </p:extLst>
          </p:nvPr>
        </p:nvGraphicFramePr>
        <p:xfrm>
          <a:off x="1835696" y="3212976"/>
          <a:ext cx="35560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1" name="Equation" r:id="rId10" imgW="1473120" imgH="291960" progId="Equation.DSMT4">
                  <p:embed/>
                </p:oleObj>
              </mc:Choice>
              <mc:Fallback>
                <p:oleObj name="Equation" r:id="rId10" imgW="1473120" imgH="29196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12976"/>
                        <a:ext cx="35560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764844"/>
              </p:ext>
            </p:extLst>
          </p:nvPr>
        </p:nvGraphicFramePr>
        <p:xfrm>
          <a:off x="2195736" y="4653136"/>
          <a:ext cx="45656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2" name="Equation" r:id="rId12" imgW="1892160" imgH="203040" progId="Equation.DSMT4">
                  <p:embed/>
                </p:oleObj>
              </mc:Choice>
              <mc:Fallback>
                <p:oleObj name="Equation" r:id="rId12" imgW="1892160" imgH="203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653136"/>
                        <a:ext cx="45656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993987"/>
              </p:ext>
            </p:extLst>
          </p:nvPr>
        </p:nvGraphicFramePr>
        <p:xfrm>
          <a:off x="7364944" y="5095720"/>
          <a:ext cx="14684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3" name="Equation" r:id="rId14" imgW="609480" imgH="190440" progId="Equation.DSMT4">
                  <p:embed/>
                </p:oleObj>
              </mc:Choice>
              <mc:Fallback>
                <p:oleObj name="Equation" r:id="rId14" imgW="609480" imgH="1904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944" y="5095720"/>
                        <a:ext cx="14684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426224"/>
              </p:ext>
            </p:extLst>
          </p:nvPr>
        </p:nvGraphicFramePr>
        <p:xfrm>
          <a:off x="2555776" y="5589240"/>
          <a:ext cx="17748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4" name="Equation" r:id="rId16" imgW="736560" imgH="164880" progId="Equation.DSMT4">
                  <p:embed/>
                </p:oleObj>
              </mc:Choice>
              <mc:Fallback>
                <p:oleObj name="Equation" r:id="rId16" imgW="736560" imgH="1648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89240"/>
                        <a:ext cx="17748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659634"/>
              </p:ext>
            </p:extLst>
          </p:nvPr>
        </p:nvGraphicFramePr>
        <p:xfrm>
          <a:off x="1475656" y="6165304"/>
          <a:ext cx="18986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5" name="Equation" r:id="rId18" imgW="787320" imgH="152280" progId="Equation.DSMT4">
                  <p:embed/>
                </p:oleObj>
              </mc:Choice>
              <mc:Fallback>
                <p:oleObj name="Equation" r:id="rId18" imgW="787320" imgH="15228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6165304"/>
                        <a:ext cx="18986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104155"/>
              </p:ext>
            </p:extLst>
          </p:nvPr>
        </p:nvGraphicFramePr>
        <p:xfrm>
          <a:off x="3799507" y="6093296"/>
          <a:ext cx="37052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6" name="Equation" r:id="rId20" imgW="1536480" imgH="190440" progId="Equation.DSMT4">
                  <p:embed/>
                </p:oleObj>
              </mc:Choice>
              <mc:Fallback>
                <p:oleObj name="Equation" r:id="rId20" imgW="1536480" imgH="19044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507" y="6093296"/>
                        <a:ext cx="37052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3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676456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Non-linear PCA</a:t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zh-CN" altLang="en-US" dirty="0"/>
              <a:t>非线性</a:t>
            </a:r>
            <a:r>
              <a:rPr lang="zh-CN" altLang="en-US" dirty="0" smtClean="0"/>
              <a:t>主成分分析）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298" y="1556792"/>
            <a:ext cx="8693190" cy="53012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case study (The original PCA fails):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020272" y="2389530"/>
            <a:ext cx="72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PCA</a:t>
            </a:r>
            <a:endParaRPr lang="en-US" altLang="zh-CN" baseline="-250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185487"/>
              </p:ext>
            </p:extLst>
          </p:nvPr>
        </p:nvGraphicFramePr>
        <p:xfrm>
          <a:off x="5004048" y="2351104"/>
          <a:ext cx="6746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5" name="Equation" r:id="rId4" imgW="279360" imgH="190440" progId="Equation.DSMT4">
                  <p:embed/>
                </p:oleObj>
              </mc:Choice>
              <mc:Fallback>
                <p:oleObj name="Equation" r:id="rId4" imgW="279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351104"/>
                        <a:ext cx="6746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084168" y="2204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fail</a:t>
            </a:r>
            <a:endParaRPr lang="en-US" altLang="zh-CN" baseline="-25000" dirty="0" smtClean="0"/>
          </a:p>
        </p:txBody>
      </p:sp>
      <p:pic>
        <p:nvPicPr>
          <p:cNvPr id="62466" name="Picture 2" descr="C:\Users\David Lee\Desktop\QQ图片2016111910450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0" t="4303" r="19468"/>
          <a:stretch/>
        </p:blipFill>
        <p:spPr bwMode="auto">
          <a:xfrm>
            <a:off x="197674" y="2111597"/>
            <a:ext cx="3857152" cy="44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760760"/>
              </p:ext>
            </p:extLst>
          </p:nvPr>
        </p:nvGraphicFramePr>
        <p:xfrm>
          <a:off x="4048374" y="4241082"/>
          <a:ext cx="6746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6" name="Equation" r:id="rId7" imgW="279360" imgH="190440" progId="Equation.DSMT4">
                  <p:embed/>
                </p:oleObj>
              </mc:Choice>
              <mc:Fallback>
                <p:oleObj name="Equation" r:id="rId7" imgW="279360" imgH="190440" progId="Equation.DSMT4">
                  <p:embed/>
                  <p:pic>
                    <p:nvPicPr>
                      <p:cNvPr id="0" name="对象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374" y="4241082"/>
                        <a:ext cx="6746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413169"/>
              </p:ext>
            </p:extLst>
          </p:nvPr>
        </p:nvGraphicFramePr>
        <p:xfrm>
          <a:off x="5973763" y="4235450"/>
          <a:ext cx="9810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7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4235450"/>
                        <a:ext cx="9810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 rot="10800000">
            <a:off x="5796136" y="2442147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235686" y="4283804"/>
            <a:ext cx="72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PCA</a:t>
            </a:r>
            <a:endParaRPr lang="en-US" altLang="zh-CN" baseline="-25000" dirty="0" smtClean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77879" y="4092401"/>
            <a:ext cx="10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Correct</a:t>
            </a:r>
            <a:endParaRPr lang="en-US" altLang="zh-CN" baseline="-25000" dirty="0" smtClean="0"/>
          </a:p>
        </p:txBody>
      </p:sp>
      <p:sp>
        <p:nvSpPr>
          <p:cNvPr id="21" name="右箭头 20"/>
          <p:cNvSpPr/>
          <p:nvPr/>
        </p:nvSpPr>
        <p:spPr>
          <a:xfrm rot="10800000">
            <a:off x="7011550" y="4336421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707294" y="4336421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704454" y="3861048"/>
            <a:ext cx="14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Non-linear</a:t>
            </a:r>
          </a:p>
          <a:p>
            <a:r>
              <a:rPr lang="en-US" altLang="zh-CN" sz="1600" dirty="0" smtClean="0"/>
              <a:t>mapping</a:t>
            </a:r>
          </a:p>
        </p:txBody>
      </p:sp>
      <p:sp>
        <p:nvSpPr>
          <p:cNvPr id="28" name="右箭头 27"/>
          <p:cNvSpPr/>
          <p:nvPr/>
        </p:nvSpPr>
        <p:spPr>
          <a:xfrm rot="5400000">
            <a:off x="6039442" y="497717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51477"/>
              </p:ext>
            </p:extLst>
          </p:nvPr>
        </p:nvGraphicFramePr>
        <p:xfrm>
          <a:off x="6148174" y="5500613"/>
          <a:ext cx="6746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" name="Equation" r:id="rId11" imgW="279360" imgH="203040" progId="Equation.DSMT4">
                  <p:embed/>
                </p:oleObj>
              </mc:Choice>
              <mc:Fallback>
                <p:oleObj name="Equation" r:id="rId11" imgW="27936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174" y="5500613"/>
                        <a:ext cx="6746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506074" y="4869160"/>
            <a:ext cx="165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Non-linear</a:t>
            </a:r>
          </a:p>
          <a:p>
            <a:r>
              <a:rPr lang="en-US" altLang="zh-CN" sz="1600" dirty="0" smtClean="0"/>
              <a:t>back-mapping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4419262" y="4725144"/>
            <a:ext cx="165618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752736">
            <a:off x="4512643" y="5371777"/>
            <a:ext cx="1657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Approximate</a:t>
            </a:r>
          </a:p>
        </p:txBody>
      </p:sp>
    </p:spTree>
    <p:extLst>
      <p:ext uri="{BB962C8B-B14F-4D97-AF65-F5344CB8AC3E}">
        <p14:creationId xmlns:p14="http://schemas.microsoft.com/office/powerpoint/2010/main" val="1921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123728" y="4235825"/>
            <a:ext cx="1008112" cy="9869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76456" cy="8640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Kernel PCA</a:t>
            </a:r>
            <a:r>
              <a:rPr lang="zh-CN" altLang="en-US" dirty="0" smtClean="0"/>
              <a:t>（核函数主成分分析）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298" y="1052736"/>
            <a:ext cx="7532340" cy="58052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PCA: a eigenvalue decomposition of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x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problem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sometimes data is high-dimensional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9" name="右箭头 8"/>
          <p:cNvSpPr/>
          <p:nvPr/>
        </p:nvSpPr>
        <p:spPr>
          <a:xfrm>
            <a:off x="1497155" y="4511122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9552" y="2420888"/>
            <a:ext cx="194421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211462"/>
              </p:ext>
            </p:extLst>
          </p:nvPr>
        </p:nvGraphicFramePr>
        <p:xfrm>
          <a:off x="512763" y="2425700"/>
          <a:ext cx="8223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8" name="Equation" r:id="rId4" imgW="342720" imgH="266400" progId="Equation.DSMT4">
                  <p:embed/>
                </p:oleObj>
              </mc:Choice>
              <mc:Fallback>
                <p:oleObj name="Equation" r:id="rId4" imgW="3427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2425700"/>
                        <a:ext cx="8223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大括号 30"/>
          <p:cNvSpPr/>
          <p:nvPr/>
        </p:nvSpPr>
        <p:spPr>
          <a:xfrm>
            <a:off x="2627784" y="2426152"/>
            <a:ext cx="144016" cy="100811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大括号 31"/>
          <p:cNvSpPr/>
          <p:nvPr/>
        </p:nvSpPr>
        <p:spPr>
          <a:xfrm rot="5400000">
            <a:off x="1435142" y="2605691"/>
            <a:ext cx="153035" cy="194421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49265" y="3701276"/>
            <a:ext cx="154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数据点个数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71800" y="2745542"/>
            <a:ext cx="9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维数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99055"/>
              </p:ext>
            </p:extLst>
          </p:nvPr>
        </p:nvGraphicFramePr>
        <p:xfrm>
          <a:off x="3775075" y="1543050"/>
          <a:ext cx="11334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9" name="Equation" r:id="rId6" imgW="469800" imgH="164880" progId="Equation.DSMT4">
                  <p:embed/>
                </p:oleObj>
              </mc:Choice>
              <mc:Fallback>
                <p:oleObj name="Equation" r:id="rId6" imgW="469800" imgH="16488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1543050"/>
                        <a:ext cx="11334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441751"/>
              </p:ext>
            </p:extLst>
          </p:nvPr>
        </p:nvGraphicFramePr>
        <p:xfrm>
          <a:off x="2186727" y="4248341"/>
          <a:ext cx="7016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0" name="Equation" r:id="rId8" imgW="291960" imgH="152280" progId="Equation.DSMT4">
                  <p:embed/>
                </p:oleObj>
              </mc:Choice>
              <mc:Fallback>
                <p:oleObj name="Equation" r:id="rId8" imgW="291960" imgH="1522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727" y="4248341"/>
                        <a:ext cx="7016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10262"/>
              </p:ext>
            </p:extLst>
          </p:nvPr>
        </p:nvGraphicFramePr>
        <p:xfrm>
          <a:off x="4330" y="4530048"/>
          <a:ext cx="15541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1" name="Equation" r:id="rId10" imgW="647640" imgH="164880" progId="Equation.DSMT4">
                  <p:embed/>
                </p:oleObj>
              </mc:Choice>
              <mc:Fallback>
                <p:oleObj name="Equation" r:id="rId10" imgW="647640" imgH="16488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" y="4530048"/>
                        <a:ext cx="155416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 rot="5400000">
            <a:off x="4655461" y="2824437"/>
            <a:ext cx="1814664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329231"/>
              </p:ext>
            </p:extLst>
          </p:nvPr>
        </p:nvGraphicFramePr>
        <p:xfrm>
          <a:off x="5058737" y="2420888"/>
          <a:ext cx="8207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2" name="Equation" r:id="rId12" imgW="342720" imgH="266400" progId="Equation.DSMT4">
                  <p:embed/>
                </p:oleObj>
              </mc:Choice>
              <mc:Fallback>
                <p:oleObj name="Equation" r:id="rId12" imgW="3427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737" y="2420888"/>
                        <a:ext cx="82073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矩形 53"/>
          <p:cNvSpPr/>
          <p:nvPr/>
        </p:nvSpPr>
        <p:spPr>
          <a:xfrm>
            <a:off x="6948264" y="2421161"/>
            <a:ext cx="1719470" cy="1814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39502"/>
              </p:ext>
            </p:extLst>
          </p:nvPr>
        </p:nvGraphicFramePr>
        <p:xfrm>
          <a:off x="6969360" y="2426840"/>
          <a:ext cx="944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3" name="Equation" r:id="rId14" imgW="393480" imgH="164880" progId="Equation.DSMT4">
                  <p:embed/>
                </p:oleObj>
              </mc:Choice>
              <mc:Fallback>
                <p:oleObj name="Equation" r:id="rId14" imgW="393480" imgH="1648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360" y="2426840"/>
                        <a:ext cx="9445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右箭头 56"/>
          <p:cNvSpPr/>
          <p:nvPr/>
        </p:nvSpPr>
        <p:spPr>
          <a:xfrm>
            <a:off x="6228184" y="3184477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258625"/>
              </p:ext>
            </p:extLst>
          </p:nvPr>
        </p:nvGraphicFramePr>
        <p:xfrm>
          <a:off x="5738341" y="3378568"/>
          <a:ext cx="15557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4" name="Equation" r:id="rId16" imgW="647640" imgH="164880" progId="Equation.DSMT4">
                  <p:embed/>
                </p:oleObj>
              </mc:Choice>
              <mc:Fallback>
                <p:oleObj name="Equation" r:id="rId16" imgW="647640" imgH="1648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341" y="3378568"/>
                        <a:ext cx="15557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601042"/>
              </p:ext>
            </p:extLst>
          </p:nvPr>
        </p:nvGraphicFramePr>
        <p:xfrm>
          <a:off x="5329856" y="4400692"/>
          <a:ext cx="15541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5" name="Equation" r:id="rId18" imgW="647640" imgH="164880" progId="Equation.DSMT4">
                  <p:embed/>
                </p:oleObj>
              </mc:Choice>
              <mc:Fallback>
                <p:oleObj name="Equation" r:id="rId18" imgW="647640" imgH="1648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856" y="4400692"/>
                        <a:ext cx="155416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右箭头 57"/>
          <p:cNvSpPr/>
          <p:nvPr/>
        </p:nvSpPr>
        <p:spPr>
          <a:xfrm rot="5400000">
            <a:off x="4897808" y="4511122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375727" y="5035756"/>
            <a:ext cx="1008112" cy="9869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74417"/>
              </p:ext>
            </p:extLst>
          </p:nvPr>
        </p:nvGraphicFramePr>
        <p:xfrm>
          <a:off x="4375727" y="5035756"/>
          <a:ext cx="5191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6" name="Equation" r:id="rId20" imgW="215640" imgH="152280" progId="Equation.DSMT4">
                  <p:embed/>
                </p:oleObj>
              </mc:Choice>
              <mc:Fallback>
                <p:oleObj name="Equation" r:id="rId20" imgW="215640" imgH="1522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727" y="5035756"/>
                        <a:ext cx="5191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887785"/>
              </p:ext>
            </p:extLst>
          </p:nvPr>
        </p:nvGraphicFramePr>
        <p:xfrm>
          <a:off x="5570110" y="5135953"/>
          <a:ext cx="3276757" cy="78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7" name="Equation" r:id="rId22" imgW="1854000" imgH="444240" progId="Equation.DSMT4">
                  <p:embed/>
                </p:oleObj>
              </mc:Choice>
              <mc:Fallback>
                <p:oleObj name="Equation" r:id="rId22" imgW="1854000" imgH="4442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110" y="5135953"/>
                        <a:ext cx="3276757" cy="786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372200" y="583800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Linear Kernel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9954"/>
              </p:ext>
            </p:extLst>
          </p:nvPr>
        </p:nvGraphicFramePr>
        <p:xfrm>
          <a:off x="5665788" y="6388100"/>
          <a:ext cx="88741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8" name="Equation" r:id="rId24" imgW="368280" imgH="126720" progId="Equation.DSMT4">
                  <p:embed/>
                </p:oleObj>
              </mc:Choice>
              <mc:Fallback>
                <p:oleObj name="Equation" r:id="rId24" imgW="368280" imgH="1267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6388100"/>
                        <a:ext cx="88741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42341"/>
              </p:ext>
            </p:extLst>
          </p:nvPr>
        </p:nvGraphicFramePr>
        <p:xfrm>
          <a:off x="1658938" y="6362700"/>
          <a:ext cx="11334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9" name="Equation" r:id="rId26" imgW="469800" imgH="164880" progId="Equation.DSMT4">
                  <p:embed/>
                </p:oleObj>
              </mc:Choice>
              <mc:Fallback>
                <p:oleObj name="Equation" r:id="rId26" imgW="469800" imgH="1648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6362700"/>
                        <a:ext cx="11334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左右箭头 16"/>
          <p:cNvSpPr/>
          <p:nvPr/>
        </p:nvSpPr>
        <p:spPr>
          <a:xfrm>
            <a:off x="3079583" y="6394955"/>
            <a:ext cx="2304256" cy="3326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814280"/>
              </p:ext>
            </p:extLst>
          </p:nvPr>
        </p:nvGraphicFramePr>
        <p:xfrm>
          <a:off x="3713163" y="6088063"/>
          <a:ext cx="10382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0" name="Equation" r:id="rId28" imgW="431640" imgH="139680" progId="Equation.DSMT4">
                  <p:embed/>
                </p:oleObj>
              </mc:Choice>
              <mc:Fallback>
                <p:oleObj name="Equation" r:id="rId28" imgW="431640" imgH="13968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6088063"/>
                        <a:ext cx="103822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8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Centralization of Kernel PCA</a:t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zh-CN" altLang="en-US" dirty="0" smtClean="0"/>
              <a:t>核函数</a:t>
            </a:r>
            <a:r>
              <a:rPr lang="zh-CN" altLang="en-US" dirty="0" smtClean="0"/>
              <a:t>主成分分析</a:t>
            </a:r>
            <a:r>
              <a:rPr lang="zh-CN" altLang="en-US" dirty="0" smtClean="0"/>
              <a:t>的中心化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50405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Centralization of             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Normalization </a:t>
            </a:r>
            <a:r>
              <a:rPr lang="en-US" altLang="zh-CN" dirty="0"/>
              <a:t>of </a:t>
            </a:r>
            <a:r>
              <a:rPr lang="en-US" altLang="zh-CN" dirty="0" smtClean="0"/>
              <a:t>eigenvectors          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38786"/>
              </p:ext>
            </p:extLst>
          </p:nvPr>
        </p:nvGraphicFramePr>
        <p:xfrm>
          <a:off x="4656365" y="2890007"/>
          <a:ext cx="765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3" name="Equation" r:id="rId4" imgW="317160" imgH="190440" progId="Equation.DSMT4">
                  <p:embed/>
                </p:oleObj>
              </mc:Choice>
              <mc:Fallback>
                <p:oleObj name="Equation" r:id="rId4" imgW="3171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365" y="2890007"/>
                        <a:ext cx="765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251840"/>
              </p:ext>
            </p:extLst>
          </p:nvPr>
        </p:nvGraphicFramePr>
        <p:xfrm>
          <a:off x="2929334" y="1556792"/>
          <a:ext cx="9810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4" name="Equation" r:id="rId6" imgW="406080" imgH="203040" progId="Equation.DSMT4">
                  <p:embed/>
                </p:oleObj>
              </mc:Choice>
              <mc:Fallback>
                <p:oleObj name="Equation" r:id="rId6" imgW="40608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334" y="1556792"/>
                        <a:ext cx="9810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936605"/>
              </p:ext>
            </p:extLst>
          </p:nvPr>
        </p:nvGraphicFramePr>
        <p:xfrm>
          <a:off x="2195736" y="2348880"/>
          <a:ext cx="11033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5" name="Equation" r:id="rId8" imgW="457200" imgH="114120" progId="Equation.DSMT4">
                  <p:embed/>
                </p:oleObj>
              </mc:Choice>
              <mc:Fallback>
                <p:oleObj name="Equation" r:id="rId8" imgW="457200" imgH="1141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348880"/>
                        <a:ext cx="110331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419872" y="22768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which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709779"/>
              </p:ext>
            </p:extLst>
          </p:nvPr>
        </p:nvGraphicFramePr>
        <p:xfrm>
          <a:off x="4644008" y="2199600"/>
          <a:ext cx="1441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6" name="Equation" r:id="rId10" imgW="596880" imgH="215640" progId="Equation.DSMT4">
                  <p:embed/>
                </p:oleObj>
              </mc:Choice>
              <mc:Fallback>
                <p:oleObj name="Equation" r:id="rId10" imgW="596880" imgH="215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199600"/>
                        <a:ext cx="1441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03766"/>
              </p:ext>
            </p:extLst>
          </p:nvPr>
        </p:nvGraphicFramePr>
        <p:xfrm>
          <a:off x="1916113" y="3429000"/>
          <a:ext cx="48069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7" name="Equation" r:id="rId12" imgW="1993680" imgH="444240" progId="Equation.DSMT4">
                  <p:embed/>
                </p:oleObj>
              </mc:Choice>
              <mc:Fallback>
                <p:oleObj name="Equation" r:id="rId12" imgW="1993680" imgH="4442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429000"/>
                        <a:ext cx="48069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193226" y="4077072"/>
            <a:ext cx="225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修改书上该公式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800734"/>
              </p:ext>
            </p:extLst>
          </p:nvPr>
        </p:nvGraphicFramePr>
        <p:xfrm>
          <a:off x="2156197" y="5157192"/>
          <a:ext cx="30638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" name="Equation" r:id="rId14" imgW="1269720" imgH="304560" progId="Equation.DSMT4">
                  <p:embed/>
                </p:oleObj>
              </mc:Choice>
              <mc:Fallback>
                <p:oleObj name="Equation" r:id="rId14" imgW="1269720" imgH="3045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197" y="5157192"/>
                        <a:ext cx="30638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73958"/>
              </p:ext>
            </p:extLst>
          </p:nvPr>
        </p:nvGraphicFramePr>
        <p:xfrm>
          <a:off x="2701925" y="4581525"/>
          <a:ext cx="14382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9" name="Equation" r:id="rId16" imgW="596880" imgH="304560" progId="Equation.DSMT4">
                  <p:embed/>
                </p:oleObj>
              </mc:Choice>
              <mc:Fallback>
                <p:oleObj name="Equation" r:id="rId16" imgW="596880" imgH="3045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4581525"/>
                        <a:ext cx="14382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89087"/>
              </p:ext>
            </p:extLst>
          </p:nvPr>
        </p:nvGraphicFramePr>
        <p:xfrm>
          <a:off x="1835696" y="5733256"/>
          <a:ext cx="352266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0" name="Equation" r:id="rId18" imgW="1460160" imgH="342720" progId="Equation.DSMT4">
                  <p:embed/>
                </p:oleObj>
              </mc:Choice>
              <mc:Fallback>
                <p:oleObj name="Equation" r:id="rId18" imgW="1460160" imgH="34272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733256"/>
                        <a:ext cx="3522662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652120" y="60932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,…,a</a:t>
            </a:r>
            <a:r>
              <a:rPr lang="en-US" altLang="zh-CN" baseline="-25000" dirty="0" smtClean="0"/>
              <a:t>m</a:t>
            </a:r>
            <a:r>
              <a:rPr lang="zh-CN" altLang="en-US" dirty="0" smtClean="0"/>
              <a:t>对应最大的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个特征值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3241</TotalTime>
  <Words>348</Words>
  <Application>Microsoft Office PowerPoint</Application>
  <PresentationFormat>全屏显示(4:3)</PresentationFormat>
  <Paragraphs>128</Paragraphs>
  <Slides>10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透明</vt:lpstr>
      <vt:lpstr>Equation</vt:lpstr>
      <vt:lpstr>MathType 6.0 Equation</vt:lpstr>
      <vt:lpstr>数据分析与机器学习 – 6</vt:lpstr>
      <vt:lpstr>PCA – another representation</vt:lpstr>
      <vt:lpstr>PCA – another representation</vt:lpstr>
      <vt:lpstr>LPP – Locality Preserving Projections （局部保持投影 2005, 何晓飞, 浙江大学, University of Chicago ）</vt:lpstr>
      <vt:lpstr>LPP – Locality Preserving Projections （局部保持投影 2005, 何晓飞, 浙江大学, University of Chicago）</vt:lpstr>
      <vt:lpstr>LPP – Locality Preserving Projections （局部保持投影 2005, 何晓飞, 浙江大学, University of Chicago）</vt:lpstr>
      <vt:lpstr>Non-linear PCA （非线性主成分分析）</vt:lpstr>
      <vt:lpstr>Kernel PCA（核函数主成分分析）</vt:lpstr>
      <vt:lpstr>Centralization of Kernel PCA （核函数主成分分析的中心化）</vt:lpstr>
      <vt:lpstr>Laplacian Eigenmaps - LE （拉普拉斯特征映射）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数据分析与机器学习</dc:title>
  <dc:creator>David_Lee</dc:creator>
  <cp:lastModifiedBy>David Lee</cp:lastModifiedBy>
  <cp:revision>289</cp:revision>
  <dcterms:created xsi:type="dcterms:W3CDTF">2016-08-24T08:40:02Z</dcterms:created>
  <dcterms:modified xsi:type="dcterms:W3CDTF">2016-11-19T06:15:36Z</dcterms:modified>
</cp:coreProperties>
</file>