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84" r:id="rId8"/>
    <p:sldId id="283" r:id="rId9"/>
    <p:sldId id="285" r:id="rId10"/>
    <p:sldId id="282" r:id="rId11"/>
    <p:sldId id="28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F1B3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1FD541-B454-4F5A-AF43-792BBBDC7B04}" v="6" dt="2021-12-16T16:18:07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ey, Jylisa (jylisadoney@uidaho.edu)" userId="ca63ff72-312b-43e3-9de3-54afc5ff377f" providerId="ADAL" clId="{C31FD541-B454-4F5A-AF43-792BBBDC7B04}"/>
    <pc:docChg chg="undo custSel addSld modSld">
      <pc:chgData name="Doney, Jylisa (jylisadoney@uidaho.edu)" userId="ca63ff72-312b-43e3-9de3-54afc5ff377f" providerId="ADAL" clId="{C31FD541-B454-4F5A-AF43-792BBBDC7B04}" dt="2021-12-16T16:59:04.638" v="634" actId="554"/>
      <pc:docMkLst>
        <pc:docMk/>
      </pc:docMkLst>
      <pc:sldChg chg="modSp mod">
        <pc:chgData name="Doney, Jylisa (jylisadoney@uidaho.edu)" userId="ca63ff72-312b-43e3-9de3-54afc5ff377f" providerId="ADAL" clId="{C31FD541-B454-4F5A-AF43-792BBBDC7B04}" dt="2021-12-16T16:59:04.638" v="634" actId="554"/>
        <pc:sldMkLst>
          <pc:docMk/>
          <pc:sldMk cId="3563370755" sldId="256"/>
        </pc:sldMkLst>
        <pc:spChg chg="mod">
          <ac:chgData name="Doney, Jylisa (jylisadoney@uidaho.edu)" userId="ca63ff72-312b-43e3-9de3-54afc5ff377f" providerId="ADAL" clId="{C31FD541-B454-4F5A-AF43-792BBBDC7B04}" dt="2021-12-16T16:58:55.389" v="611" actId="1035"/>
          <ac:spMkLst>
            <pc:docMk/>
            <pc:sldMk cId="3563370755" sldId="256"/>
            <ac:spMk id="2" creationId="{33A57791-639C-46DE-91EF-90515F91A5AC}"/>
          </ac:spMkLst>
        </pc:spChg>
        <pc:spChg chg="mod">
          <ac:chgData name="Doney, Jylisa (jylisadoney@uidaho.edu)" userId="ca63ff72-312b-43e3-9de3-54afc5ff377f" providerId="ADAL" clId="{C31FD541-B454-4F5A-AF43-792BBBDC7B04}" dt="2021-12-16T16:58:55.389" v="611" actId="1035"/>
          <ac:spMkLst>
            <pc:docMk/>
            <pc:sldMk cId="3563370755" sldId="256"/>
            <ac:spMk id="3" creationId="{0470A36F-5336-42EF-BFF2-AC9DEB60E693}"/>
          </ac:spMkLst>
        </pc:spChg>
        <pc:spChg chg="mod">
          <ac:chgData name="Doney, Jylisa (jylisadoney@uidaho.edu)" userId="ca63ff72-312b-43e3-9de3-54afc5ff377f" providerId="ADAL" clId="{C31FD541-B454-4F5A-AF43-792BBBDC7B04}" dt="2021-12-16T16:59:00.253" v="633" actId="1035"/>
          <ac:spMkLst>
            <pc:docMk/>
            <pc:sldMk cId="3563370755" sldId="256"/>
            <ac:spMk id="4" creationId="{84B4C722-A1E2-4CAA-8CC3-8494A49F4372}"/>
          </ac:spMkLst>
        </pc:spChg>
        <pc:spChg chg="mod">
          <ac:chgData name="Doney, Jylisa (jylisadoney@uidaho.edu)" userId="ca63ff72-312b-43e3-9de3-54afc5ff377f" providerId="ADAL" clId="{C31FD541-B454-4F5A-AF43-792BBBDC7B04}" dt="2021-12-16T16:59:04.638" v="634" actId="554"/>
          <ac:spMkLst>
            <pc:docMk/>
            <pc:sldMk cId="3563370755" sldId="256"/>
            <ac:spMk id="8" creationId="{40E1BE7B-7560-4C6D-B8FA-942F54062F65}"/>
          </ac:spMkLst>
        </pc:spChg>
      </pc:sldChg>
      <pc:sldChg chg="modSp mod">
        <pc:chgData name="Doney, Jylisa (jylisadoney@uidaho.edu)" userId="ca63ff72-312b-43e3-9de3-54afc5ff377f" providerId="ADAL" clId="{C31FD541-B454-4F5A-AF43-792BBBDC7B04}" dt="2021-12-16T16:00:59.731" v="527" actId="20577"/>
        <pc:sldMkLst>
          <pc:docMk/>
          <pc:sldMk cId="1297863979" sldId="259"/>
        </pc:sldMkLst>
        <pc:spChg chg="mod">
          <ac:chgData name="Doney, Jylisa (jylisadoney@uidaho.edu)" userId="ca63ff72-312b-43e3-9de3-54afc5ff377f" providerId="ADAL" clId="{C31FD541-B454-4F5A-AF43-792BBBDC7B04}" dt="2021-12-16T16:00:59.731" v="527" actId="20577"/>
          <ac:spMkLst>
            <pc:docMk/>
            <pc:sldMk cId="1297863979" sldId="259"/>
            <ac:spMk id="3" creationId="{066C6691-ADF0-4F2D-88AB-233E31CF7F7C}"/>
          </ac:spMkLst>
        </pc:spChg>
      </pc:sldChg>
      <pc:sldChg chg="modSp mod">
        <pc:chgData name="Doney, Jylisa (jylisadoney@uidaho.edu)" userId="ca63ff72-312b-43e3-9de3-54afc5ff377f" providerId="ADAL" clId="{C31FD541-B454-4F5A-AF43-792BBBDC7B04}" dt="2021-12-16T16:17:12.943" v="535" actId="6549"/>
        <pc:sldMkLst>
          <pc:docMk/>
          <pc:sldMk cId="3690073837" sldId="282"/>
        </pc:sldMkLst>
        <pc:graphicFrameChg chg="modGraphic">
          <ac:chgData name="Doney, Jylisa (jylisadoney@uidaho.edu)" userId="ca63ff72-312b-43e3-9de3-54afc5ff377f" providerId="ADAL" clId="{C31FD541-B454-4F5A-AF43-792BBBDC7B04}" dt="2021-12-16T16:17:12.943" v="535" actId="6549"/>
          <ac:graphicFrameMkLst>
            <pc:docMk/>
            <pc:sldMk cId="3690073837" sldId="282"/>
            <ac:graphicFrameMk id="4" creationId="{6FAA727E-1A41-45B4-B47B-5CF8C7DEA682}"/>
          </ac:graphicFrameMkLst>
        </pc:graphicFrameChg>
      </pc:sldChg>
      <pc:sldChg chg="modSp mod">
        <pc:chgData name="Doney, Jylisa (jylisadoney@uidaho.edu)" userId="ca63ff72-312b-43e3-9de3-54afc5ff377f" providerId="ADAL" clId="{C31FD541-B454-4F5A-AF43-792BBBDC7B04}" dt="2021-12-16T16:01:07.499" v="529" actId="20577"/>
        <pc:sldMkLst>
          <pc:docMk/>
          <pc:sldMk cId="3127601477" sldId="283"/>
        </pc:sldMkLst>
        <pc:spChg chg="mod">
          <ac:chgData name="Doney, Jylisa (jylisadoney@uidaho.edu)" userId="ca63ff72-312b-43e3-9de3-54afc5ff377f" providerId="ADAL" clId="{C31FD541-B454-4F5A-AF43-792BBBDC7B04}" dt="2021-12-16T16:01:07.499" v="529" actId="20577"/>
          <ac:spMkLst>
            <pc:docMk/>
            <pc:sldMk cId="3127601477" sldId="283"/>
            <ac:spMk id="3" creationId="{066C6691-ADF0-4F2D-88AB-233E31CF7F7C}"/>
          </ac:spMkLst>
        </pc:spChg>
      </pc:sldChg>
      <pc:sldChg chg="modSp add mod">
        <pc:chgData name="Doney, Jylisa (jylisadoney@uidaho.edu)" userId="ca63ff72-312b-43e3-9de3-54afc5ff377f" providerId="ADAL" clId="{C31FD541-B454-4F5A-AF43-792BBBDC7B04}" dt="2021-12-16T16:15:01.400" v="533" actId="6549"/>
        <pc:sldMkLst>
          <pc:docMk/>
          <pc:sldMk cId="1627803184" sldId="284"/>
        </pc:sldMkLst>
        <pc:spChg chg="mod">
          <ac:chgData name="Doney, Jylisa (jylisadoney@uidaho.edu)" userId="ca63ff72-312b-43e3-9de3-54afc5ff377f" providerId="ADAL" clId="{C31FD541-B454-4F5A-AF43-792BBBDC7B04}" dt="2021-12-16T16:15:01.400" v="533" actId="6549"/>
          <ac:spMkLst>
            <pc:docMk/>
            <pc:sldMk cId="1627803184" sldId="284"/>
            <ac:spMk id="3" creationId="{066C6691-ADF0-4F2D-88AB-233E31CF7F7C}"/>
          </ac:spMkLst>
        </pc:spChg>
      </pc:sldChg>
      <pc:sldChg chg="add">
        <pc:chgData name="Doney, Jylisa (jylisadoney@uidaho.edu)" userId="ca63ff72-312b-43e3-9de3-54afc5ff377f" providerId="ADAL" clId="{C31FD541-B454-4F5A-AF43-792BBBDC7B04}" dt="2021-12-16T16:01:02.427" v="528" actId="2890"/>
        <pc:sldMkLst>
          <pc:docMk/>
          <pc:sldMk cId="1779771808" sldId="285"/>
        </pc:sldMkLst>
      </pc:sldChg>
      <pc:sldChg chg="modSp add mod">
        <pc:chgData name="Doney, Jylisa (jylisadoney@uidaho.edu)" userId="ca63ff72-312b-43e3-9de3-54afc5ff377f" providerId="ADAL" clId="{C31FD541-B454-4F5A-AF43-792BBBDC7B04}" dt="2021-12-16T16:18:07.714" v="555"/>
        <pc:sldMkLst>
          <pc:docMk/>
          <pc:sldMk cId="3381951428" sldId="286"/>
        </pc:sldMkLst>
        <pc:graphicFrameChg chg="mod modGraphic">
          <ac:chgData name="Doney, Jylisa (jylisadoney@uidaho.edu)" userId="ca63ff72-312b-43e3-9de3-54afc5ff377f" providerId="ADAL" clId="{C31FD541-B454-4F5A-AF43-792BBBDC7B04}" dt="2021-12-16T16:18:07.714" v="555"/>
          <ac:graphicFrameMkLst>
            <pc:docMk/>
            <pc:sldMk cId="3381951428" sldId="286"/>
            <ac:graphicFrameMk id="4" creationId="{6FAA727E-1A41-45B4-B47B-5CF8C7DEA68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jylisadoney@uidaho.edu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0" y="3491199"/>
            <a:ext cx="121920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453" algn="l"/>
              </a:tabLst>
              <a:defRPr sz="3600" b="1" i="0" cap="all" baseline="0">
                <a:solidFill>
                  <a:srgbClr val="F1B300"/>
                </a:solidFill>
                <a:latin typeface="Franklin Gothic Demi" panose="020B0603020102020204" pitchFamily="34" charset="0"/>
                <a:ea typeface="Franklin Gothic Demi" panose="020B0603020102020204" pitchFamily="34" charset="0"/>
                <a:cs typeface="Franklin Gothic Demi" panose="020B0603020102020204" pitchFamily="34" charset="0"/>
              </a:defRPr>
            </a:lvl1pPr>
          </a:lstStyle>
          <a:p>
            <a:r>
              <a:rPr lang="en-US" dirty="0" err="1"/>
              <a:t>CLICk</a:t>
            </a:r>
            <a:r>
              <a:rPr lang="en-US" dirty="0"/>
              <a:t> TO EDIT TITLE</a:t>
            </a:r>
            <a:endParaRPr lang="ru-RU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42985"/>
            <a:ext cx="12192000" cy="5355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3200" b="1" i="0" cap="none" baseline="0">
                <a:solidFill>
                  <a:srgbClr val="191919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1pPr>
            <a:lvl2pPr marL="609493" indent="0" algn="ctr">
              <a:buNone/>
              <a:defRPr b="1" i="0">
                <a:latin typeface="Archivo" charset="0"/>
                <a:ea typeface="Archivo" charset="0"/>
                <a:cs typeface="Archivo" charset="0"/>
              </a:defRPr>
            </a:lvl2pPr>
            <a:lvl3pPr marL="1218987" indent="0" algn="ctr">
              <a:buNone/>
              <a:defRPr b="1" i="0">
                <a:latin typeface="Archivo" charset="0"/>
                <a:ea typeface="Archivo" charset="0"/>
                <a:cs typeface="Archivo" charset="0"/>
              </a:defRPr>
            </a:lvl3pPr>
            <a:lvl4pPr marL="1828480" indent="0" algn="ctr">
              <a:buNone/>
              <a:defRPr b="1" i="0">
                <a:latin typeface="Archivo" charset="0"/>
                <a:ea typeface="Archivo" charset="0"/>
                <a:cs typeface="Archivo" charset="0"/>
              </a:defRPr>
            </a:lvl4pPr>
            <a:lvl5pPr marL="2437973" indent="0" algn="ctr">
              <a:buNone/>
              <a:defRPr b="1" i="0">
                <a:latin typeface="Archivo" charset="0"/>
                <a:ea typeface="Archivo" charset="0"/>
                <a:cs typeface="Archivo" charset="0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13" y="633531"/>
            <a:ext cx="3346574" cy="213224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5417962"/>
            <a:ext cx="12192000" cy="13485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rgbClr val="191919"/>
                </a:solidFill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66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483B-09E3-4D23-A094-414F564FE5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B36D-9F4F-4C8A-B97E-0FD634B21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4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483B-09E3-4D23-A094-414F564FE5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B36D-9F4F-4C8A-B97E-0FD634B21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73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483B-09E3-4D23-A094-414F564FE5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B36D-9F4F-4C8A-B97E-0FD634B21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8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F1B30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6295"/>
            <a:ext cx="10515600" cy="4351338"/>
          </a:xfrm>
        </p:spPr>
        <p:txBody>
          <a:bodyPr>
            <a:normAutofit/>
          </a:bodyPr>
          <a:lstStyle>
            <a:lvl1pPr marL="688975" indent="-454025">
              <a:defRPr sz="2800">
                <a:solidFill>
                  <a:srgbClr val="191919"/>
                </a:solidFill>
                <a:latin typeface="Franklin Gothic Book" panose="020B0503020102020204" pitchFamily="34" charset="0"/>
              </a:defRPr>
            </a:lvl1pPr>
            <a:lvl2pPr marL="1139825" indent="-450850">
              <a:spcBef>
                <a:spcPts val="1200"/>
              </a:spcBef>
              <a:buFont typeface="Courier New" panose="02070309020205020404" pitchFamily="49" charset="0"/>
              <a:buChar char="o"/>
              <a:defRPr sz="2800">
                <a:solidFill>
                  <a:srgbClr val="191919"/>
                </a:solidFill>
                <a:latin typeface="Franklin Gothic Book" panose="020B0503020102020204" pitchFamily="34" charset="0"/>
              </a:defRPr>
            </a:lvl2pPr>
            <a:lvl3pPr marL="1603375" indent="-454025">
              <a:spcBef>
                <a:spcPts val="1200"/>
              </a:spcBef>
              <a:buFont typeface="Wingdings" panose="05000000000000000000" pitchFamily="2" charset="2"/>
              <a:buChar char="§"/>
              <a:defRPr sz="2800">
                <a:solidFill>
                  <a:srgbClr val="191919"/>
                </a:solidFill>
                <a:latin typeface="Franklin Gothic Book" panose="020B0503020102020204" pitchFamily="34" charset="0"/>
              </a:defRPr>
            </a:lvl3pPr>
            <a:lvl4pPr marL="2054225" indent="-454025">
              <a:spcBef>
                <a:spcPts val="1200"/>
              </a:spcBef>
              <a:defRPr sz="2800">
                <a:solidFill>
                  <a:srgbClr val="191919"/>
                </a:solidFill>
                <a:latin typeface="Franklin Gothic Book" panose="020B0503020102020204" pitchFamily="34" charset="0"/>
              </a:defRPr>
            </a:lvl4pPr>
            <a:lvl5pPr marL="2517775" indent="-454025">
              <a:spcBef>
                <a:spcPts val="1200"/>
              </a:spcBef>
              <a:defRPr sz="2800">
                <a:solidFill>
                  <a:srgbClr val="19191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483B-09E3-4D23-A094-414F564FE5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B36D-9F4F-4C8A-B97E-0FD634B21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0" y="4934892"/>
            <a:ext cx="12192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ctr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453" algn="l"/>
              </a:tabLst>
              <a:defRPr sz="4000" b="1" i="0" cap="all" baseline="0">
                <a:solidFill>
                  <a:srgbClr val="F1B300"/>
                </a:solidFill>
                <a:latin typeface="Franklin Gothic Demi" panose="020B0603020102020204" pitchFamily="34" charset="0"/>
                <a:ea typeface="Franklin Gothic Demi" panose="020B0603020102020204" pitchFamily="34" charset="0"/>
                <a:cs typeface="Franklin Gothic Demi" panose="020B0603020102020204" pitchFamily="34" charset="0"/>
              </a:defRPr>
            </a:lvl1pPr>
          </a:lstStyle>
          <a:p>
            <a:r>
              <a:rPr lang="en-US"/>
              <a:t>Thank you!</a:t>
            </a:r>
            <a:endParaRPr lang="ru-RU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990214"/>
            <a:ext cx="12192000" cy="7571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 b="1" i="0" cap="none" baseline="0">
                <a:solidFill>
                  <a:srgbClr val="191919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1pPr>
            <a:lvl2pPr marL="609493" indent="0" algn="ctr">
              <a:buNone/>
              <a:defRPr b="1" i="0">
                <a:latin typeface="Archivo" charset="0"/>
                <a:ea typeface="Archivo" charset="0"/>
                <a:cs typeface="Archivo" charset="0"/>
              </a:defRPr>
            </a:lvl2pPr>
            <a:lvl3pPr marL="1218987" indent="0" algn="ctr">
              <a:buNone/>
              <a:defRPr b="1" i="0">
                <a:latin typeface="Archivo" charset="0"/>
                <a:ea typeface="Archivo" charset="0"/>
                <a:cs typeface="Archivo" charset="0"/>
              </a:defRPr>
            </a:lvl3pPr>
            <a:lvl4pPr marL="1828480" indent="0" algn="ctr">
              <a:buNone/>
              <a:defRPr b="1" i="0">
                <a:latin typeface="Archivo" charset="0"/>
                <a:ea typeface="Archivo" charset="0"/>
                <a:cs typeface="Archivo" charset="0"/>
              </a:defRPr>
            </a:lvl4pPr>
            <a:lvl5pPr marL="2437973" indent="0" algn="ctr">
              <a:buNone/>
              <a:defRPr b="1" i="0">
                <a:latin typeface="Archivo" charset="0"/>
                <a:ea typeface="Archivo" charset="0"/>
                <a:cs typeface="Archivo" charset="0"/>
              </a:defRPr>
            </a:lvl5pPr>
          </a:lstStyle>
          <a:p>
            <a:r>
              <a:rPr lang="en-US" sz="2400" b="0" dirty="0"/>
              <a:t>Please email me (</a:t>
            </a:r>
            <a:r>
              <a:rPr lang="en-US" sz="2400" b="0" dirty="0">
                <a:hlinkClick r:id="rId2"/>
              </a:rPr>
              <a:t>jylisadoney@uidaho.edu</a:t>
            </a:r>
            <a:r>
              <a:rPr lang="en-US" sz="2400" b="0" dirty="0"/>
              <a:t>) if you have questions or need help </a:t>
            </a:r>
            <a:br>
              <a:rPr lang="en-US" sz="2400" b="0" dirty="0"/>
            </a:br>
            <a:r>
              <a:rPr lang="en-US" sz="2400" b="0" dirty="0"/>
              <a:t>with library research in this class or others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13" y="2362878"/>
            <a:ext cx="3346574" cy="21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483B-09E3-4D23-A094-414F564FE5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B36D-9F4F-4C8A-B97E-0FD634B21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5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483B-09E3-4D23-A094-414F564FE5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B36D-9F4F-4C8A-B97E-0FD634B21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3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483B-09E3-4D23-A094-414F564FE5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B36D-9F4F-4C8A-B97E-0FD634B21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7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483B-09E3-4D23-A094-414F564FE5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B36D-9F4F-4C8A-B97E-0FD634B21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0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483B-09E3-4D23-A094-414F564FE5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B36D-9F4F-4C8A-B97E-0FD634B21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9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483B-09E3-4D23-A094-414F564FE5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B36D-9F4F-4C8A-B97E-0FD634B21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1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483B-09E3-4D23-A094-414F564FE5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B36D-9F4F-4C8A-B97E-0FD634B21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jylisadoney@uidaho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nc/4.0/?ref=chooser-v1" TargetMode="External"/><Relationship Id="rId4" Type="http://schemas.openxmlformats.org/officeDocument/2006/relationships/hyperlink" Target="Lin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jylisadoney@uidaho.edu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7791-639C-46DE-91EF-90515F91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1199"/>
            <a:ext cx="12192000" cy="553998"/>
          </a:xfrm>
        </p:spPr>
        <p:txBody>
          <a:bodyPr/>
          <a:lstStyle/>
          <a:p>
            <a:r>
              <a:rPr lang="en-US" sz="3600" dirty="0"/>
              <a:t>CRIM 301: Criminological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0A36F-5336-42EF-BFF2-AC9DEB60E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142985"/>
            <a:ext cx="12192000" cy="535531"/>
          </a:xfrm>
        </p:spPr>
        <p:txBody>
          <a:bodyPr/>
          <a:lstStyle/>
          <a:p>
            <a:r>
              <a:rPr lang="en-US" sz="3200" cap="none" dirty="0"/>
              <a:t>Library Research Series</a:t>
            </a:r>
            <a:r>
              <a:rPr lang="en-US" sz="3200" cap="none"/>
              <a:t>: Video 1</a:t>
            </a:r>
            <a:endParaRPr lang="en-US" sz="3200" cap="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4C722-A1E2-4CAA-8CC3-8494A49F4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708097"/>
            <a:ext cx="12192000" cy="1348597"/>
          </a:xfrm>
        </p:spPr>
        <p:txBody>
          <a:bodyPr>
            <a:normAutofit/>
          </a:bodyPr>
          <a:lstStyle/>
          <a:p>
            <a:r>
              <a:rPr lang="en-US" sz="2800" dirty="0"/>
              <a:t>Jylisa Doney</a:t>
            </a:r>
          </a:p>
          <a:p>
            <a:r>
              <a:rPr lang="en-US" sz="2800" dirty="0"/>
              <a:t>Social Sciences Librarian</a:t>
            </a:r>
          </a:p>
          <a:p>
            <a:r>
              <a:rPr lang="en-US" sz="2800" dirty="0">
                <a:hlinkClick r:id="rId2"/>
              </a:rPr>
              <a:t>jylisadoney@uidaho.edu</a:t>
            </a:r>
            <a:endParaRPr lang="en-US" sz="2800" dirty="0"/>
          </a:p>
        </p:txBody>
      </p:sp>
      <p:pic>
        <p:nvPicPr>
          <p:cNvPr id="6" name="Picture 5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CBA78952-1E77-4A5F-A520-DA5E76630B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864" y="225630"/>
            <a:ext cx="2419543" cy="1615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E1BE7B-7560-4C6D-B8FA-942F54062F65}"/>
              </a:ext>
            </a:extLst>
          </p:cNvPr>
          <p:cNvSpPr txBox="1"/>
          <p:nvPr/>
        </p:nvSpPr>
        <p:spPr>
          <a:xfrm>
            <a:off x="-1" y="0"/>
            <a:ext cx="363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dirty="0">
                <a:solidFill>
                  <a:srgbClr val="D14500"/>
                </a:solidFill>
                <a:effectLst/>
                <a:latin typeface="Franklin Gothic Book" panose="020B0503020102020204" pitchFamily="34" charset="0"/>
                <a:hlinkClick r:id="rId4"/>
              </a:rPr>
              <a:t>CRIM 301: Library Research Series - Video 1 </a:t>
            </a:r>
            <a:r>
              <a:rPr lang="en-US" sz="1200" b="0" i="0" dirty="0">
                <a:solidFill>
                  <a:srgbClr val="191919"/>
                </a:solidFill>
                <a:effectLst/>
                <a:latin typeface="Franklin Gothic Book" panose="020B0503020102020204" pitchFamily="34" charset="0"/>
              </a:rPr>
              <a:t>© 2021 by Jylisa Doney is licensed under </a:t>
            </a:r>
            <a:r>
              <a:rPr lang="en-US" sz="1200" b="0" i="0" u="none" strike="noStrike" dirty="0">
                <a:solidFill>
                  <a:srgbClr val="D14500"/>
                </a:solidFill>
                <a:effectLst/>
                <a:latin typeface="Franklin Gothic Book" panose="020B0503020102020204" pitchFamily="34" charset="0"/>
                <a:hlinkClick r:id="rId5"/>
              </a:rPr>
              <a:t>CC BY-NC 4.0 </a:t>
            </a:r>
            <a:endParaRPr lang="en-US" sz="1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7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423C-B516-4370-A477-9CFC36D3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we’re covering in Video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4006C-2F0E-47E2-A518-980DB9BBA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Identifying keywords associated with a topic</a:t>
            </a:r>
          </a:p>
          <a:p>
            <a:r>
              <a:rPr lang="en-US" sz="2800" dirty="0"/>
              <a:t>Creating a search string</a:t>
            </a:r>
          </a:p>
        </p:txBody>
      </p:sp>
    </p:spTree>
    <p:extLst>
      <p:ext uri="{BB962C8B-B14F-4D97-AF65-F5344CB8AC3E}">
        <p14:creationId xmlns:p14="http://schemas.microsoft.com/office/powerpoint/2010/main" val="221832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3E2F-D462-4541-ABFF-D7B19085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Identifying keywords associated with a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6691-ADF0-4F2D-88AB-233E31CF7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295"/>
            <a:ext cx="10515600" cy="5285926"/>
          </a:xfrm>
        </p:spPr>
        <p:txBody>
          <a:bodyPr>
            <a:normAutofit/>
          </a:bodyPr>
          <a:lstStyle/>
          <a:p>
            <a:r>
              <a:rPr lang="en-US" sz="2800" dirty="0"/>
              <a:t>Paper Topic #1: Social disorganization theory</a:t>
            </a:r>
          </a:p>
        </p:txBody>
      </p:sp>
    </p:spTree>
    <p:extLst>
      <p:ext uri="{BB962C8B-B14F-4D97-AF65-F5344CB8AC3E}">
        <p14:creationId xmlns:p14="http://schemas.microsoft.com/office/powerpoint/2010/main" val="129786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3E2F-D462-4541-ABFF-D7B19085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Identifying keywords associated with a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6691-ADF0-4F2D-88AB-233E31CF7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295"/>
            <a:ext cx="10515600" cy="5285926"/>
          </a:xfrm>
        </p:spPr>
        <p:txBody>
          <a:bodyPr>
            <a:normAutofit/>
          </a:bodyPr>
          <a:lstStyle/>
          <a:p>
            <a:r>
              <a:rPr lang="en-US" sz="2800" dirty="0"/>
              <a:t>Paper Topic #1: Social disorganization theory</a:t>
            </a:r>
          </a:p>
          <a:p>
            <a:pPr lvl="1"/>
            <a:r>
              <a:rPr lang="en-US" dirty="0"/>
              <a:t>Social control</a:t>
            </a:r>
          </a:p>
          <a:p>
            <a:pPr lvl="1"/>
            <a:r>
              <a:rPr lang="en-US" dirty="0"/>
              <a:t>Community</a:t>
            </a:r>
          </a:p>
          <a:p>
            <a:pPr lvl="1"/>
            <a:r>
              <a:rPr lang="en-US" dirty="0"/>
              <a:t>Deviance</a:t>
            </a:r>
          </a:p>
        </p:txBody>
      </p:sp>
    </p:spTree>
    <p:extLst>
      <p:ext uri="{BB962C8B-B14F-4D97-AF65-F5344CB8AC3E}">
        <p14:creationId xmlns:p14="http://schemas.microsoft.com/office/powerpoint/2010/main" val="162780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3E2F-D462-4541-ABFF-D7B19085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Identifying keywords associated with a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6691-ADF0-4F2D-88AB-233E31CF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Paper Topic #2: Timothy McVeigh</a:t>
            </a:r>
          </a:p>
        </p:txBody>
      </p:sp>
    </p:spTree>
    <p:extLst>
      <p:ext uri="{BB962C8B-B14F-4D97-AF65-F5344CB8AC3E}">
        <p14:creationId xmlns:p14="http://schemas.microsoft.com/office/powerpoint/2010/main" val="312760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3E2F-D462-4541-ABFF-D7B19085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Identifying keywords associated with a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6691-ADF0-4F2D-88AB-233E31CF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Paper Topic #2: Timothy McVeigh</a:t>
            </a:r>
          </a:p>
          <a:p>
            <a:pPr lvl="1"/>
            <a:r>
              <a:rPr lang="en-US" dirty="0"/>
              <a:t>Oklahoma City bombing</a:t>
            </a:r>
          </a:p>
          <a:p>
            <a:pPr lvl="1"/>
            <a:r>
              <a:rPr lang="en-US" dirty="0"/>
              <a:t>Domestic terrorism</a:t>
            </a:r>
          </a:p>
          <a:p>
            <a:pPr lvl="1"/>
            <a:r>
              <a:rPr lang="en-US" dirty="0"/>
              <a:t>Antigovernment</a:t>
            </a:r>
          </a:p>
          <a:p>
            <a:pPr lvl="1"/>
            <a:r>
              <a:rPr lang="en-US" dirty="0"/>
              <a:t>White supremacy</a:t>
            </a:r>
          </a:p>
        </p:txBody>
      </p:sp>
    </p:spTree>
    <p:extLst>
      <p:ext uri="{BB962C8B-B14F-4D97-AF65-F5344CB8AC3E}">
        <p14:creationId xmlns:p14="http://schemas.microsoft.com/office/powerpoint/2010/main" val="177977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7E5A-BAC7-4280-96E8-0FE34F34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review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AA727E-1A41-45B4-B47B-5CF8C7DEA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700568"/>
              </p:ext>
            </p:extLst>
          </p:nvPr>
        </p:nvGraphicFramePr>
        <p:xfrm>
          <a:off x="453336" y="1937023"/>
          <a:ext cx="11285329" cy="416372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25530">
                  <a:extLst>
                    <a:ext uri="{9D8B030D-6E8A-4147-A177-3AD203B41FA5}">
                      <a16:colId xmlns:a16="http://schemas.microsoft.com/office/drawing/2014/main" val="1412489736"/>
                    </a:ext>
                  </a:extLst>
                </a:gridCol>
                <a:gridCol w="4713412">
                  <a:extLst>
                    <a:ext uri="{9D8B030D-6E8A-4147-A177-3AD203B41FA5}">
                      <a16:colId xmlns:a16="http://schemas.microsoft.com/office/drawing/2014/main" val="2903792066"/>
                    </a:ext>
                  </a:extLst>
                </a:gridCol>
                <a:gridCol w="3946387">
                  <a:extLst>
                    <a:ext uri="{9D8B030D-6E8A-4147-A177-3AD203B41FA5}">
                      <a16:colId xmlns:a16="http://schemas.microsoft.com/office/drawing/2014/main" val="2262515780"/>
                    </a:ext>
                  </a:extLst>
                </a:gridCol>
              </a:tblGrid>
              <a:tr h="4545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Franklin Gothic Book" panose="020B05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Franklin Gothic Book" panose="020B0503020102020204" pitchFamily="34" charset="0"/>
                        </a:rPr>
                        <a:t>Description</a:t>
                      </a:r>
                      <a:endParaRPr lang="en-US" sz="2400" b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Franklin Gothic Book" panose="020B0503020102020204" pitchFamily="34" charset="0"/>
                        </a:rPr>
                        <a:t>Example</a:t>
                      </a:r>
                      <a:endParaRPr lang="en-US" sz="2400" b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967855539"/>
                  </a:ext>
                </a:extLst>
              </a:tr>
              <a:tr h="4545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Franklin Gothic Book" panose="020B0503020102020204" pitchFamily="34" charset="0"/>
                        </a:rPr>
                        <a:t>“Quotation marks”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Franklin Gothic Book" panose="020B0503020102020204" pitchFamily="34" charset="0"/>
                        </a:rPr>
                        <a:t>Each result will contain the exact phrase included in the quotes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Franklin Gothic Book" panose="020B0503020102020204" pitchFamily="34" charset="0"/>
                        </a:rPr>
                        <a:t>“social disorganization theory”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564158655"/>
                  </a:ext>
                </a:extLst>
              </a:tr>
              <a:tr h="4545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Franklin Gothic Book" panose="020B0503020102020204" pitchFamily="34" charset="0"/>
                        </a:rPr>
                        <a:t>AND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Franklin Gothic Book" panose="020B0503020102020204" pitchFamily="34" charset="0"/>
                        </a:rPr>
                        <a:t>Each result will contain all keywords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Franklin Gothic Book" panose="020B05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McVeigh AND “white supremacy”</a:t>
                      </a:r>
                    </a:p>
                  </a:txBody>
                  <a:tcPr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084095234"/>
                  </a:ext>
                </a:extLst>
              </a:tr>
              <a:tr h="1175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Franklin Gothic Book" panose="020B0503020102020204" pitchFamily="34" charset="0"/>
                        </a:rPr>
                        <a:t>OR and parentheses ( )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Franklin Gothic Book" panose="020B0503020102020204" pitchFamily="34" charset="0"/>
                        </a:rPr>
                        <a:t>Each result will contain at least one of the keywords connected by OR and included in the parentheses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Franklin Gothic Book" panose="020B0503020102020204" pitchFamily="34" charset="0"/>
                        </a:rPr>
                        <a:t>(“classical school” OR Beccaria)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633742011"/>
                  </a:ext>
                </a:extLst>
              </a:tr>
              <a:tr h="8566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Franklin Gothic Book" panose="020B0503020102020204" pitchFamily="34" charset="0"/>
                        </a:rPr>
                        <a:t>Asterisk (*)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Franklin Gothic Book" panose="020B0503020102020204" pitchFamily="34" charset="0"/>
                        </a:rPr>
                        <a:t>Each result will include variations of the root of the keyword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Franklin Gothic Book" panose="020B0503020102020204" pitchFamily="34" charset="0"/>
                        </a:rPr>
                        <a:t>Crim* = Crime, criminal, criminology, etc.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864865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07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7E5A-BAC7-4280-96E8-0FE34F34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review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AA727E-1A41-45B4-B47B-5CF8C7DEA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403388"/>
              </p:ext>
            </p:extLst>
          </p:nvPr>
        </p:nvGraphicFramePr>
        <p:xfrm>
          <a:off x="453336" y="1937023"/>
          <a:ext cx="11285329" cy="37604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88485">
                  <a:extLst>
                    <a:ext uri="{9D8B030D-6E8A-4147-A177-3AD203B41FA5}">
                      <a16:colId xmlns:a16="http://schemas.microsoft.com/office/drawing/2014/main" val="1412489736"/>
                    </a:ext>
                  </a:extLst>
                </a:gridCol>
                <a:gridCol w="4050457">
                  <a:extLst>
                    <a:ext uri="{9D8B030D-6E8A-4147-A177-3AD203B41FA5}">
                      <a16:colId xmlns:a16="http://schemas.microsoft.com/office/drawing/2014/main" val="2903792066"/>
                    </a:ext>
                  </a:extLst>
                </a:gridCol>
                <a:gridCol w="3946387">
                  <a:extLst>
                    <a:ext uri="{9D8B030D-6E8A-4147-A177-3AD203B41FA5}">
                      <a16:colId xmlns:a16="http://schemas.microsoft.com/office/drawing/2014/main" val="2262515780"/>
                    </a:ext>
                  </a:extLst>
                </a:gridCol>
              </a:tblGrid>
              <a:tr h="4545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Franklin Gothic Book" panose="020B0503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Franklin Gothic Book" panose="020B0503020102020204" pitchFamily="34" charset="0"/>
                        </a:rPr>
                        <a:t>Description</a:t>
                      </a:r>
                      <a:endParaRPr lang="en-US" sz="2400" b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Franklin Gothic Book" panose="020B0503020102020204" pitchFamily="34" charset="0"/>
                        </a:rPr>
                        <a:t>Example</a:t>
                      </a:r>
                      <a:endParaRPr lang="en-US" sz="2400" b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967855539"/>
                  </a:ext>
                </a:extLst>
              </a:tr>
              <a:tr h="4545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Franklin Gothic Book" panose="020B0503020102020204" pitchFamily="34" charset="0"/>
                        </a:rPr>
                        <a:t>“Quotation marks”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564158655"/>
                  </a:ext>
                </a:extLst>
              </a:tr>
              <a:tr h="4545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Franklin Gothic Book" panose="020B0503020102020204" pitchFamily="34" charset="0"/>
                        </a:rPr>
                        <a:t>AND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08409523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Franklin Gothic Book" panose="020B0503020102020204" pitchFamily="34" charset="0"/>
                        </a:rPr>
                        <a:t>OR and parentheses ( )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63374201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Franklin Gothic Book" panose="020B0503020102020204" pitchFamily="34" charset="0"/>
                        </a:rPr>
                        <a:t>Asterisk (*)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864865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95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7E19-0C6B-4891-B909-FDE946CC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34892"/>
            <a:ext cx="12192000" cy="615553"/>
          </a:xfrm>
        </p:spPr>
        <p:txBody>
          <a:bodyPr/>
          <a:lstStyle/>
          <a:p>
            <a:r>
              <a:rPr lang="en-US" sz="4000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C4533-55E6-46CF-B88B-0D32CCC27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875361"/>
            <a:ext cx="12192000" cy="757130"/>
          </a:xfrm>
        </p:spPr>
        <p:txBody>
          <a:bodyPr/>
          <a:lstStyle/>
          <a:p>
            <a:r>
              <a:rPr lang="en-US" sz="2400" b="0" dirty="0"/>
              <a:t>Please email me (</a:t>
            </a:r>
            <a:r>
              <a:rPr lang="en-US" sz="2400" b="0" dirty="0">
                <a:hlinkClick r:id="rId2"/>
              </a:rPr>
              <a:t>jylisadoney@uidaho.edu</a:t>
            </a:r>
            <a:r>
              <a:rPr lang="en-US" sz="2400" b="0" dirty="0"/>
              <a:t>) if you have questions or need help </a:t>
            </a:r>
            <a:br>
              <a:rPr lang="en-US" sz="2400" b="0" dirty="0"/>
            </a:br>
            <a:r>
              <a:rPr lang="en-US" sz="2400" b="0" dirty="0"/>
              <a:t>with library research in this class or others</a:t>
            </a:r>
          </a:p>
        </p:txBody>
      </p:sp>
    </p:spTree>
    <p:extLst>
      <p:ext uri="{BB962C8B-B14F-4D97-AF65-F5344CB8AC3E}">
        <p14:creationId xmlns:p14="http://schemas.microsoft.com/office/powerpoint/2010/main" val="236078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tructionTemplate" id="{50171214-CEC7-404A-9A0B-990DB9DBEDDE}" vid="{BA8CB59D-2395-4436-8F50-06A11264B2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C66D0D2AA8ED458867DFFBC84CDC81" ma:contentTypeVersion="12" ma:contentTypeDescription="Create a new document." ma:contentTypeScope="" ma:versionID="2edda66bea43fd3ee2cdae44f7ddc19d">
  <xsd:schema xmlns:xsd="http://www.w3.org/2001/XMLSchema" xmlns:xs="http://www.w3.org/2001/XMLSchema" xmlns:p="http://schemas.microsoft.com/office/2006/metadata/properties" xmlns:ns3="eb6fc25e-8a44-440c-a3c6-cb56c05aabb1" xmlns:ns4="115ac59a-381b-4183-bd5b-b04edbe7f2fc" targetNamespace="http://schemas.microsoft.com/office/2006/metadata/properties" ma:root="true" ma:fieldsID="5a209599921d322b183a16cd30a65124" ns3:_="" ns4:_="">
    <xsd:import namespace="eb6fc25e-8a44-440c-a3c6-cb56c05aabb1"/>
    <xsd:import namespace="115ac59a-381b-4183-bd5b-b04edbe7f2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fc25e-8a44-440c-a3c6-cb56c05aa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5ac59a-381b-4183-bd5b-b04edbe7f2f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2C1594-5970-4F05-80C6-4B2380FF31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6fc25e-8a44-440c-a3c6-cb56c05aabb1"/>
    <ds:schemaRef ds:uri="115ac59a-381b-4183-bd5b-b04edbe7f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FDE4D9-C589-4088-804D-600426FBB4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4CF792-2BB2-4809-993C-E1AB990DF045}">
  <ds:schemaRefs>
    <ds:schemaRef ds:uri="http://www.w3.org/XML/1998/namespace"/>
    <ds:schemaRef ds:uri="http://purl.org/dc/terms/"/>
    <ds:schemaRef ds:uri="eb6fc25e-8a44-440c-a3c6-cb56c05aabb1"/>
    <ds:schemaRef ds:uri="http://schemas.microsoft.com/office/2006/documentManagement/types"/>
    <ds:schemaRef ds:uri="http://purl.org/dc/elements/1.1/"/>
    <ds:schemaRef ds:uri="115ac59a-381b-4183-bd5b-b04edbe7f2fc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InstructionTemplate</Template>
  <TotalTime>48</TotalTime>
  <Words>261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Archivo</vt:lpstr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Office Theme</vt:lpstr>
      <vt:lpstr>CRIM 301: Criminological Theory</vt:lpstr>
      <vt:lpstr>What we’re covering in Video 1</vt:lpstr>
      <vt:lpstr>Identifying keywords associated with a topic</vt:lpstr>
      <vt:lpstr>Identifying keywords associated with a topic</vt:lpstr>
      <vt:lpstr>Identifying keywords associated with a topic</vt:lpstr>
      <vt:lpstr>Identifying keywords associated with a topic</vt:lpstr>
      <vt:lpstr>Boolean review</vt:lpstr>
      <vt:lpstr>Boolean review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 335: Terrorism, Society and Justice</dc:title>
  <dc:creator>Doney, Jylisa (jylisadoney@uidaho.edu)</dc:creator>
  <cp:lastModifiedBy>Doney, Jylisa (jylisadoney@uidaho.edu)</cp:lastModifiedBy>
  <cp:revision>3</cp:revision>
  <dcterms:created xsi:type="dcterms:W3CDTF">2021-09-03T19:03:57Z</dcterms:created>
  <dcterms:modified xsi:type="dcterms:W3CDTF">2021-12-16T16:59:16Z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0x010100B0C66D0D2AA8ED458867DFFBC84CDC81</vt:lpwstr>
  </property>
</Properties>
</file>