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3E8CE2-53CE-4C4B-B28F-EE0AC7ED5AF4}">
  <a:tblStyle styleId="{013E8CE2-53CE-4C4B-B28F-EE0AC7ED5A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674427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674427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{013E8CE2-53CE-4C4B-B28F-EE0AC7ED5AF4}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11700" y="1057575"/>
            <a:ext cx="3706500" cy="3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unit’s homework assignments will require you to implement text-based card games. Part of the requirements will be using lists to represent decks of cards, from which cards will be drawn by one or more players.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know that the complexity of </a:t>
            </a:r>
            <a:r>
              <a:rPr b="1" i="1" lang="en" sz="1200">
                <a:solidFill>
                  <a:srgbClr val="EA9999"/>
                </a:solidFill>
              </a:rPr>
              <a:t>remove</a:t>
            </a:r>
            <a:r>
              <a:rPr lang="en" sz="1200">
                <a:solidFill>
                  <a:srgbClr val="EA9999"/>
                </a:solidFill>
              </a:rPr>
              <a:t> </a:t>
            </a:r>
            <a:r>
              <a:rPr lang="en" sz="1200"/>
              <a:t>(pop) on a list is </a:t>
            </a:r>
            <a:r>
              <a:rPr b="1" i="1" lang="en" sz="1200">
                <a:solidFill>
                  <a:srgbClr val="EA9999"/>
                </a:solidFill>
              </a:rPr>
              <a:t>O(n)</a:t>
            </a:r>
            <a:r>
              <a:rPr lang="en" sz="1200"/>
              <a:t> in the average case because the elements after the index have to be shifted. Consider this and answer the questions to the right. </a:t>
            </a:r>
            <a:r>
              <a:rPr b="1" i="1" lang="en" sz="1200">
                <a:solidFill>
                  <a:srgbClr val="EA9999"/>
                </a:solidFill>
              </a:rPr>
              <a:t>Show your work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Then, using your team’s conclusions, write a function in the space at the bottom called “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draw</a:t>
            </a:r>
            <a:r>
              <a:rPr lang="en" sz="1200"/>
              <a:t>” that declares a parameter for a list containing a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deck</a:t>
            </a:r>
            <a:r>
              <a:rPr lang="en" sz="1200"/>
              <a:t> of cards. Your function should remove and return one card efficiently.</a:t>
            </a:r>
            <a:endParaRPr sz="1200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479300" y="3625475"/>
            <a:ext cx="4246200" cy="134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4479300" y="1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{013E8CE2-53CE-4C4B-B28F-EE0AC7ED5AF4}</a:tableStyleId>
              </a:tblPr>
              <a:tblGrid>
                <a:gridCol w="4246075"/>
              </a:tblGrid>
              <a:tr h="10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Assume that cards are always removed from index 0. What is the total complexity of removing </a:t>
                      </a:r>
                      <a:r>
                        <a:rPr i="1" lang="en" sz="900"/>
                        <a:t>all</a:t>
                      </a:r>
                      <a:r>
                        <a:rPr lang="en" sz="900"/>
                        <a:t> of the cards from a deck of size N?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Assume that cards are removed from a randomly chosen index. What is the total complexity of removing </a:t>
                      </a:r>
                      <a:r>
                        <a:rPr i="1" lang="en" sz="900"/>
                        <a:t>all</a:t>
                      </a:r>
                      <a:r>
                        <a:rPr lang="en" sz="900"/>
                        <a:t> of the cards from a deck of size N?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Assume that cards are always removed from the </a:t>
                      </a:r>
                      <a:r>
                        <a:rPr i="1" lang="en" sz="900"/>
                        <a:t>last</a:t>
                      </a:r>
                      <a:r>
                        <a:rPr lang="en" sz="900"/>
                        <a:t> index (e.g. length-1). What is the total complexity of removing </a:t>
                      </a:r>
                      <a:r>
                        <a:rPr i="1" lang="en" sz="900"/>
                        <a:t>all </a:t>
                      </a:r>
                      <a:r>
                        <a:rPr lang="en" sz="900"/>
                        <a:t>of the cards from a deck of size N?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5188500" y="905175"/>
            <a:ext cx="3706500" cy="3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playing card has a </a:t>
            </a:r>
            <a:r>
              <a:rPr i="1" lang="en" sz="1200">
                <a:solidFill>
                  <a:srgbClr val="EA9999"/>
                </a:solidFill>
              </a:rPr>
              <a:t>rank</a:t>
            </a:r>
            <a:r>
              <a:rPr lang="en" sz="1200">
                <a:solidFill>
                  <a:srgbClr val="EA9999"/>
                </a:solidFill>
              </a:rPr>
              <a:t> </a:t>
            </a:r>
            <a:r>
              <a:rPr lang="en" sz="1200"/>
              <a:t>and a </a:t>
            </a:r>
            <a:r>
              <a:rPr i="1" lang="en" sz="1200">
                <a:solidFill>
                  <a:srgbClr val="EA9999"/>
                </a:solidFill>
              </a:rPr>
              <a:t>suit</a:t>
            </a:r>
            <a:r>
              <a:rPr lang="en" sz="1200"/>
              <a:t>. The </a:t>
            </a:r>
            <a:r>
              <a:rPr i="1" lang="en" sz="1200"/>
              <a:t>rank</a:t>
            </a:r>
            <a:r>
              <a:rPr lang="en" sz="1200"/>
              <a:t> is a number from 2-14 with the face cards being Jack (11), Queen (12), King (13), and Ace (14). The </a:t>
            </a:r>
            <a:r>
              <a:rPr i="1" lang="en" sz="1200"/>
              <a:t>suit </a:t>
            </a:r>
            <a:r>
              <a:rPr lang="en" sz="1200"/>
              <a:t>is one of the following: “Clubs”, “Diamonds”, “Hearts”, or “Spades”.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represent a card as a tuple containing at least those two values. However, it will also be helpful to store the full </a:t>
            </a:r>
            <a:r>
              <a:rPr i="1" lang="en" sz="1200">
                <a:solidFill>
                  <a:srgbClr val="EA9999"/>
                </a:solidFill>
              </a:rPr>
              <a:t>name</a:t>
            </a:r>
            <a:r>
              <a:rPr lang="en" sz="1200">
                <a:solidFill>
                  <a:srgbClr val="EA9999"/>
                </a:solidFill>
              </a:rPr>
              <a:t> </a:t>
            </a:r>
            <a:r>
              <a:rPr lang="en" sz="1200"/>
              <a:t>of the card (e.g. “Ace of Spades”).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space to the right, write a function named “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make_card</a:t>
            </a:r>
            <a:r>
              <a:rPr lang="en" sz="1200"/>
              <a:t>” that declares parameters for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 sz="1200">
                <a:solidFill>
                  <a:srgbClr val="EA9999"/>
                </a:solidFill>
              </a:rPr>
              <a:t> </a:t>
            </a:r>
            <a:r>
              <a:rPr lang="en" sz="1200"/>
              <a:t>and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suit</a:t>
            </a:r>
            <a:r>
              <a:rPr lang="en" sz="1200"/>
              <a:t>. It should create and return a tuple with all three values: </a:t>
            </a:r>
            <a:r>
              <a:rPr i="1" lang="en" sz="1200"/>
              <a:t>rank</a:t>
            </a:r>
            <a:r>
              <a:rPr lang="en" sz="1200"/>
              <a:t>, </a:t>
            </a:r>
            <a:r>
              <a:rPr i="1" lang="en" sz="1200"/>
              <a:t>suit</a:t>
            </a:r>
            <a:r>
              <a:rPr lang="en" sz="1200"/>
              <a:t>, and </a:t>
            </a:r>
            <a:r>
              <a:rPr i="1" lang="en" sz="1200"/>
              <a:t>name</a:t>
            </a:r>
            <a:r>
              <a:rPr lang="en" sz="1200"/>
              <a:t>.</a:t>
            </a:r>
            <a:endParaRPr sz="1200"/>
          </a:p>
        </p:txBody>
      </p:sp>
      <p:sp>
        <p:nvSpPr>
          <p:cNvPr id="99" name="Google Shape;99;p16"/>
          <p:cNvSpPr txBox="1"/>
          <p:nvPr/>
        </p:nvSpPr>
        <p:spPr>
          <a:xfrm>
            <a:off x="296650" y="348525"/>
            <a:ext cx="4443900" cy="43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311700" y="1059775"/>
            <a:ext cx="3706500" cy="3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practicing </a:t>
            </a:r>
            <a:r>
              <a:rPr i="1" lang="en" sz="1200"/>
              <a:t>test-driven development </a:t>
            </a:r>
            <a:r>
              <a:rPr lang="en" sz="1200"/>
              <a:t>(</a:t>
            </a:r>
            <a:r>
              <a:rPr i="1" lang="en" sz="1200"/>
              <a:t>TDD</a:t>
            </a:r>
            <a:r>
              <a:rPr lang="en" sz="1200"/>
              <a:t>), it can be easy to write more tests than you need. Remember the goal is to have 100% code coverage in your tests. If you have a test that already covers a line of code, you may not need to write another one.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List the tests you would need to be reasonably confident that your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make_card</a:t>
            </a:r>
            <a:r>
              <a:rPr lang="en" sz="1200"/>
              <a:t> function is working properly in the space to the top right. Hint: you will definitely not need one test for every possible rank and suit combination.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Choose one of your tests and implement it in the space at the bottom.</a:t>
            </a:r>
            <a:endParaRPr sz="1200"/>
          </a:p>
        </p:txBody>
      </p:sp>
      <p:sp>
        <p:nvSpPr>
          <p:cNvPr id="107" name="Google Shape;107;p17"/>
          <p:cNvSpPr txBox="1"/>
          <p:nvPr/>
        </p:nvSpPr>
        <p:spPr>
          <a:xfrm>
            <a:off x="4451050" y="148375"/>
            <a:ext cx="4317000" cy="234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451050" y="2649525"/>
            <a:ext cx="4317000" cy="234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5192225" y="1057575"/>
            <a:ext cx="37065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space to the left write a function called “deal” that declares a parameter for a list containing a deck of cards and a number of cards.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function should draw the specified number of cards from the deck and place them into a hand. Return the hand.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finish early, update the function to return </a:t>
            </a:r>
            <a:r>
              <a:rPr b="1" i="1" lang="en"/>
              <a:t>two</a:t>
            </a:r>
            <a:r>
              <a:rPr lang="en"/>
              <a:t> hands of the same size. You should alternate between the hands when drawing the cards, i.e. do not draw all of the cards for one hand first.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36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