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Amatic SC"/>
      <p:regular r:id="rId19"/>
      <p:bold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B7C107-835A-4CB4-8029-CF4936879F6D}">
  <a:tblStyle styleId="{D9B7C107-835A-4CB4-8029-CF4936879F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5.xml"/><Relationship Id="rId22" Type="http://schemas.openxmlformats.org/officeDocument/2006/relationships/font" Target="fonts/Merriweather-bold.fntdata"/><Relationship Id="rId10" Type="http://schemas.openxmlformats.org/officeDocument/2006/relationships/slide" Target="slides/slide4.xml"/><Relationship Id="rId21" Type="http://schemas.openxmlformats.org/officeDocument/2006/relationships/font" Target="fonts/Merriweather-regular.fntdata"/><Relationship Id="rId13" Type="http://schemas.openxmlformats.org/officeDocument/2006/relationships/slide" Target="slides/slide7.xml"/><Relationship Id="rId24" Type="http://schemas.openxmlformats.org/officeDocument/2006/relationships/font" Target="fonts/Merriweather-boldItalic.fntdata"/><Relationship Id="rId12" Type="http://schemas.openxmlformats.org/officeDocument/2006/relationships/slide" Target="slides/slide6.xml"/><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AmaticSC-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b6744271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b6744271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9e78deb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9e78deb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391ae5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391ae5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b6744271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b6744271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39a001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39a001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222470a82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22470a82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b0956d2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b0956d2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b674427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674427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25"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25" y="500925"/>
            <a:ext cx="3706500" cy="638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idx="2" type="body"/>
          </p:nvPr>
        </p:nvSpPr>
        <p:spPr>
          <a:xfrm>
            <a:off x="315425" y="1286175"/>
            <a:ext cx="3706500" cy="26973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rgbClr val="FFFFFF"/>
              </a:buClr>
              <a:buSzPts val="1300"/>
              <a:buChar char="●"/>
              <a:defRPr>
                <a:solidFill>
                  <a:srgbClr val="FFFFFF"/>
                </a:solidFill>
              </a:defRPr>
            </a:lvl1pPr>
            <a:lvl2pPr indent="-298450" lvl="1" marL="914400">
              <a:spcBef>
                <a:spcPts val="1600"/>
              </a:spcBef>
              <a:spcAft>
                <a:spcPts val="0"/>
              </a:spcAft>
              <a:buClr>
                <a:srgbClr val="FFFFFF"/>
              </a:buClr>
              <a:buSzPts val="1100"/>
              <a:buChar char="○"/>
              <a:defRPr>
                <a:solidFill>
                  <a:srgbClr val="FFFFFF"/>
                </a:solidFill>
              </a:defRPr>
            </a:lvl2pPr>
            <a:lvl3pPr indent="-298450" lvl="2" marL="1371600">
              <a:spcBef>
                <a:spcPts val="1600"/>
              </a:spcBef>
              <a:spcAft>
                <a:spcPts val="0"/>
              </a:spcAft>
              <a:buClr>
                <a:srgbClr val="FFFFFF"/>
              </a:buClr>
              <a:buSzPts val="1100"/>
              <a:buChar char="■"/>
              <a:defRPr>
                <a:solidFill>
                  <a:srgbClr val="FFFFFF"/>
                </a:solidFill>
              </a:defRPr>
            </a:lvl3pPr>
            <a:lvl4pPr indent="-298450" lvl="3" marL="1828800">
              <a:spcBef>
                <a:spcPts val="1600"/>
              </a:spcBef>
              <a:spcAft>
                <a:spcPts val="0"/>
              </a:spcAft>
              <a:buClr>
                <a:srgbClr val="FFFFFF"/>
              </a:buClr>
              <a:buSzPts val="1100"/>
              <a:buChar char="●"/>
              <a:defRPr>
                <a:solidFill>
                  <a:srgbClr val="FFFFFF"/>
                </a:solidFill>
              </a:defRPr>
            </a:lvl4pPr>
            <a:lvl5pPr indent="-298450" lvl="4" marL="2286000">
              <a:spcBef>
                <a:spcPts val="1600"/>
              </a:spcBef>
              <a:spcAft>
                <a:spcPts val="0"/>
              </a:spcAft>
              <a:buClr>
                <a:srgbClr val="FFFFFF"/>
              </a:buClr>
              <a:buSzPts val="1100"/>
              <a:buChar char="○"/>
              <a:defRPr>
                <a:solidFill>
                  <a:srgbClr val="FFFFFF"/>
                </a:solidFill>
              </a:defRPr>
            </a:lvl5pPr>
            <a:lvl6pPr indent="-298450" lvl="5" marL="2743200">
              <a:spcBef>
                <a:spcPts val="1600"/>
              </a:spcBef>
              <a:spcAft>
                <a:spcPts val="0"/>
              </a:spcAft>
              <a:buClr>
                <a:srgbClr val="FFFFFF"/>
              </a:buClr>
              <a:buSzPts val="1100"/>
              <a:buChar char="■"/>
              <a:defRPr>
                <a:solidFill>
                  <a:srgbClr val="FFFFFF"/>
                </a:solidFill>
              </a:defRPr>
            </a:lvl6pPr>
            <a:lvl7pPr indent="-298450" lvl="6" marL="3200400">
              <a:spcBef>
                <a:spcPts val="1600"/>
              </a:spcBef>
              <a:spcAft>
                <a:spcPts val="0"/>
              </a:spcAft>
              <a:buClr>
                <a:srgbClr val="FFFFFF"/>
              </a:buClr>
              <a:buSzPts val="1100"/>
              <a:buChar char="●"/>
              <a:defRPr>
                <a:solidFill>
                  <a:srgbClr val="FFFFFF"/>
                </a:solidFill>
              </a:defRPr>
            </a:lvl7pPr>
            <a:lvl8pPr indent="-298450" lvl="7" marL="3657600">
              <a:spcBef>
                <a:spcPts val="1600"/>
              </a:spcBef>
              <a:spcAft>
                <a:spcPts val="0"/>
              </a:spcAft>
              <a:buClr>
                <a:srgbClr val="FFFFFF"/>
              </a:buClr>
              <a:buSzPts val="1100"/>
              <a:buChar char="○"/>
              <a:defRPr>
                <a:solidFill>
                  <a:srgbClr val="FFFFFF"/>
                </a:solidFill>
              </a:defRPr>
            </a:lvl8pPr>
            <a:lvl9pPr indent="-298450" lvl="8" marL="4114800">
              <a:spcBef>
                <a:spcPts val="1600"/>
              </a:spcBef>
              <a:spcAft>
                <a:spcPts val="1600"/>
              </a:spcAft>
              <a:buClr>
                <a:srgbClr val="FFFFFF"/>
              </a:buClr>
              <a:buSzPts val="1100"/>
              <a:buChar char="■"/>
              <a:defRPr>
                <a:solidFill>
                  <a:srgbClr val="FFFFFF"/>
                </a:solidFill>
              </a:defRPr>
            </a:lvl9pPr>
          </a:lstStyle>
          <a:p/>
        </p:txBody>
      </p:sp>
      <p:sp>
        <p:nvSpPr>
          <p:cNvPr id="26" name="Google Shape;26;p4"/>
          <p:cNvSpPr txBox="1"/>
          <p:nvPr>
            <p:ph idx="3" type="body"/>
          </p:nvPr>
        </p:nvSpPr>
        <p:spPr>
          <a:xfrm>
            <a:off x="3154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0" name="Google Shape;30;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4839900" y="0"/>
            <a:ext cx="4316900" cy="4887028"/>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40" name="Google Shape;40;p7"/>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7"/>
          <p:cNvSpPr txBox="1"/>
          <p:nvPr>
            <p:ph type="title"/>
          </p:nvPr>
        </p:nvSpPr>
        <p:spPr>
          <a:xfrm>
            <a:off x="5264725" y="500925"/>
            <a:ext cx="3706500" cy="63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2" name="Google Shape;42;p7"/>
          <p:cNvSpPr txBox="1"/>
          <p:nvPr>
            <p:ph idx="1" type="body"/>
          </p:nvPr>
        </p:nvSpPr>
        <p:spPr>
          <a:xfrm>
            <a:off x="301275" y="500925"/>
            <a:ext cx="4166400" cy="4432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3" name="Google Shape;43;p7"/>
          <p:cNvSpPr txBox="1"/>
          <p:nvPr>
            <p:ph idx="2" type="body"/>
          </p:nvPr>
        </p:nvSpPr>
        <p:spPr>
          <a:xfrm>
            <a:off x="5192225" y="1286175"/>
            <a:ext cx="3706500" cy="26973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rgbClr val="FFFFFF"/>
              </a:buClr>
              <a:buSzPts val="1300"/>
              <a:buChar char="●"/>
              <a:defRPr>
                <a:solidFill>
                  <a:srgbClr val="FFFFFF"/>
                </a:solidFill>
              </a:defRPr>
            </a:lvl1pPr>
            <a:lvl2pPr indent="-298450" lvl="1" marL="914400" rtl="0">
              <a:spcBef>
                <a:spcPts val="1600"/>
              </a:spcBef>
              <a:spcAft>
                <a:spcPts val="0"/>
              </a:spcAft>
              <a:buClr>
                <a:srgbClr val="FFFFFF"/>
              </a:buClr>
              <a:buSzPts val="1100"/>
              <a:buChar char="○"/>
              <a:defRPr>
                <a:solidFill>
                  <a:srgbClr val="FFFFFF"/>
                </a:solidFill>
              </a:defRPr>
            </a:lvl2pPr>
            <a:lvl3pPr indent="-298450" lvl="2" marL="1371600" rtl="0">
              <a:spcBef>
                <a:spcPts val="1600"/>
              </a:spcBef>
              <a:spcAft>
                <a:spcPts val="0"/>
              </a:spcAft>
              <a:buClr>
                <a:srgbClr val="FFFFFF"/>
              </a:buClr>
              <a:buSzPts val="1100"/>
              <a:buChar char="■"/>
              <a:defRPr>
                <a:solidFill>
                  <a:srgbClr val="FFFFFF"/>
                </a:solidFill>
              </a:defRPr>
            </a:lvl3pPr>
            <a:lvl4pPr indent="-298450" lvl="3" marL="1828800" rtl="0">
              <a:spcBef>
                <a:spcPts val="1600"/>
              </a:spcBef>
              <a:spcAft>
                <a:spcPts val="0"/>
              </a:spcAft>
              <a:buClr>
                <a:srgbClr val="FFFFFF"/>
              </a:buClr>
              <a:buSzPts val="1100"/>
              <a:buChar char="●"/>
              <a:defRPr>
                <a:solidFill>
                  <a:srgbClr val="FFFFFF"/>
                </a:solidFill>
              </a:defRPr>
            </a:lvl4pPr>
            <a:lvl5pPr indent="-298450" lvl="4" marL="2286000" rtl="0">
              <a:spcBef>
                <a:spcPts val="1600"/>
              </a:spcBef>
              <a:spcAft>
                <a:spcPts val="0"/>
              </a:spcAft>
              <a:buClr>
                <a:srgbClr val="FFFFFF"/>
              </a:buClr>
              <a:buSzPts val="1100"/>
              <a:buChar char="○"/>
              <a:defRPr>
                <a:solidFill>
                  <a:srgbClr val="FFFFFF"/>
                </a:solidFill>
              </a:defRPr>
            </a:lvl5pPr>
            <a:lvl6pPr indent="-298450" lvl="5" marL="2743200" rtl="0">
              <a:spcBef>
                <a:spcPts val="1600"/>
              </a:spcBef>
              <a:spcAft>
                <a:spcPts val="0"/>
              </a:spcAft>
              <a:buClr>
                <a:srgbClr val="FFFFFF"/>
              </a:buClr>
              <a:buSzPts val="1100"/>
              <a:buChar char="■"/>
              <a:defRPr>
                <a:solidFill>
                  <a:srgbClr val="FFFFFF"/>
                </a:solidFill>
              </a:defRPr>
            </a:lvl6pPr>
            <a:lvl7pPr indent="-298450" lvl="6" marL="3200400" rtl="0">
              <a:spcBef>
                <a:spcPts val="1600"/>
              </a:spcBef>
              <a:spcAft>
                <a:spcPts val="0"/>
              </a:spcAft>
              <a:buClr>
                <a:srgbClr val="FFFFFF"/>
              </a:buClr>
              <a:buSzPts val="1100"/>
              <a:buChar char="●"/>
              <a:defRPr>
                <a:solidFill>
                  <a:srgbClr val="FFFFFF"/>
                </a:solidFill>
              </a:defRPr>
            </a:lvl7pPr>
            <a:lvl8pPr indent="-298450" lvl="7" marL="3657600" rtl="0">
              <a:spcBef>
                <a:spcPts val="1600"/>
              </a:spcBef>
              <a:spcAft>
                <a:spcPts val="0"/>
              </a:spcAft>
              <a:buClr>
                <a:srgbClr val="FFFFFF"/>
              </a:buClr>
              <a:buSzPts val="1100"/>
              <a:buChar char="○"/>
              <a:defRPr>
                <a:solidFill>
                  <a:srgbClr val="FFFFFF"/>
                </a:solidFill>
              </a:defRPr>
            </a:lvl8pPr>
            <a:lvl9pPr indent="-298450" lvl="8" marL="4114800" rtl="0">
              <a:spcBef>
                <a:spcPts val="1600"/>
              </a:spcBef>
              <a:spcAft>
                <a:spcPts val="1600"/>
              </a:spcAft>
              <a:buClr>
                <a:srgbClr val="FFFFFF"/>
              </a:buClr>
              <a:buSzPts val="1100"/>
              <a:buChar char="■"/>
              <a:defRPr>
                <a:solidFill>
                  <a:srgbClr val="FFFFFF"/>
                </a:solidFill>
              </a:defRPr>
            </a:lvl9pPr>
          </a:lstStyle>
          <a:p/>
        </p:txBody>
      </p:sp>
      <p:sp>
        <p:nvSpPr>
          <p:cNvPr id="44" name="Google Shape;44;p7"/>
          <p:cNvSpPr txBox="1"/>
          <p:nvPr>
            <p:ph idx="3" type="body"/>
          </p:nvPr>
        </p:nvSpPr>
        <p:spPr>
          <a:xfrm>
            <a:off x="5192225" y="4089650"/>
            <a:ext cx="3706500" cy="8082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lvl1pPr indent="-311150" lvl="0" marL="45720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indent="-298450" lvl="1" marL="914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indent="-298450" lvl="2" marL="1371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indent="-298450" lvl="3" marL="1828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indent="-298450" lvl="4" marL="22860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indent="-298450" lvl="5" marL="27432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indent="-298450" lvl="6" marL="32004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indent="-298450" lvl="7" marL="36576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indent="-298450" lvl="8" marL="411480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7" name="Google Shape;4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1" name="Google Shape;51;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3" name="Google Shape;5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Session</a:t>
            </a:r>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4294967295" type="body"/>
          </p:nvPr>
        </p:nvSpPr>
        <p:spPr>
          <a:xfrm>
            <a:off x="4759575" y="3528444"/>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1" name="Google Shape;71;p13"/>
          <p:cNvSpPr txBox="1"/>
          <p:nvPr>
            <p:ph idx="4294967295" type="body"/>
          </p:nvPr>
        </p:nvSpPr>
        <p:spPr>
          <a:xfrm>
            <a:off x="4759575" y="4315619"/>
            <a:ext cx="3706500" cy="680700"/>
          </a:xfrm>
          <a:prstGeom prst="rect">
            <a:avLst/>
          </a:prstGeom>
          <a:solidFill>
            <a:srgbClr val="FFF2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Arial"/>
                <a:ea typeface="Arial"/>
                <a:cs typeface="Arial"/>
                <a:sym typeface="Arial"/>
              </a:rPr>
              <a:t>Your Course Assistants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2" name="Google Shape;72;p13"/>
          <p:cNvPicPr preferRelativeResize="0"/>
          <p:nvPr/>
        </p:nvPicPr>
        <p:blipFill>
          <a:blip r:embed="rId3">
            <a:alphaModFix/>
          </a:blip>
          <a:stretch>
            <a:fillRect/>
          </a:stretch>
        </p:blipFill>
        <p:spPr>
          <a:xfrm>
            <a:off x="4759574" y="1386736"/>
            <a:ext cx="3706500" cy="2035232"/>
          </a:xfrm>
          <a:prstGeom prst="rect">
            <a:avLst/>
          </a:prstGeom>
          <a:noFill/>
          <a:ln cap="flat" cmpd="sng" w="19050">
            <a:solidFill>
              <a:srgbClr val="666666"/>
            </a:solidFill>
            <a:prstDash val="solid"/>
            <a:round/>
            <a:headEnd len="sm" w="sm" type="none"/>
            <a:tailEnd len="sm" w="sm" type="none"/>
          </a:ln>
        </p:spPr>
      </p:pic>
      <p:sp>
        <p:nvSpPr>
          <p:cNvPr id="73" name="Google Shape;73;p13"/>
          <p:cNvSpPr txBox="1"/>
          <p:nvPr/>
        </p:nvSpPr>
        <p:spPr>
          <a:xfrm>
            <a:off x="311700" y="1505700"/>
            <a:ext cx="4128000" cy="3286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The remainder of today’s class will comprise the </a:t>
            </a:r>
            <a:r>
              <a:rPr b="1" i="1" lang="en" sz="1300">
                <a:solidFill>
                  <a:srgbClr val="FF0000"/>
                </a:solidFill>
                <a:latin typeface="Roboto"/>
                <a:ea typeface="Roboto"/>
                <a:cs typeface="Roboto"/>
                <a:sym typeface="Roboto"/>
              </a:rPr>
              <a:t>problem solving session</a:t>
            </a:r>
            <a:r>
              <a:rPr lang="en" sz="1300">
                <a:solidFill>
                  <a:srgbClr val="666666"/>
                </a:solidFill>
                <a:latin typeface="Roboto"/>
                <a:ea typeface="Roboto"/>
                <a:cs typeface="Roboto"/>
                <a:sym typeface="Roboto"/>
              </a:rPr>
              <a:t> (</a:t>
            </a:r>
            <a:r>
              <a:rPr b="1" i="1" lang="en" sz="1300">
                <a:solidFill>
                  <a:srgbClr val="FF0000"/>
                </a:solidFill>
                <a:latin typeface="Roboto"/>
                <a:ea typeface="Roboto"/>
                <a:cs typeface="Roboto"/>
                <a:sym typeface="Roboto"/>
              </a:rPr>
              <a:t>PSS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divide you into </a:t>
            </a:r>
            <a:r>
              <a:rPr b="1" i="1" lang="en" sz="1300">
                <a:solidFill>
                  <a:srgbClr val="FF0000"/>
                </a:solidFill>
                <a:latin typeface="Roboto"/>
                <a:ea typeface="Roboto"/>
                <a:cs typeface="Roboto"/>
                <a:sym typeface="Roboto"/>
              </a:rPr>
              <a:t>teams of 3 or 4 students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Each team will </a:t>
            </a:r>
            <a:r>
              <a:rPr b="1" i="1" lang="en" sz="1300">
                <a:solidFill>
                  <a:srgbClr val="FF0000"/>
                </a:solidFill>
                <a:latin typeface="Roboto"/>
                <a:ea typeface="Roboto"/>
                <a:cs typeface="Roboto"/>
                <a:sym typeface="Roboto"/>
              </a:rPr>
              <a:t>work together</a:t>
            </a:r>
            <a:r>
              <a:rPr lang="en" sz="1300">
                <a:solidFill>
                  <a:srgbClr val="666666"/>
                </a:solidFill>
                <a:latin typeface="Roboto"/>
                <a:ea typeface="Roboto"/>
                <a:cs typeface="Roboto"/>
                <a:sym typeface="Roboto"/>
              </a:rPr>
              <a:t> to solve the following problems over the course of </a:t>
            </a:r>
            <a:r>
              <a:rPr b="1" i="1" lang="en" sz="1300">
                <a:solidFill>
                  <a:srgbClr val="FF0000"/>
                </a:solidFill>
                <a:latin typeface="Roboto"/>
                <a:ea typeface="Roboto"/>
                <a:cs typeface="Roboto"/>
                <a:sym typeface="Roboto"/>
              </a:rPr>
              <a:t>20-30 minutes</a:t>
            </a:r>
            <a:r>
              <a:rPr lang="en" sz="1300">
                <a:solidFill>
                  <a:srgbClr val="666666"/>
                </a:solidFill>
                <a:latin typeface="Roboto"/>
                <a:ea typeface="Roboto"/>
                <a:cs typeface="Roboto"/>
                <a:sym typeface="Roboto"/>
              </a:rPr>
              <a:t>.</a:t>
            </a:r>
            <a:endParaRPr sz="13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may work on paper, a white board, or digitally as determined by your instructor.</a:t>
            </a:r>
            <a:endParaRPr sz="1100">
              <a:solidFill>
                <a:srgbClr val="666666"/>
              </a:solidFill>
              <a:latin typeface="Roboto"/>
              <a:ea typeface="Roboto"/>
              <a:cs typeface="Roboto"/>
              <a:sym typeface="Roboto"/>
            </a:endParaRPr>
          </a:p>
          <a:p>
            <a:pPr indent="-298450" lvl="1" marL="914400" rtl="0" algn="l">
              <a:lnSpc>
                <a:spcPct val="115000"/>
              </a:lnSpc>
              <a:spcBef>
                <a:spcPts val="0"/>
              </a:spcBef>
              <a:spcAft>
                <a:spcPts val="0"/>
              </a:spcAft>
              <a:buClr>
                <a:srgbClr val="666666"/>
              </a:buClr>
              <a:buSzPts val="1100"/>
              <a:buFont typeface="Roboto"/>
              <a:buChar char="○"/>
            </a:pPr>
            <a:r>
              <a:rPr lang="en" sz="1100">
                <a:solidFill>
                  <a:srgbClr val="666666"/>
                </a:solidFill>
                <a:latin typeface="Roboto"/>
                <a:ea typeface="Roboto"/>
                <a:cs typeface="Roboto"/>
                <a:sym typeface="Roboto"/>
              </a:rPr>
              <a:t>You will submit your solution by pushing it to GitHub before the end of class.</a:t>
            </a:r>
            <a:endParaRPr sz="11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Your instructor will go over the solution before the end of class.</a:t>
            </a:r>
            <a:endParaRPr sz="1300">
              <a:solidFill>
                <a:srgbClr val="666666"/>
              </a:solidFill>
              <a:latin typeface="Roboto"/>
              <a:ea typeface="Roboto"/>
              <a:cs typeface="Roboto"/>
              <a:sym typeface="Roboto"/>
            </a:endParaRPr>
          </a:p>
          <a:p>
            <a:pPr indent="-311150" lvl="0" marL="457200" rtl="0" algn="l">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If there is any time remaining, you will begin work on your homework assignment.</a:t>
            </a:r>
            <a:endParaRPr sz="1300">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Team Members</a:t>
            </a:r>
            <a:endParaRPr/>
          </a:p>
        </p:txBody>
      </p:sp>
      <p:sp>
        <p:nvSpPr>
          <p:cNvPr id="79" name="Google Shape;79;p14"/>
          <p:cNvSpPr txBox="1"/>
          <p:nvPr>
            <p:ph idx="1" type="body"/>
          </p:nvPr>
        </p:nvSpPr>
        <p:spPr>
          <a:xfrm>
            <a:off x="311700" y="3182100"/>
            <a:ext cx="3999900" cy="17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the name of each of your problem solving team members here.</a:t>
            </a:r>
            <a:endParaRPr/>
          </a:p>
          <a:p>
            <a:pPr indent="0" lvl="0" marL="0" rtl="0" algn="l">
              <a:spcBef>
                <a:spcPts val="1600"/>
              </a:spcBef>
              <a:spcAft>
                <a:spcPts val="1600"/>
              </a:spcAft>
              <a:buNone/>
            </a:pPr>
            <a:r>
              <a:rPr lang="en"/>
              <a:t>Do not forget to </a:t>
            </a:r>
            <a:r>
              <a:rPr b="1" i="1" lang="en">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81" name="Google Shape;81;p14"/>
          <p:cNvGraphicFramePr/>
          <p:nvPr/>
        </p:nvGraphicFramePr>
        <p:xfrm>
          <a:off x="4665300" y="1445175"/>
          <a:ext cx="3000000" cy="3000000"/>
        </p:xfrm>
        <a:graphic>
          <a:graphicData uri="http://schemas.openxmlformats.org/drawingml/2006/table">
            <a:tbl>
              <a:tblPr>
                <a:noFill/>
                <a:tableStyleId>{D9B7C107-835A-4CB4-8029-CF4936879F6D}</a:tableStyleId>
              </a:tblPr>
              <a:tblGrid>
                <a:gridCol w="3999900"/>
              </a:tblGrid>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70250">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593025">
                <a:tc>
                  <a:txBody>
                    <a:bodyPr/>
                    <a:lstStyle/>
                    <a:p>
                      <a:pPr indent="0" lvl="0" marL="0" rtl="0" algn="l">
                        <a:spcBef>
                          <a:spcPts val="0"/>
                        </a:spcBef>
                        <a:spcAft>
                          <a:spcPts val="0"/>
                        </a:spcAft>
                        <a:buNone/>
                      </a:pPr>
                      <a:r>
                        <a:t/>
                      </a:r>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pic>
        <p:nvPicPr>
          <p:cNvPr id="82" name="Google Shape;82;p14"/>
          <p:cNvPicPr preferRelativeResize="0"/>
          <p:nvPr/>
        </p:nvPicPr>
        <p:blipFill rotWithShape="1">
          <a:blip r:embed="rId3">
            <a:alphaModFix/>
          </a:blip>
          <a:srcRect b="11851" l="0" r="0" t="24189"/>
          <a:stretch/>
        </p:blipFill>
        <p:spPr>
          <a:xfrm>
            <a:off x="331482" y="1445225"/>
            <a:ext cx="3827715" cy="1730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Jumbles</a:t>
            </a:r>
            <a:endParaRPr/>
          </a:p>
        </p:txBody>
      </p:sp>
      <p:sp>
        <p:nvSpPr>
          <p:cNvPr id="88" name="Google Shape;88;p15"/>
          <p:cNvSpPr txBox="1"/>
          <p:nvPr>
            <p:ph idx="1" type="body"/>
          </p:nvPr>
        </p:nvSpPr>
        <p:spPr>
          <a:xfrm>
            <a:off x="311700" y="16581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a:t>
            </a:r>
            <a:r>
              <a:rPr b="1" i="1" lang="en">
                <a:solidFill>
                  <a:srgbClr val="FF0000"/>
                </a:solidFill>
              </a:rPr>
              <a:t>Jumble </a:t>
            </a:r>
            <a:r>
              <a:rPr lang="en"/>
              <a:t>is a word puzzle that presents users with a clue (usually a bad pun).</a:t>
            </a:r>
            <a:endParaRPr/>
          </a:p>
          <a:p>
            <a:pPr indent="-311150" lvl="0" marL="457200" rtl="0" algn="l">
              <a:spcBef>
                <a:spcPts val="0"/>
              </a:spcBef>
              <a:spcAft>
                <a:spcPts val="0"/>
              </a:spcAft>
              <a:buSzPts val="1300"/>
              <a:buChar char="●"/>
            </a:pPr>
            <a:r>
              <a:rPr lang="en"/>
              <a:t>The player is challenged to unscramble four words.</a:t>
            </a:r>
            <a:endParaRPr/>
          </a:p>
          <a:p>
            <a:pPr indent="-298450" lvl="1" marL="914400" rtl="0" algn="l">
              <a:spcBef>
                <a:spcPts val="0"/>
              </a:spcBef>
              <a:spcAft>
                <a:spcPts val="0"/>
              </a:spcAft>
              <a:buSzPts val="1100"/>
              <a:buChar char="○"/>
            </a:pPr>
            <a:r>
              <a:rPr lang="en"/>
              <a:t>The unscrambled words are usually relatively common words.</a:t>
            </a:r>
            <a:endParaRPr/>
          </a:p>
          <a:p>
            <a:pPr indent="-311150" lvl="0" marL="457200" rtl="0" algn="l">
              <a:spcBef>
                <a:spcPts val="0"/>
              </a:spcBef>
              <a:spcAft>
                <a:spcPts val="0"/>
              </a:spcAft>
              <a:buSzPts val="1300"/>
              <a:buChar char="●"/>
            </a:pPr>
            <a:r>
              <a:rPr lang="en"/>
              <a:t>Some of the letters in each of the unscrambled words are circled. If the player guesses the correct word, these circled letters will be part of a fifth scrambled word.</a:t>
            </a:r>
            <a:endParaRPr/>
          </a:p>
          <a:p>
            <a:pPr indent="-311150" lvl="0" marL="457200" rtl="0" algn="l">
              <a:spcBef>
                <a:spcPts val="0"/>
              </a:spcBef>
              <a:spcAft>
                <a:spcPts val="0"/>
              </a:spcAft>
              <a:buSzPts val="1300"/>
              <a:buChar char="●"/>
            </a:pPr>
            <a:r>
              <a:rPr lang="en"/>
              <a:t>Once unscrambled, the fifth and final word is the answer/punchline to the Jumble's clue/pun.</a:t>
            </a:r>
            <a:endParaRPr/>
          </a:p>
        </p:txBody>
      </p:sp>
      <p:sp>
        <p:nvSpPr>
          <p:cNvPr id="89" name="Google Shape;8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5"/>
          <p:cNvPicPr preferRelativeResize="0"/>
          <p:nvPr/>
        </p:nvPicPr>
        <p:blipFill>
          <a:blip r:embed="rId3">
            <a:alphaModFix/>
          </a:blip>
          <a:stretch>
            <a:fillRect/>
          </a:stretch>
        </p:blipFill>
        <p:spPr>
          <a:xfrm>
            <a:off x="4732475" y="1399725"/>
            <a:ext cx="3546841" cy="3457500"/>
          </a:xfrm>
          <a:prstGeom prst="rect">
            <a:avLst/>
          </a:prstGeom>
          <a:noFill/>
          <a:ln cap="flat" cmpd="sng" w="12700">
            <a:solidFill>
              <a:srgbClr val="000000"/>
            </a:solidFill>
            <a:prstDash val="solid"/>
            <a:miter lim="8000"/>
            <a:headEnd len="sm" w="sm" type="none"/>
            <a:tailEnd len="sm" w="sm" type="none"/>
          </a:ln>
        </p:spPr>
      </p:pic>
      <p:sp>
        <p:nvSpPr>
          <p:cNvPr id="91" name="Google Shape;91;p15"/>
          <p:cNvSpPr txBox="1"/>
          <p:nvPr/>
        </p:nvSpPr>
        <p:spPr>
          <a:xfrm>
            <a:off x="5306000" y="2522300"/>
            <a:ext cx="1208100" cy="19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Amatic SC"/>
                <a:ea typeface="Amatic SC"/>
                <a:cs typeface="Amatic SC"/>
                <a:sym typeface="Amatic SC"/>
              </a:rPr>
              <a:t>b     a    l   k   y</a:t>
            </a:r>
            <a:r>
              <a:rPr b="1" lang="en">
                <a:solidFill>
                  <a:srgbClr val="FF0000"/>
                </a:solidFill>
                <a:latin typeface="Amatic SC"/>
                <a:ea typeface="Amatic SC"/>
                <a:cs typeface="Amatic SC"/>
                <a:sym typeface="Amatic SC"/>
              </a:rPr>
              <a:t> </a:t>
            </a:r>
            <a:endParaRPr b="1">
              <a:solidFill>
                <a:srgbClr val="FF0000"/>
              </a:solidFill>
              <a:latin typeface="Amatic SC"/>
              <a:ea typeface="Amatic SC"/>
              <a:cs typeface="Amatic SC"/>
              <a:sym typeface="Amatic SC"/>
            </a:endParaRPr>
          </a:p>
        </p:txBody>
      </p:sp>
      <p:sp>
        <p:nvSpPr>
          <p:cNvPr id="92" name="Google Shape;92;p15"/>
          <p:cNvSpPr txBox="1"/>
          <p:nvPr/>
        </p:nvSpPr>
        <p:spPr>
          <a:xfrm>
            <a:off x="5306000" y="3131900"/>
            <a:ext cx="1208100" cy="19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Amatic SC"/>
                <a:ea typeface="Amatic SC"/>
                <a:cs typeface="Amatic SC"/>
                <a:sym typeface="Amatic SC"/>
              </a:rPr>
              <a:t>P    r    i    z    e</a:t>
            </a:r>
            <a:endParaRPr b="1">
              <a:solidFill>
                <a:srgbClr val="FF0000"/>
              </a:solidFill>
              <a:latin typeface="Amatic SC"/>
              <a:ea typeface="Amatic SC"/>
              <a:cs typeface="Amatic SC"/>
              <a:sym typeface="Amatic SC"/>
            </a:endParaRPr>
          </a:p>
        </p:txBody>
      </p:sp>
      <p:sp>
        <p:nvSpPr>
          <p:cNvPr id="93" name="Google Shape;93;p15"/>
          <p:cNvSpPr txBox="1"/>
          <p:nvPr/>
        </p:nvSpPr>
        <p:spPr>
          <a:xfrm>
            <a:off x="5125350" y="3644100"/>
            <a:ext cx="1388700" cy="19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Amatic SC"/>
                <a:ea typeface="Amatic SC"/>
                <a:cs typeface="Amatic SC"/>
                <a:sym typeface="Amatic SC"/>
              </a:rPr>
              <a:t>a    u   b    u   r    n</a:t>
            </a:r>
            <a:endParaRPr b="1">
              <a:solidFill>
                <a:srgbClr val="FF0000"/>
              </a:solidFill>
              <a:latin typeface="Amatic SC"/>
              <a:ea typeface="Amatic SC"/>
              <a:cs typeface="Amatic SC"/>
              <a:sym typeface="Amatic SC"/>
            </a:endParaRPr>
          </a:p>
        </p:txBody>
      </p:sp>
      <p:sp>
        <p:nvSpPr>
          <p:cNvPr id="94" name="Google Shape;94;p15"/>
          <p:cNvSpPr txBox="1"/>
          <p:nvPr/>
        </p:nvSpPr>
        <p:spPr>
          <a:xfrm>
            <a:off x="5153600" y="4191625"/>
            <a:ext cx="1296900" cy="19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Amatic SC"/>
                <a:ea typeface="Amatic SC"/>
                <a:cs typeface="Amatic SC"/>
                <a:sym typeface="Amatic SC"/>
              </a:rPr>
              <a:t>t   h   r    a    s    h</a:t>
            </a:r>
            <a:endParaRPr b="1">
              <a:solidFill>
                <a:srgbClr val="FF0000"/>
              </a:solidFill>
              <a:latin typeface="Amatic SC"/>
              <a:ea typeface="Amatic SC"/>
              <a:cs typeface="Amatic SC"/>
              <a:sym typeface="Amatic SC"/>
            </a:endParaRPr>
          </a:p>
        </p:txBody>
      </p:sp>
      <p:sp>
        <p:nvSpPr>
          <p:cNvPr id="95" name="Google Shape;95;p15"/>
          <p:cNvSpPr txBox="1"/>
          <p:nvPr/>
        </p:nvSpPr>
        <p:spPr>
          <a:xfrm>
            <a:off x="6220400" y="4482300"/>
            <a:ext cx="1579500" cy="19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0000"/>
                </a:solidFill>
                <a:latin typeface="Amatic SC"/>
                <a:ea typeface="Amatic SC"/>
                <a:cs typeface="Amatic SC"/>
                <a:sym typeface="Amatic SC"/>
              </a:rPr>
              <a:t>r    u    b    b    i    s   h</a:t>
            </a:r>
            <a:endParaRPr b="1">
              <a:solidFill>
                <a:srgbClr val="FF0000"/>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5188525" y="3485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1</a:t>
            </a:r>
            <a:endParaRPr/>
          </a:p>
        </p:txBody>
      </p:sp>
      <p:sp>
        <p:nvSpPr>
          <p:cNvPr id="101" name="Google Shape;101;p16"/>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6"/>
          <p:cNvSpPr txBox="1"/>
          <p:nvPr>
            <p:ph idx="2" type="body"/>
          </p:nvPr>
        </p:nvSpPr>
        <p:spPr>
          <a:xfrm>
            <a:off x="5188500" y="905175"/>
            <a:ext cx="3706500" cy="38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Assume that you have a text file that contains words in the English language, with each word on a separate line, e.g.</a:t>
            </a:r>
            <a:endParaRPr sz="1200"/>
          </a:p>
          <a:p>
            <a:pPr indent="0" lvl="0" marL="0" rtl="0" algn="l">
              <a:spcBef>
                <a:spcPts val="1000"/>
              </a:spcBef>
              <a:spcAft>
                <a:spcPts val="0"/>
              </a:spcAft>
              <a:buNone/>
            </a:pPr>
            <a:r>
              <a:rPr lang="en" sz="1200">
                <a:latin typeface="Consolas"/>
                <a:ea typeface="Consolas"/>
                <a:cs typeface="Consolas"/>
                <a:sym typeface="Consolas"/>
              </a:rPr>
              <a:t>  Ate</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Eat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Loot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Tea</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  Tool</a:t>
            </a:r>
            <a:endParaRPr sz="1200">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want to eliminate variations in the case of the letters (so that words like "Auburn" and "UNBRAU" will be considered matches). Make sure to convert each string to lowercase before adding it to the list, e.g. </a:t>
            </a:r>
            <a:r>
              <a:rPr lang="en" sz="1200">
                <a:solidFill>
                  <a:srgbClr val="EA9999"/>
                </a:solidFill>
                <a:latin typeface="Consolas"/>
                <a:ea typeface="Consolas"/>
                <a:cs typeface="Consolas"/>
                <a:sym typeface="Consolas"/>
              </a:rPr>
              <a:t>lower_case = a_string.lower()</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rPr lang="en" sz="1200">
                <a:solidFill>
                  <a:schemeClr val="lt1"/>
                </a:solidFill>
              </a:rPr>
              <a:t>Write a function that, given the name of such a file, returns a list of the words in the file.</a:t>
            </a:r>
            <a:endParaRPr sz="1200"/>
          </a:p>
        </p:txBody>
      </p:sp>
      <p:sp>
        <p:nvSpPr>
          <p:cNvPr id="103" name="Google Shape;103;p16"/>
          <p:cNvSpPr txBox="1"/>
          <p:nvPr/>
        </p:nvSpPr>
        <p:spPr>
          <a:xfrm>
            <a:off x="296650" y="348525"/>
            <a:ext cx="4443900" cy="439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2</a:t>
            </a:r>
            <a:endParaRPr/>
          </a:p>
        </p:txBody>
      </p:sp>
      <p:sp>
        <p:nvSpPr>
          <p:cNvPr id="109" name="Google Shape;109;p17"/>
          <p:cNvSpPr txBox="1"/>
          <p:nvPr>
            <p:ph idx="1" type="body"/>
          </p:nvPr>
        </p:nvSpPr>
        <p:spPr>
          <a:xfrm>
            <a:off x="4644675" y="500925"/>
            <a:ext cx="4166400" cy="44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p:txBody>
      </p:sp>
      <p:sp>
        <p:nvSpPr>
          <p:cNvPr id="110" name="Google Shape;11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7"/>
          <p:cNvSpPr txBox="1"/>
          <p:nvPr>
            <p:ph idx="2" type="body"/>
          </p:nvPr>
        </p:nvSpPr>
        <p:spPr>
          <a:xfrm>
            <a:off x="315425" y="981375"/>
            <a:ext cx="3706500" cy="37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The challenge of a Jumble lies in </a:t>
            </a:r>
            <a:r>
              <a:rPr b="1" i="1" lang="en" sz="1100">
                <a:solidFill>
                  <a:srgbClr val="EA9999"/>
                </a:solidFill>
              </a:rPr>
              <a:t>unscrambling words</a:t>
            </a:r>
            <a:r>
              <a:rPr lang="en" sz="1100">
                <a:solidFill>
                  <a:schemeClr val="lt1"/>
                </a:solidFill>
              </a:rPr>
              <a:t>. This requires that, given a string of letters, you find words that contain exactly the same letters (though obviously they will be in a different sequence).</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One technique that works well is to </a:t>
            </a:r>
            <a:r>
              <a:rPr b="1" i="1" lang="en" sz="1100">
                <a:solidFill>
                  <a:srgbClr val="EA9999"/>
                </a:solidFill>
              </a:rPr>
              <a:t>sort</a:t>
            </a:r>
            <a:r>
              <a:rPr lang="en" sz="1100">
                <a:solidFill>
                  <a:srgbClr val="EA9999"/>
                </a:solidFill>
              </a:rPr>
              <a:t> </a:t>
            </a:r>
            <a:r>
              <a:rPr lang="en" sz="1100">
                <a:solidFill>
                  <a:schemeClr val="lt1"/>
                </a:solidFill>
              </a:rPr>
              <a:t>the letters in both words and compare the two. If the sorted strings are identical, then the words must contain the same letters.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In the space to the write, implement a function that declares a parameter for a string and returns the sorted version of the string. For example, if called with the string </a:t>
            </a:r>
            <a:r>
              <a:rPr lang="en" sz="1100">
                <a:solidFill>
                  <a:srgbClr val="EA9999"/>
                </a:solidFill>
                <a:latin typeface="Consolas"/>
                <a:ea typeface="Consolas"/>
                <a:cs typeface="Consolas"/>
                <a:sym typeface="Consolas"/>
              </a:rPr>
              <a:t>"racecar"</a:t>
            </a:r>
            <a:r>
              <a:rPr lang="en" sz="1100">
                <a:solidFill>
                  <a:schemeClr val="lt1"/>
                </a:solidFill>
              </a:rPr>
              <a:t> it will return the string </a:t>
            </a:r>
            <a:r>
              <a:rPr lang="en" sz="1100">
                <a:solidFill>
                  <a:srgbClr val="EA9999"/>
                </a:solidFill>
                <a:latin typeface="Consolas"/>
                <a:ea typeface="Consolas"/>
                <a:cs typeface="Consolas"/>
                <a:sym typeface="Consolas"/>
              </a:rPr>
              <a:t>"aaccerr"</a:t>
            </a:r>
            <a:r>
              <a:rPr lang="en" sz="1100">
                <a:solidFill>
                  <a:schemeClr val="lt1"/>
                </a:solidFill>
              </a:rPr>
              <a:t>.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Hint: you can use the built-in </a:t>
            </a:r>
            <a:r>
              <a:rPr lang="en" sz="1100">
                <a:solidFill>
                  <a:srgbClr val="EA9999"/>
                </a:solidFill>
                <a:latin typeface="Consolas"/>
                <a:ea typeface="Consolas"/>
                <a:cs typeface="Consolas"/>
                <a:sym typeface="Consolas"/>
              </a:rPr>
              <a:t>sorted()</a:t>
            </a:r>
            <a:r>
              <a:rPr lang="en" sz="1100">
                <a:solidFill>
                  <a:schemeClr val="lt1"/>
                </a:solidFill>
              </a:rPr>
              <a:t> function to create a sorted list of letters from a string.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50361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3</a:t>
            </a:r>
            <a:endParaRPr/>
          </a:p>
        </p:txBody>
      </p:sp>
      <p:sp>
        <p:nvSpPr>
          <p:cNvPr id="117" name="Google Shape;117;p18"/>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8"/>
          <p:cNvSpPr txBox="1"/>
          <p:nvPr>
            <p:ph idx="2" type="body"/>
          </p:nvPr>
        </p:nvSpPr>
        <p:spPr>
          <a:xfrm>
            <a:off x="4982825" y="986625"/>
            <a:ext cx="4034400" cy="362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You can determine if two strings contain the same characters by </a:t>
            </a:r>
            <a:r>
              <a:rPr b="1" i="1" lang="en" sz="1200">
                <a:solidFill>
                  <a:srgbClr val="EA9999"/>
                </a:solidFill>
              </a:rPr>
              <a:t>sorting</a:t>
            </a:r>
            <a:r>
              <a:rPr lang="en" sz="1200"/>
              <a:t> the strings and comparing them. For example </a:t>
            </a:r>
            <a:r>
              <a:rPr lang="en" sz="1200">
                <a:solidFill>
                  <a:srgbClr val="EA9999"/>
                </a:solidFill>
                <a:latin typeface="Consolas"/>
                <a:ea typeface="Consolas"/>
                <a:cs typeface="Consolas"/>
                <a:sym typeface="Consolas"/>
              </a:rPr>
              <a:t>"ate"</a:t>
            </a:r>
            <a:r>
              <a:rPr lang="en" sz="1200"/>
              <a:t>, </a:t>
            </a:r>
            <a:r>
              <a:rPr lang="en" sz="1200">
                <a:solidFill>
                  <a:srgbClr val="EA9999"/>
                </a:solidFill>
                <a:latin typeface="Consolas"/>
                <a:ea typeface="Consolas"/>
                <a:cs typeface="Consolas"/>
                <a:sym typeface="Consolas"/>
              </a:rPr>
              <a:t>"eat"</a:t>
            </a:r>
            <a:r>
              <a:rPr lang="en" sz="1200"/>
              <a:t>, and </a:t>
            </a:r>
            <a:r>
              <a:rPr lang="en" sz="1200">
                <a:solidFill>
                  <a:srgbClr val="EA9999"/>
                </a:solidFill>
                <a:latin typeface="Consolas"/>
                <a:ea typeface="Consolas"/>
                <a:cs typeface="Consolas"/>
                <a:sym typeface="Consolas"/>
              </a:rPr>
              <a:t>"tea"</a:t>
            </a:r>
            <a:r>
              <a:rPr lang="en" sz="1200"/>
              <a:t> all sort to </a:t>
            </a:r>
            <a:r>
              <a:rPr lang="en" sz="1200">
                <a:solidFill>
                  <a:srgbClr val="EA9999"/>
                </a:solidFill>
                <a:latin typeface="Consolas"/>
                <a:ea typeface="Consolas"/>
                <a:cs typeface="Consolas"/>
                <a:sym typeface="Consolas"/>
              </a:rPr>
              <a:t>"aet"</a:t>
            </a:r>
            <a:r>
              <a:rPr lang="en" sz="1200"/>
              <a:t>.</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solidFill>
                  <a:schemeClr val="lt1"/>
                </a:solidFill>
              </a:rPr>
              <a:t>Write a function that, given a list of words, builds a dictionary</a:t>
            </a:r>
            <a:r>
              <a:rPr lang="en" sz="1200"/>
              <a:t> where each key is the </a:t>
            </a:r>
            <a:r>
              <a:rPr b="1" i="1" lang="en" sz="1200">
                <a:solidFill>
                  <a:srgbClr val="EA9999"/>
                </a:solidFill>
              </a:rPr>
              <a:t>sorted word</a:t>
            </a:r>
            <a:r>
              <a:rPr lang="en" sz="1200"/>
              <a:t> and each value is a </a:t>
            </a:r>
            <a:r>
              <a:rPr b="1" i="1" lang="en" sz="1200">
                <a:solidFill>
                  <a:srgbClr val="EA9999"/>
                </a:solidFill>
              </a:rPr>
              <a:t>list of words</a:t>
            </a:r>
            <a:r>
              <a:rPr lang="en" sz="1200"/>
              <a:t> that contain those letters.</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For example, given the the following list of words:</a:t>
            </a:r>
            <a:endParaRPr sz="1200">
              <a:solidFill>
                <a:schemeClr val="lt1"/>
              </a:solidFill>
            </a:endParaRPr>
          </a:p>
          <a:p>
            <a:pPr indent="0" lvl="0" marL="0" rtl="0" algn="l">
              <a:spcBef>
                <a:spcPts val="1000"/>
              </a:spcBef>
              <a:spcAft>
                <a:spcPts val="0"/>
              </a:spcAft>
              <a:buNone/>
            </a:pPr>
            <a:r>
              <a:rPr lang="en" sz="1200">
                <a:solidFill>
                  <a:srgbClr val="EA9999"/>
                </a:solidFill>
                <a:latin typeface="Consolas"/>
                <a:ea typeface="Consolas"/>
                <a:cs typeface="Consolas"/>
                <a:sym typeface="Consolas"/>
              </a:rPr>
              <a:t>  ["ate", "eat", "loot", "tea", "tool"]</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Your dictionary should contain the following key/value pairs:</a:t>
            </a:r>
            <a:endParaRPr sz="1200">
              <a:solidFill>
                <a:schemeClr val="lt1"/>
              </a:solidFill>
            </a:endParaRPr>
          </a:p>
          <a:p>
            <a:pPr indent="0" lvl="0" marL="0" rtl="0" algn="l">
              <a:spcBef>
                <a:spcPts val="1000"/>
              </a:spcBef>
              <a:spcAft>
                <a:spcPts val="0"/>
              </a:spcAft>
              <a:buNone/>
            </a:pPr>
            <a:r>
              <a:rPr lang="en" sz="1200">
                <a:solidFill>
                  <a:schemeClr val="lt1"/>
                </a:solidFill>
                <a:latin typeface="Consolas"/>
                <a:ea typeface="Consolas"/>
                <a:cs typeface="Consolas"/>
                <a:sym typeface="Consolas"/>
              </a:rPr>
              <a:t>  </a:t>
            </a:r>
            <a:r>
              <a:rPr lang="en" sz="1200">
                <a:solidFill>
                  <a:srgbClr val="EA9999"/>
                </a:solidFill>
                <a:latin typeface="Consolas"/>
                <a:ea typeface="Consolas"/>
                <a:cs typeface="Consolas"/>
                <a:sym typeface="Consolas"/>
              </a:rPr>
              <a:t>{ "aet" : ["ate", "eat", "tea"], </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rPr lang="en" sz="1200">
                <a:solidFill>
                  <a:srgbClr val="EA9999"/>
                </a:solidFill>
                <a:latin typeface="Consolas"/>
                <a:ea typeface="Consolas"/>
                <a:cs typeface="Consolas"/>
                <a:sym typeface="Consolas"/>
              </a:rPr>
              <a:t>    "loot" : ["loot", "tool"] }</a:t>
            </a:r>
            <a:endParaRPr sz="1200">
              <a:solidFill>
                <a:srgbClr val="EA9999"/>
              </a:solidFill>
              <a:latin typeface="Consolas"/>
              <a:ea typeface="Consolas"/>
              <a:cs typeface="Consolas"/>
              <a:sym typeface="Consolas"/>
            </a:endParaRPr>
          </a:p>
        </p:txBody>
      </p:sp>
      <p:sp>
        <p:nvSpPr>
          <p:cNvPr id="119" name="Google Shape;119;p18"/>
          <p:cNvSpPr txBox="1"/>
          <p:nvPr>
            <p:ph idx="1" type="body"/>
          </p:nvPr>
        </p:nvSpPr>
        <p:spPr>
          <a:xfrm>
            <a:off x="301275" y="272325"/>
            <a:ext cx="4166400" cy="443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def build_words(word_list):</a:t>
            </a:r>
            <a:endParaRPr sz="12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9"/>
          <p:cNvSpPr txBox="1"/>
          <p:nvPr>
            <p:ph type="title"/>
          </p:nvPr>
        </p:nvSpPr>
        <p:spPr>
          <a:xfrm>
            <a:off x="311725" y="2723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4</a:t>
            </a:r>
            <a:endParaRPr/>
          </a:p>
        </p:txBody>
      </p:sp>
      <p:sp>
        <p:nvSpPr>
          <p:cNvPr id="126" name="Google Shape;126;p19"/>
          <p:cNvSpPr txBox="1"/>
          <p:nvPr>
            <p:ph idx="2" type="body"/>
          </p:nvPr>
        </p:nvSpPr>
        <p:spPr>
          <a:xfrm>
            <a:off x="200975" y="910425"/>
            <a:ext cx="3986100" cy="395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Some scrambled words have only one possible answer, e.g. the only English word that has the same letters as </a:t>
            </a:r>
            <a:r>
              <a:rPr lang="en" sz="1200">
                <a:solidFill>
                  <a:srgbClr val="EA9999"/>
                </a:solidFill>
                <a:latin typeface="Consolas"/>
                <a:ea typeface="Consolas"/>
                <a:cs typeface="Consolas"/>
                <a:sym typeface="Consolas"/>
              </a:rPr>
              <a:t>"SHARTH"</a:t>
            </a:r>
            <a:r>
              <a:rPr lang="en" sz="1200"/>
              <a:t> is </a:t>
            </a:r>
            <a:r>
              <a:rPr lang="en" sz="1200">
                <a:solidFill>
                  <a:srgbClr val="EA9999"/>
                </a:solidFill>
                <a:latin typeface="Consolas"/>
                <a:ea typeface="Consolas"/>
                <a:cs typeface="Consolas"/>
                <a:sym typeface="Consolas"/>
              </a:rPr>
              <a:t>"THRASH"</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Others have multiple possible matches, e.g. both </a:t>
            </a:r>
            <a:r>
              <a:rPr lang="en" sz="1200">
                <a:solidFill>
                  <a:srgbClr val="EA9999"/>
                </a:solidFill>
                <a:latin typeface="Consolas"/>
                <a:ea typeface="Consolas"/>
                <a:cs typeface="Consolas"/>
                <a:sym typeface="Consolas"/>
              </a:rPr>
              <a:t>"PEIRZ"</a:t>
            </a:r>
            <a:r>
              <a:rPr lang="en" sz="1200"/>
              <a:t> AND </a:t>
            </a:r>
            <a:r>
              <a:rPr lang="en" sz="1200">
                <a:solidFill>
                  <a:srgbClr val="EA9999"/>
                </a:solidFill>
                <a:latin typeface="Consolas"/>
                <a:ea typeface="Consolas"/>
                <a:cs typeface="Consolas"/>
                <a:sym typeface="Consolas"/>
              </a:rPr>
              <a:t>"PRIZE"</a:t>
            </a:r>
            <a:r>
              <a:rPr lang="en" sz="1200"/>
              <a:t> match the scrambled word </a:t>
            </a:r>
            <a:r>
              <a:rPr lang="en" sz="1200">
                <a:solidFill>
                  <a:srgbClr val="EA9999"/>
                </a:solidFill>
                <a:latin typeface="Consolas"/>
                <a:ea typeface="Consolas"/>
                <a:cs typeface="Consolas"/>
                <a:sym typeface="Consolas"/>
              </a:rPr>
              <a:t>"ZIPER"</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Write a function that, given a scrambled word and your dictionary of words, finds the words in your dictionary with the same letters. If there is only one match, return 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If there are multiple matches, print each one and prompt the user to choose the correct word, e.g.</a:t>
            </a:r>
            <a:endParaRPr sz="1200"/>
          </a:p>
          <a:p>
            <a:pPr indent="0" lvl="0" marL="0" rtl="0" algn="l">
              <a:spcBef>
                <a:spcPts val="1000"/>
              </a:spcBef>
              <a:spcAft>
                <a:spcPts val="0"/>
              </a:spcAft>
              <a:buNone/>
            </a:pPr>
            <a:r>
              <a:rPr lang="en" sz="1200">
                <a:latin typeface="Consolas"/>
                <a:ea typeface="Consolas"/>
                <a:cs typeface="Consolas"/>
                <a:sym typeface="Consolas"/>
              </a:rPr>
              <a:t>  </a:t>
            </a:r>
            <a:r>
              <a:rPr lang="en" sz="1200">
                <a:solidFill>
                  <a:srgbClr val="EA9999"/>
                </a:solidFill>
                <a:latin typeface="Consolas"/>
                <a:ea typeface="Consolas"/>
                <a:cs typeface="Consolas"/>
                <a:sym typeface="Consolas"/>
              </a:rPr>
              <a:t>0. pierz</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rPr lang="en" sz="1200">
                <a:solidFill>
                  <a:srgbClr val="EA9999"/>
                </a:solidFill>
                <a:latin typeface="Consolas"/>
                <a:ea typeface="Consolas"/>
                <a:cs typeface="Consolas"/>
                <a:sym typeface="Consolas"/>
              </a:rPr>
              <a:t>  1. prize</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rPr lang="en" sz="1200">
                <a:solidFill>
                  <a:srgbClr val="EA9999"/>
                </a:solidFill>
                <a:latin typeface="Consolas"/>
                <a:ea typeface="Consolas"/>
                <a:cs typeface="Consolas"/>
                <a:sym typeface="Consolas"/>
              </a:rPr>
              <a:t>  Enter the index of the word:</a:t>
            </a:r>
            <a:r>
              <a:rPr lang="en" sz="1200">
                <a:latin typeface="Consolas"/>
                <a:ea typeface="Consolas"/>
                <a:cs typeface="Consolas"/>
                <a:sym typeface="Consolas"/>
              </a:rPr>
              <a:t> </a:t>
            </a:r>
            <a:endParaRPr sz="1200">
              <a:latin typeface="Consolas"/>
              <a:ea typeface="Consolas"/>
              <a:cs typeface="Consolas"/>
              <a:sym typeface="Consolas"/>
            </a:endParaRPr>
          </a:p>
        </p:txBody>
      </p:sp>
      <p:sp>
        <p:nvSpPr>
          <p:cNvPr id="127" name="Google Shape;127;p19"/>
          <p:cNvSpPr txBox="1"/>
          <p:nvPr/>
        </p:nvSpPr>
        <p:spPr>
          <a:xfrm>
            <a:off x="4527250" y="196125"/>
            <a:ext cx="4317000" cy="453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def unscramble(scrambled, words):</a:t>
            </a:r>
            <a:endParaRPr sz="12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264725" y="424725"/>
            <a:ext cx="3706500" cy="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Solving 5</a:t>
            </a:r>
            <a:endParaRPr/>
          </a:p>
        </p:txBody>
      </p:sp>
      <p:sp>
        <p:nvSpPr>
          <p:cNvPr id="133" name="Google Shape;133;p20"/>
          <p:cNvSpPr txBox="1"/>
          <p:nvPr>
            <p:ph idx="12" type="sldNum"/>
          </p:nvPr>
        </p:nvSpPr>
        <p:spPr>
          <a:xfrm>
            <a:off x="90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0"/>
          <p:cNvSpPr txBox="1"/>
          <p:nvPr/>
        </p:nvSpPr>
        <p:spPr>
          <a:xfrm>
            <a:off x="260050" y="272325"/>
            <a:ext cx="4317000" cy="439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Consolas"/>
              <a:ea typeface="Consolas"/>
              <a:cs typeface="Consolas"/>
              <a:sym typeface="Consolas"/>
            </a:endParaRPr>
          </a:p>
        </p:txBody>
      </p:sp>
      <p:sp>
        <p:nvSpPr>
          <p:cNvPr id="135" name="Google Shape;135;p20"/>
          <p:cNvSpPr txBox="1"/>
          <p:nvPr>
            <p:ph idx="2" type="body"/>
          </p:nvPr>
        </p:nvSpPr>
        <p:spPr>
          <a:xfrm>
            <a:off x="5192225" y="1209975"/>
            <a:ext cx="3706500" cy="305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Once the four scrambled words have been unscrambled, the circled characters in each word are combined to create a fifth scrambled word.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Write a function that prompts the user to enter a word followed by 1 or more indexes. Return a string comprising only the characters at those indexes.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example, if the user enters: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sz="1200">
                <a:solidFill>
                  <a:srgbClr val="EA9999"/>
                </a:solidFill>
                <a:latin typeface="Consolas"/>
                <a:ea typeface="Consolas"/>
                <a:cs typeface="Consolas"/>
                <a:sym typeface="Consolas"/>
              </a:rPr>
              <a:t>bucket 1 2 4</a:t>
            </a:r>
            <a:endParaRPr sz="1200">
              <a:solidFill>
                <a:srgbClr val="EA9999"/>
              </a:solidFill>
              <a:latin typeface="Consolas"/>
              <a:ea typeface="Consolas"/>
              <a:cs typeface="Consolas"/>
              <a:sym typeface="Consolas"/>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Your function should return the string comprising the characters at indexes </a:t>
            </a:r>
            <a:r>
              <a:rPr lang="en" sz="1200">
                <a:solidFill>
                  <a:srgbClr val="EA9999"/>
                </a:solidFill>
              </a:rPr>
              <a:t>1</a:t>
            </a:r>
            <a:r>
              <a:rPr lang="en" sz="1200"/>
              <a:t>, </a:t>
            </a:r>
            <a:r>
              <a:rPr lang="en" sz="1200">
                <a:solidFill>
                  <a:srgbClr val="EA9999"/>
                </a:solidFill>
              </a:rPr>
              <a:t>2</a:t>
            </a:r>
            <a:r>
              <a:rPr lang="en" sz="1200"/>
              <a:t>, and </a:t>
            </a:r>
            <a:r>
              <a:rPr lang="en" sz="1200">
                <a:solidFill>
                  <a:srgbClr val="EA9999"/>
                </a:solidFill>
              </a:rPr>
              <a:t>4</a:t>
            </a:r>
            <a:r>
              <a:rPr lang="en" sz="1200"/>
              <a:t>, i.e. </a:t>
            </a:r>
            <a:r>
              <a:rPr lang="en" sz="1200">
                <a:solidFill>
                  <a:srgbClr val="EA9999"/>
                </a:solidFill>
                <a:latin typeface="Consolas"/>
                <a:ea typeface="Consolas"/>
                <a:cs typeface="Consolas"/>
                <a:sym typeface="Consolas"/>
              </a:rPr>
              <a:t>"uce"</a:t>
            </a:r>
            <a:r>
              <a:rPr lang="en" sz="1200"/>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