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reymon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BED656-7423-432A-B2DE-69C972A4A39B}">
  <a:tblStyle styleId="{42BED656-7423-432A-B2DE-69C972A4A3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4.xml"/><Relationship Id="rId22" Type="http://schemas.openxmlformats.org/officeDocument/2006/relationships/font" Target="fonts/Merriweather-boldItalic.fntdata"/><Relationship Id="rId10" Type="http://schemas.openxmlformats.org/officeDocument/2006/relationships/slide" Target="slides/slide3.xml"/><Relationship Id="rId21" Type="http://schemas.openxmlformats.org/officeDocument/2006/relationships/font" Target="fonts/Merriweather-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Roboto-regular.fntdata"/><Relationship Id="rId14" Type="http://schemas.openxmlformats.org/officeDocument/2006/relationships/slide" Target="slides/slide7.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commentAuthors" Target="commentAuthors.xml"/><Relationship Id="rId19" Type="http://schemas.openxmlformats.org/officeDocument/2006/relationships/font" Target="fonts/Merriweather-regular.fntdata"/><Relationship Id="rId6" Type="http://schemas.openxmlformats.org/officeDocument/2006/relationships/slideMaster" Target="slideMasters/slideMaster1.xml"/><Relationship Id="rId18"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01T19:08:41.664">
    <p:pos x="196" y="996"/>
    <p:text>I feel like a bit more explanation about this will help clear up what they're doing. Is it just "calculate total damage of battalion and go through enemies cards til you run out of attack" or something else?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b6744271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b6744271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e78deb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9e78deb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0b30dd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0b30dd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222470a8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22470a8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a52bd4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6a52bd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b674427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b674427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b0956d2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b0956d2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125"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25" y="500925"/>
            <a:ext cx="3706500" cy="638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 type="body"/>
          </p:nvPr>
        </p:nvSpPr>
        <p:spPr>
          <a:xfrm>
            <a:off x="4644675" y="500925"/>
            <a:ext cx="4166400" cy="4432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idx="2" type="body"/>
          </p:nvPr>
        </p:nvSpPr>
        <p:spPr>
          <a:xfrm>
            <a:off x="315425" y="1286175"/>
            <a:ext cx="3706500" cy="26973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rgbClr val="FFFFFF"/>
              </a:buClr>
              <a:buSzPts val="1300"/>
              <a:buChar char="●"/>
              <a:defRPr>
                <a:solidFill>
                  <a:srgbClr val="FFFFFF"/>
                </a:solidFill>
              </a:defRPr>
            </a:lvl1pPr>
            <a:lvl2pPr indent="-298450" lvl="1" marL="914400">
              <a:spcBef>
                <a:spcPts val="1600"/>
              </a:spcBef>
              <a:spcAft>
                <a:spcPts val="0"/>
              </a:spcAft>
              <a:buClr>
                <a:srgbClr val="FFFFFF"/>
              </a:buClr>
              <a:buSzPts val="1100"/>
              <a:buChar char="○"/>
              <a:defRPr>
                <a:solidFill>
                  <a:srgbClr val="FFFFFF"/>
                </a:solidFill>
              </a:defRPr>
            </a:lvl2pPr>
            <a:lvl3pPr indent="-298450" lvl="2" marL="1371600">
              <a:spcBef>
                <a:spcPts val="1600"/>
              </a:spcBef>
              <a:spcAft>
                <a:spcPts val="0"/>
              </a:spcAft>
              <a:buClr>
                <a:srgbClr val="FFFFFF"/>
              </a:buClr>
              <a:buSzPts val="1100"/>
              <a:buChar char="■"/>
              <a:defRPr>
                <a:solidFill>
                  <a:srgbClr val="FFFFFF"/>
                </a:solidFill>
              </a:defRPr>
            </a:lvl3pPr>
            <a:lvl4pPr indent="-298450" lvl="3" marL="1828800">
              <a:spcBef>
                <a:spcPts val="1600"/>
              </a:spcBef>
              <a:spcAft>
                <a:spcPts val="0"/>
              </a:spcAft>
              <a:buClr>
                <a:srgbClr val="FFFFFF"/>
              </a:buClr>
              <a:buSzPts val="1100"/>
              <a:buChar char="●"/>
              <a:defRPr>
                <a:solidFill>
                  <a:srgbClr val="FFFFFF"/>
                </a:solidFill>
              </a:defRPr>
            </a:lvl4pPr>
            <a:lvl5pPr indent="-298450" lvl="4" marL="2286000">
              <a:spcBef>
                <a:spcPts val="1600"/>
              </a:spcBef>
              <a:spcAft>
                <a:spcPts val="0"/>
              </a:spcAft>
              <a:buClr>
                <a:srgbClr val="FFFFFF"/>
              </a:buClr>
              <a:buSzPts val="1100"/>
              <a:buChar char="○"/>
              <a:defRPr>
                <a:solidFill>
                  <a:srgbClr val="FFFFFF"/>
                </a:solidFill>
              </a:defRPr>
            </a:lvl5pPr>
            <a:lvl6pPr indent="-298450" lvl="5" marL="2743200">
              <a:spcBef>
                <a:spcPts val="1600"/>
              </a:spcBef>
              <a:spcAft>
                <a:spcPts val="0"/>
              </a:spcAft>
              <a:buClr>
                <a:srgbClr val="FFFFFF"/>
              </a:buClr>
              <a:buSzPts val="1100"/>
              <a:buChar char="■"/>
              <a:defRPr>
                <a:solidFill>
                  <a:srgbClr val="FFFFFF"/>
                </a:solidFill>
              </a:defRPr>
            </a:lvl6pPr>
            <a:lvl7pPr indent="-298450" lvl="6" marL="3200400">
              <a:spcBef>
                <a:spcPts val="1600"/>
              </a:spcBef>
              <a:spcAft>
                <a:spcPts val="0"/>
              </a:spcAft>
              <a:buClr>
                <a:srgbClr val="FFFFFF"/>
              </a:buClr>
              <a:buSzPts val="1100"/>
              <a:buChar char="●"/>
              <a:defRPr>
                <a:solidFill>
                  <a:srgbClr val="FFFFFF"/>
                </a:solidFill>
              </a:defRPr>
            </a:lvl7pPr>
            <a:lvl8pPr indent="-298450" lvl="7" marL="3657600">
              <a:spcBef>
                <a:spcPts val="1600"/>
              </a:spcBef>
              <a:spcAft>
                <a:spcPts val="0"/>
              </a:spcAft>
              <a:buClr>
                <a:srgbClr val="FFFFFF"/>
              </a:buClr>
              <a:buSzPts val="1100"/>
              <a:buChar char="○"/>
              <a:defRPr>
                <a:solidFill>
                  <a:srgbClr val="FFFFFF"/>
                </a:solidFill>
              </a:defRPr>
            </a:lvl8pPr>
            <a:lvl9pPr indent="-298450" lvl="8" marL="4114800">
              <a:spcBef>
                <a:spcPts val="1600"/>
              </a:spcBef>
              <a:spcAft>
                <a:spcPts val="1600"/>
              </a:spcAft>
              <a:buClr>
                <a:srgbClr val="FFFFFF"/>
              </a:buClr>
              <a:buSzPts val="1100"/>
              <a:buChar char="■"/>
              <a:defRPr>
                <a:solidFill>
                  <a:srgbClr val="FFFFFF"/>
                </a:solidFill>
              </a:defRPr>
            </a:lvl9pPr>
          </a:lstStyle>
          <a:p/>
        </p:txBody>
      </p:sp>
      <p:sp>
        <p:nvSpPr>
          <p:cNvPr id="26" name="Google Shape;26;p4"/>
          <p:cNvSpPr txBox="1"/>
          <p:nvPr>
            <p:ph idx="3" type="body"/>
          </p:nvPr>
        </p:nvSpPr>
        <p:spPr>
          <a:xfrm>
            <a:off x="3154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0" name="Google Shape;30;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4839900"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0" name="Google Shape;40;p7"/>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txBox="1"/>
          <p:nvPr>
            <p:ph type="title"/>
          </p:nvPr>
        </p:nvSpPr>
        <p:spPr>
          <a:xfrm>
            <a:off x="5264725" y="500925"/>
            <a:ext cx="3706500" cy="63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2" name="Google Shape;42;p7"/>
          <p:cNvSpPr txBox="1"/>
          <p:nvPr>
            <p:ph idx="1" type="body"/>
          </p:nvPr>
        </p:nvSpPr>
        <p:spPr>
          <a:xfrm>
            <a:off x="301275" y="500925"/>
            <a:ext cx="4166400" cy="4432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3" name="Google Shape;43;p7"/>
          <p:cNvSpPr txBox="1"/>
          <p:nvPr>
            <p:ph idx="2" type="body"/>
          </p:nvPr>
        </p:nvSpPr>
        <p:spPr>
          <a:xfrm>
            <a:off x="5192225" y="1286175"/>
            <a:ext cx="3706500" cy="26973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rgbClr val="FFFFFF"/>
              </a:buClr>
              <a:buSzPts val="1300"/>
              <a:buChar char="●"/>
              <a:defRPr>
                <a:solidFill>
                  <a:srgbClr val="FFFFFF"/>
                </a:solidFill>
              </a:defRPr>
            </a:lvl1pPr>
            <a:lvl2pPr indent="-298450" lvl="1" marL="914400" rtl="0">
              <a:spcBef>
                <a:spcPts val="1600"/>
              </a:spcBef>
              <a:spcAft>
                <a:spcPts val="0"/>
              </a:spcAft>
              <a:buClr>
                <a:srgbClr val="FFFFFF"/>
              </a:buClr>
              <a:buSzPts val="1100"/>
              <a:buChar char="○"/>
              <a:defRPr>
                <a:solidFill>
                  <a:srgbClr val="FFFFFF"/>
                </a:solidFill>
              </a:defRPr>
            </a:lvl2pPr>
            <a:lvl3pPr indent="-298450" lvl="2" marL="1371600" rtl="0">
              <a:spcBef>
                <a:spcPts val="1600"/>
              </a:spcBef>
              <a:spcAft>
                <a:spcPts val="0"/>
              </a:spcAft>
              <a:buClr>
                <a:srgbClr val="FFFFFF"/>
              </a:buClr>
              <a:buSzPts val="1100"/>
              <a:buChar char="■"/>
              <a:defRPr>
                <a:solidFill>
                  <a:srgbClr val="FFFFFF"/>
                </a:solidFill>
              </a:defRPr>
            </a:lvl3pPr>
            <a:lvl4pPr indent="-298450" lvl="3" marL="1828800" rtl="0">
              <a:spcBef>
                <a:spcPts val="1600"/>
              </a:spcBef>
              <a:spcAft>
                <a:spcPts val="0"/>
              </a:spcAft>
              <a:buClr>
                <a:srgbClr val="FFFFFF"/>
              </a:buClr>
              <a:buSzPts val="1100"/>
              <a:buChar char="●"/>
              <a:defRPr>
                <a:solidFill>
                  <a:srgbClr val="FFFFFF"/>
                </a:solidFill>
              </a:defRPr>
            </a:lvl4pPr>
            <a:lvl5pPr indent="-298450" lvl="4" marL="2286000" rtl="0">
              <a:spcBef>
                <a:spcPts val="1600"/>
              </a:spcBef>
              <a:spcAft>
                <a:spcPts val="0"/>
              </a:spcAft>
              <a:buClr>
                <a:srgbClr val="FFFFFF"/>
              </a:buClr>
              <a:buSzPts val="1100"/>
              <a:buChar char="○"/>
              <a:defRPr>
                <a:solidFill>
                  <a:srgbClr val="FFFFFF"/>
                </a:solidFill>
              </a:defRPr>
            </a:lvl5pPr>
            <a:lvl6pPr indent="-298450" lvl="5" marL="2743200" rtl="0">
              <a:spcBef>
                <a:spcPts val="1600"/>
              </a:spcBef>
              <a:spcAft>
                <a:spcPts val="0"/>
              </a:spcAft>
              <a:buClr>
                <a:srgbClr val="FFFFFF"/>
              </a:buClr>
              <a:buSzPts val="1100"/>
              <a:buChar char="■"/>
              <a:defRPr>
                <a:solidFill>
                  <a:srgbClr val="FFFFFF"/>
                </a:solidFill>
              </a:defRPr>
            </a:lvl6pPr>
            <a:lvl7pPr indent="-298450" lvl="6" marL="3200400" rtl="0">
              <a:spcBef>
                <a:spcPts val="1600"/>
              </a:spcBef>
              <a:spcAft>
                <a:spcPts val="0"/>
              </a:spcAft>
              <a:buClr>
                <a:srgbClr val="FFFFFF"/>
              </a:buClr>
              <a:buSzPts val="1100"/>
              <a:buChar char="●"/>
              <a:defRPr>
                <a:solidFill>
                  <a:srgbClr val="FFFFFF"/>
                </a:solidFill>
              </a:defRPr>
            </a:lvl7pPr>
            <a:lvl8pPr indent="-298450" lvl="7" marL="3657600" rtl="0">
              <a:spcBef>
                <a:spcPts val="1600"/>
              </a:spcBef>
              <a:spcAft>
                <a:spcPts val="0"/>
              </a:spcAft>
              <a:buClr>
                <a:srgbClr val="FFFFFF"/>
              </a:buClr>
              <a:buSzPts val="1100"/>
              <a:buChar char="○"/>
              <a:defRPr>
                <a:solidFill>
                  <a:srgbClr val="FFFFFF"/>
                </a:solidFill>
              </a:defRPr>
            </a:lvl8pPr>
            <a:lvl9pPr indent="-298450" lvl="8" marL="4114800" rtl="0">
              <a:spcBef>
                <a:spcPts val="1600"/>
              </a:spcBef>
              <a:spcAft>
                <a:spcPts val="1600"/>
              </a:spcAft>
              <a:buClr>
                <a:srgbClr val="FFFFFF"/>
              </a:buClr>
              <a:buSzPts val="1100"/>
              <a:buChar char="■"/>
              <a:defRPr>
                <a:solidFill>
                  <a:srgbClr val="FFFFFF"/>
                </a:solidFill>
              </a:defRPr>
            </a:lvl9pPr>
          </a:lstStyle>
          <a:p/>
        </p:txBody>
      </p:sp>
      <p:sp>
        <p:nvSpPr>
          <p:cNvPr id="44" name="Google Shape;44;p7"/>
          <p:cNvSpPr txBox="1"/>
          <p:nvPr>
            <p:ph idx="3" type="body"/>
          </p:nvPr>
        </p:nvSpPr>
        <p:spPr>
          <a:xfrm>
            <a:off x="51922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1" name="Google Shape;51;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Session</a:t>
            </a:r>
            <a:endParaRPr/>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3"/>
          <p:cNvSpPr txBox="1"/>
          <p:nvPr>
            <p:ph idx="4294967295" type="body"/>
          </p:nvPr>
        </p:nvSpPr>
        <p:spPr>
          <a:xfrm>
            <a:off x="4759575" y="3528444"/>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1" name="Google Shape;71;p13"/>
          <p:cNvSpPr txBox="1"/>
          <p:nvPr>
            <p:ph idx="4294967295" type="body"/>
          </p:nvPr>
        </p:nvSpPr>
        <p:spPr>
          <a:xfrm>
            <a:off x="4759575" y="4315619"/>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Your Course Assistants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2" name="Google Shape;72;p13"/>
          <p:cNvPicPr preferRelativeResize="0"/>
          <p:nvPr/>
        </p:nvPicPr>
        <p:blipFill>
          <a:blip r:embed="rId3">
            <a:alphaModFix/>
          </a:blip>
          <a:stretch>
            <a:fillRect/>
          </a:stretch>
        </p:blipFill>
        <p:spPr>
          <a:xfrm>
            <a:off x="4759574" y="1386736"/>
            <a:ext cx="3706500" cy="2035232"/>
          </a:xfrm>
          <a:prstGeom prst="rect">
            <a:avLst/>
          </a:prstGeom>
          <a:noFill/>
          <a:ln cap="flat" cmpd="sng" w="19050">
            <a:solidFill>
              <a:srgbClr val="666666"/>
            </a:solidFill>
            <a:prstDash val="solid"/>
            <a:round/>
            <a:headEnd len="sm" w="sm" type="none"/>
            <a:tailEnd len="sm" w="sm" type="none"/>
          </a:ln>
        </p:spPr>
      </p:pic>
      <p:sp>
        <p:nvSpPr>
          <p:cNvPr id="73" name="Google Shape;73;p13"/>
          <p:cNvSpPr txBox="1"/>
          <p:nvPr/>
        </p:nvSpPr>
        <p:spPr>
          <a:xfrm>
            <a:off x="311700" y="1505700"/>
            <a:ext cx="4128000" cy="32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remainder of today’s class will comprise the </a:t>
            </a:r>
            <a:r>
              <a:rPr b="1" i="1" lang="en" sz="1300">
                <a:solidFill>
                  <a:srgbClr val="FF0000"/>
                </a:solidFill>
                <a:latin typeface="Roboto"/>
                <a:ea typeface="Roboto"/>
                <a:cs typeface="Roboto"/>
                <a:sym typeface="Roboto"/>
              </a:rPr>
              <a:t>problem solving session</a:t>
            </a:r>
            <a:r>
              <a:rPr lang="en" sz="1300">
                <a:solidFill>
                  <a:srgbClr val="666666"/>
                </a:solidFill>
                <a:latin typeface="Roboto"/>
                <a:ea typeface="Roboto"/>
                <a:cs typeface="Roboto"/>
                <a:sym typeface="Roboto"/>
              </a:rPr>
              <a:t> (</a:t>
            </a:r>
            <a:r>
              <a:rPr b="1" i="1" lang="en" sz="1300">
                <a:solidFill>
                  <a:srgbClr val="FF0000"/>
                </a:solidFill>
                <a:latin typeface="Roboto"/>
                <a:ea typeface="Roboto"/>
                <a:cs typeface="Roboto"/>
                <a:sym typeface="Roboto"/>
              </a:rPr>
              <a:t>PSS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divide you into </a:t>
            </a:r>
            <a:r>
              <a:rPr b="1" i="1" lang="en" sz="1300">
                <a:solidFill>
                  <a:srgbClr val="FF0000"/>
                </a:solidFill>
                <a:latin typeface="Roboto"/>
                <a:ea typeface="Roboto"/>
                <a:cs typeface="Roboto"/>
                <a:sym typeface="Roboto"/>
              </a:rPr>
              <a:t>teams of 3 or 4 students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Each team will </a:t>
            </a:r>
            <a:r>
              <a:rPr b="1" i="1" lang="en" sz="1300">
                <a:solidFill>
                  <a:srgbClr val="FF0000"/>
                </a:solidFill>
                <a:latin typeface="Roboto"/>
                <a:ea typeface="Roboto"/>
                <a:cs typeface="Roboto"/>
                <a:sym typeface="Roboto"/>
              </a:rPr>
              <a:t>work together</a:t>
            </a:r>
            <a:r>
              <a:rPr lang="en" sz="1300">
                <a:solidFill>
                  <a:srgbClr val="666666"/>
                </a:solidFill>
                <a:latin typeface="Roboto"/>
                <a:ea typeface="Roboto"/>
                <a:cs typeface="Roboto"/>
                <a:sym typeface="Roboto"/>
              </a:rPr>
              <a:t> to solve the following problems over the course of </a:t>
            </a:r>
            <a:r>
              <a:rPr b="1" i="1" lang="en" sz="1300">
                <a:solidFill>
                  <a:srgbClr val="FF0000"/>
                </a:solidFill>
                <a:latin typeface="Roboto"/>
                <a:ea typeface="Roboto"/>
                <a:cs typeface="Roboto"/>
                <a:sym typeface="Roboto"/>
              </a:rPr>
              <a:t>20-30 minutes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may work on paper, a white board, or digitally as determined by your instructor.</a:t>
            </a:r>
            <a:endParaRPr sz="11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will submit your solution by pushing it to GitHub before the end of class.</a:t>
            </a:r>
            <a:endParaRPr sz="11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go over the solution before the end of class.</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If there is any time remaining, you will begin work on your homework assignment.</a:t>
            </a:r>
            <a:endParaRPr sz="13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Team Members</a:t>
            </a:r>
            <a:endParaRPr/>
          </a:p>
        </p:txBody>
      </p:sp>
      <p:sp>
        <p:nvSpPr>
          <p:cNvPr id="79" name="Google Shape;79;p14"/>
          <p:cNvSpPr txBox="1"/>
          <p:nvPr>
            <p:ph idx="1" type="body"/>
          </p:nvPr>
        </p:nvSpPr>
        <p:spPr>
          <a:xfrm>
            <a:off x="311700" y="3182100"/>
            <a:ext cx="39999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 the name of each of your problem solving team members here.</a:t>
            </a:r>
            <a:endParaRPr/>
          </a:p>
          <a:p>
            <a:pPr indent="0" lvl="0" marL="0" rtl="0" algn="l">
              <a:spcBef>
                <a:spcPts val="1600"/>
              </a:spcBef>
              <a:spcAft>
                <a:spcPts val="1600"/>
              </a:spcAft>
              <a:buNone/>
            </a:pPr>
            <a:r>
              <a:rPr lang="en"/>
              <a:t>Do not forget to </a:t>
            </a:r>
            <a:r>
              <a:rPr b="1" i="1" lang="en">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1" name="Google Shape;81;p14"/>
          <p:cNvGraphicFramePr/>
          <p:nvPr/>
        </p:nvGraphicFramePr>
        <p:xfrm>
          <a:off x="4665300" y="1445175"/>
          <a:ext cx="3000000" cy="3000000"/>
        </p:xfrm>
        <a:graphic>
          <a:graphicData uri="http://schemas.openxmlformats.org/drawingml/2006/table">
            <a:tbl>
              <a:tblPr>
                <a:noFill/>
                <a:tableStyleId>{42BED656-7423-432A-B2DE-69C972A4A39B}</a:tableStyleId>
              </a:tblPr>
              <a:tblGrid>
                <a:gridCol w="3999900"/>
              </a:tblGrid>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pic>
        <p:nvPicPr>
          <p:cNvPr id="82" name="Google Shape;82;p14"/>
          <p:cNvPicPr preferRelativeResize="0"/>
          <p:nvPr/>
        </p:nvPicPr>
        <p:blipFill rotWithShape="1">
          <a:blip r:embed="rId3">
            <a:alphaModFix/>
          </a:blip>
          <a:srcRect b="11851" l="0" r="0" t="24189"/>
          <a:stretch/>
        </p:blipFill>
        <p:spPr>
          <a:xfrm>
            <a:off x="331482" y="1445225"/>
            <a:ext cx="3827715" cy="1730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Goats vs. Trolls</a:t>
            </a:r>
            <a:endParaRPr/>
          </a:p>
        </p:txBody>
      </p:sp>
      <p:sp>
        <p:nvSpPr>
          <p:cNvPr id="88" name="Google Shape;88;p15"/>
          <p:cNvSpPr txBox="1"/>
          <p:nvPr>
            <p:ph idx="1" type="body"/>
          </p:nvPr>
        </p:nvSpPr>
        <p:spPr>
          <a:xfrm>
            <a:off x="311700" y="1581900"/>
            <a:ext cx="4260300" cy="3076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i="1" lang="en"/>
              <a:t>Goats vs. Trolls</a:t>
            </a:r>
            <a:r>
              <a:rPr lang="en"/>
              <a:t> is a CCG in which two players battle until one or both scores are reduced to 0.</a:t>
            </a:r>
            <a:endParaRPr/>
          </a:p>
          <a:p>
            <a:pPr indent="-298450" lvl="1" marL="914400" rtl="0" algn="l">
              <a:lnSpc>
                <a:spcPct val="100000"/>
              </a:lnSpc>
              <a:spcBef>
                <a:spcPts val="0"/>
              </a:spcBef>
              <a:spcAft>
                <a:spcPts val="0"/>
              </a:spcAft>
              <a:buSzPts val="1100"/>
              <a:buChar char="○"/>
            </a:pPr>
            <a:r>
              <a:rPr lang="en"/>
              <a:t>The game ends in a draw if both players reach a score of 0 in the same round.</a:t>
            </a:r>
            <a:endParaRPr/>
          </a:p>
          <a:p>
            <a:pPr indent="-298450" lvl="1" marL="914400" rtl="0" algn="l">
              <a:lnSpc>
                <a:spcPct val="100000"/>
              </a:lnSpc>
              <a:spcBef>
                <a:spcPts val="0"/>
              </a:spcBef>
              <a:spcAft>
                <a:spcPts val="0"/>
              </a:spcAft>
              <a:buSzPts val="1100"/>
              <a:buChar char="○"/>
            </a:pPr>
            <a:r>
              <a:rPr lang="en"/>
              <a:t>Otherwise, the loser is the player whose score reaches 0 first.</a:t>
            </a:r>
            <a:endParaRPr/>
          </a:p>
          <a:p>
            <a:pPr indent="-311150" lvl="0" marL="457200" rtl="0" algn="l">
              <a:lnSpc>
                <a:spcPct val="100000"/>
              </a:lnSpc>
              <a:spcBef>
                <a:spcPts val="0"/>
              </a:spcBef>
              <a:spcAft>
                <a:spcPts val="0"/>
              </a:spcAft>
              <a:buSzPts val="1300"/>
              <a:buChar char="●"/>
            </a:pPr>
            <a:r>
              <a:rPr lang="en"/>
              <a:t>During the game players:</a:t>
            </a:r>
            <a:endParaRPr/>
          </a:p>
          <a:p>
            <a:pPr indent="-298450" lvl="1" marL="914400" rtl="0" algn="l">
              <a:lnSpc>
                <a:spcPct val="100000"/>
              </a:lnSpc>
              <a:spcBef>
                <a:spcPts val="0"/>
              </a:spcBef>
              <a:spcAft>
                <a:spcPts val="0"/>
              </a:spcAft>
              <a:buSzPts val="1100"/>
              <a:buChar char="○"/>
            </a:pPr>
            <a:r>
              <a:rPr i="1" lang="en"/>
              <a:t>Draw</a:t>
            </a:r>
            <a:r>
              <a:rPr lang="en"/>
              <a:t> cards from a </a:t>
            </a:r>
            <a:r>
              <a:rPr i="1" lang="en"/>
              <a:t>deck</a:t>
            </a:r>
            <a:r>
              <a:rPr lang="en"/>
              <a:t> into their </a:t>
            </a:r>
            <a:r>
              <a:rPr i="1" lang="en"/>
              <a:t>hand</a:t>
            </a:r>
            <a:r>
              <a:rPr lang="en"/>
              <a:t>.</a:t>
            </a:r>
            <a:endParaRPr/>
          </a:p>
          <a:p>
            <a:pPr indent="-298450" lvl="1" marL="914400" rtl="0" algn="l">
              <a:lnSpc>
                <a:spcPct val="100000"/>
              </a:lnSpc>
              <a:spcBef>
                <a:spcPts val="0"/>
              </a:spcBef>
              <a:spcAft>
                <a:spcPts val="0"/>
              </a:spcAft>
              <a:buSzPts val="1100"/>
              <a:buChar char="○"/>
            </a:pPr>
            <a:r>
              <a:rPr lang="en"/>
              <a:t>Spend </a:t>
            </a:r>
            <a:r>
              <a:rPr i="1" lang="en"/>
              <a:t>resource points</a:t>
            </a:r>
            <a:r>
              <a:rPr lang="en"/>
              <a:t> to </a:t>
            </a:r>
            <a:r>
              <a:rPr i="1" lang="en"/>
              <a:t>play</a:t>
            </a:r>
            <a:r>
              <a:rPr lang="en"/>
              <a:t> cards from their hand into their </a:t>
            </a:r>
            <a:r>
              <a:rPr i="1" lang="en"/>
              <a:t>battalion</a:t>
            </a:r>
            <a:r>
              <a:rPr lang="en"/>
              <a:t>.</a:t>
            </a:r>
            <a:endParaRPr/>
          </a:p>
          <a:p>
            <a:pPr indent="-311150" lvl="0" marL="457200" rtl="0" algn="l">
              <a:lnSpc>
                <a:spcPct val="100000"/>
              </a:lnSpc>
              <a:spcBef>
                <a:spcPts val="0"/>
              </a:spcBef>
              <a:spcAft>
                <a:spcPts val="0"/>
              </a:spcAft>
              <a:buSzPts val="1300"/>
              <a:buChar char="●"/>
            </a:pPr>
            <a:r>
              <a:rPr lang="en"/>
              <a:t>Battalions do battle and damage each other.</a:t>
            </a:r>
            <a:endParaRPr/>
          </a:p>
          <a:p>
            <a:pPr indent="-298450" lvl="1" marL="914400" rtl="0" algn="l">
              <a:lnSpc>
                <a:spcPct val="100000"/>
              </a:lnSpc>
              <a:spcBef>
                <a:spcPts val="0"/>
              </a:spcBef>
              <a:spcAft>
                <a:spcPts val="0"/>
              </a:spcAft>
              <a:buSzPts val="1100"/>
              <a:buChar char="○"/>
            </a:pPr>
            <a:r>
              <a:rPr lang="en"/>
              <a:t>Cards defeated in battle are </a:t>
            </a:r>
            <a:r>
              <a:rPr i="1" lang="en"/>
              <a:t>discarded</a:t>
            </a:r>
            <a:r>
              <a:rPr lang="en"/>
              <a:t>.</a:t>
            </a:r>
            <a:endParaRPr/>
          </a:p>
          <a:p>
            <a:pPr indent="-298450" lvl="1" marL="914400" rtl="0" algn="l">
              <a:lnSpc>
                <a:spcPct val="100000"/>
              </a:lnSpc>
              <a:spcBef>
                <a:spcPts val="0"/>
              </a:spcBef>
              <a:spcAft>
                <a:spcPts val="0"/>
              </a:spcAft>
              <a:buSzPts val="1100"/>
              <a:buChar char="○"/>
            </a:pPr>
            <a:r>
              <a:rPr lang="en"/>
              <a:t>Any extra damage is dealt to the player's </a:t>
            </a:r>
            <a:r>
              <a:rPr i="1" lang="en"/>
              <a:t>score</a:t>
            </a:r>
            <a:r>
              <a:rPr lang="en"/>
              <a:t>.</a:t>
            </a:r>
            <a:endParaRPr/>
          </a:p>
          <a:p>
            <a:pPr indent="-311150" lvl="0" marL="457200" rtl="0" algn="l">
              <a:lnSpc>
                <a:spcPct val="100000"/>
              </a:lnSpc>
              <a:spcBef>
                <a:spcPts val="0"/>
              </a:spcBef>
              <a:spcAft>
                <a:spcPts val="0"/>
              </a:spcAft>
              <a:buSzPts val="1300"/>
              <a:buChar char="●"/>
            </a:pPr>
            <a:r>
              <a:rPr lang="en"/>
              <a:t>Cards also have </a:t>
            </a:r>
            <a:r>
              <a:rPr i="1" lang="en"/>
              <a:t>powers</a:t>
            </a:r>
            <a:r>
              <a:rPr lang="en"/>
              <a:t> that are </a:t>
            </a:r>
            <a:r>
              <a:rPr i="1" lang="en"/>
              <a:t>activated</a:t>
            </a:r>
            <a:r>
              <a:rPr lang="en"/>
              <a:t>.</a:t>
            </a:r>
            <a:endParaRPr/>
          </a:p>
          <a:p>
            <a:pPr indent="-298450" lvl="1" marL="914400" rtl="0" algn="l">
              <a:lnSpc>
                <a:spcPct val="100000"/>
              </a:lnSpc>
              <a:spcBef>
                <a:spcPts val="0"/>
              </a:spcBef>
              <a:spcAft>
                <a:spcPts val="0"/>
              </a:spcAft>
              <a:buSzPts val="1100"/>
              <a:buChar char="○"/>
            </a:pPr>
            <a:r>
              <a:rPr lang="en"/>
              <a:t>Some powers only activate under </a:t>
            </a:r>
            <a:r>
              <a:rPr i="1" lang="en"/>
              <a:t>certain circumstances</a:t>
            </a:r>
            <a:r>
              <a:rPr lang="en"/>
              <a:t>.</a:t>
            </a:r>
            <a:endParaRPr/>
          </a:p>
          <a:p>
            <a:pPr indent="-298450" lvl="1" marL="914400" rtl="0" algn="l">
              <a:lnSpc>
                <a:spcPct val="100000"/>
              </a:lnSpc>
              <a:spcBef>
                <a:spcPts val="0"/>
              </a:spcBef>
              <a:spcAft>
                <a:spcPts val="0"/>
              </a:spcAft>
              <a:buSzPts val="1100"/>
              <a:buChar char="○"/>
            </a:pPr>
            <a:r>
              <a:rPr lang="en"/>
              <a:t>Some powers are </a:t>
            </a:r>
            <a:r>
              <a:rPr i="1" lang="en"/>
              <a:t>single use</a:t>
            </a:r>
            <a:r>
              <a:rPr lang="en"/>
              <a:t>.</a:t>
            </a:r>
            <a:endParaRPr/>
          </a:p>
        </p:txBody>
      </p:sp>
      <p:sp>
        <p:nvSpPr>
          <p:cNvPr id="89" name="Google Shape;8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5"/>
          <p:cNvSpPr txBox="1"/>
          <p:nvPr>
            <p:ph idx="4294967295" type="body"/>
          </p:nvPr>
        </p:nvSpPr>
        <p:spPr>
          <a:xfrm>
            <a:off x="4988175" y="4138050"/>
            <a:ext cx="3706500" cy="8238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The layout of a </a:t>
            </a:r>
            <a:r>
              <a:rPr i="1" lang="en" sz="1200">
                <a:solidFill>
                  <a:srgbClr val="000000"/>
                </a:solidFill>
                <a:latin typeface="Arial"/>
                <a:ea typeface="Arial"/>
                <a:cs typeface="Arial"/>
                <a:sym typeface="Arial"/>
              </a:rPr>
              <a:t>Goats vs. Trolls</a:t>
            </a:r>
            <a:r>
              <a:rPr lang="en" sz="1200">
                <a:solidFill>
                  <a:srgbClr val="000000"/>
                </a:solidFill>
                <a:latin typeface="Arial"/>
                <a:ea typeface="Arial"/>
                <a:cs typeface="Arial"/>
                <a:sym typeface="Arial"/>
              </a:rPr>
              <a:t> game from the perspective of one player. You will implement methods that allow players to draw, play, and discard cards as well as do battle.</a:t>
            </a:r>
            <a:endParaRPr sz="1200">
              <a:solidFill>
                <a:srgbClr val="000000"/>
              </a:solidFill>
              <a:latin typeface="Arial"/>
              <a:ea typeface="Arial"/>
              <a:cs typeface="Arial"/>
              <a:sym typeface="Arial"/>
            </a:endParaRPr>
          </a:p>
        </p:txBody>
      </p:sp>
      <p:pic>
        <p:nvPicPr>
          <p:cNvPr id="91" name="Google Shape;91;p15"/>
          <p:cNvPicPr preferRelativeResize="0"/>
          <p:nvPr/>
        </p:nvPicPr>
        <p:blipFill>
          <a:blip r:embed="rId4">
            <a:alphaModFix/>
          </a:blip>
          <a:stretch>
            <a:fillRect/>
          </a:stretch>
        </p:blipFill>
        <p:spPr>
          <a:xfrm>
            <a:off x="5431908" y="1360789"/>
            <a:ext cx="2708618" cy="27086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25" y="5009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1</a:t>
            </a:r>
            <a:endParaRPr/>
          </a:p>
        </p:txBody>
      </p:sp>
      <p:sp>
        <p:nvSpPr>
          <p:cNvPr id="97" name="Google Shape;97;p16"/>
          <p:cNvSpPr txBox="1"/>
          <p:nvPr>
            <p:ph idx="2" type="body"/>
          </p:nvPr>
        </p:nvSpPr>
        <p:spPr>
          <a:xfrm>
            <a:off x="311700" y="1209975"/>
            <a:ext cx="3706500" cy="3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In the last unit, you should have written several classes that comprise the </a:t>
            </a:r>
            <a:r>
              <a:rPr b="1" i="1" lang="en" sz="1200">
                <a:solidFill>
                  <a:srgbClr val="EA9999"/>
                </a:solidFill>
              </a:rPr>
              <a:t>core</a:t>
            </a:r>
            <a:r>
              <a:rPr lang="en" sz="1200">
                <a:solidFill>
                  <a:srgbClr val="EA9999"/>
                </a:solidFill>
              </a:rPr>
              <a:t> </a:t>
            </a:r>
            <a:r>
              <a:rPr lang="en" sz="1200"/>
              <a:t>of a GvT game including at least:</a:t>
            </a:r>
            <a:endParaRPr sz="1200"/>
          </a:p>
          <a:p>
            <a:pPr indent="-304800" lvl="0" marL="457200" rtl="0" algn="l">
              <a:spcBef>
                <a:spcPts val="0"/>
              </a:spcBef>
              <a:spcAft>
                <a:spcPts val="0"/>
              </a:spcAft>
              <a:buSzPts val="1200"/>
              <a:buFont typeface="Consolas"/>
              <a:buChar char="●"/>
            </a:pPr>
            <a:r>
              <a:rPr lang="en" sz="1200">
                <a:latin typeface="Consolas"/>
                <a:ea typeface="Consolas"/>
                <a:cs typeface="Consolas"/>
                <a:sym typeface="Consolas"/>
              </a:rPr>
              <a:t>Power</a:t>
            </a:r>
            <a:endParaRPr sz="1200">
              <a:latin typeface="Consolas"/>
              <a:ea typeface="Consolas"/>
              <a:cs typeface="Consolas"/>
              <a:sym typeface="Consolas"/>
            </a:endParaRPr>
          </a:p>
          <a:p>
            <a:pPr indent="-304800" lvl="0" marL="457200" rtl="0" algn="l">
              <a:spcBef>
                <a:spcPts val="0"/>
              </a:spcBef>
              <a:spcAft>
                <a:spcPts val="0"/>
              </a:spcAft>
              <a:buSzPts val="1200"/>
              <a:buFont typeface="Consolas"/>
              <a:buChar char="●"/>
            </a:pPr>
            <a:r>
              <a:rPr lang="en" sz="1200">
                <a:latin typeface="Consolas"/>
                <a:ea typeface="Consolas"/>
                <a:cs typeface="Consolas"/>
                <a:sym typeface="Consolas"/>
              </a:rPr>
              <a:t>Card</a:t>
            </a:r>
            <a:endParaRPr sz="1200">
              <a:latin typeface="Consolas"/>
              <a:ea typeface="Consolas"/>
              <a:cs typeface="Consolas"/>
              <a:sym typeface="Consolas"/>
            </a:endParaRPr>
          </a:p>
          <a:p>
            <a:pPr indent="-304800" lvl="0" marL="457200" rtl="0" algn="l">
              <a:spcBef>
                <a:spcPts val="0"/>
              </a:spcBef>
              <a:spcAft>
                <a:spcPts val="0"/>
              </a:spcAft>
              <a:buSzPts val="1200"/>
              <a:buFont typeface="Consolas"/>
              <a:buChar char="●"/>
            </a:pPr>
            <a:r>
              <a:rPr lang="en" sz="1200">
                <a:latin typeface="Consolas"/>
                <a:ea typeface="Consolas"/>
                <a:cs typeface="Consolas"/>
                <a:sym typeface="Consolas"/>
              </a:rPr>
              <a:t>Player</a:t>
            </a:r>
            <a:endParaRPr sz="1200">
              <a:latin typeface="Consolas"/>
              <a:ea typeface="Consolas"/>
              <a:cs typeface="Consolas"/>
              <a:sym typeface="Consolas"/>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Recall that a </a:t>
            </a:r>
            <a:r>
              <a:rPr i="1" lang="en" sz="1200"/>
              <a:t>power</a:t>
            </a:r>
            <a:r>
              <a:rPr lang="en" sz="1200"/>
              <a:t> has at least three attributes: a </a:t>
            </a:r>
            <a:r>
              <a:rPr b="1" i="1" lang="en" sz="1200">
                <a:solidFill>
                  <a:srgbClr val="EA9999"/>
                </a:solidFill>
              </a:rPr>
              <a:t>name</a:t>
            </a:r>
            <a:r>
              <a:rPr lang="en" sz="1200"/>
              <a:t>, a </a:t>
            </a:r>
            <a:r>
              <a:rPr b="1" i="1" lang="en" sz="1200">
                <a:solidFill>
                  <a:srgbClr val="EA9999"/>
                </a:solidFill>
              </a:rPr>
              <a:t>description</a:t>
            </a:r>
            <a:r>
              <a:rPr lang="en" sz="1200"/>
              <a:t>, and a</a:t>
            </a:r>
            <a:r>
              <a:rPr lang="en" sz="1200">
                <a:solidFill>
                  <a:srgbClr val="EA9999"/>
                </a:solidFill>
              </a:rPr>
              <a:t> </a:t>
            </a:r>
            <a:r>
              <a:rPr b="1" i="1" lang="en" sz="1200">
                <a:solidFill>
                  <a:srgbClr val="EA9999"/>
                </a:solidFill>
              </a:rPr>
              <a:t>power function</a:t>
            </a:r>
            <a:r>
              <a:rPr lang="en" sz="1200"/>
              <a:t>. Some powers are also </a:t>
            </a:r>
            <a:r>
              <a:rPr b="1" i="1" lang="en" sz="1200">
                <a:solidFill>
                  <a:srgbClr val="EA9999"/>
                </a:solidFill>
              </a:rPr>
              <a:t>single use</a:t>
            </a:r>
            <a:r>
              <a:rPr b="1" lang="en" sz="1200"/>
              <a:t>.</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Work together with your team to write the class using proper </a:t>
            </a:r>
            <a:r>
              <a:rPr b="1" i="1" lang="en" sz="1200">
                <a:solidFill>
                  <a:srgbClr val="EA9999"/>
                </a:solidFill>
              </a:rPr>
              <a:t>encapsulation</a:t>
            </a:r>
            <a:r>
              <a:rPr lang="en" sz="1200"/>
              <a:t>, meaning that all of the fields should be </a:t>
            </a:r>
            <a:r>
              <a:rPr b="1" i="1" lang="en" sz="1200">
                <a:solidFill>
                  <a:srgbClr val="EA9999"/>
                </a:solidFill>
              </a:rPr>
              <a:t>private</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Do not worry about methods yet.</a:t>
            </a:r>
            <a:endParaRPr sz="1200"/>
          </a:p>
        </p:txBody>
      </p:sp>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6"/>
          <p:cNvSpPr txBox="1"/>
          <p:nvPr/>
        </p:nvSpPr>
        <p:spPr>
          <a:xfrm>
            <a:off x="4451050" y="281575"/>
            <a:ext cx="4317000" cy="471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5188525" y="1961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2</a:t>
            </a:r>
            <a:endParaRPr/>
          </a:p>
        </p:txBody>
      </p:sp>
      <p:sp>
        <p:nvSpPr>
          <p:cNvPr id="105" name="Google Shape;105;p17"/>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7"/>
          <p:cNvSpPr txBox="1"/>
          <p:nvPr>
            <p:ph idx="2" type="body"/>
          </p:nvPr>
        </p:nvSpPr>
        <p:spPr>
          <a:xfrm>
            <a:off x="5188500" y="905175"/>
            <a:ext cx="3706500" cy="384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A </a:t>
            </a:r>
            <a:r>
              <a:rPr b="1" i="1" lang="en" sz="1100">
                <a:solidFill>
                  <a:srgbClr val="EA9999"/>
                </a:solidFill>
              </a:rPr>
              <a:t>power function</a:t>
            </a:r>
            <a:r>
              <a:rPr lang="en" sz="1100">
                <a:solidFill>
                  <a:srgbClr val="EA9999"/>
                </a:solidFill>
              </a:rPr>
              <a:t> </a:t>
            </a:r>
            <a:r>
              <a:rPr lang="en" sz="1100">
                <a:solidFill>
                  <a:schemeClr val="lt1"/>
                </a:solidFill>
              </a:rPr>
              <a:t>may affect a </a:t>
            </a:r>
            <a:r>
              <a:rPr b="1" i="1" lang="en" sz="1100">
                <a:solidFill>
                  <a:srgbClr val="EA9999"/>
                </a:solidFill>
              </a:rPr>
              <a:t>card</a:t>
            </a:r>
            <a:r>
              <a:rPr lang="en" sz="1100">
                <a:solidFill>
                  <a:srgbClr val="EA9999"/>
                </a:solidFill>
              </a:rPr>
              <a:t> </a:t>
            </a:r>
            <a:r>
              <a:rPr lang="en" sz="1100">
                <a:solidFill>
                  <a:schemeClr val="lt1"/>
                </a:solidFill>
              </a:rPr>
              <a:t>(e.g. by adding to the card's health or attack power) and/or the </a:t>
            </a:r>
            <a:r>
              <a:rPr b="1" i="1" lang="en" sz="1100">
                <a:solidFill>
                  <a:srgbClr val="EA9999"/>
                </a:solidFill>
              </a:rPr>
              <a:t>player</a:t>
            </a:r>
            <a:r>
              <a:rPr lang="en" sz="1100">
                <a:solidFill>
                  <a:srgbClr val="EA9999"/>
                </a:solidFill>
              </a:rPr>
              <a:t> </a:t>
            </a:r>
            <a:r>
              <a:rPr lang="en" sz="1100">
                <a:solidFill>
                  <a:schemeClr val="lt1"/>
                </a:solidFill>
              </a:rPr>
              <a:t>(e.g. by adding to the player's the score or resource points). Because of this, </a:t>
            </a:r>
            <a:r>
              <a:rPr b="1" i="1" lang="en" sz="1100">
                <a:solidFill>
                  <a:srgbClr val="EA9999"/>
                </a:solidFill>
              </a:rPr>
              <a:t>both </a:t>
            </a:r>
            <a:r>
              <a:rPr lang="en" sz="1100">
                <a:solidFill>
                  <a:schemeClr val="lt1"/>
                </a:solidFill>
              </a:rPr>
              <a:t>the card and player must be passed into the function when it is called.</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Some power functions only activate under certain circumstances (e.g. the card is under 25% health). The function should return </a:t>
            </a:r>
            <a:r>
              <a:rPr lang="en" sz="1100">
                <a:solidFill>
                  <a:srgbClr val="EA9999"/>
                </a:solidFill>
                <a:latin typeface="Consolas"/>
                <a:ea typeface="Consolas"/>
                <a:cs typeface="Consolas"/>
                <a:sym typeface="Consolas"/>
              </a:rPr>
              <a:t>True</a:t>
            </a:r>
            <a:r>
              <a:rPr lang="en" sz="1100">
                <a:solidFill>
                  <a:schemeClr val="lt1"/>
                </a:solidFill>
              </a:rPr>
              <a:t> if it activates and </a:t>
            </a:r>
            <a:r>
              <a:rPr lang="en" sz="1100">
                <a:solidFill>
                  <a:srgbClr val="EA9999"/>
                </a:solidFill>
                <a:latin typeface="Consolas"/>
                <a:ea typeface="Consolas"/>
                <a:cs typeface="Consolas"/>
                <a:sym typeface="Consolas"/>
              </a:rPr>
              <a:t>False</a:t>
            </a:r>
            <a:r>
              <a:rPr lang="en" sz="1100">
                <a:solidFill>
                  <a:schemeClr val="lt1"/>
                </a:solidFill>
              </a:rPr>
              <a:t> otherwise.</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t>A </a:t>
            </a:r>
            <a:r>
              <a:rPr b="1" i="1" lang="en" sz="1100">
                <a:solidFill>
                  <a:srgbClr val="EA9999"/>
                </a:solidFill>
              </a:rPr>
              <a:t>power</a:t>
            </a:r>
            <a:r>
              <a:rPr lang="en" sz="1100">
                <a:solidFill>
                  <a:srgbClr val="EA9999"/>
                </a:solidFill>
              </a:rPr>
              <a:t> </a:t>
            </a:r>
            <a:r>
              <a:rPr lang="en" sz="1100"/>
              <a:t>may be </a:t>
            </a:r>
            <a:r>
              <a:rPr b="1" i="1" lang="en" sz="1100">
                <a:solidFill>
                  <a:srgbClr val="EA9999"/>
                </a:solidFill>
              </a:rPr>
              <a:t>activated</a:t>
            </a:r>
            <a:r>
              <a:rPr lang="en" sz="1100"/>
              <a:t>. This </a:t>
            </a:r>
            <a:r>
              <a:rPr lang="en" sz="1100">
                <a:solidFill>
                  <a:srgbClr val="EA9999"/>
                </a:solidFill>
              </a:rPr>
              <a:t>does not</a:t>
            </a:r>
            <a:r>
              <a:rPr lang="en" sz="1100"/>
              <a:t> mean that its power function will be called! Some powers are </a:t>
            </a:r>
            <a:r>
              <a:rPr b="1" i="1" lang="en" sz="1100">
                <a:solidFill>
                  <a:srgbClr val="EA9999"/>
                </a:solidFill>
              </a:rPr>
              <a:t>single-use</a:t>
            </a:r>
            <a:r>
              <a:rPr lang="en" sz="1100"/>
              <a:t>, and so the power will need to check for that. In the space to the left, write the method that should be called when a power is activated.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Then, write the corresponding method that is called on the </a:t>
            </a:r>
            <a:r>
              <a:rPr b="1" i="1" lang="en" sz="1100">
                <a:solidFill>
                  <a:srgbClr val="EA9999"/>
                </a:solidFill>
              </a:rPr>
              <a:t>card</a:t>
            </a:r>
            <a:r>
              <a:rPr lang="en" sz="1100">
                <a:solidFill>
                  <a:srgbClr val="EA9999"/>
                </a:solidFill>
              </a:rPr>
              <a:t> </a:t>
            </a:r>
            <a:r>
              <a:rPr lang="en" sz="1100"/>
              <a:t>to activate its power. Remember that the card may not have a power!</a:t>
            </a:r>
            <a:endParaRPr sz="1100"/>
          </a:p>
        </p:txBody>
      </p:sp>
      <p:sp>
        <p:nvSpPr>
          <p:cNvPr id="107" name="Google Shape;107;p17"/>
          <p:cNvSpPr txBox="1"/>
          <p:nvPr/>
        </p:nvSpPr>
        <p:spPr>
          <a:xfrm>
            <a:off x="412450" y="281575"/>
            <a:ext cx="4317000" cy="438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class Power: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 write the power's activate function. this</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 may or may not call its power function!</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class Card: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 write the card's activate function. this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 should activate its power (or try to)</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25" y="1961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3</a:t>
            </a:r>
            <a:endParaRPr/>
          </a:p>
        </p:txBody>
      </p:sp>
      <p:sp>
        <p:nvSpPr>
          <p:cNvPr id="113" name="Google Shape;113;p18"/>
          <p:cNvSpPr txBox="1"/>
          <p:nvPr>
            <p:ph idx="12" type="sldNum"/>
          </p:nvPr>
        </p:nvSpPr>
        <p:spPr>
          <a:xfrm>
            <a:off x="8472458" y="471973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8"/>
          <p:cNvSpPr txBox="1"/>
          <p:nvPr>
            <p:ph idx="2" type="body"/>
          </p:nvPr>
        </p:nvSpPr>
        <p:spPr>
          <a:xfrm>
            <a:off x="311700" y="1059775"/>
            <a:ext cx="3706500" cy="257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When players do battle against each other, the </a:t>
            </a:r>
            <a:r>
              <a:rPr b="1" i="1" lang="en" sz="1200">
                <a:solidFill>
                  <a:srgbClr val="EA9999"/>
                </a:solidFill>
              </a:rPr>
              <a:t>total damage</a:t>
            </a:r>
            <a:r>
              <a:rPr lang="en" sz="1200"/>
              <a:t> for each battalion is determined at the start of battle. This is the </a:t>
            </a:r>
            <a:r>
              <a:rPr b="1" i="1" lang="en" sz="1200">
                <a:solidFill>
                  <a:srgbClr val="EA9999"/>
                </a:solidFill>
              </a:rPr>
              <a:t>sum</a:t>
            </a:r>
            <a:r>
              <a:rPr lang="en" sz="1200">
                <a:solidFill>
                  <a:srgbClr val="EA9999"/>
                </a:solidFill>
              </a:rPr>
              <a:t> </a:t>
            </a:r>
            <a:r>
              <a:rPr lang="en" sz="1200"/>
              <a:t>of the </a:t>
            </a:r>
            <a:r>
              <a:rPr b="1" i="1" lang="en" sz="1200">
                <a:solidFill>
                  <a:srgbClr val="EA9999"/>
                </a:solidFill>
              </a:rPr>
              <a:t>attack power</a:t>
            </a:r>
            <a:r>
              <a:rPr lang="en" sz="1200"/>
              <a:t> of all of the player's cards currently in play.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Write the method that computes the player's total damage at the start of battle. You may assume that this will be a method called on the </a:t>
            </a:r>
            <a:r>
              <a:rPr b="1" i="1" lang="en" sz="1200">
                <a:solidFill>
                  <a:srgbClr val="EA9999"/>
                </a:solidFill>
              </a:rPr>
              <a:t>player</a:t>
            </a:r>
            <a:r>
              <a:rPr lang="en" sz="1200">
                <a:solidFill>
                  <a:srgbClr val="EA9999"/>
                </a:solidFill>
              </a:rPr>
              <a:t> </a:t>
            </a:r>
            <a:r>
              <a:rPr lang="en" sz="1200"/>
              <a:t>class and that the </a:t>
            </a:r>
            <a:r>
              <a:rPr b="1" i="1" lang="en" sz="1200">
                <a:solidFill>
                  <a:srgbClr val="EA9999"/>
                </a:solidFill>
              </a:rPr>
              <a:t>card</a:t>
            </a:r>
            <a:r>
              <a:rPr lang="en" sz="1200">
                <a:solidFill>
                  <a:srgbClr val="EA9999"/>
                </a:solidFill>
              </a:rPr>
              <a:t> </a:t>
            </a:r>
            <a:r>
              <a:rPr lang="en" sz="1200"/>
              <a:t>class defines the accessor(s) needed to get the card's </a:t>
            </a:r>
            <a:r>
              <a:rPr b="1" i="1" lang="en" sz="1200">
                <a:solidFill>
                  <a:srgbClr val="EA9999"/>
                </a:solidFill>
              </a:rPr>
              <a:t>attack power</a:t>
            </a:r>
            <a:r>
              <a:rPr lang="en" sz="1200"/>
              <a:t>.</a:t>
            </a:r>
            <a:endParaRPr sz="1200"/>
          </a:p>
        </p:txBody>
      </p:sp>
      <p:sp>
        <p:nvSpPr>
          <p:cNvPr id="115" name="Google Shape;115;p18"/>
          <p:cNvSpPr txBox="1"/>
          <p:nvPr/>
        </p:nvSpPr>
        <p:spPr>
          <a:xfrm>
            <a:off x="4451050" y="281575"/>
            <a:ext cx="4317000" cy="471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9"/>
          <p:cNvSpPr txBox="1"/>
          <p:nvPr>
            <p:ph type="title"/>
          </p:nvPr>
        </p:nvSpPr>
        <p:spPr>
          <a:xfrm>
            <a:off x="5192225" y="1199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4</a:t>
            </a:r>
            <a:endParaRPr/>
          </a:p>
        </p:txBody>
      </p:sp>
      <p:sp>
        <p:nvSpPr>
          <p:cNvPr id="122" name="Google Shape;122;p19"/>
          <p:cNvSpPr txBox="1"/>
          <p:nvPr>
            <p:ph idx="2" type="body"/>
          </p:nvPr>
        </p:nvSpPr>
        <p:spPr>
          <a:xfrm>
            <a:off x="5014350" y="752775"/>
            <a:ext cx="3940800" cy="411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When a </a:t>
            </a:r>
            <a:r>
              <a:rPr b="1" i="1" lang="en" sz="1200">
                <a:solidFill>
                  <a:srgbClr val="EA9999"/>
                </a:solidFill>
              </a:rPr>
              <a:t>card</a:t>
            </a:r>
            <a:r>
              <a:rPr lang="en" sz="1200">
                <a:solidFill>
                  <a:srgbClr val="EA9999"/>
                </a:solidFill>
              </a:rPr>
              <a:t> </a:t>
            </a:r>
            <a:r>
              <a:rPr lang="en" sz="1200"/>
              <a:t>sustains damage, the damage is subtracted from the card's current </a:t>
            </a:r>
            <a:r>
              <a:rPr b="1" i="1" lang="en" sz="1200">
                <a:solidFill>
                  <a:srgbClr val="EA9999"/>
                </a:solidFill>
              </a:rPr>
              <a:t>health</a:t>
            </a:r>
            <a:r>
              <a:rPr lang="en" sz="1200"/>
              <a:t>. If the card's health is reduced to </a:t>
            </a:r>
            <a:r>
              <a:rPr lang="en" sz="1200">
                <a:solidFill>
                  <a:srgbClr val="EA9999"/>
                </a:solidFill>
              </a:rPr>
              <a:t>0</a:t>
            </a:r>
            <a:r>
              <a:rPr lang="en" sz="1200"/>
              <a:t>, it is </a:t>
            </a:r>
            <a:r>
              <a:rPr b="1" i="1" lang="en" sz="1200">
                <a:solidFill>
                  <a:srgbClr val="EA9999"/>
                </a:solidFill>
              </a:rPr>
              <a:t>defeated</a:t>
            </a:r>
            <a:r>
              <a:rPr lang="en" sz="1200"/>
              <a:t>. Any </a:t>
            </a:r>
            <a:r>
              <a:rPr b="1" i="1" lang="en" sz="1200">
                <a:solidFill>
                  <a:srgbClr val="EA9999"/>
                </a:solidFill>
              </a:rPr>
              <a:t>leftover </a:t>
            </a:r>
            <a:r>
              <a:rPr b="1" i="1" lang="en" sz="1200">
                <a:solidFill>
                  <a:srgbClr val="EA9999"/>
                </a:solidFill>
              </a:rPr>
              <a:t>damage</a:t>
            </a:r>
            <a:r>
              <a:rPr lang="en" sz="1200"/>
              <a:t> is </a:t>
            </a:r>
            <a:r>
              <a:rPr b="1" i="1" lang="en" sz="1200">
                <a:solidFill>
                  <a:srgbClr val="EA9999"/>
                </a:solidFill>
              </a:rPr>
              <a:t>returned</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example, if the damage is </a:t>
            </a:r>
            <a:r>
              <a:rPr lang="en" sz="1200">
                <a:solidFill>
                  <a:srgbClr val="EA9999"/>
                </a:solidFill>
              </a:rPr>
              <a:t>8</a:t>
            </a:r>
            <a:r>
              <a:rPr lang="en" sz="1200"/>
              <a:t> and the card's current health is </a:t>
            </a:r>
            <a:r>
              <a:rPr lang="en" sz="1200">
                <a:solidFill>
                  <a:srgbClr val="EA9999"/>
                </a:solidFill>
              </a:rPr>
              <a:t>5</a:t>
            </a:r>
            <a:r>
              <a:rPr lang="en" sz="1200"/>
              <a:t>, the health is reduced to </a:t>
            </a:r>
            <a:r>
              <a:rPr lang="en" sz="1200">
                <a:solidFill>
                  <a:srgbClr val="EA9999"/>
                </a:solidFill>
              </a:rPr>
              <a:t>0</a:t>
            </a:r>
            <a:r>
              <a:rPr lang="en" sz="1200"/>
              <a:t> and the leftover damage returned is </a:t>
            </a:r>
            <a:r>
              <a:rPr lang="en" sz="1200">
                <a:solidFill>
                  <a:srgbClr val="EA9999"/>
                </a:solidFill>
              </a:rPr>
              <a:t>3</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Write the method that is called on a </a:t>
            </a:r>
            <a:r>
              <a:rPr b="1" i="1" lang="en" sz="1200">
                <a:solidFill>
                  <a:srgbClr val="EA9999"/>
                </a:solidFill>
              </a:rPr>
              <a:t>card</a:t>
            </a:r>
            <a:r>
              <a:rPr lang="en" sz="1200">
                <a:solidFill>
                  <a:srgbClr val="EA9999"/>
                </a:solidFill>
              </a:rPr>
              <a:t> </a:t>
            </a:r>
            <a:r>
              <a:rPr lang="en" sz="1200"/>
              <a:t>when it takes damage in battle.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u="sng"/>
              <a:t>Time permitting</a:t>
            </a:r>
            <a:r>
              <a:rPr lang="en" sz="1200"/>
              <a:t>, write the function that is called on the </a:t>
            </a:r>
            <a:r>
              <a:rPr b="1" i="1" lang="en" sz="1200">
                <a:solidFill>
                  <a:srgbClr val="EA9999"/>
                </a:solidFill>
              </a:rPr>
              <a:t>player</a:t>
            </a:r>
            <a:r>
              <a:rPr lang="en" sz="1200">
                <a:solidFill>
                  <a:srgbClr val="EA9999"/>
                </a:solidFill>
              </a:rPr>
              <a:t> </a:t>
            </a:r>
            <a:r>
              <a:rPr lang="en" sz="1200"/>
              <a:t>to damage its entire battalion. You may assume that the card class defines the accessor(s) needed to get the card's </a:t>
            </a:r>
            <a:r>
              <a:rPr b="1" i="1" lang="en" sz="1200">
                <a:solidFill>
                  <a:srgbClr val="EA9999"/>
                </a:solidFill>
              </a:rPr>
              <a:t>current health</a:t>
            </a:r>
            <a:r>
              <a:rPr lang="en" sz="1200"/>
              <a:t>. Cards that are defeated are removed from the battalion.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now, do not worry about subtracting remaining damage from the player's score.</a:t>
            </a:r>
            <a:endParaRPr sz="1200"/>
          </a:p>
        </p:txBody>
      </p:sp>
      <p:sp>
        <p:nvSpPr>
          <p:cNvPr id="123" name="Google Shape;123;p19"/>
          <p:cNvSpPr txBox="1"/>
          <p:nvPr>
            <p:ph idx="1" type="body"/>
          </p:nvPr>
        </p:nvSpPr>
        <p:spPr>
          <a:xfrm>
            <a:off x="453675" y="272325"/>
            <a:ext cx="4166400" cy="4432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class Card: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 write the function to damage a card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class Player: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 write the function to damage the battalion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457200" lvl="0" marL="45720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