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Roboto"/>
      <p:regular r:id="rId14"/>
      <p:bold r:id="rId15"/>
      <p:italic r:id="rId16"/>
      <p:boldItalic r:id="rId17"/>
    </p:embeddedFont>
    <p:embeddedFont>
      <p:font typeface="Merriweather"/>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8DA1DBC-AB90-4A7F-843E-A0FB9A640A44}">
  <a:tblStyle styleId="{58DA1DBC-AB90-4A7F-843E-A0FB9A640A4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Merriweather-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slideMaster" Target="slideMasters/slideMaster1.xml"/><Relationship Id="rId19" Type="http://schemas.openxmlformats.org/officeDocument/2006/relationships/font" Target="fonts/Merriweather-bold.fntdata"/><Relationship Id="rId6" Type="http://schemas.openxmlformats.org/officeDocument/2006/relationships/notesMaster" Target="notesMasters/notesMaster1.xml"/><Relationship Id="rId18" Type="http://schemas.openxmlformats.org/officeDocument/2006/relationships/font" Target="fonts/Merriweather-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8b6744271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b6744271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9e78deb3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9e78deb3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391ae5b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a391ae5b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8b6744271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b6744271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39a0019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39a0019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8222470a82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222470a82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8b0956d2b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b0956d2b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8" name="Shape 58"/>
        <p:cNvGrpSpPr/>
        <p:nvPr/>
      </p:nvGrpSpPr>
      <p:grpSpPr>
        <a:xfrm>
          <a:off x="0" y="0"/>
          <a:ext cx="0" cy="0"/>
          <a:chOff x="0" y="0"/>
          <a:chExt cx="0" cy="0"/>
        </a:xfrm>
      </p:grpSpPr>
      <p:sp>
        <p:nvSpPr>
          <p:cNvPr id="59" name="Google Shape;59;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125" y="0"/>
            <a:ext cx="4316900" cy="4887028"/>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25" y="500925"/>
            <a:ext cx="3706500" cy="638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3" name="Google Shape;23;p4"/>
          <p:cNvSpPr txBox="1"/>
          <p:nvPr>
            <p:ph idx="1" type="body"/>
          </p:nvPr>
        </p:nvSpPr>
        <p:spPr>
          <a:xfrm>
            <a:off x="4644675" y="500925"/>
            <a:ext cx="4166400" cy="4432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5" name="Google Shape;25;p4"/>
          <p:cNvSpPr txBox="1"/>
          <p:nvPr>
            <p:ph idx="2" type="body"/>
          </p:nvPr>
        </p:nvSpPr>
        <p:spPr>
          <a:xfrm>
            <a:off x="315425" y="1286175"/>
            <a:ext cx="3706500" cy="26973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rgbClr val="FFFFFF"/>
              </a:buClr>
              <a:buSzPts val="1300"/>
              <a:buChar char="●"/>
              <a:defRPr>
                <a:solidFill>
                  <a:srgbClr val="FFFFFF"/>
                </a:solidFill>
              </a:defRPr>
            </a:lvl1pPr>
            <a:lvl2pPr indent="-298450" lvl="1" marL="914400">
              <a:spcBef>
                <a:spcPts val="1600"/>
              </a:spcBef>
              <a:spcAft>
                <a:spcPts val="0"/>
              </a:spcAft>
              <a:buClr>
                <a:srgbClr val="FFFFFF"/>
              </a:buClr>
              <a:buSzPts val="1100"/>
              <a:buChar char="○"/>
              <a:defRPr>
                <a:solidFill>
                  <a:srgbClr val="FFFFFF"/>
                </a:solidFill>
              </a:defRPr>
            </a:lvl2pPr>
            <a:lvl3pPr indent="-298450" lvl="2" marL="1371600">
              <a:spcBef>
                <a:spcPts val="1600"/>
              </a:spcBef>
              <a:spcAft>
                <a:spcPts val="0"/>
              </a:spcAft>
              <a:buClr>
                <a:srgbClr val="FFFFFF"/>
              </a:buClr>
              <a:buSzPts val="1100"/>
              <a:buChar char="■"/>
              <a:defRPr>
                <a:solidFill>
                  <a:srgbClr val="FFFFFF"/>
                </a:solidFill>
              </a:defRPr>
            </a:lvl3pPr>
            <a:lvl4pPr indent="-298450" lvl="3" marL="1828800">
              <a:spcBef>
                <a:spcPts val="1600"/>
              </a:spcBef>
              <a:spcAft>
                <a:spcPts val="0"/>
              </a:spcAft>
              <a:buClr>
                <a:srgbClr val="FFFFFF"/>
              </a:buClr>
              <a:buSzPts val="1100"/>
              <a:buChar char="●"/>
              <a:defRPr>
                <a:solidFill>
                  <a:srgbClr val="FFFFFF"/>
                </a:solidFill>
              </a:defRPr>
            </a:lvl4pPr>
            <a:lvl5pPr indent="-298450" lvl="4" marL="2286000">
              <a:spcBef>
                <a:spcPts val="1600"/>
              </a:spcBef>
              <a:spcAft>
                <a:spcPts val="0"/>
              </a:spcAft>
              <a:buClr>
                <a:srgbClr val="FFFFFF"/>
              </a:buClr>
              <a:buSzPts val="1100"/>
              <a:buChar char="○"/>
              <a:defRPr>
                <a:solidFill>
                  <a:srgbClr val="FFFFFF"/>
                </a:solidFill>
              </a:defRPr>
            </a:lvl5pPr>
            <a:lvl6pPr indent="-298450" lvl="5" marL="2743200">
              <a:spcBef>
                <a:spcPts val="1600"/>
              </a:spcBef>
              <a:spcAft>
                <a:spcPts val="0"/>
              </a:spcAft>
              <a:buClr>
                <a:srgbClr val="FFFFFF"/>
              </a:buClr>
              <a:buSzPts val="1100"/>
              <a:buChar char="■"/>
              <a:defRPr>
                <a:solidFill>
                  <a:srgbClr val="FFFFFF"/>
                </a:solidFill>
              </a:defRPr>
            </a:lvl6pPr>
            <a:lvl7pPr indent="-298450" lvl="6" marL="3200400">
              <a:spcBef>
                <a:spcPts val="1600"/>
              </a:spcBef>
              <a:spcAft>
                <a:spcPts val="0"/>
              </a:spcAft>
              <a:buClr>
                <a:srgbClr val="FFFFFF"/>
              </a:buClr>
              <a:buSzPts val="1100"/>
              <a:buChar char="●"/>
              <a:defRPr>
                <a:solidFill>
                  <a:srgbClr val="FFFFFF"/>
                </a:solidFill>
              </a:defRPr>
            </a:lvl7pPr>
            <a:lvl8pPr indent="-298450" lvl="7" marL="3657600">
              <a:spcBef>
                <a:spcPts val="1600"/>
              </a:spcBef>
              <a:spcAft>
                <a:spcPts val="0"/>
              </a:spcAft>
              <a:buClr>
                <a:srgbClr val="FFFFFF"/>
              </a:buClr>
              <a:buSzPts val="1100"/>
              <a:buChar char="○"/>
              <a:defRPr>
                <a:solidFill>
                  <a:srgbClr val="FFFFFF"/>
                </a:solidFill>
              </a:defRPr>
            </a:lvl8pPr>
            <a:lvl9pPr indent="-298450" lvl="8" marL="4114800">
              <a:spcBef>
                <a:spcPts val="1600"/>
              </a:spcBef>
              <a:spcAft>
                <a:spcPts val="1600"/>
              </a:spcAft>
              <a:buClr>
                <a:srgbClr val="FFFFFF"/>
              </a:buClr>
              <a:buSzPts val="1100"/>
              <a:buChar char="■"/>
              <a:defRPr>
                <a:solidFill>
                  <a:srgbClr val="FFFFFF"/>
                </a:solidFill>
              </a:defRPr>
            </a:lvl9pPr>
          </a:lstStyle>
          <a:p/>
        </p:txBody>
      </p:sp>
      <p:sp>
        <p:nvSpPr>
          <p:cNvPr id="26" name="Google Shape;26;p4"/>
          <p:cNvSpPr txBox="1"/>
          <p:nvPr>
            <p:ph idx="3" type="body"/>
          </p:nvPr>
        </p:nvSpPr>
        <p:spPr>
          <a:xfrm>
            <a:off x="315425" y="4089650"/>
            <a:ext cx="3706500" cy="808200"/>
          </a:xfrm>
          <a:prstGeom prst="rect">
            <a:avLst/>
          </a:prstGeom>
          <a:solidFill>
            <a:srgbClr val="FFF2CC"/>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lvl1pPr indent="-311150" lvl="0" marL="45720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indent="-298450" lvl="1" marL="9144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indent="-298450" lvl="2" marL="13716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indent="-298450" lvl="3" marL="18288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indent="-298450" lvl="4" marL="22860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indent="-298450" lvl="5" marL="27432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indent="-298450" lvl="6" marL="32004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indent="-298450" lvl="7" marL="36576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indent="-298450" lvl="8" marL="41148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0" name="Google Shape;30;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6" name="Google Shape;36;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p:nvPr/>
        </p:nvSpPr>
        <p:spPr>
          <a:xfrm>
            <a:off x="4839900" y="0"/>
            <a:ext cx="4316900" cy="4887028"/>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40" name="Google Shape;40;p7"/>
          <p:cNvSpPr txBox="1"/>
          <p:nvPr>
            <p:ph idx="12" type="sldNum"/>
          </p:nvPr>
        </p:nvSpPr>
        <p:spPr>
          <a:xfrm>
            <a:off x="90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1" name="Google Shape;41;p7"/>
          <p:cNvSpPr txBox="1"/>
          <p:nvPr>
            <p:ph type="title"/>
          </p:nvPr>
        </p:nvSpPr>
        <p:spPr>
          <a:xfrm>
            <a:off x="5264725" y="500925"/>
            <a:ext cx="3706500" cy="638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2" name="Google Shape;42;p7"/>
          <p:cNvSpPr txBox="1"/>
          <p:nvPr>
            <p:ph idx="1" type="body"/>
          </p:nvPr>
        </p:nvSpPr>
        <p:spPr>
          <a:xfrm>
            <a:off x="301275" y="500925"/>
            <a:ext cx="4166400" cy="4432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43" name="Google Shape;43;p7"/>
          <p:cNvSpPr txBox="1"/>
          <p:nvPr>
            <p:ph idx="2" type="body"/>
          </p:nvPr>
        </p:nvSpPr>
        <p:spPr>
          <a:xfrm>
            <a:off x="5192225" y="1286175"/>
            <a:ext cx="3706500" cy="26973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rgbClr val="FFFFFF"/>
              </a:buClr>
              <a:buSzPts val="1300"/>
              <a:buChar char="●"/>
              <a:defRPr>
                <a:solidFill>
                  <a:srgbClr val="FFFFFF"/>
                </a:solidFill>
              </a:defRPr>
            </a:lvl1pPr>
            <a:lvl2pPr indent="-298450" lvl="1" marL="914400" rtl="0">
              <a:spcBef>
                <a:spcPts val="1600"/>
              </a:spcBef>
              <a:spcAft>
                <a:spcPts val="0"/>
              </a:spcAft>
              <a:buClr>
                <a:srgbClr val="FFFFFF"/>
              </a:buClr>
              <a:buSzPts val="1100"/>
              <a:buChar char="○"/>
              <a:defRPr>
                <a:solidFill>
                  <a:srgbClr val="FFFFFF"/>
                </a:solidFill>
              </a:defRPr>
            </a:lvl2pPr>
            <a:lvl3pPr indent="-298450" lvl="2" marL="1371600" rtl="0">
              <a:spcBef>
                <a:spcPts val="1600"/>
              </a:spcBef>
              <a:spcAft>
                <a:spcPts val="0"/>
              </a:spcAft>
              <a:buClr>
                <a:srgbClr val="FFFFFF"/>
              </a:buClr>
              <a:buSzPts val="1100"/>
              <a:buChar char="■"/>
              <a:defRPr>
                <a:solidFill>
                  <a:srgbClr val="FFFFFF"/>
                </a:solidFill>
              </a:defRPr>
            </a:lvl3pPr>
            <a:lvl4pPr indent="-298450" lvl="3" marL="1828800" rtl="0">
              <a:spcBef>
                <a:spcPts val="1600"/>
              </a:spcBef>
              <a:spcAft>
                <a:spcPts val="0"/>
              </a:spcAft>
              <a:buClr>
                <a:srgbClr val="FFFFFF"/>
              </a:buClr>
              <a:buSzPts val="1100"/>
              <a:buChar char="●"/>
              <a:defRPr>
                <a:solidFill>
                  <a:srgbClr val="FFFFFF"/>
                </a:solidFill>
              </a:defRPr>
            </a:lvl4pPr>
            <a:lvl5pPr indent="-298450" lvl="4" marL="2286000" rtl="0">
              <a:spcBef>
                <a:spcPts val="1600"/>
              </a:spcBef>
              <a:spcAft>
                <a:spcPts val="0"/>
              </a:spcAft>
              <a:buClr>
                <a:srgbClr val="FFFFFF"/>
              </a:buClr>
              <a:buSzPts val="1100"/>
              <a:buChar char="○"/>
              <a:defRPr>
                <a:solidFill>
                  <a:srgbClr val="FFFFFF"/>
                </a:solidFill>
              </a:defRPr>
            </a:lvl5pPr>
            <a:lvl6pPr indent="-298450" lvl="5" marL="2743200" rtl="0">
              <a:spcBef>
                <a:spcPts val="1600"/>
              </a:spcBef>
              <a:spcAft>
                <a:spcPts val="0"/>
              </a:spcAft>
              <a:buClr>
                <a:srgbClr val="FFFFFF"/>
              </a:buClr>
              <a:buSzPts val="1100"/>
              <a:buChar char="■"/>
              <a:defRPr>
                <a:solidFill>
                  <a:srgbClr val="FFFFFF"/>
                </a:solidFill>
              </a:defRPr>
            </a:lvl6pPr>
            <a:lvl7pPr indent="-298450" lvl="6" marL="3200400" rtl="0">
              <a:spcBef>
                <a:spcPts val="1600"/>
              </a:spcBef>
              <a:spcAft>
                <a:spcPts val="0"/>
              </a:spcAft>
              <a:buClr>
                <a:srgbClr val="FFFFFF"/>
              </a:buClr>
              <a:buSzPts val="1100"/>
              <a:buChar char="●"/>
              <a:defRPr>
                <a:solidFill>
                  <a:srgbClr val="FFFFFF"/>
                </a:solidFill>
              </a:defRPr>
            </a:lvl7pPr>
            <a:lvl8pPr indent="-298450" lvl="7" marL="3657600" rtl="0">
              <a:spcBef>
                <a:spcPts val="1600"/>
              </a:spcBef>
              <a:spcAft>
                <a:spcPts val="0"/>
              </a:spcAft>
              <a:buClr>
                <a:srgbClr val="FFFFFF"/>
              </a:buClr>
              <a:buSzPts val="1100"/>
              <a:buChar char="○"/>
              <a:defRPr>
                <a:solidFill>
                  <a:srgbClr val="FFFFFF"/>
                </a:solidFill>
              </a:defRPr>
            </a:lvl8pPr>
            <a:lvl9pPr indent="-298450" lvl="8" marL="4114800" rtl="0">
              <a:spcBef>
                <a:spcPts val="1600"/>
              </a:spcBef>
              <a:spcAft>
                <a:spcPts val="1600"/>
              </a:spcAft>
              <a:buClr>
                <a:srgbClr val="FFFFFF"/>
              </a:buClr>
              <a:buSzPts val="1100"/>
              <a:buChar char="■"/>
              <a:defRPr>
                <a:solidFill>
                  <a:srgbClr val="FFFFFF"/>
                </a:solidFill>
              </a:defRPr>
            </a:lvl9pPr>
          </a:lstStyle>
          <a:p/>
        </p:txBody>
      </p:sp>
      <p:sp>
        <p:nvSpPr>
          <p:cNvPr id="44" name="Google Shape;44;p7"/>
          <p:cNvSpPr txBox="1"/>
          <p:nvPr>
            <p:ph idx="3" type="body"/>
          </p:nvPr>
        </p:nvSpPr>
        <p:spPr>
          <a:xfrm>
            <a:off x="5192225" y="4089650"/>
            <a:ext cx="3706500" cy="808200"/>
          </a:xfrm>
          <a:prstGeom prst="rect">
            <a:avLst/>
          </a:prstGeom>
          <a:solidFill>
            <a:srgbClr val="FFF2CC"/>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lvl1pPr indent="-311150" lvl="0" marL="45720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indent="-298450" lvl="1" marL="9144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indent="-298450" lvl="2" marL="13716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indent="-298450" lvl="3" marL="18288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indent="-298450" lvl="4" marL="22860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indent="-298450" lvl="5" marL="27432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indent="-298450" lvl="6" marL="32004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indent="-298450" lvl="7" marL="36576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indent="-298450" lvl="8" marL="41148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5" name="Shape 45"/>
        <p:cNvGrpSpPr/>
        <p:nvPr/>
      </p:nvGrpSpPr>
      <p:grpSpPr>
        <a:xfrm>
          <a:off x="0" y="0"/>
          <a:ext cx="0" cy="0"/>
          <a:chOff x="0" y="0"/>
          <a:chExt cx="0" cy="0"/>
        </a:xfrm>
      </p:grpSpPr>
      <p:sp>
        <p:nvSpPr>
          <p:cNvPr id="46" name="Google Shape;46;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7" name="Google Shape;4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51" name="Google Shape;51;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52" name="Google Shape;52;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3" name="Google Shape;53;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7" name="Google Shape;5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Solving Session</a:t>
            </a:r>
            <a:endParaRPr/>
          </a:p>
        </p:txBody>
      </p:sp>
      <p:sp>
        <p:nvSpPr>
          <p:cNvPr id="69" name="Google Shape;69;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0" name="Google Shape;70;p13"/>
          <p:cNvSpPr txBox="1"/>
          <p:nvPr>
            <p:ph idx="4294967295" type="body"/>
          </p:nvPr>
        </p:nvSpPr>
        <p:spPr>
          <a:xfrm>
            <a:off x="4759575" y="3528444"/>
            <a:ext cx="3706500" cy="680700"/>
          </a:xfrm>
          <a:prstGeom prst="rect">
            <a:avLst/>
          </a:prstGeom>
          <a:solidFill>
            <a:srgbClr val="FFF2CC"/>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1" name="Google Shape;71;p13"/>
          <p:cNvSpPr txBox="1"/>
          <p:nvPr>
            <p:ph idx="4294967295" type="body"/>
          </p:nvPr>
        </p:nvSpPr>
        <p:spPr>
          <a:xfrm>
            <a:off x="4759575" y="4315619"/>
            <a:ext cx="3706500" cy="680700"/>
          </a:xfrm>
          <a:prstGeom prst="rect">
            <a:avLst/>
          </a:prstGeom>
          <a:solidFill>
            <a:srgbClr val="FFF2CC"/>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Your Course Assistants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2" name="Google Shape;72;p13"/>
          <p:cNvPicPr preferRelativeResize="0"/>
          <p:nvPr/>
        </p:nvPicPr>
        <p:blipFill>
          <a:blip r:embed="rId3">
            <a:alphaModFix/>
          </a:blip>
          <a:stretch>
            <a:fillRect/>
          </a:stretch>
        </p:blipFill>
        <p:spPr>
          <a:xfrm>
            <a:off x="4759574" y="1386736"/>
            <a:ext cx="3706500" cy="2035232"/>
          </a:xfrm>
          <a:prstGeom prst="rect">
            <a:avLst/>
          </a:prstGeom>
          <a:noFill/>
          <a:ln cap="flat" cmpd="sng" w="19050">
            <a:solidFill>
              <a:srgbClr val="666666"/>
            </a:solidFill>
            <a:prstDash val="solid"/>
            <a:round/>
            <a:headEnd len="sm" w="sm" type="none"/>
            <a:tailEnd len="sm" w="sm" type="none"/>
          </a:ln>
        </p:spPr>
      </p:pic>
      <p:sp>
        <p:nvSpPr>
          <p:cNvPr id="73" name="Google Shape;73;p13"/>
          <p:cNvSpPr txBox="1"/>
          <p:nvPr/>
        </p:nvSpPr>
        <p:spPr>
          <a:xfrm>
            <a:off x="311700" y="1505700"/>
            <a:ext cx="4128000" cy="32868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The remainder of today’s class will comprise the </a:t>
            </a:r>
            <a:r>
              <a:rPr b="1" i="1" lang="en" sz="1300">
                <a:solidFill>
                  <a:srgbClr val="FF0000"/>
                </a:solidFill>
                <a:latin typeface="Roboto"/>
                <a:ea typeface="Roboto"/>
                <a:cs typeface="Roboto"/>
                <a:sym typeface="Roboto"/>
              </a:rPr>
              <a:t>problem solving session</a:t>
            </a:r>
            <a:r>
              <a:rPr lang="en" sz="1300">
                <a:solidFill>
                  <a:srgbClr val="666666"/>
                </a:solidFill>
                <a:latin typeface="Roboto"/>
                <a:ea typeface="Roboto"/>
                <a:cs typeface="Roboto"/>
                <a:sym typeface="Roboto"/>
              </a:rPr>
              <a:t> (</a:t>
            </a:r>
            <a:r>
              <a:rPr b="1" i="1" lang="en" sz="1300">
                <a:solidFill>
                  <a:srgbClr val="FF0000"/>
                </a:solidFill>
                <a:latin typeface="Roboto"/>
                <a:ea typeface="Roboto"/>
                <a:cs typeface="Roboto"/>
                <a:sym typeface="Roboto"/>
              </a:rPr>
              <a:t>PSS</a:t>
            </a:r>
            <a:r>
              <a:rPr lang="en" sz="1300">
                <a:solidFill>
                  <a:srgbClr val="666666"/>
                </a:solidFill>
                <a:latin typeface="Roboto"/>
                <a:ea typeface="Roboto"/>
                <a:cs typeface="Roboto"/>
                <a:sym typeface="Roboto"/>
              </a:rPr>
              <a:t>).</a:t>
            </a:r>
            <a:endParaRPr sz="1300">
              <a:solidFill>
                <a:srgbClr val="666666"/>
              </a:solidFill>
              <a:latin typeface="Roboto"/>
              <a:ea typeface="Roboto"/>
              <a:cs typeface="Roboto"/>
              <a:sym typeface="Roboto"/>
            </a:endParaRPr>
          </a:p>
          <a:p>
            <a:pPr indent="-311150" lvl="0" marL="457200" rtl="0" algn="l">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Your instructor will divide you into </a:t>
            </a:r>
            <a:r>
              <a:rPr b="1" i="1" lang="en" sz="1300">
                <a:solidFill>
                  <a:srgbClr val="FF0000"/>
                </a:solidFill>
                <a:latin typeface="Roboto"/>
                <a:ea typeface="Roboto"/>
                <a:cs typeface="Roboto"/>
                <a:sym typeface="Roboto"/>
              </a:rPr>
              <a:t>teams of 3 or 4 students</a:t>
            </a:r>
            <a:r>
              <a:rPr lang="en" sz="1300">
                <a:solidFill>
                  <a:srgbClr val="666666"/>
                </a:solidFill>
                <a:latin typeface="Roboto"/>
                <a:ea typeface="Roboto"/>
                <a:cs typeface="Roboto"/>
                <a:sym typeface="Roboto"/>
              </a:rPr>
              <a:t>.</a:t>
            </a:r>
            <a:endParaRPr sz="1300">
              <a:solidFill>
                <a:srgbClr val="666666"/>
              </a:solidFill>
              <a:latin typeface="Roboto"/>
              <a:ea typeface="Roboto"/>
              <a:cs typeface="Roboto"/>
              <a:sym typeface="Roboto"/>
            </a:endParaRPr>
          </a:p>
          <a:p>
            <a:pPr indent="-311150" lvl="0" marL="457200" rtl="0" algn="l">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Each team will </a:t>
            </a:r>
            <a:r>
              <a:rPr b="1" i="1" lang="en" sz="1300">
                <a:solidFill>
                  <a:srgbClr val="FF0000"/>
                </a:solidFill>
                <a:latin typeface="Roboto"/>
                <a:ea typeface="Roboto"/>
                <a:cs typeface="Roboto"/>
                <a:sym typeface="Roboto"/>
              </a:rPr>
              <a:t>work together</a:t>
            </a:r>
            <a:r>
              <a:rPr lang="en" sz="1300">
                <a:solidFill>
                  <a:srgbClr val="666666"/>
                </a:solidFill>
                <a:latin typeface="Roboto"/>
                <a:ea typeface="Roboto"/>
                <a:cs typeface="Roboto"/>
                <a:sym typeface="Roboto"/>
              </a:rPr>
              <a:t> to solve the following problems over the course of </a:t>
            </a:r>
            <a:r>
              <a:rPr b="1" i="1" lang="en" sz="1300">
                <a:solidFill>
                  <a:srgbClr val="FF0000"/>
                </a:solidFill>
                <a:latin typeface="Roboto"/>
                <a:ea typeface="Roboto"/>
                <a:cs typeface="Roboto"/>
                <a:sym typeface="Roboto"/>
              </a:rPr>
              <a:t>20-30 minutes</a:t>
            </a:r>
            <a:r>
              <a:rPr lang="en" sz="1300">
                <a:solidFill>
                  <a:srgbClr val="666666"/>
                </a:solidFill>
                <a:latin typeface="Roboto"/>
                <a:ea typeface="Roboto"/>
                <a:cs typeface="Roboto"/>
                <a:sym typeface="Roboto"/>
              </a:rPr>
              <a:t>.</a:t>
            </a:r>
            <a:endParaRPr sz="1300">
              <a:solidFill>
                <a:srgbClr val="666666"/>
              </a:solidFill>
              <a:latin typeface="Roboto"/>
              <a:ea typeface="Roboto"/>
              <a:cs typeface="Roboto"/>
              <a:sym typeface="Roboto"/>
            </a:endParaRPr>
          </a:p>
          <a:p>
            <a:pPr indent="-298450" lvl="1" marL="914400" rtl="0" algn="l">
              <a:lnSpc>
                <a:spcPct val="115000"/>
              </a:lnSpc>
              <a:spcBef>
                <a:spcPts val="0"/>
              </a:spcBef>
              <a:spcAft>
                <a:spcPts val="0"/>
              </a:spcAft>
              <a:buClr>
                <a:srgbClr val="666666"/>
              </a:buClr>
              <a:buSzPts val="1100"/>
              <a:buFont typeface="Roboto"/>
              <a:buChar char="○"/>
            </a:pPr>
            <a:r>
              <a:rPr lang="en" sz="1100">
                <a:solidFill>
                  <a:srgbClr val="666666"/>
                </a:solidFill>
                <a:latin typeface="Roboto"/>
                <a:ea typeface="Roboto"/>
                <a:cs typeface="Roboto"/>
                <a:sym typeface="Roboto"/>
              </a:rPr>
              <a:t>You may work on paper, a white board, or digitally as determined by your instructor.</a:t>
            </a:r>
            <a:endParaRPr sz="1100">
              <a:solidFill>
                <a:srgbClr val="666666"/>
              </a:solidFill>
              <a:latin typeface="Roboto"/>
              <a:ea typeface="Roboto"/>
              <a:cs typeface="Roboto"/>
              <a:sym typeface="Roboto"/>
            </a:endParaRPr>
          </a:p>
          <a:p>
            <a:pPr indent="-298450" lvl="1" marL="914400" rtl="0" algn="l">
              <a:lnSpc>
                <a:spcPct val="115000"/>
              </a:lnSpc>
              <a:spcBef>
                <a:spcPts val="0"/>
              </a:spcBef>
              <a:spcAft>
                <a:spcPts val="0"/>
              </a:spcAft>
              <a:buClr>
                <a:srgbClr val="666666"/>
              </a:buClr>
              <a:buSzPts val="1100"/>
              <a:buFont typeface="Roboto"/>
              <a:buChar char="○"/>
            </a:pPr>
            <a:r>
              <a:rPr lang="en" sz="1100">
                <a:solidFill>
                  <a:srgbClr val="666666"/>
                </a:solidFill>
                <a:latin typeface="Roboto"/>
                <a:ea typeface="Roboto"/>
                <a:cs typeface="Roboto"/>
                <a:sym typeface="Roboto"/>
              </a:rPr>
              <a:t>You will submit your solution by pushing it to GitHub before the end of class.</a:t>
            </a:r>
            <a:endParaRPr sz="1100">
              <a:solidFill>
                <a:srgbClr val="666666"/>
              </a:solidFill>
              <a:latin typeface="Roboto"/>
              <a:ea typeface="Roboto"/>
              <a:cs typeface="Roboto"/>
              <a:sym typeface="Roboto"/>
            </a:endParaRPr>
          </a:p>
          <a:p>
            <a:pPr indent="-311150" lvl="0" marL="457200" rtl="0" algn="l">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Your instructor will go over the solution before the end of class.</a:t>
            </a:r>
            <a:endParaRPr sz="1300">
              <a:solidFill>
                <a:srgbClr val="666666"/>
              </a:solidFill>
              <a:latin typeface="Roboto"/>
              <a:ea typeface="Roboto"/>
              <a:cs typeface="Roboto"/>
              <a:sym typeface="Roboto"/>
            </a:endParaRPr>
          </a:p>
          <a:p>
            <a:pPr indent="-311150" lvl="0" marL="457200" rtl="0" algn="l">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If there is any time remaining, you will begin work on your homework assignment.</a:t>
            </a:r>
            <a:endParaRPr sz="1300">
              <a:solidFill>
                <a:srgbClr val="666666"/>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Solving Team Members</a:t>
            </a:r>
            <a:endParaRPr/>
          </a:p>
        </p:txBody>
      </p:sp>
      <p:sp>
        <p:nvSpPr>
          <p:cNvPr id="79" name="Google Shape;79;p14"/>
          <p:cNvSpPr txBox="1"/>
          <p:nvPr>
            <p:ph idx="1" type="body"/>
          </p:nvPr>
        </p:nvSpPr>
        <p:spPr>
          <a:xfrm>
            <a:off x="311700" y="3182100"/>
            <a:ext cx="3999900" cy="173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Record the name of each of your problem solving team members here.</a:t>
            </a:r>
            <a:endParaRPr/>
          </a:p>
          <a:p>
            <a:pPr indent="0" lvl="0" marL="0" rtl="0" algn="l">
              <a:spcBef>
                <a:spcPts val="1600"/>
              </a:spcBef>
              <a:spcAft>
                <a:spcPts val="1600"/>
              </a:spcAft>
              <a:buNone/>
            </a:pPr>
            <a:r>
              <a:rPr lang="en"/>
              <a:t>Do not forget to </a:t>
            </a:r>
            <a:r>
              <a:rPr b="1" i="1" lang="en">
                <a:solidFill>
                  <a:srgbClr val="FF0000"/>
                </a:solidFill>
              </a:rPr>
              <a:t>add every team member’s name</a:t>
            </a:r>
            <a:r>
              <a:rPr lang="en"/>
              <a:t>! Your instructor (or course assistant) may or may not use this to determine whether or not you participated in the problem solving session.</a:t>
            </a:r>
            <a:endParaRPr/>
          </a:p>
        </p:txBody>
      </p:sp>
      <p:sp>
        <p:nvSpPr>
          <p:cNvPr id="80" name="Google Shape;80;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81" name="Google Shape;81;p14"/>
          <p:cNvGraphicFramePr/>
          <p:nvPr/>
        </p:nvGraphicFramePr>
        <p:xfrm>
          <a:off x="4665300" y="1445175"/>
          <a:ext cx="3000000" cy="3000000"/>
        </p:xfrm>
        <a:graphic>
          <a:graphicData uri="http://schemas.openxmlformats.org/drawingml/2006/table">
            <a:tbl>
              <a:tblPr>
                <a:noFill/>
                <a:tableStyleId>{58DA1DBC-AB90-4A7F-843E-A0FB9A640A44}</a:tableStyleId>
              </a:tblPr>
              <a:tblGrid>
                <a:gridCol w="3999900"/>
              </a:tblGrid>
              <a:tr h="570250">
                <a:tc>
                  <a:txBody>
                    <a:bodyPr/>
                    <a:lstStyle/>
                    <a:p>
                      <a:pPr indent="0" lvl="0" marL="0" rtl="0" algn="l">
                        <a:spcBef>
                          <a:spcPts val="0"/>
                        </a:spcBef>
                        <a:spcAft>
                          <a:spcPts val="0"/>
                        </a:spcAft>
                        <a:buNone/>
                      </a:pPr>
                      <a:r>
                        <a:t/>
                      </a:r>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r h="570250">
                <a:tc>
                  <a:txBody>
                    <a:bodyPr/>
                    <a:lstStyle/>
                    <a:p>
                      <a:pPr indent="0" lvl="0" marL="0" rtl="0" algn="l">
                        <a:spcBef>
                          <a:spcPts val="0"/>
                        </a:spcBef>
                        <a:spcAft>
                          <a:spcPts val="0"/>
                        </a:spcAft>
                        <a:buNone/>
                      </a:pPr>
                      <a:r>
                        <a:t/>
                      </a:r>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r h="570250">
                <a:tc>
                  <a:txBody>
                    <a:bodyPr/>
                    <a:lstStyle/>
                    <a:p>
                      <a:pPr indent="0" lvl="0" marL="0" rtl="0" algn="l">
                        <a:spcBef>
                          <a:spcPts val="0"/>
                        </a:spcBef>
                        <a:spcAft>
                          <a:spcPts val="0"/>
                        </a:spcAft>
                        <a:buNone/>
                      </a:pPr>
                      <a:r>
                        <a:t/>
                      </a:r>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r h="570250">
                <a:tc>
                  <a:txBody>
                    <a:bodyPr/>
                    <a:lstStyle/>
                    <a:p>
                      <a:pPr indent="0" lvl="0" marL="0" rtl="0" algn="l">
                        <a:spcBef>
                          <a:spcPts val="0"/>
                        </a:spcBef>
                        <a:spcAft>
                          <a:spcPts val="0"/>
                        </a:spcAft>
                        <a:buNone/>
                      </a:pPr>
                      <a:r>
                        <a:t/>
                      </a:r>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r h="593025">
                <a:tc>
                  <a:txBody>
                    <a:bodyPr/>
                    <a:lstStyle/>
                    <a:p>
                      <a:pPr indent="0" lvl="0" marL="0" rtl="0" algn="l">
                        <a:spcBef>
                          <a:spcPts val="0"/>
                        </a:spcBef>
                        <a:spcAft>
                          <a:spcPts val="0"/>
                        </a:spcAft>
                        <a:buNone/>
                      </a:pPr>
                      <a:r>
                        <a:t/>
                      </a:r>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r h="593025">
                <a:tc>
                  <a:txBody>
                    <a:bodyPr/>
                    <a:lstStyle/>
                    <a:p>
                      <a:pPr indent="0" lvl="0" marL="0" rtl="0" algn="l">
                        <a:spcBef>
                          <a:spcPts val="0"/>
                        </a:spcBef>
                        <a:spcAft>
                          <a:spcPts val="0"/>
                        </a:spcAft>
                        <a:buNone/>
                      </a:pPr>
                      <a:r>
                        <a:t/>
                      </a:r>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bl>
          </a:graphicData>
        </a:graphic>
      </p:graphicFrame>
      <p:pic>
        <p:nvPicPr>
          <p:cNvPr id="82" name="Google Shape;82;p14"/>
          <p:cNvPicPr preferRelativeResize="0"/>
          <p:nvPr/>
        </p:nvPicPr>
        <p:blipFill rotWithShape="1">
          <a:blip r:embed="rId3">
            <a:alphaModFix/>
          </a:blip>
          <a:srcRect b="11851" l="0" r="0" t="24189"/>
          <a:stretch/>
        </p:blipFill>
        <p:spPr>
          <a:xfrm>
            <a:off x="331482" y="1445225"/>
            <a:ext cx="3827715" cy="17301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8" name="Google Shape;88;p15"/>
          <p:cNvSpPr txBox="1"/>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FFFFFF"/>
                </a:solidFill>
                <a:latin typeface="Merriweather"/>
                <a:ea typeface="Merriweather"/>
                <a:cs typeface="Merriweather"/>
                <a:sym typeface="Merriweather"/>
              </a:rPr>
              <a:t>Goats vs. Trolls</a:t>
            </a:r>
            <a:endParaRPr sz="2800">
              <a:solidFill>
                <a:srgbClr val="FFFFFF"/>
              </a:solidFill>
              <a:latin typeface="Merriweather"/>
              <a:ea typeface="Merriweather"/>
              <a:cs typeface="Merriweather"/>
              <a:sym typeface="Merriweather"/>
            </a:endParaRPr>
          </a:p>
        </p:txBody>
      </p:sp>
      <p:sp>
        <p:nvSpPr>
          <p:cNvPr id="89" name="Google Shape;89;p15"/>
          <p:cNvSpPr txBox="1"/>
          <p:nvPr/>
        </p:nvSpPr>
        <p:spPr>
          <a:xfrm>
            <a:off x="311700" y="1581900"/>
            <a:ext cx="4260300" cy="30762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666666"/>
              </a:buClr>
              <a:buSzPts val="1300"/>
              <a:buFont typeface="Roboto"/>
              <a:buChar char="●"/>
            </a:pPr>
            <a:r>
              <a:rPr i="1" lang="en" sz="1300">
                <a:solidFill>
                  <a:srgbClr val="666666"/>
                </a:solidFill>
                <a:latin typeface="Roboto"/>
                <a:ea typeface="Roboto"/>
                <a:cs typeface="Roboto"/>
                <a:sym typeface="Roboto"/>
              </a:rPr>
              <a:t>Goats vs. Trolls</a:t>
            </a:r>
            <a:r>
              <a:rPr lang="en" sz="1300">
                <a:solidFill>
                  <a:srgbClr val="666666"/>
                </a:solidFill>
                <a:latin typeface="Roboto"/>
                <a:ea typeface="Roboto"/>
                <a:cs typeface="Roboto"/>
                <a:sym typeface="Roboto"/>
              </a:rPr>
              <a:t> is a CCG in which two players battle until one or both scores are reduced to 0.</a:t>
            </a:r>
            <a:endParaRPr sz="1300">
              <a:solidFill>
                <a:srgbClr val="666666"/>
              </a:solidFill>
              <a:latin typeface="Roboto"/>
              <a:ea typeface="Roboto"/>
              <a:cs typeface="Roboto"/>
              <a:sym typeface="Roboto"/>
            </a:endParaRPr>
          </a:p>
          <a:p>
            <a:pPr indent="-298450" lvl="1" marL="914400" rtl="0" algn="l">
              <a:spcBef>
                <a:spcPts val="0"/>
              </a:spcBef>
              <a:spcAft>
                <a:spcPts val="0"/>
              </a:spcAft>
              <a:buClr>
                <a:srgbClr val="666666"/>
              </a:buClr>
              <a:buSzPts val="1100"/>
              <a:buFont typeface="Roboto"/>
              <a:buChar char="○"/>
            </a:pPr>
            <a:r>
              <a:rPr lang="en" sz="1100">
                <a:solidFill>
                  <a:srgbClr val="666666"/>
                </a:solidFill>
                <a:latin typeface="Roboto"/>
                <a:ea typeface="Roboto"/>
                <a:cs typeface="Roboto"/>
                <a:sym typeface="Roboto"/>
              </a:rPr>
              <a:t>The game ends in a draw if both players reach a score of 0 in the same round.</a:t>
            </a:r>
            <a:endParaRPr sz="1100">
              <a:solidFill>
                <a:srgbClr val="666666"/>
              </a:solidFill>
              <a:latin typeface="Roboto"/>
              <a:ea typeface="Roboto"/>
              <a:cs typeface="Roboto"/>
              <a:sym typeface="Roboto"/>
            </a:endParaRPr>
          </a:p>
          <a:p>
            <a:pPr indent="-298450" lvl="1" marL="914400" rtl="0" algn="l">
              <a:spcBef>
                <a:spcPts val="0"/>
              </a:spcBef>
              <a:spcAft>
                <a:spcPts val="0"/>
              </a:spcAft>
              <a:buClr>
                <a:srgbClr val="666666"/>
              </a:buClr>
              <a:buSzPts val="1100"/>
              <a:buFont typeface="Roboto"/>
              <a:buChar char="○"/>
            </a:pPr>
            <a:r>
              <a:rPr lang="en" sz="1100">
                <a:solidFill>
                  <a:srgbClr val="666666"/>
                </a:solidFill>
                <a:latin typeface="Roboto"/>
                <a:ea typeface="Roboto"/>
                <a:cs typeface="Roboto"/>
                <a:sym typeface="Roboto"/>
              </a:rPr>
              <a:t>Otherwise, the loser is the player whose score reaches 0 first.</a:t>
            </a:r>
            <a:endParaRPr sz="1100">
              <a:solidFill>
                <a:srgbClr val="666666"/>
              </a:solidFill>
              <a:latin typeface="Roboto"/>
              <a:ea typeface="Roboto"/>
              <a:cs typeface="Roboto"/>
              <a:sym typeface="Roboto"/>
            </a:endParaRPr>
          </a:p>
          <a:p>
            <a:pPr indent="-311150" lvl="0" marL="457200" rtl="0" algn="l">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During the game players:</a:t>
            </a:r>
            <a:endParaRPr sz="1300">
              <a:solidFill>
                <a:srgbClr val="666666"/>
              </a:solidFill>
              <a:latin typeface="Roboto"/>
              <a:ea typeface="Roboto"/>
              <a:cs typeface="Roboto"/>
              <a:sym typeface="Roboto"/>
            </a:endParaRPr>
          </a:p>
          <a:p>
            <a:pPr indent="-298450" lvl="1" marL="914400" rtl="0" algn="l">
              <a:spcBef>
                <a:spcPts val="0"/>
              </a:spcBef>
              <a:spcAft>
                <a:spcPts val="0"/>
              </a:spcAft>
              <a:buClr>
                <a:srgbClr val="666666"/>
              </a:buClr>
              <a:buSzPts val="1100"/>
              <a:buFont typeface="Roboto"/>
              <a:buChar char="○"/>
            </a:pPr>
            <a:r>
              <a:rPr i="1" lang="en" sz="1100">
                <a:solidFill>
                  <a:srgbClr val="666666"/>
                </a:solidFill>
                <a:latin typeface="Roboto"/>
                <a:ea typeface="Roboto"/>
                <a:cs typeface="Roboto"/>
                <a:sym typeface="Roboto"/>
              </a:rPr>
              <a:t>Draw</a:t>
            </a:r>
            <a:r>
              <a:rPr lang="en" sz="1100">
                <a:solidFill>
                  <a:srgbClr val="666666"/>
                </a:solidFill>
                <a:latin typeface="Roboto"/>
                <a:ea typeface="Roboto"/>
                <a:cs typeface="Roboto"/>
                <a:sym typeface="Roboto"/>
              </a:rPr>
              <a:t> cards from a </a:t>
            </a:r>
            <a:r>
              <a:rPr i="1" lang="en" sz="1100">
                <a:solidFill>
                  <a:srgbClr val="666666"/>
                </a:solidFill>
                <a:latin typeface="Roboto"/>
                <a:ea typeface="Roboto"/>
                <a:cs typeface="Roboto"/>
                <a:sym typeface="Roboto"/>
              </a:rPr>
              <a:t>deck</a:t>
            </a:r>
            <a:r>
              <a:rPr lang="en" sz="1100">
                <a:solidFill>
                  <a:srgbClr val="666666"/>
                </a:solidFill>
                <a:latin typeface="Roboto"/>
                <a:ea typeface="Roboto"/>
                <a:cs typeface="Roboto"/>
                <a:sym typeface="Roboto"/>
              </a:rPr>
              <a:t> into their </a:t>
            </a:r>
            <a:r>
              <a:rPr i="1" lang="en" sz="1100">
                <a:solidFill>
                  <a:srgbClr val="666666"/>
                </a:solidFill>
                <a:latin typeface="Roboto"/>
                <a:ea typeface="Roboto"/>
                <a:cs typeface="Roboto"/>
                <a:sym typeface="Roboto"/>
              </a:rPr>
              <a:t>hand</a:t>
            </a:r>
            <a:r>
              <a:rPr lang="en" sz="1100">
                <a:solidFill>
                  <a:srgbClr val="666666"/>
                </a:solidFill>
                <a:latin typeface="Roboto"/>
                <a:ea typeface="Roboto"/>
                <a:cs typeface="Roboto"/>
                <a:sym typeface="Roboto"/>
              </a:rPr>
              <a:t>.</a:t>
            </a:r>
            <a:endParaRPr sz="1100">
              <a:solidFill>
                <a:srgbClr val="666666"/>
              </a:solidFill>
              <a:latin typeface="Roboto"/>
              <a:ea typeface="Roboto"/>
              <a:cs typeface="Roboto"/>
              <a:sym typeface="Roboto"/>
            </a:endParaRPr>
          </a:p>
          <a:p>
            <a:pPr indent="-298450" lvl="1" marL="914400" rtl="0" algn="l">
              <a:spcBef>
                <a:spcPts val="0"/>
              </a:spcBef>
              <a:spcAft>
                <a:spcPts val="0"/>
              </a:spcAft>
              <a:buClr>
                <a:srgbClr val="666666"/>
              </a:buClr>
              <a:buSzPts val="1100"/>
              <a:buFont typeface="Roboto"/>
              <a:buChar char="○"/>
            </a:pPr>
            <a:r>
              <a:rPr lang="en" sz="1100">
                <a:solidFill>
                  <a:srgbClr val="666666"/>
                </a:solidFill>
                <a:latin typeface="Roboto"/>
                <a:ea typeface="Roboto"/>
                <a:cs typeface="Roboto"/>
                <a:sym typeface="Roboto"/>
              </a:rPr>
              <a:t>Spend </a:t>
            </a:r>
            <a:r>
              <a:rPr i="1" lang="en" sz="1100">
                <a:solidFill>
                  <a:srgbClr val="666666"/>
                </a:solidFill>
                <a:latin typeface="Roboto"/>
                <a:ea typeface="Roboto"/>
                <a:cs typeface="Roboto"/>
                <a:sym typeface="Roboto"/>
              </a:rPr>
              <a:t>resource points</a:t>
            </a:r>
            <a:r>
              <a:rPr lang="en" sz="1100">
                <a:solidFill>
                  <a:srgbClr val="666666"/>
                </a:solidFill>
                <a:latin typeface="Roboto"/>
                <a:ea typeface="Roboto"/>
                <a:cs typeface="Roboto"/>
                <a:sym typeface="Roboto"/>
              </a:rPr>
              <a:t> to </a:t>
            </a:r>
            <a:r>
              <a:rPr i="1" lang="en" sz="1100">
                <a:solidFill>
                  <a:srgbClr val="666666"/>
                </a:solidFill>
                <a:latin typeface="Roboto"/>
                <a:ea typeface="Roboto"/>
                <a:cs typeface="Roboto"/>
                <a:sym typeface="Roboto"/>
              </a:rPr>
              <a:t>play</a:t>
            </a:r>
            <a:r>
              <a:rPr lang="en" sz="1100">
                <a:solidFill>
                  <a:srgbClr val="666666"/>
                </a:solidFill>
                <a:latin typeface="Roboto"/>
                <a:ea typeface="Roboto"/>
                <a:cs typeface="Roboto"/>
                <a:sym typeface="Roboto"/>
              </a:rPr>
              <a:t> cards from their hand into their </a:t>
            </a:r>
            <a:r>
              <a:rPr i="1" lang="en" sz="1100">
                <a:solidFill>
                  <a:srgbClr val="666666"/>
                </a:solidFill>
                <a:latin typeface="Roboto"/>
                <a:ea typeface="Roboto"/>
                <a:cs typeface="Roboto"/>
                <a:sym typeface="Roboto"/>
              </a:rPr>
              <a:t>battalion</a:t>
            </a:r>
            <a:r>
              <a:rPr lang="en" sz="1100">
                <a:solidFill>
                  <a:srgbClr val="666666"/>
                </a:solidFill>
                <a:latin typeface="Roboto"/>
                <a:ea typeface="Roboto"/>
                <a:cs typeface="Roboto"/>
                <a:sym typeface="Roboto"/>
              </a:rPr>
              <a:t>.</a:t>
            </a:r>
            <a:endParaRPr sz="1100">
              <a:solidFill>
                <a:srgbClr val="666666"/>
              </a:solidFill>
              <a:latin typeface="Roboto"/>
              <a:ea typeface="Roboto"/>
              <a:cs typeface="Roboto"/>
              <a:sym typeface="Roboto"/>
            </a:endParaRPr>
          </a:p>
          <a:p>
            <a:pPr indent="-311150" lvl="0" marL="457200" rtl="0" algn="l">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Battalions do battle and damage each other.</a:t>
            </a:r>
            <a:endParaRPr sz="1300">
              <a:solidFill>
                <a:srgbClr val="666666"/>
              </a:solidFill>
              <a:latin typeface="Roboto"/>
              <a:ea typeface="Roboto"/>
              <a:cs typeface="Roboto"/>
              <a:sym typeface="Roboto"/>
            </a:endParaRPr>
          </a:p>
          <a:p>
            <a:pPr indent="-298450" lvl="1" marL="914400" rtl="0" algn="l">
              <a:spcBef>
                <a:spcPts val="0"/>
              </a:spcBef>
              <a:spcAft>
                <a:spcPts val="0"/>
              </a:spcAft>
              <a:buClr>
                <a:srgbClr val="666666"/>
              </a:buClr>
              <a:buSzPts val="1100"/>
              <a:buFont typeface="Roboto"/>
              <a:buChar char="○"/>
            </a:pPr>
            <a:r>
              <a:rPr lang="en" sz="1100">
                <a:solidFill>
                  <a:srgbClr val="666666"/>
                </a:solidFill>
                <a:latin typeface="Roboto"/>
                <a:ea typeface="Roboto"/>
                <a:cs typeface="Roboto"/>
                <a:sym typeface="Roboto"/>
              </a:rPr>
              <a:t>Cards defeated in battle are </a:t>
            </a:r>
            <a:r>
              <a:rPr i="1" lang="en" sz="1100">
                <a:solidFill>
                  <a:srgbClr val="666666"/>
                </a:solidFill>
                <a:latin typeface="Roboto"/>
                <a:ea typeface="Roboto"/>
                <a:cs typeface="Roboto"/>
                <a:sym typeface="Roboto"/>
              </a:rPr>
              <a:t>discarded</a:t>
            </a:r>
            <a:r>
              <a:rPr lang="en" sz="1100">
                <a:solidFill>
                  <a:srgbClr val="666666"/>
                </a:solidFill>
                <a:latin typeface="Roboto"/>
                <a:ea typeface="Roboto"/>
                <a:cs typeface="Roboto"/>
                <a:sym typeface="Roboto"/>
              </a:rPr>
              <a:t>.</a:t>
            </a:r>
            <a:endParaRPr sz="1100">
              <a:solidFill>
                <a:srgbClr val="666666"/>
              </a:solidFill>
              <a:latin typeface="Roboto"/>
              <a:ea typeface="Roboto"/>
              <a:cs typeface="Roboto"/>
              <a:sym typeface="Roboto"/>
            </a:endParaRPr>
          </a:p>
          <a:p>
            <a:pPr indent="-298450" lvl="1" marL="914400" rtl="0" algn="l">
              <a:spcBef>
                <a:spcPts val="0"/>
              </a:spcBef>
              <a:spcAft>
                <a:spcPts val="0"/>
              </a:spcAft>
              <a:buClr>
                <a:srgbClr val="666666"/>
              </a:buClr>
              <a:buSzPts val="1100"/>
              <a:buFont typeface="Roboto"/>
              <a:buChar char="○"/>
            </a:pPr>
            <a:r>
              <a:rPr lang="en" sz="1100">
                <a:solidFill>
                  <a:srgbClr val="666666"/>
                </a:solidFill>
                <a:latin typeface="Roboto"/>
                <a:ea typeface="Roboto"/>
                <a:cs typeface="Roboto"/>
                <a:sym typeface="Roboto"/>
              </a:rPr>
              <a:t>Any extra damage is dealt to the player's </a:t>
            </a:r>
            <a:r>
              <a:rPr i="1" lang="en" sz="1100">
                <a:solidFill>
                  <a:srgbClr val="666666"/>
                </a:solidFill>
                <a:latin typeface="Roboto"/>
                <a:ea typeface="Roboto"/>
                <a:cs typeface="Roboto"/>
                <a:sym typeface="Roboto"/>
              </a:rPr>
              <a:t>score</a:t>
            </a:r>
            <a:r>
              <a:rPr lang="en" sz="1100">
                <a:solidFill>
                  <a:srgbClr val="666666"/>
                </a:solidFill>
                <a:latin typeface="Roboto"/>
                <a:ea typeface="Roboto"/>
                <a:cs typeface="Roboto"/>
                <a:sym typeface="Roboto"/>
              </a:rPr>
              <a:t>.</a:t>
            </a:r>
            <a:endParaRPr sz="1100">
              <a:solidFill>
                <a:srgbClr val="666666"/>
              </a:solidFill>
              <a:latin typeface="Roboto"/>
              <a:ea typeface="Roboto"/>
              <a:cs typeface="Roboto"/>
              <a:sym typeface="Roboto"/>
            </a:endParaRPr>
          </a:p>
          <a:p>
            <a:pPr indent="-311150" lvl="0" marL="457200" rtl="0" algn="l">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Cards also have </a:t>
            </a:r>
            <a:r>
              <a:rPr i="1" lang="en" sz="1300">
                <a:solidFill>
                  <a:srgbClr val="666666"/>
                </a:solidFill>
                <a:latin typeface="Roboto"/>
                <a:ea typeface="Roboto"/>
                <a:cs typeface="Roboto"/>
                <a:sym typeface="Roboto"/>
              </a:rPr>
              <a:t>powers</a:t>
            </a:r>
            <a:r>
              <a:rPr lang="en" sz="1300">
                <a:solidFill>
                  <a:srgbClr val="666666"/>
                </a:solidFill>
                <a:latin typeface="Roboto"/>
                <a:ea typeface="Roboto"/>
                <a:cs typeface="Roboto"/>
                <a:sym typeface="Roboto"/>
              </a:rPr>
              <a:t> that are </a:t>
            </a:r>
            <a:r>
              <a:rPr i="1" lang="en" sz="1300">
                <a:solidFill>
                  <a:srgbClr val="666666"/>
                </a:solidFill>
                <a:latin typeface="Roboto"/>
                <a:ea typeface="Roboto"/>
                <a:cs typeface="Roboto"/>
                <a:sym typeface="Roboto"/>
              </a:rPr>
              <a:t>activated</a:t>
            </a:r>
            <a:r>
              <a:rPr lang="en" sz="1300">
                <a:solidFill>
                  <a:srgbClr val="666666"/>
                </a:solidFill>
                <a:latin typeface="Roboto"/>
                <a:ea typeface="Roboto"/>
                <a:cs typeface="Roboto"/>
                <a:sym typeface="Roboto"/>
              </a:rPr>
              <a:t>.</a:t>
            </a:r>
            <a:endParaRPr sz="1300">
              <a:solidFill>
                <a:srgbClr val="666666"/>
              </a:solidFill>
              <a:latin typeface="Roboto"/>
              <a:ea typeface="Roboto"/>
              <a:cs typeface="Roboto"/>
              <a:sym typeface="Roboto"/>
            </a:endParaRPr>
          </a:p>
          <a:p>
            <a:pPr indent="-298450" lvl="1" marL="914400" rtl="0" algn="l">
              <a:spcBef>
                <a:spcPts val="0"/>
              </a:spcBef>
              <a:spcAft>
                <a:spcPts val="0"/>
              </a:spcAft>
              <a:buClr>
                <a:srgbClr val="666666"/>
              </a:buClr>
              <a:buSzPts val="1100"/>
              <a:buFont typeface="Roboto"/>
              <a:buChar char="○"/>
            </a:pPr>
            <a:r>
              <a:rPr lang="en" sz="1100">
                <a:solidFill>
                  <a:srgbClr val="666666"/>
                </a:solidFill>
                <a:latin typeface="Roboto"/>
                <a:ea typeface="Roboto"/>
                <a:cs typeface="Roboto"/>
                <a:sym typeface="Roboto"/>
              </a:rPr>
              <a:t>Some powers only activate under </a:t>
            </a:r>
            <a:r>
              <a:rPr i="1" lang="en" sz="1100">
                <a:solidFill>
                  <a:srgbClr val="666666"/>
                </a:solidFill>
                <a:latin typeface="Roboto"/>
                <a:ea typeface="Roboto"/>
                <a:cs typeface="Roboto"/>
                <a:sym typeface="Roboto"/>
              </a:rPr>
              <a:t>certain circumstances</a:t>
            </a:r>
            <a:r>
              <a:rPr lang="en" sz="1100">
                <a:solidFill>
                  <a:srgbClr val="666666"/>
                </a:solidFill>
                <a:latin typeface="Roboto"/>
                <a:ea typeface="Roboto"/>
                <a:cs typeface="Roboto"/>
                <a:sym typeface="Roboto"/>
              </a:rPr>
              <a:t>.</a:t>
            </a:r>
            <a:endParaRPr sz="1100">
              <a:solidFill>
                <a:srgbClr val="666666"/>
              </a:solidFill>
              <a:latin typeface="Roboto"/>
              <a:ea typeface="Roboto"/>
              <a:cs typeface="Roboto"/>
              <a:sym typeface="Roboto"/>
            </a:endParaRPr>
          </a:p>
          <a:p>
            <a:pPr indent="-298450" lvl="1" marL="914400" rtl="0" algn="l">
              <a:spcBef>
                <a:spcPts val="0"/>
              </a:spcBef>
              <a:spcAft>
                <a:spcPts val="0"/>
              </a:spcAft>
              <a:buClr>
                <a:srgbClr val="666666"/>
              </a:buClr>
              <a:buSzPts val="1100"/>
              <a:buFont typeface="Roboto"/>
              <a:buChar char="○"/>
            </a:pPr>
            <a:r>
              <a:rPr lang="en" sz="1100">
                <a:solidFill>
                  <a:srgbClr val="666666"/>
                </a:solidFill>
                <a:latin typeface="Roboto"/>
                <a:ea typeface="Roboto"/>
                <a:cs typeface="Roboto"/>
                <a:sym typeface="Roboto"/>
              </a:rPr>
              <a:t>Some powers are </a:t>
            </a:r>
            <a:r>
              <a:rPr i="1" lang="en" sz="1100">
                <a:solidFill>
                  <a:srgbClr val="666666"/>
                </a:solidFill>
                <a:latin typeface="Roboto"/>
                <a:ea typeface="Roboto"/>
                <a:cs typeface="Roboto"/>
                <a:sym typeface="Roboto"/>
              </a:rPr>
              <a:t>single use</a:t>
            </a:r>
            <a:r>
              <a:rPr lang="en" sz="1100">
                <a:solidFill>
                  <a:srgbClr val="666666"/>
                </a:solidFill>
                <a:latin typeface="Roboto"/>
                <a:ea typeface="Roboto"/>
                <a:cs typeface="Roboto"/>
                <a:sym typeface="Roboto"/>
              </a:rPr>
              <a:t>.</a:t>
            </a:r>
            <a:endParaRPr sz="1100">
              <a:solidFill>
                <a:srgbClr val="666666"/>
              </a:solidFill>
              <a:latin typeface="Roboto"/>
              <a:ea typeface="Roboto"/>
              <a:cs typeface="Roboto"/>
              <a:sym typeface="Roboto"/>
            </a:endParaRPr>
          </a:p>
        </p:txBody>
      </p:sp>
      <p:sp>
        <p:nvSpPr>
          <p:cNvPr id="90" name="Google Shape;90;p15"/>
          <p:cNvSpPr txBox="1"/>
          <p:nvPr/>
        </p:nvSpPr>
        <p:spPr>
          <a:xfrm>
            <a:off x="4988175" y="4138050"/>
            <a:ext cx="3706500" cy="823800"/>
          </a:xfrm>
          <a:prstGeom prst="rect">
            <a:avLst/>
          </a:prstGeom>
          <a:solidFill>
            <a:srgbClr val="FFF2CC"/>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The layout of a </a:t>
            </a:r>
            <a:r>
              <a:rPr i="1" lang="en" sz="1200"/>
              <a:t>Goats vs. Trolls</a:t>
            </a:r>
            <a:r>
              <a:rPr lang="en" sz="1200"/>
              <a:t> game from the perspective of one player. You will implement methods that allow players to draw, play, and discard cards as well as do battle.</a:t>
            </a:r>
            <a:endParaRPr sz="1200"/>
          </a:p>
        </p:txBody>
      </p:sp>
      <p:pic>
        <p:nvPicPr>
          <p:cNvPr id="91" name="Google Shape;91;p15"/>
          <p:cNvPicPr preferRelativeResize="0"/>
          <p:nvPr/>
        </p:nvPicPr>
        <p:blipFill>
          <a:blip r:embed="rId3">
            <a:alphaModFix/>
          </a:blip>
          <a:stretch>
            <a:fillRect/>
          </a:stretch>
        </p:blipFill>
        <p:spPr>
          <a:xfrm>
            <a:off x="5431908" y="1360789"/>
            <a:ext cx="2708618" cy="270861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6"/>
          <p:cNvSpPr txBox="1"/>
          <p:nvPr>
            <p:ph type="title"/>
          </p:nvPr>
        </p:nvSpPr>
        <p:spPr>
          <a:xfrm>
            <a:off x="5188525" y="348525"/>
            <a:ext cx="3706500" cy="6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Solving 1</a:t>
            </a:r>
            <a:endParaRPr/>
          </a:p>
        </p:txBody>
      </p:sp>
      <p:sp>
        <p:nvSpPr>
          <p:cNvPr id="97" name="Google Shape;97;p16"/>
          <p:cNvSpPr txBox="1"/>
          <p:nvPr>
            <p:ph idx="12" type="sldNum"/>
          </p:nvPr>
        </p:nvSpPr>
        <p:spPr>
          <a:xfrm>
            <a:off x="90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8" name="Google Shape;98;p16"/>
          <p:cNvSpPr txBox="1"/>
          <p:nvPr>
            <p:ph idx="2" type="body"/>
          </p:nvPr>
        </p:nvSpPr>
        <p:spPr>
          <a:xfrm>
            <a:off x="5188500" y="905175"/>
            <a:ext cx="3706500" cy="384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t>We have written lots of </a:t>
            </a:r>
            <a:r>
              <a:rPr b="1" i="1" lang="en" sz="1200">
                <a:solidFill>
                  <a:srgbClr val="EA9999"/>
                </a:solidFill>
              </a:rPr>
              <a:t>print</a:t>
            </a:r>
            <a:r>
              <a:rPr lang="en" sz="1200">
                <a:solidFill>
                  <a:srgbClr val="EA9999"/>
                </a:solidFill>
              </a:rPr>
              <a:t> </a:t>
            </a:r>
            <a:r>
              <a:rPr lang="en" sz="1200"/>
              <a:t>functions that print the fields inside of a class. But what we would rather do is pass an instance of the class directly into the built-in </a:t>
            </a:r>
            <a:r>
              <a:rPr lang="en" sz="1200">
                <a:solidFill>
                  <a:srgbClr val="EA9999"/>
                </a:solidFill>
                <a:latin typeface="Consolas"/>
                <a:ea typeface="Consolas"/>
                <a:cs typeface="Consolas"/>
                <a:sym typeface="Consolas"/>
              </a:rPr>
              <a:t>print()</a:t>
            </a:r>
            <a:r>
              <a:rPr lang="en" sz="1200"/>
              <a:t> function.</a:t>
            </a:r>
            <a:r>
              <a:rPr lang="en" sz="1200"/>
              <a:t> This requires implementing the </a:t>
            </a:r>
            <a:r>
              <a:rPr lang="en" sz="1200">
                <a:solidFill>
                  <a:srgbClr val="EA9999"/>
                </a:solidFill>
                <a:latin typeface="Consolas"/>
                <a:ea typeface="Consolas"/>
                <a:cs typeface="Consolas"/>
                <a:sym typeface="Consolas"/>
              </a:rPr>
              <a:t>__str__</a:t>
            </a:r>
            <a:r>
              <a:rPr lang="en" sz="1200"/>
              <a:t> method in the class.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Write the </a:t>
            </a:r>
            <a:r>
              <a:rPr b="1" i="1" lang="en" sz="1200">
                <a:solidFill>
                  <a:srgbClr val="EA9999"/>
                </a:solidFill>
              </a:rPr>
              <a:t>card</a:t>
            </a:r>
            <a:r>
              <a:rPr lang="en" sz="1200">
                <a:solidFill>
                  <a:srgbClr val="EA9999"/>
                </a:solidFill>
              </a:rPr>
              <a:t> </a:t>
            </a:r>
            <a:r>
              <a:rPr lang="en" sz="1200"/>
              <a:t>class's implementation of the </a:t>
            </a:r>
            <a:r>
              <a:rPr lang="en" sz="1200">
                <a:solidFill>
                  <a:srgbClr val="EA9999"/>
                </a:solidFill>
                <a:latin typeface="Consolas"/>
                <a:ea typeface="Consolas"/>
                <a:cs typeface="Consolas"/>
                <a:sym typeface="Consolas"/>
              </a:rPr>
              <a:t>__str__</a:t>
            </a:r>
            <a:r>
              <a:rPr lang="en" sz="1200">
                <a:solidFill>
                  <a:srgbClr val="EA9999"/>
                </a:solidFill>
              </a:rPr>
              <a:t> </a:t>
            </a:r>
            <a:r>
              <a:rPr lang="en" sz="1200"/>
              <a:t>method to return a compact, single line string representation of the card in the format: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solidFill>
                  <a:srgbClr val="EA9999"/>
                </a:solidFill>
                <a:latin typeface="Consolas"/>
                <a:ea typeface="Consolas"/>
                <a:cs typeface="Consolas"/>
                <a:sym typeface="Consolas"/>
              </a:rPr>
              <a:t>    [RP RC HP AP]</a:t>
            </a:r>
            <a:endParaRPr sz="1200">
              <a:solidFill>
                <a:srgbClr val="EA9999"/>
              </a:solidFill>
              <a:latin typeface="Consolas"/>
              <a:ea typeface="Consolas"/>
              <a:cs typeface="Consolas"/>
              <a:sym typeface="Consolas"/>
            </a:endParaRPr>
          </a:p>
          <a:p>
            <a:pPr indent="0" lvl="0" marL="0" rtl="0" algn="l">
              <a:spcBef>
                <a:spcPts val="0"/>
              </a:spcBef>
              <a:spcAft>
                <a:spcPts val="0"/>
              </a:spcAft>
              <a:buNone/>
            </a:pPr>
            <a:r>
              <a:t/>
            </a:r>
            <a:endParaRPr sz="1200"/>
          </a:p>
          <a:p>
            <a:pPr indent="0" lvl="0" marL="0" rtl="0" algn="l">
              <a:spcBef>
                <a:spcPts val="0"/>
              </a:spcBef>
              <a:spcAft>
                <a:spcPts val="0"/>
              </a:spcAft>
              <a:buNone/>
            </a:pPr>
            <a:r>
              <a:rPr lang="en" sz="1200"/>
              <a:t>Remember that you may want to print more than one card on the same line, so don't use newlines. You also don't need to worry about ANSI color codes. You can use </a:t>
            </a:r>
            <a:r>
              <a:rPr lang="en" sz="1200">
                <a:solidFill>
                  <a:srgbClr val="EA9999"/>
                </a:solidFill>
                <a:latin typeface="Consolas"/>
                <a:ea typeface="Consolas"/>
                <a:cs typeface="Consolas"/>
                <a:sym typeface="Consolas"/>
              </a:rPr>
              <a:t>"{:0&gt;2d}".format(number)"</a:t>
            </a:r>
            <a:r>
              <a:rPr lang="en" sz="1200"/>
              <a:t> to make sure that a number is two digits.</a:t>
            </a:r>
            <a:endParaRPr sz="1200"/>
          </a:p>
        </p:txBody>
      </p:sp>
      <p:sp>
        <p:nvSpPr>
          <p:cNvPr id="99" name="Google Shape;99;p16"/>
          <p:cNvSpPr txBox="1"/>
          <p:nvPr/>
        </p:nvSpPr>
        <p:spPr>
          <a:xfrm>
            <a:off x="296650" y="348525"/>
            <a:ext cx="4443900" cy="4397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RARITY_CODES = { 1:"C", 2:"U", 3:"R", 4:"L" }</a:t>
            </a:r>
            <a:endParaRPr sz="1200">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311725" y="272325"/>
            <a:ext cx="3706500" cy="6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Solving 2</a:t>
            </a:r>
            <a:endParaRPr/>
          </a:p>
        </p:txBody>
      </p:sp>
      <p:sp>
        <p:nvSpPr>
          <p:cNvPr id="105" name="Google Shape;105;p17"/>
          <p:cNvSpPr txBox="1"/>
          <p:nvPr>
            <p:ph idx="1" type="body"/>
          </p:nvPr>
        </p:nvSpPr>
        <p:spPr>
          <a:xfrm>
            <a:off x="4644675" y="500925"/>
            <a:ext cx="4166400" cy="443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p:txBody>
      </p:sp>
      <p:sp>
        <p:nvSpPr>
          <p:cNvPr id="106" name="Google Shape;106;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7" name="Google Shape;107;p17"/>
          <p:cNvSpPr txBox="1"/>
          <p:nvPr>
            <p:ph idx="2" type="body"/>
          </p:nvPr>
        </p:nvSpPr>
        <p:spPr>
          <a:xfrm>
            <a:off x="315425" y="981375"/>
            <a:ext cx="3706500" cy="377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rPr>
              <a:t>Write the method that will be called if the </a:t>
            </a:r>
            <a:r>
              <a:rPr lang="en" sz="1100">
                <a:solidFill>
                  <a:srgbClr val="EA9999"/>
                </a:solidFill>
                <a:latin typeface="Arial"/>
                <a:ea typeface="Arial"/>
                <a:cs typeface="Arial"/>
                <a:sym typeface="Arial"/>
              </a:rPr>
              <a:t>==</a:t>
            </a:r>
            <a:r>
              <a:rPr lang="en" sz="1100">
                <a:solidFill>
                  <a:srgbClr val="EA9999"/>
                </a:solidFill>
              </a:rPr>
              <a:t> </a:t>
            </a:r>
            <a:r>
              <a:rPr b="1" i="1" lang="en" sz="1100">
                <a:solidFill>
                  <a:srgbClr val="EA9999"/>
                </a:solidFill>
              </a:rPr>
              <a:t>operator</a:t>
            </a:r>
            <a:r>
              <a:rPr b="1" i="1" lang="en" sz="1100">
                <a:solidFill>
                  <a:schemeClr val="lt1"/>
                </a:solidFill>
              </a:rPr>
              <a:t> </a:t>
            </a:r>
            <a:r>
              <a:rPr lang="en" sz="1100">
                <a:solidFill>
                  <a:schemeClr val="lt1"/>
                </a:solidFill>
              </a:rPr>
              <a:t>is used to compare two </a:t>
            </a:r>
            <a:r>
              <a:rPr b="1" i="1" lang="en" sz="1100">
                <a:solidFill>
                  <a:srgbClr val="EA9999"/>
                </a:solidFill>
              </a:rPr>
              <a:t>cards </a:t>
            </a:r>
            <a:r>
              <a:rPr lang="en" sz="1100">
                <a:solidFill>
                  <a:schemeClr val="lt1"/>
                </a:solidFill>
              </a:rPr>
              <a:t>to each other. </a:t>
            </a:r>
            <a:r>
              <a:rPr lang="en" sz="1100">
                <a:solidFill>
                  <a:schemeClr val="lt1"/>
                </a:solidFill>
              </a:rPr>
              <a:t>Two </a:t>
            </a:r>
            <a:r>
              <a:rPr lang="en" sz="1100">
                <a:solidFill>
                  <a:srgbClr val="FFFFFF"/>
                </a:solidFill>
              </a:rPr>
              <a:t>cards</a:t>
            </a:r>
            <a:r>
              <a:rPr lang="en" sz="1100">
                <a:solidFill>
                  <a:srgbClr val="EA9999"/>
                </a:solidFill>
              </a:rPr>
              <a:t> </a:t>
            </a:r>
            <a:r>
              <a:rPr lang="en" sz="1100">
                <a:solidFill>
                  <a:schemeClr val="lt1"/>
                </a:solidFill>
              </a:rPr>
              <a:t>are considered </a:t>
            </a:r>
            <a:r>
              <a:rPr b="1" i="1" lang="en" sz="1100">
                <a:solidFill>
                  <a:srgbClr val="EA9999"/>
                </a:solidFill>
              </a:rPr>
              <a:t>equal</a:t>
            </a:r>
            <a:r>
              <a:rPr lang="en" sz="1100">
                <a:solidFill>
                  <a:srgbClr val="EA9999"/>
                </a:solidFill>
              </a:rPr>
              <a:t> </a:t>
            </a:r>
            <a:r>
              <a:rPr lang="en" sz="1100">
                <a:solidFill>
                  <a:schemeClr val="lt1"/>
                </a:solidFill>
              </a:rPr>
              <a:t>if they have the same </a:t>
            </a:r>
            <a:r>
              <a:rPr b="1" i="1" lang="en" sz="1100">
                <a:solidFill>
                  <a:srgbClr val="EA9999"/>
                </a:solidFill>
              </a:rPr>
              <a:t>rarity</a:t>
            </a:r>
            <a:r>
              <a:rPr lang="en" sz="1100">
                <a:solidFill>
                  <a:schemeClr val="lt1"/>
                </a:solidFill>
              </a:rPr>
              <a:t>, </a:t>
            </a:r>
            <a:r>
              <a:rPr b="1" i="1" lang="en" sz="1100">
                <a:solidFill>
                  <a:srgbClr val="EA9999"/>
                </a:solidFill>
              </a:rPr>
              <a:t>power</a:t>
            </a:r>
            <a:r>
              <a:rPr lang="en" sz="1100">
                <a:solidFill>
                  <a:schemeClr val="lt1"/>
                </a:solidFill>
              </a:rPr>
              <a:t>, </a:t>
            </a:r>
            <a:r>
              <a:rPr b="1" i="1" lang="en" sz="1100">
                <a:solidFill>
                  <a:srgbClr val="EA9999"/>
                </a:solidFill>
              </a:rPr>
              <a:t>cost</a:t>
            </a:r>
            <a:r>
              <a:rPr lang="en" sz="1100">
                <a:solidFill>
                  <a:schemeClr val="lt1"/>
                </a:solidFill>
              </a:rPr>
              <a:t>, maximum </a:t>
            </a:r>
            <a:r>
              <a:rPr b="1" i="1" lang="en" sz="1100">
                <a:solidFill>
                  <a:srgbClr val="EA9999"/>
                </a:solidFill>
              </a:rPr>
              <a:t>health</a:t>
            </a:r>
            <a:r>
              <a:rPr lang="en" sz="1100">
                <a:solidFill>
                  <a:schemeClr val="lt1"/>
                </a:solidFill>
              </a:rPr>
              <a:t>, and </a:t>
            </a:r>
            <a:r>
              <a:rPr b="1" i="1" lang="en" sz="1100">
                <a:solidFill>
                  <a:srgbClr val="EA9999"/>
                </a:solidFill>
              </a:rPr>
              <a:t>attack power</a:t>
            </a:r>
            <a:r>
              <a:rPr lang="en" sz="1100">
                <a:solidFill>
                  <a:schemeClr val="lt1"/>
                </a:solidFill>
              </a:rPr>
              <a:t>. Any other stats are ignored.</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rPr lang="en" sz="1100">
                <a:solidFill>
                  <a:schemeClr val="lt1"/>
                </a:solidFill>
              </a:rPr>
              <a:t>Remember that two instances of the same class can see each other's </a:t>
            </a:r>
            <a:r>
              <a:rPr b="1" i="1" lang="en" sz="1100">
                <a:solidFill>
                  <a:srgbClr val="EA9999"/>
                </a:solidFill>
              </a:rPr>
              <a:t>private fields</a:t>
            </a:r>
            <a:r>
              <a:rPr lang="en" sz="1100">
                <a:solidFill>
                  <a:schemeClr val="lt1"/>
                </a:solidFill>
              </a:rPr>
              <a:t>.</a:t>
            </a:r>
            <a:endParaRPr sz="1100">
              <a:solidFill>
                <a:schemeClr val="lt1"/>
              </a:solidFill>
            </a:endParaRPr>
          </a:p>
        </p:txBody>
      </p:sp>
      <p:sp>
        <p:nvSpPr>
          <p:cNvPr id="108" name="Google Shape;108;p17"/>
          <p:cNvSpPr txBox="1"/>
          <p:nvPr/>
        </p:nvSpPr>
        <p:spPr>
          <a:xfrm>
            <a:off x="4527250" y="196125"/>
            <a:ext cx="4317000" cy="453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5036125" y="272325"/>
            <a:ext cx="3706500" cy="6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Solving 3</a:t>
            </a:r>
            <a:endParaRPr/>
          </a:p>
        </p:txBody>
      </p:sp>
      <p:sp>
        <p:nvSpPr>
          <p:cNvPr id="114" name="Google Shape;114;p18"/>
          <p:cNvSpPr txBox="1"/>
          <p:nvPr>
            <p:ph idx="12" type="sldNum"/>
          </p:nvPr>
        </p:nvSpPr>
        <p:spPr>
          <a:xfrm>
            <a:off x="90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5" name="Google Shape;115;p18"/>
          <p:cNvSpPr txBox="1"/>
          <p:nvPr>
            <p:ph idx="2" type="body"/>
          </p:nvPr>
        </p:nvSpPr>
        <p:spPr>
          <a:xfrm>
            <a:off x="4982825" y="986625"/>
            <a:ext cx="4034400" cy="144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t>Write the method(s) that make cards </a:t>
            </a:r>
            <a:r>
              <a:rPr b="1" i="1" lang="en" sz="1200">
                <a:solidFill>
                  <a:srgbClr val="EA9999"/>
                </a:solidFill>
              </a:rPr>
              <a:t>sortable</a:t>
            </a:r>
            <a:r>
              <a:rPr lang="en" sz="1200"/>
              <a:t>. Cards should be sorted first by </a:t>
            </a:r>
            <a:r>
              <a:rPr b="1" i="1" lang="en" sz="1200">
                <a:solidFill>
                  <a:srgbClr val="EA9999"/>
                </a:solidFill>
              </a:rPr>
              <a:t>rarity</a:t>
            </a:r>
            <a:r>
              <a:rPr lang="en" sz="1200">
                <a:solidFill>
                  <a:srgbClr val="EA9999"/>
                </a:solidFill>
              </a:rPr>
              <a:t> </a:t>
            </a:r>
            <a:r>
              <a:rPr lang="en" sz="1200"/>
              <a:t>first, then </a:t>
            </a:r>
            <a:r>
              <a:rPr b="1" i="1" lang="en" sz="1200">
                <a:solidFill>
                  <a:srgbClr val="EA9999"/>
                </a:solidFill>
              </a:rPr>
              <a:t>resource cost</a:t>
            </a:r>
            <a:r>
              <a:rPr lang="en" sz="1200"/>
              <a: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Remember that two instances of the same class can see each other's </a:t>
            </a:r>
            <a:r>
              <a:rPr b="1" i="1" lang="en" sz="1200">
                <a:solidFill>
                  <a:srgbClr val="EA9999"/>
                </a:solidFill>
              </a:rPr>
              <a:t>private fields</a:t>
            </a:r>
            <a:r>
              <a:rPr lang="en" sz="1200"/>
              <a:t>. </a:t>
            </a:r>
            <a:endParaRPr sz="1200"/>
          </a:p>
        </p:txBody>
      </p:sp>
      <p:sp>
        <p:nvSpPr>
          <p:cNvPr id="116" name="Google Shape;116;p18"/>
          <p:cNvSpPr txBox="1"/>
          <p:nvPr>
            <p:ph idx="1" type="body"/>
          </p:nvPr>
        </p:nvSpPr>
        <p:spPr>
          <a:xfrm>
            <a:off x="301275" y="272325"/>
            <a:ext cx="4166400" cy="4432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2" name="Google Shape;122;p19"/>
          <p:cNvSpPr txBox="1"/>
          <p:nvPr>
            <p:ph type="title"/>
          </p:nvPr>
        </p:nvSpPr>
        <p:spPr>
          <a:xfrm>
            <a:off x="311725" y="272325"/>
            <a:ext cx="3706500" cy="6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Solving 4</a:t>
            </a:r>
            <a:endParaRPr/>
          </a:p>
        </p:txBody>
      </p:sp>
      <p:sp>
        <p:nvSpPr>
          <p:cNvPr id="123" name="Google Shape;123;p19"/>
          <p:cNvSpPr txBox="1"/>
          <p:nvPr>
            <p:ph idx="2" type="body"/>
          </p:nvPr>
        </p:nvSpPr>
        <p:spPr>
          <a:xfrm>
            <a:off x="200975" y="910425"/>
            <a:ext cx="3986100" cy="253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t>Currently, instances of the </a:t>
            </a:r>
            <a:r>
              <a:rPr b="1" i="1" lang="en" sz="1200">
                <a:solidFill>
                  <a:srgbClr val="EA9999"/>
                </a:solidFill>
              </a:rPr>
              <a:t>card</a:t>
            </a:r>
            <a:r>
              <a:rPr lang="en" sz="1200">
                <a:solidFill>
                  <a:srgbClr val="EA9999"/>
                </a:solidFill>
              </a:rPr>
              <a:t> </a:t>
            </a:r>
            <a:r>
              <a:rPr lang="en" sz="1200"/>
              <a:t>class are not </a:t>
            </a:r>
            <a:r>
              <a:rPr b="1" i="1" lang="en" sz="1200">
                <a:solidFill>
                  <a:srgbClr val="EA9999"/>
                </a:solidFill>
              </a:rPr>
              <a:t>hashable</a:t>
            </a:r>
            <a:r>
              <a:rPr lang="en" sz="1200"/>
              <a:t>. Write the method necessary to make a card hashable. Remember that a good hash function must:</a:t>
            </a:r>
            <a:endParaRPr sz="1200"/>
          </a:p>
          <a:p>
            <a:pPr indent="-304800" lvl="0" marL="457200" rtl="0" algn="l">
              <a:spcBef>
                <a:spcPts val="0"/>
              </a:spcBef>
              <a:spcAft>
                <a:spcPts val="0"/>
              </a:spcAft>
              <a:buSzPts val="1200"/>
              <a:buChar char="●"/>
            </a:pPr>
            <a:r>
              <a:rPr lang="en" sz="1200"/>
              <a:t>Be </a:t>
            </a:r>
            <a:r>
              <a:rPr b="1" i="1" lang="en" sz="1200">
                <a:solidFill>
                  <a:srgbClr val="EA9999"/>
                </a:solidFill>
              </a:rPr>
              <a:t>fast</a:t>
            </a:r>
            <a:endParaRPr sz="1200">
              <a:solidFill>
                <a:srgbClr val="EA9999"/>
              </a:solidFill>
            </a:endParaRPr>
          </a:p>
          <a:p>
            <a:pPr indent="-304800" lvl="0" marL="457200" rtl="0" algn="l">
              <a:spcBef>
                <a:spcPts val="0"/>
              </a:spcBef>
              <a:spcAft>
                <a:spcPts val="0"/>
              </a:spcAft>
              <a:buSzPts val="1200"/>
              <a:buChar char="●"/>
            </a:pPr>
            <a:r>
              <a:rPr lang="en" sz="1200"/>
              <a:t>Be </a:t>
            </a:r>
            <a:r>
              <a:rPr b="1" i="1" lang="en" sz="1200">
                <a:solidFill>
                  <a:srgbClr val="EA9999"/>
                </a:solidFill>
              </a:rPr>
              <a:t>consistent</a:t>
            </a:r>
            <a:endParaRPr sz="1200">
              <a:solidFill>
                <a:srgbClr val="EA9999"/>
              </a:solidFill>
            </a:endParaRPr>
          </a:p>
          <a:p>
            <a:pPr indent="-304800" lvl="0" marL="457200" rtl="0" algn="l">
              <a:spcBef>
                <a:spcPts val="0"/>
              </a:spcBef>
              <a:spcAft>
                <a:spcPts val="0"/>
              </a:spcAft>
              <a:buSzPts val="1200"/>
              <a:buChar char="●"/>
            </a:pPr>
            <a:r>
              <a:rPr b="1" i="1" lang="en" sz="1200">
                <a:solidFill>
                  <a:srgbClr val="EA9999"/>
                </a:solidFill>
              </a:rPr>
              <a:t>Minimize collisions</a:t>
            </a:r>
            <a:endParaRPr b="1" i="1" sz="1200">
              <a:solidFill>
                <a:srgbClr val="EA9999"/>
              </a:solidFill>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rPr lang="en" sz="1200">
                <a:solidFill>
                  <a:schemeClr val="lt1"/>
                </a:solidFill>
              </a:rPr>
              <a:t>When considering which field(s) to use, note that two cards that are </a:t>
            </a:r>
            <a:r>
              <a:rPr b="1" i="1" lang="en" sz="1200">
                <a:solidFill>
                  <a:srgbClr val="EA9999"/>
                </a:solidFill>
              </a:rPr>
              <a:t>equal</a:t>
            </a:r>
            <a:r>
              <a:rPr lang="en" sz="1200">
                <a:solidFill>
                  <a:srgbClr val="EA9999"/>
                </a:solidFill>
              </a:rPr>
              <a:t> </a:t>
            </a:r>
            <a:r>
              <a:rPr lang="en" sz="1200">
                <a:solidFill>
                  <a:schemeClr val="lt1"/>
                </a:solidFill>
              </a:rPr>
              <a:t>should also return the same </a:t>
            </a:r>
            <a:r>
              <a:rPr b="1" i="1" lang="en" sz="1200">
                <a:solidFill>
                  <a:srgbClr val="EA9999"/>
                </a:solidFill>
              </a:rPr>
              <a:t>hash code</a:t>
            </a:r>
            <a:r>
              <a:rPr lang="en" sz="1200">
                <a:solidFill>
                  <a:schemeClr val="lt1"/>
                </a:solidFill>
              </a:rPr>
              <a:t>.</a:t>
            </a:r>
            <a:endParaRPr sz="1200">
              <a:solidFill>
                <a:schemeClr val="lt1"/>
              </a:solidFill>
            </a:endParaRPr>
          </a:p>
        </p:txBody>
      </p:sp>
      <p:sp>
        <p:nvSpPr>
          <p:cNvPr id="124" name="Google Shape;124;p19"/>
          <p:cNvSpPr txBox="1"/>
          <p:nvPr/>
        </p:nvSpPr>
        <p:spPr>
          <a:xfrm>
            <a:off x="4527250" y="196125"/>
            <a:ext cx="4317000" cy="453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