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onsolas" panose="020B0609020204030204" pitchFamily="49" charset="0"/>
      <p:regular r:id="rId9"/>
      <p:bold r:id="rId10"/>
      <p:italic r:id="rId11"/>
      <p:boldItalic r:id="rId12"/>
    </p:embeddedFont>
    <p:embeddedFont>
      <p:font typeface="Merriweather" panose="020B0604020202020204" charset="0"/>
      <p:regular r:id="rId13"/>
      <p:bold r:id="rId14"/>
      <p:italic r:id="rId15"/>
      <p:boldItalic r:id="rId16"/>
    </p:embeddedFon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3D1FDF-78DE-4E19-A5FD-371145800F22}">
  <a:tblStyle styleId="{A13D1FDF-78DE-4E19-A5FD-371145800F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remainder of today’s class will comprise the </a:t>
            </a:r>
            <a:r>
              <a:rPr lang="en" b="1" i="1">
                <a:solidFill>
                  <a:srgbClr val="FF0000"/>
                </a:solidFill>
              </a:rPr>
              <a:t>problem solving session</a:t>
            </a:r>
            <a:r>
              <a:rPr lang="en"/>
              <a:t> (</a:t>
            </a:r>
            <a:r>
              <a:rPr lang="en" b="1" i="1">
                <a:solidFill>
                  <a:srgbClr val="FF0000"/>
                </a:solidFill>
              </a:rPr>
              <a:t>PSS</a:t>
            </a:r>
            <a:r>
              <a:rPr lang="en"/>
              <a:t>).</a:t>
            </a:r>
            <a:endParaRPr/>
          </a:p>
          <a:p>
            <a:pPr marL="457200" lvl="0" indent="-311150" algn="l" rtl="0">
              <a:spcBef>
                <a:spcPts val="0"/>
              </a:spcBef>
              <a:spcAft>
                <a:spcPts val="0"/>
              </a:spcAft>
              <a:buSzPts val="1300"/>
              <a:buChar char="●"/>
            </a:pPr>
            <a:r>
              <a:rPr lang="en"/>
              <a:t>Your instructor will divide you into </a:t>
            </a:r>
            <a:r>
              <a:rPr lang="en" b="1" i="1">
                <a:solidFill>
                  <a:srgbClr val="FF0000"/>
                </a:solidFill>
              </a:rPr>
              <a:t>teams of 3 or 4 students</a:t>
            </a:r>
            <a:r>
              <a:rPr lang="en"/>
              <a:t>.</a:t>
            </a:r>
            <a:endParaRPr/>
          </a:p>
          <a:p>
            <a:pPr marL="457200" lvl="0" indent="-311150" algn="l" rtl="0">
              <a:spcBef>
                <a:spcPts val="0"/>
              </a:spcBef>
              <a:spcAft>
                <a:spcPts val="0"/>
              </a:spcAft>
              <a:buSzPts val="1300"/>
              <a:buChar char="●"/>
            </a:pPr>
            <a:r>
              <a:rPr lang="en"/>
              <a:t>Each team will </a:t>
            </a:r>
            <a:r>
              <a:rPr lang="en" b="1" i="1">
                <a:solidFill>
                  <a:srgbClr val="FF0000"/>
                </a:solidFill>
              </a:rPr>
              <a:t>work together</a:t>
            </a:r>
            <a:r>
              <a:rPr lang="en"/>
              <a:t> to solve the following problems over the course of </a:t>
            </a:r>
            <a:r>
              <a:rPr lang="en" b="1" i="1">
                <a:solidFill>
                  <a:srgbClr val="FF0000"/>
                </a:solidFill>
              </a:rPr>
              <a:t>20-30 minutes</a:t>
            </a:r>
            <a:r>
              <a:rPr lang="en"/>
              <a:t>.</a:t>
            </a:r>
            <a:endParaRPr/>
          </a:p>
          <a:p>
            <a:pPr marL="914400" lvl="1" indent="-298450" algn="l" rtl="0">
              <a:spcBef>
                <a:spcPts val="0"/>
              </a:spcBef>
              <a:spcAft>
                <a:spcPts val="0"/>
              </a:spcAft>
              <a:buSzPts val="1100"/>
              <a:buChar char="○"/>
            </a:pPr>
            <a:r>
              <a:rPr lang="en"/>
              <a:t>You may work on paper, a white board, or digitally as determined by your instructor.</a:t>
            </a:r>
            <a:endParaRPr/>
          </a:p>
          <a:p>
            <a:pPr marL="914400" lvl="1" indent="-298450" algn="l" rtl="0">
              <a:spcBef>
                <a:spcPts val="0"/>
              </a:spcBef>
              <a:spcAft>
                <a:spcPts val="0"/>
              </a:spcAft>
              <a:buSzPts val="1100"/>
              <a:buChar char="○"/>
            </a:pPr>
            <a:r>
              <a:rPr lang="en"/>
              <a:t>You will submit your solution by pushing it to GitHub before the end of class.</a:t>
            </a:r>
            <a:endParaRPr/>
          </a:p>
          <a:p>
            <a:pPr marL="457200" lvl="0" indent="-311150" algn="l" rtl="0">
              <a:spcBef>
                <a:spcPts val="0"/>
              </a:spcBef>
              <a:spcAft>
                <a:spcPts val="0"/>
              </a:spcAft>
              <a:buSzPts val="1300"/>
              <a:buChar char="●"/>
            </a:pPr>
            <a:r>
              <a:rPr lang="en"/>
              <a:t>Your instructor will go over the solution before the end of class.</a:t>
            </a:r>
            <a:endParaRPr/>
          </a:p>
          <a:p>
            <a:pPr marL="457200" lvl="0" indent="-311150" algn="l" rtl="0">
              <a:spcBef>
                <a:spcPts val="0"/>
              </a:spcBef>
              <a:spcAft>
                <a:spcPts val="0"/>
              </a:spcAft>
              <a:buSzPts val="1300"/>
              <a:buChar char="●"/>
            </a:pPr>
            <a:r>
              <a:rPr lang="en"/>
              <a:t>If there is any time remaining, you will begin work on your homework assignment.</a:t>
            </a:r>
            <a:endParaRP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Examine the code snippets to the right. For each, indicate the </a:t>
            </a:r>
            <a:r>
              <a:rPr lang="en" b="1" i="1">
                <a:solidFill>
                  <a:srgbClr val="E06666"/>
                </a:solidFill>
              </a:rPr>
              <a:t>type</a:t>
            </a:r>
            <a:r>
              <a:rPr lang="en">
                <a:solidFill>
                  <a:srgbClr val="E06666"/>
                </a:solidFill>
              </a:rPr>
              <a:t> </a:t>
            </a:r>
            <a:r>
              <a:rPr lang="en"/>
              <a:t>of the variable in the space to the left.</a:t>
            </a:r>
            <a:endParaRPr/>
          </a:p>
        </p:txBody>
      </p:sp>
      <p:sp>
        <p:nvSpPr>
          <p:cNvPr id="80" name="Google Shape;80;p14"/>
          <p:cNvSpPr txBox="1">
            <a:spLocks noGrp="1"/>
          </p:cNvSpPr>
          <p:nvPr>
            <p:ph type="sldNum" idx="12"/>
          </p:nvPr>
        </p:nvSpPr>
        <p:spPr>
          <a:xfrm>
            <a:off x="8472458" y="471973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81" name="Google Shape;81;p14"/>
          <p:cNvGraphicFramePr/>
          <p:nvPr>
            <p:extLst>
              <p:ext uri="{D42A27DB-BD31-4B8C-83A1-F6EECF244321}">
                <p14:modId xmlns:p14="http://schemas.microsoft.com/office/powerpoint/2010/main" val="2387501838"/>
              </p:ext>
            </p:extLst>
          </p:nvPr>
        </p:nvGraphicFramePr>
        <p:xfrm>
          <a:off x="4572000" y="127625"/>
          <a:ext cx="4449150" cy="4693500"/>
        </p:xfrm>
        <a:graphic>
          <a:graphicData uri="http://schemas.openxmlformats.org/drawingml/2006/table">
            <a:tbl>
              <a:tblPr>
                <a:noFill/>
                <a:tableStyleId>{A13D1FDF-78DE-4E19-A5FD-371145800F22}</a:tableStyleId>
              </a:tblPr>
              <a:tblGrid>
                <a:gridCol w="2224575">
                  <a:extLst>
                    <a:ext uri="{9D8B030D-6E8A-4147-A177-3AD203B41FA5}">
                      <a16:colId xmlns:a16="http://schemas.microsoft.com/office/drawing/2014/main" val="20000"/>
                    </a:ext>
                  </a:extLst>
                </a:gridCol>
                <a:gridCol w="2224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US" sz="1000" dirty="0">
                          <a:latin typeface="Consolas"/>
                          <a:ea typeface="Consolas"/>
                          <a:cs typeface="Consolas"/>
                          <a:sym typeface="Consolas"/>
                        </a:rPr>
                        <a:t>Integer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latin typeface="Consolas"/>
                          <a:ea typeface="Consolas"/>
                          <a:cs typeface="Consolas"/>
                          <a:sym typeface="Consolas"/>
                        </a:rPr>
                        <a:t>x = 10</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"Wednesday"</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Integer</a:t>
                      </a: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23571113171923293137</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"123"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latin typeface="Consolas"/>
                          <a:ea typeface="Consolas"/>
                          <a:cs typeface="Consolas"/>
                          <a:sym typeface="Consolas"/>
                        </a:rPr>
                        <a:t>x = ""</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latin typeface="Consolas"/>
                          <a:ea typeface="Consolas"/>
                          <a:cs typeface="Consolas"/>
                          <a:sym typeface="Consolas"/>
                        </a:rPr>
                        <a:t>x = 10 / 3</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Integer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latin typeface="Consolas"/>
                          <a:ea typeface="Consolas"/>
                          <a:cs typeface="Consolas"/>
                          <a:sym typeface="Consolas"/>
                        </a:rPr>
                        <a:t>x = 10 // 3</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Integer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latin typeface="Consolas"/>
                          <a:ea typeface="Consolas"/>
                          <a:cs typeface="Consolas"/>
                          <a:sym typeface="Consolas"/>
                        </a:rPr>
                        <a:t>x = 3 + 4</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"True"</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+ 4.5</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latin typeface="Consolas"/>
                          <a:ea typeface="Consolas"/>
                          <a:cs typeface="Consolas"/>
                          <a:sym typeface="Consolas"/>
                        </a:rPr>
                        <a:t>x = "3.0" + "4.5"</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7" name="Google Shape;87;p15"/>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expression to the left, indicate the </a:t>
            </a:r>
            <a:r>
              <a:rPr lang="en" b="1" i="1">
                <a:solidFill>
                  <a:srgbClr val="E06666"/>
                </a:solidFill>
              </a:rPr>
              <a:t>final result </a:t>
            </a:r>
            <a:r>
              <a:rPr lang="en">
                <a:solidFill>
                  <a:srgbClr val="FFFFFF"/>
                </a:solidFill>
              </a:rPr>
              <a:t>and </a:t>
            </a:r>
            <a:r>
              <a:rPr lang="en" b="1" i="1">
                <a:solidFill>
                  <a:srgbClr val="E06666"/>
                </a:solidFill>
              </a:rPr>
              <a:t>type</a:t>
            </a:r>
            <a:r>
              <a:rPr lang="en"/>
              <a:t> in the space to the right.</a:t>
            </a:r>
            <a:endParaRPr/>
          </a:p>
          <a:p>
            <a:pPr marL="0" lvl="0" indent="0" algn="l" rtl="0">
              <a:spcBef>
                <a:spcPts val="1600"/>
              </a:spcBef>
              <a:spcAft>
                <a:spcPts val="1600"/>
              </a:spcAft>
              <a:buNone/>
            </a:pPr>
            <a:r>
              <a:rPr lang="en"/>
              <a:t>If the expression is invalid, just write “ERROR”.</a:t>
            </a:r>
            <a:endParaRPr/>
          </a:p>
        </p:txBody>
      </p:sp>
      <p:sp>
        <p:nvSpPr>
          <p:cNvPr id="88" name="Google Shape;88;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89" name="Google Shape;89;p15"/>
          <p:cNvGraphicFramePr/>
          <p:nvPr>
            <p:extLst>
              <p:ext uri="{D42A27DB-BD31-4B8C-83A1-F6EECF244321}">
                <p14:modId xmlns:p14="http://schemas.microsoft.com/office/powerpoint/2010/main" val="3855660411"/>
              </p:ext>
            </p:extLst>
          </p:nvPr>
        </p:nvGraphicFramePr>
        <p:xfrm>
          <a:off x="154641" y="150475"/>
          <a:ext cx="4578434" cy="4581000"/>
        </p:xfrm>
        <a:graphic>
          <a:graphicData uri="http://schemas.openxmlformats.org/drawingml/2006/table">
            <a:tbl>
              <a:tblPr>
                <a:noFill/>
                <a:tableStyleId>{A13D1FDF-78DE-4E19-A5FD-371145800F22}</a:tableStyleId>
              </a:tblPr>
              <a:tblGrid>
                <a:gridCol w="2183009">
                  <a:extLst>
                    <a:ext uri="{9D8B030D-6E8A-4147-A177-3AD203B41FA5}">
                      <a16:colId xmlns:a16="http://schemas.microsoft.com/office/drawing/2014/main" val="20000"/>
                    </a:ext>
                  </a:extLst>
                </a:gridCol>
                <a:gridCol w="2395425">
                  <a:extLst>
                    <a:ext uri="{9D8B030D-6E8A-4147-A177-3AD203B41FA5}">
                      <a16:colId xmlns:a16="http://schemas.microsoft.com/office/drawing/2014/main" val="20001"/>
                    </a:ext>
                  </a:extLst>
                </a:gridCol>
              </a:tblGrid>
              <a:tr h="458100">
                <a:tc>
                  <a:txBody>
                    <a:bodyPr/>
                    <a:lstStyle/>
                    <a:p>
                      <a:pPr marL="0" lvl="0" indent="0" algn="l" rtl="0">
                        <a:spcBef>
                          <a:spcPts val="0"/>
                        </a:spcBef>
                        <a:spcAft>
                          <a:spcPts val="0"/>
                        </a:spcAft>
                        <a:buNone/>
                      </a:pPr>
                      <a:r>
                        <a:rPr lang="en">
                          <a:latin typeface="Consolas"/>
                          <a:ea typeface="Consolas"/>
                          <a:cs typeface="Consolas"/>
                          <a:sym typeface="Consolas"/>
                        </a:rPr>
                        <a:t>3 * 4 + 6 - 2</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16</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11.5</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8100">
                <a:tc>
                  <a:txBody>
                    <a:bodyPr/>
                    <a:lstStyle/>
                    <a:p>
                      <a:pPr marL="0" lvl="0" indent="0" algn="l" rtl="0">
                        <a:spcBef>
                          <a:spcPts val="0"/>
                        </a:spcBef>
                        <a:spcAft>
                          <a:spcPts val="0"/>
                        </a:spcAft>
                        <a:buNone/>
                      </a:pPr>
                      <a:r>
                        <a:rPr lang="en" dirty="0">
                          <a:latin typeface="Consolas"/>
                          <a:ea typeface="Consolas"/>
                          <a:cs typeface="Consolas"/>
                          <a:sym typeface="Consolas"/>
                        </a:rPr>
                        <a:t>12 // 2 / 3</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2.0</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+ 2.0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6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48</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90" name="Google Shape;90;p15"/>
          <p:cNvSpPr txBox="1">
            <a:spLocks noGrp="1"/>
          </p:cNvSpPr>
          <p:nvPr>
            <p:ph type="body" idx="3"/>
          </p:nvPr>
        </p:nvSpPr>
        <p:spPr>
          <a:xfrm>
            <a:off x="5192225" y="3866200"/>
            <a:ext cx="3706500" cy="869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t>Remember: the result of normal division (</a:t>
            </a:r>
            <a:r>
              <a:rPr lang="en" sz="1200">
                <a:latin typeface="Consolas"/>
                <a:ea typeface="Consolas"/>
                <a:cs typeface="Consolas"/>
                <a:sym typeface="Consolas"/>
              </a:rPr>
              <a:t>/</a:t>
            </a:r>
            <a:r>
              <a:rPr lang="en" sz="1200"/>
              <a:t>) is always a </a:t>
            </a:r>
            <a:r>
              <a:rPr lang="en" sz="1200">
                <a:latin typeface="Consolas"/>
                <a:ea typeface="Consolas"/>
                <a:cs typeface="Consolas"/>
                <a:sym typeface="Consolas"/>
              </a:rPr>
              <a:t>float</a:t>
            </a:r>
            <a:r>
              <a:rPr lang="en" sz="1200"/>
              <a:t> even if the operands are integers. The result of floor division (</a:t>
            </a:r>
            <a:r>
              <a:rPr lang="en" sz="1200">
                <a:latin typeface="Consolas"/>
                <a:ea typeface="Consolas"/>
                <a:cs typeface="Consolas"/>
                <a:sym typeface="Consolas"/>
              </a:rPr>
              <a:t>//</a:t>
            </a:r>
            <a:r>
              <a:rPr lang="en" sz="1200"/>
              <a:t>) depends on the types of the operands.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3</a:t>
            </a:r>
            <a:endParaRPr/>
          </a:p>
        </p:txBody>
      </p:sp>
      <p:sp>
        <p:nvSpPr>
          <p:cNvPr id="96" name="Google Shape;96;p16"/>
          <p:cNvSpPr txBox="1">
            <a:spLocks noGrp="1"/>
          </p:cNvSpPr>
          <p:nvPr>
            <p:ph type="body" idx="1"/>
          </p:nvPr>
        </p:nvSpPr>
        <p:spPr>
          <a:xfrm>
            <a:off x="46446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Consolas"/>
                <a:ea typeface="Consolas"/>
                <a:cs typeface="Consolas"/>
                <a:sym typeface="Consolas"/>
              </a:rPr>
              <a:t>Def </a:t>
            </a:r>
            <a:r>
              <a:rPr lang="en-US" sz="1000" dirty="0" err="1">
                <a:latin typeface="Consolas"/>
                <a:ea typeface="Consolas"/>
                <a:cs typeface="Consolas"/>
                <a:sym typeface="Consolas"/>
              </a:rPr>
              <a:t>age_in_months</a:t>
            </a:r>
            <a:r>
              <a:rPr lang="en-US" sz="1000" dirty="0">
                <a:latin typeface="Consolas"/>
                <a:ea typeface="Consolas"/>
                <a:cs typeface="Consolas"/>
                <a:sym typeface="Consolas"/>
              </a:rPr>
              <a:t>():</a:t>
            </a:r>
          </a:p>
          <a:p>
            <a:pPr marL="0" lvl="0" indent="0" algn="l" rtl="0">
              <a:spcBef>
                <a:spcPts val="0"/>
              </a:spcBef>
              <a:spcAft>
                <a:spcPts val="0"/>
              </a:spcAft>
              <a:buNone/>
            </a:pPr>
            <a:r>
              <a:rPr lang="en-US" sz="1000" dirty="0">
                <a:latin typeface="Consolas"/>
                <a:ea typeface="Consolas"/>
                <a:cs typeface="Consolas"/>
                <a:sym typeface="Consolas"/>
              </a:rPr>
              <a:t> </a:t>
            </a:r>
            <a:r>
              <a:rPr lang="en-US" sz="1000" dirty="0" err="1">
                <a:latin typeface="Consolas"/>
                <a:ea typeface="Consolas"/>
                <a:cs typeface="Consolas"/>
                <a:sym typeface="Consolas"/>
              </a:rPr>
              <a:t>current_year</a:t>
            </a:r>
            <a:r>
              <a:rPr lang="en-US" sz="1000" dirty="0">
                <a:latin typeface="Consolas"/>
                <a:ea typeface="Consolas"/>
                <a:cs typeface="Consolas"/>
                <a:sym typeface="Consolas"/>
              </a:rPr>
              <a:t> = int(input(“</a:t>
            </a:r>
            <a:r>
              <a:rPr lang="en-US" sz="1000" dirty="0" err="1">
                <a:latin typeface="Consolas"/>
                <a:ea typeface="Consolas"/>
                <a:cs typeface="Consolas"/>
                <a:sym typeface="Consolas"/>
              </a:rPr>
              <a:t>Whats</a:t>
            </a:r>
            <a:r>
              <a:rPr lang="en-US" sz="1000" dirty="0">
                <a:latin typeface="Consolas"/>
                <a:ea typeface="Consolas"/>
                <a:cs typeface="Consolas"/>
                <a:sym typeface="Consolas"/>
              </a:rPr>
              <a:t> the current year?: “))</a:t>
            </a:r>
          </a:p>
          <a:p>
            <a:pPr marL="0" lvl="0" indent="0" algn="l" rtl="0">
              <a:spcBef>
                <a:spcPts val="0"/>
              </a:spcBef>
              <a:spcAft>
                <a:spcPts val="0"/>
              </a:spcAft>
              <a:buNone/>
            </a:pPr>
            <a:r>
              <a:rPr lang="en-US" sz="1000" dirty="0">
                <a:latin typeface="Consolas"/>
                <a:ea typeface="Consolas"/>
                <a:cs typeface="Consolas"/>
                <a:sym typeface="Consolas"/>
              </a:rPr>
              <a:t> month = int(input(“What’s the month?: “))</a:t>
            </a:r>
          </a:p>
          <a:p>
            <a:pPr marL="0" lvl="0" indent="0" algn="l" rtl="0">
              <a:spcBef>
                <a:spcPts val="0"/>
              </a:spcBef>
              <a:spcAft>
                <a:spcPts val="0"/>
              </a:spcAft>
              <a:buNone/>
            </a:pPr>
            <a:r>
              <a:rPr lang="en-US" sz="1000" dirty="0">
                <a:latin typeface="Consolas"/>
                <a:ea typeface="Consolas"/>
                <a:cs typeface="Consolas"/>
                <a:sym typeface="Consolas"/>
              </a:rPr>
              <a:t> </a:t>
            </a:r>
            <a:r>
              <a:rPr lang="en-US" sz="1000" dirty="0" err="1">
                <a:latin typeface="Consolas"/>
                <a:ea typeface="Consolas"/>
                <a:cs typeface="Consolas"/>
                <a:sym typeface="Consolas"/>
              </a:rPr>
              <a:t>birth_year</a:t>
            </a:r>
            <a:r>
              <a:rPr lang="en-US" sz="1000" dirty="0">
                <a:latin typeface="Consolas"/>
                <a:ea typeface="Consolas"/>
                <a:cs typeface="Consolas"/>
                <a:sym typeface="Consolas"/>
              </a:rPr>
              <a:t> = int(input(“</a:t>
            </a:r>
            <a:r>
              <a:rPr lang="en-US" sz="1000" dirty="0" err="1">
                <a:latin typeface="Consolas"/>
                <a:ea typeface="Consolas"/>
                <a:cs typeface="Consolas"/>
                <a:sym typeface="Consolas"/>
              </a:rPr>
              <a:t>Whats</a:t>
            </a:r>
            <a:r>
              <a:rPr lang="en-US" sz="1000" dirty="0">
                <a:latin typeface="Consolas"/>
                <a:ea typeface="Consolas"/>
                <a:cs typeface="Consolas"/>
                <a:sym typeface="Consolas"/>
              </a:rPr>
              <a:t> your birth year?: “))</a:t>
            </a:r>
          </a:p>
          <a:p>
            <a:pPr marL="0" lvl="0" indent="0" algn="l" rtl="0">
              <a:spcBef>
                <a:spcPts val="0"/>
              </a:spcBef>
              <a:spcAft>
                <a:spcPts val="0"/>
              </a:spcAft>
              <a:buNone/>
            </a:pPr>
            <a:r>
              <a:rPr lang="en-US" sz="1000" dirty="0">
                <a:latin typeface="Consolas"/>
                <a:ea typeface="Consolas"/>
                <a:cs typeface="Consolas"/>
                <a:sym typeface="Consolas"/>
              </a:rPr>
              <a:t> </a:t>
            </a:r>
            <a:r>
              <a:rPr lang="en-US" sz="1000" dirty="0" err="1">
                <a:latin typeface="Consolas"/>
                <a:ea typeface="Consolas"/>
                <a:cs typeface="Consolas"/>
                <a:sym typeface="Consolas"/>
              </a:rPr>
              <a:t>birth_month</a:t>
            </a:r>
            <a:r>
              <a:rPr lang="en-US" sz="1000" dirty="0">
                <a:latin typeface="Consolas"/>
                <a:ea typeface="Consolas"/>
                <a:cs typeface="Consolas"/>
                <a:sym typeface="Consolas"/>
              </a:rPr>
              <a:t> = int(input(“what’s your birth month?: “))</a:t>
            </a:r>
          </a:p>
          <a:p>
            <a:pPr marL="0" lvl="0" indent="0" algn="l" rtl="0">
              <a:spcBef>
                <a:spcPts val="0"/>
              </a:spcBef>
              <a:spcAft>
                <a:spcPts val="0"/>
              </a:spcAft>
              <a:buNone/>
            </a:pPr>
            <a:r>
              <a:rPr lang="en-US" sz="1000" dirty="0">
                <a:latin typeface="Consolas"/>
                <a:ea typeface="Consolas"/>
                <a:cs typeface="Consolas"/>
                <a:sym typeface="Consolas"/>
              </a:rPr>
              <a:t> print ( “Your age in months : “, (</a:t>
            </a:r>
            <a:r>
              <a:rPr lang="en-US" sz="1000" dirty="0" err="1">
                <a:latin typeface="Consolas"/>
                <a:ea typeface="Consolas"/>
                <a:cs typeface="Consolas"/>
                <a:sym typeface="Consolas"/>
              </a:rPr>
              <a:t>current_year</a:t>
            </a:r>
            <a:r>
              <a:rPr lang="en-US" sz="1000" dirty="0">
                <a:latin typeface="Consolas"/>
                <a:ea typeface="Consolas"/>
                <a:cs typeface="Consolas"/>
                <a:sym typeface="Consolas"/>
              </a:rPr>
              <a:t> – </a:t>
            </a:r>
            <a:r>
              <a:rPr lang="en-US" sz="1000" dirty="0" err="1">
                <a:latin typeface="Consolas"/>
                <a:ea typeface="Consolas"/>
                <a:cs typeface="Consolas"/>
                <a:sym typeface="Consolas"/>
              </a:rPr>
              <a:t>birth_year</a:t>
            </a:r>
            <a:r>
              <a:rPr lang="en-US" sz="1000" dirty="0">
                <a:latin typeface="Consolas"/>
                <a:ea typeface="Consolas"/>
                <a:cs typeface="Consolas"/>
                <a:sym typeface="Consolas"/>
              </a:rPr>
              <a:t>) * 12, </a:t>
            </a:r>
            <a:r>
              <a:rPr lang="en-US" sz="1000" dirty="0" err="1">
                <a:latin typeface="Consolas"/>
                <a:ea typeface="Consolas"/>
                <a:cs typeface="Consolas"/>
                <a:sym typeface="Consolas"/>
              </a:rPr>
              <a:t>sep</a:t>
            </a:r>
            <a:r>
              <a:rPr lang="en-US" sz="1000" dirty="0">
                <a:latin typeface="Consolas"/>
                <a:ea typeface="Consolas"/>
                <a:cs typeface="Consolas"/>
                <a:sym typeface="Consolas"/>
              </a:rPr>
              <a:t>=“”)</a:t>
            </a:r>
          </a:p>
          <a:p>
            <a:pPr marL="0" lvl="0" indent="0" algn="l" rtl="0">
              <a:spcBef>
                <a:spcPts val="0"/>
              </a:spcBef>
              <a:spcAft>
                <a:spcPts val="0"/>
              </a:spcAft>
              <a:buNone/>
            </a:pPr>
            <a:endParaRPr lang="en-US" sz="1000" dirty="0">
              <a:latin typeface="Consolas"/>
              <a:ea typeface="Consolas"/>
              <a:cs typeface="Consolas"/>
              <a:sym typeface="Consolas"/>
            </a:endParaRPr>
          </a:p>
          <a:p>
            <a:pPr marL="0" lvl="0" indent="0" algn="l" rtl="0">
              <a:spcBef>
                <a:spcPts val="0"/>
              </a:spcBef>
              <a:spcAft>
                <a:spcPts val="0"/>
              </a:spcAft>
              <a:buNone/>
            </a:pPr>
            <a:r>
              <a:rPr lang="en-US" sz="1000" dirty="0" err="1">
                <a:latin typeface="Consolas"/>
                <a:ea typeface="Consolas"/>
                <a:cs typeface="Consolas"/>
                <a:sym typeface="Consolas"/>
              </a:rPr>
              <a:t>Age_in_months</a:t>
            </a:r>
            <a:r>
              <a:rPr lang="en-US" sz="1000" dirty="0">
                <a:latin typeface="Consolas"/>
                <a:ea typeface="Consolas"/>
                <a:cs typeface="Consolas"/>
                <a:sym typeface="Consolas"/>
              </a:rPr>
              <a:t>()</a:t>
            </a:r>
            <a:endParaRPr sz="1000" dirty="0">
              <a:latin typeface="Consolas"/>
              <a:ea typeface="Consolas"/>
              <a:cs typeface="Consolas"/>
              <a:sym typeface="Consolas"/>
            </a:endParaRPr>
          </a:p>
        </p:txBody>
      </p:sp>
      <p:sp>
        <p:nvSpPr>
          <p:cNvPr id="97" name="Google Shape;97;p16"/>
          <p:cNvSpPr txBox="1">
            <a:spLocks noGrp="1"/>
          </p:cNvSpPr>
          <p:nvPr>
            <p:ph type="body" idx="2"/>
          </p:nvPr>
        </p:nvSpPr>
        <p:spPr>
          <a:xfrm>
            <a:off x="315425" y="1286175"/>
            <a:ext cx="3706500" cy="21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prompts the user to enter:</a:t>
            </a:r>
            <a:endParaRPr/>
          </a:p>
          <a:p>
            <a:pPr marL="457200" lvl="0" indent="-311150" algn="l" rtl="0">
              <a:spcBef>
                <a:spcPts val="0"/>
              </a:spcBef>
              <a:spcAft>
                <a:spcPts val="0"/>
              </a:spcAft>
              <a:buSzPts val="1300"/>
              <a:buAutoNum type="arabicPeriod"/>
            </a:pPr>
            <a:r>
              <a:rPr lang="en"/>
              <a:t>The current year</a:t>
            </a:r>
            <a:endParaRPr/>
          </a:p>
          <a:p>
            <a:pPr marL="457200" lvl="0" indent="-311150" algn="l" rtl="0">
              <a:spcBef>
                <a:spcPts val="0"/>
              </a:spcBef>
              <a:spcAft>
                <a:spcPts val="0"/>
              </a:spcAft>
              <a:buSzPts val="1300"/>
              <a:buAutoNum type="arabicPeriod"/>
            </a:pPr>
            <a:r>
              <a:rPr lang="en"/>
              <a:t>The number of the current month</a:t>
            </a:r>
            <a:endParaRPr/>
          </a:p>
          <a:p>
            <a:pPr marL="914400" lvl="1" indent="-298450" algn="l" rtl="0">
              <a:spcBef>
                <a:spcPts val="0"/>
              </a:spcBef>
              <a:spcAft>
                <a:spcPts val="0"/>
              </a:spcAft>
              <a:buSzPts val="1100"/>
              <a:buAutoNum type="alphaLcPeriod"/>
            </a:pPr>
            <a:r>
              <a:rPr lang="en"/>
              <a:t>e.g. August = 8, March = 3</a:t>
            </a:r>
            <a:endParaRPr/>
          </a:p>
          <a:p>
            <a:pPr marL="457200" lvl="0" indent="-311150" algn="l" rtl="0">
              <a:spcBef>
                <a:spcPts val="0"/>
              </a:spcBef>
              <a:spcAft>
                <a:spcPts val="0"/>
              </a:spcAft>
              <a:buSzPts val="1300"/>
              <a:buAutoNum type="arabicPeriod"/>
            </a:pPr>
            <a:r>
              <a:rPr lang="en"/>
              <a:t>Their birth year</a:t>
            </a:r>
            <a:endParaRPr/>
          </a:p>
          <a:p>
            <a:pPr marL="457200" lvl="0" indent="-311150" algn="l" rtl="0">
              <a:spcBef>
                <a:spcPts val="0"/>
              </a:spcBef>
              <a:spcAft>
                <a:spcPts val="0"/>
              </a:spcAft>
              <a:buSzPts val="1300"/>
              <a:buAutoNum type="arabicPeriod"/>
            </a:pPr>
            <a:r>
              <a:rPr lang="en"/>
              <a:t>The number of their birth month</a:t>
            </a:r>
            <a:endParaRPr/>
          </a:p>
          <a:p>
            <a:pPr marL="0" lvl="0" indent="0" algn="l" rtl="0">
              <a:spcBef>
                <a:spcPts val="1600"/>
              </a:spcBef>
              <a:spcAft>
                <a:spcPts val="1600"/>
              </a:spcAft>
              <a:buNone/>
            </a:pPr>
            <a:r>
              <a:rPr lang="en"/>
              <a:t>Calculate and print their age in months. Do not worry overmuch about precision to the day.</a:t>
            </a:r>
            <a:endParaRPr/>
          </a:p>
        </p:txBody>
      </p:sp>
      <p:sp>
        <p:nvSpPr>
          <p:cNvPr id="98" name="Google Shape;9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99" name="Google Shape;99;p16"/>
          <p:cNvSpPr txBox="1"/>
          <p:nvPr/>
        </p:nvSpPr>
        <p:spPr>
          <a:xfrm>
            <a:off x="452175" y="3576000"/>
            <a:ext cx="3419700" cy="11235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Current year: 2020</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Current month: 8</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Birth year: 1980</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Birth month: 7</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Your age in months: 481</a:t>
            </a:r>
            <a:endParaRPr sz="120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05" name="Google Shape;105;p17"/>
          <p:cNvSpPr txBox="1">
            <a:spLocks noGrp="1"/>
          </p:cNvSpPr>
          <p:nvPr>
            <p:ph type="title"/>
          </p:nvPr>
        </p:nvSpPr>
        <p:spPr>
          <a:xfrm>
            <a:off x="5188525" y="119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4</a:t>
            </a:r>
            <a:endParaRPr/>
          </a:p>
        </p:txBody>
      </p:sp>
      <p:sp>
        <p:nvSpPr>
          <p:cNvPr id="106" name="Google Shape;106;p17"/>
          <p:cNvSpPr txBox="1">
            <a:spLocks noGrp="1"/>
          </p:cNvSpPr>
          <p:nvPr>
            <p:ph type="body" idx="1"/>
          </p:nvPr>
        </p:nvSpPr>
        <p:spPr>
          <a:xfrm>
            <a:off x="356279" y="1961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000" dirty="0">
                <a:latin typeface="Consolas"/>
                <a:ea typeface="Consolas"/>
                <a:cs typeface="Consolas"/>
                <a:sym typeface="Consolas"/>
              </a:rPr>
              <a:t>Def </a:t>
            </a:r>
            <a:r>
              <a:rPr lang="en-US" sz="1000" dirty="0" err="1">
                <a:latin typeface="Consolas"/>
                <a:ea typeface="Consolas"/>
                <a:cs typeface="Consolas"/>
                <a:sym typeface="Consolas"/>
              </a:rPr>
              <a:t>question_name</a:t>
            </a:r>
            <a:r>
              <a:rPr lang="en-US" sz="1000" dirty="0">
                <a:latin typeface="Consolas"/>
                <a:ea typeface="Consolas"/>
                <a:cs typeface="Consolas"/>
                <a:sym typeface="Consolas"/>
              </a:rPr>
              <a:t>(</a:t>
            </a:r>
            <a:r>
              <a:rPr lang="en-US" sz="1000" dirty="0" err="1">
                <a:latin typeface="Consolas"/>
                <a:ea typeface="Consolas"/>
                <a:cs typeface="Consolas"/>
                <a:sym typeface="Consolas"/>
              </a:rPr>
              <a:t>question,answer</a:t>
            </a:r>
            <a:r>
              <a:rPr lang="en-US" sz="1000" dirty="0">
                <a:latin typeface="Consolas"/>
                <a:ea typeface="Consolas"/>
                <a:cs typeface="Consolas"/>
                <a:sym typeface="Consolas"/>
              </a:rPr>
              <a:t>):</a:t>
            </a:r>
          </a:p>
          <a:p>
            <a:pPr marL="0" lvl="0" indent="0" algn="l" rtl="0">
              <a:spcBef>
                <a:spcPts val="0"/>
              </a:spcBef>
              <a:spcAft>
                <a:spcPts val="1600"/>
              </a:spcAft>
              <a:buNone/>
            </a:pPr>
            <a:r>
              <a:rPr lang="en-US" sz="1000" dirty="0">
                <a:latin typeface="Consolas"/>
                <a:ea typeface="Consolas"/>
                <a:cs typeface="Consolas"/>
                <a:sym typeface="Consolas"/>
              </a:rPr>
              <a:t>  print(</a:t>
            </a:r>
            <a:r>
              <a:rPr lang="en-US" sz="1000" dirty="0" err="1">
                <a:latin typeface="Consolas"/>
                <a:ea typeface="Consolas"/>
                <a:cs typeface="Consolas"/>
                <a:sym typeface="Consolas"/>
              </a:rPr>
              <a:t>question,answer</a:t>
            </a:r>
            <a:r>
              <a:rPr lang="en-US" sz="1000" dirty="0">
                <a:latin typeface="Consolas"/>
                <a:ea typeface="Consolas"/>
                <a:cs typeface="Consolas"/>
                <a:sym typeface="Consolas"/>
              </a:rPr>
              <a:t>)</a:t>
            </a:r>
          </a:p>
          <a:p>
            <a:pPr marL="0" lvl="0" indent="0" algn="l" rtl="0">
              <a:spcBef>
                <a:spcPts val="0"/>
              </a:spcBef>
              <a:spcAft>
                <a:spcPts val="1600"/>
              </a:spcAft>
              <a:buNone/>
            </a:pPr>
            <a:r>
              <a:rPr lang="en-US" sz="1000" dirty="0">
                <a:latin typeface="Consolas"/>
                <a:ea typeface="Consolas"/>
                <a:cs typeface="Consolas"/>
                <a:sym typeface="Consolas"/>
              </a:rPr>
              <a:t>Def </a:t>
            </a:r>
            <a:r>
              <a:rPr lang="en-US" sz="1000" dirty="0" err="1">
                <a:latin typeface="Consolas"/>
                <a:ea typeface="Consolas"/>
                <a:cs typeface="Consolas"/>
                <a:sym typeface="Consolas"/>
              </a:rPr>
              <a:t>question_answer</a:t>
            </a:r>
            <a:r>
              <a:rPr lang="en-US" sz="1000" dirty="0">
                <a:latin typeface="Consolas"/>
                <a:ea typeface="Consolas"/>
                <a:cs typeface="Consolas"/>
                <a:sym typeface="Consolas"/>
              </a:rPr>
              <a:t>():</a:t>
            </a:r>
          </a:p>
          <a:p>
            <a:pPr marL="0" lvl="0" indent="0" algn="l" rtl="0">
              <a:spcBef>
                <a:spcPts val="0"/>
              </a:spcBef>
              <a:spcAft>
                <a:spcPts val="1600"/>
              </a:spcAft>
              <a:buNone/>
            </a:pPr>
            <a:r>
              <a:rPr lang="en-US" sz="1000" dirty="0">
                <a:latin typeface="Consolas"/>
                <a:ea typeface="Consolas"/>
                <a:cs typeface="Consolas"/>
                <a:sym typeface="Consolas"/>
              </a:rPr>
              <a:t>  </a:t>
            </a:r>
            <a:r>
              <a:rPr lang="en-US" sz="1000" dirty="0" err="1">
                <a:latin typeface="Consolas"/>
                <a:ea typeface="Consolas"/>
                <a:cs typeface="Consolas"/>
                <a:sym typeface="Consolas"/>
              </a:rPr>
              <a:t>Fav_number</a:t>
            </a:r>
            <a:r>
              <a:rPr lang="en-US" sz="1000" dirty="0">
                <a:latin typeface="Consolas"/>
                <a:ea typeface="Consolas"/>
                <a:cs typeface="Consolas"/>
                <a:sym typeface="Consolas"/>
              </a:rPr>
              <a:t> = input(“Favorite number: “)</a:t>
            </a:r>
          </a:p>
          <a:p>
            <a:pPr marL="0" lvl="0" indent="0" algn="l" rtl="0">
              <a:spcBef>
                <a:spcPts val="0"/>
              </a:spcBef>
              <a:spcAft>
                <a:spcPts val="1600"/>
              </a:spcAft>
              <a:buNone/>
            </a:pPr>
            <a:r>
              <a:rPr lang="en-US" sz="1000" dirty="0">
                <a:latin typeface="Consolas"/>
                <a:ea typeface="Consolas"/>
                <a:cs typeface="Consolas"/>
                <a:sym typeface="Consolas"/>
              </a:rPr>
              <a:t>  </a:t>
            </a:r>
            <a:r>
              <a:rPr lang="en-US" sz="1000" dirty="0" err="1">
                <a:latin typeface="Consolas"/>
                <a:ea typeface="Consolas"/>
                <a:cs typeface="Consolas"/>
                <a:sym typeface="Consolas"/>
              </a:rPr>
              <a:t>fav_number_answer</a:t>
            </a:r>
            <a:r>
              <a:rPr lang="en-US" sz="1000" dirty="0">
                <a:latin typeface="Consolas"/>
                <a:ea typeface="Consolas"/>
                <a:cs typeface="Consolas"/>
                <a:sym typeface="Consolas"/>
              </a:rPr>
              <a:t> = </a:t>
            </a:r>
            <a:r>
              <a:rPr lang="en-US" sz="1000" dirty="0" err="1">
                <a:latin typeface="Consolas"/>
                <a:ea typeface="Consolas"/>
                <a:cs typeface="Consolas"/>
                <a:sym typeface="Consolas"/>
              </a:rPr>
              <a:t>fav_number</a:t>
            </a:r>
            <a:endParaRPr lang="en-US" sz="1000" dirty="0">
              <a:latin typeface="Consolas"/>
              <a:ea typeface="Consolas"/>
              <a:cs typeface="Consolas"/>
              <a:sym typeface="Consolas"/>
            </a:endParaRPr>
          </a:p>
          <a:p>
            <a:pPr marL="0" lvl="0" indent="0" algn="l" rtl="0">
              <a:spcBef>
                <a:spcPts val="0"/>
              </a:spcBef>
              <a:spcAft>
                <a:spcPts val="1600"/>
              </a:spcAft>
              <a:buNone/>
            </a:pPr>
            <a:r>
              <a:rPr lang="en-US" sz="1000" dirty="0">
                <a:latin typeface="Consolas"/>
                <a:ea typeface="Consolas"/>
                <a:cs typeface="Consolas"/>
                <a:sym typeface="Consolas"/>
              </a:rPr>
              <a:t>  </a:t>
            </a:r>
            <a:r>
              <a:rPr lang="en-US" sz="1000" dirty="0" err="1">
                <a:latin typeface="Consolas"/>
                <a:ea typeface="Consolas"/>
                <a:cs typeface="Consolas"/>
                <a:sym typeface="Consolas"/>
              </a:rPr>
              <a:t>Eye_color</a:t>
            </a:r>
            <a:r>
              <a:rPr lang="en-US" sz="1000" dirty="0">
                <a:latin typeface="Consolas"/>
                <a:ea typeface="Consolas"/>
                <a:cs typeface="Consolas"/>
                <a:sym typeface="Consolas"/>
              </a:rPr>
              <a:t> = input(“what’s your eye color?: “)</a:t>
            </a:r>
          </a:p>
          <a:p>
            <a:pPr marL="0" lvl="0" indent="0" algn="l" rtl="0">
              <a:spcBef>
                <a:spcPts val="0"/>
              </a:spcBef>
              <a:spcAft>
                <a:spcPts val="1600"/>
              </a:spcAft>
              <a:buNone/>
            </a:pPr>
            <a:r>
              <a:rPr lang="en-US" sz="1000" dirty="0">
                <a:latin typeface="Consolas"/>
                <a:ea typeface="Consolas"/>
                <a:cs typeface="Consolas"/>
                <a:sym typeface="Consolas"/>
              </a:rPr>
              <a:t>  </a:t>
            </a:r>
            <a:r>
              <a:rPr lang="en-US" sz="1000" dirty="0" err="1">
                <a:latin typeface="Consolas"/>
                <a:ea typeface="Consolas"/>
                <a:cs typeface="Consolas"/>
                <a:sym typeface="Consolas"/>
              </a:rPr>
              <a:t>Eye_color_answer</a:t>
            </a:r>
            <a:r>
              <a:rPr lang="en-US" sz="1000" dirty="0">
                <a:latin typeface="Consolas"/>
                <a:ea typeface="Consolas"/>
                <a:cs typeface="Consolas"/>
                <a:sym typeface="Consolas"/>
              </a:rPr>
              <a:t> = </a:t>
            </a:r>
            <a:r>
              <a:rPr lang="en-US" sz="1000" dirty="0" err="1">
                <a:latin typeface="Consolas"/>
                <a:ea typeface="Consolas"/>
                <a:cs typeface="Consolas"/>
                <a:sym typeface="Consolas"/>
              </a:rPr>
              <a:t>Eye_color</a:t>
            </a:r>
            <a:endParaRPr lang="en-US" sz="1000" dirty="0">
              <a:latin typeface="Consolas"/>
              <a:ea typeface="Consolas"/>
              <a:cs typeface="Consolas"/>
              <a:sym typeface="Consolas"/>
            </a:endParaRPr>
          </a:p>
          <a:p>
            <a:pPr marL="0" lvl="0" indent="0" algn="l" rtl="0">
              <a:spcBef>
                <a:spcPts val="0"/>
              </a:spcBef>
              <a:spcAft>
                <a:spcPts val="1600"/>
              </a:spcAft>
              <a:buNone/>
            </a:pPr>
            <a:r>
              <a:rPr lang="en-US" sz="1000" dirty="0">
                <a:latin typeface="Consolas"/>
                <a:ea typeface="Consolas"/>
                <a:cs typeface="Consolas"/>
                <a:sym typeface="Consolas"/>
              </a:rPr>
              <a:t>  </a:t>
            </a:r>
            <a:r>
              <a:rPr lang="en-US" sz="1000" dirty="0" err="1">
                <a:latin typeface="Consolas"/>
                <a:ea typeface="Consolas"/>
                <a:cs typeface="Consolas"/>
                <a:sym typeface="Consolas"/>
              </a:rPr>
              <a:t>Like_pizza</a:t>
            </a:r>
            <a:r>
              <a:rPr lang="en-US" sz="1000" dirty="0">
                <a:latin typeface="Consolas"/>
                <a:ea typeface="Consolas"/>
                <a:cs typeface="Consolas"/>
                <a:sym typeface="Consolas"/>
              </a:rPr>
              <a:t> = input(“Do you like pizza?: )</a:t>
            </a:r>
          </a:p>
          <a:p>
            <a:pPr marL="0" lvl="0" indent="0" algn="l" rtl="0">
              <a:spcBef>
                <a:spcPts val="0"/>
              </a:spcBef>
              <a:spcAft>
                <a:spcPts val="1600"/>
              </a:spcAft>
              <a:buNone/>
            </a:pPr>
            <a:r>
              <a:rPr lang="en-US" sz="1000" dirty="0">
                <a:latin typeface="Consolas"/>
                <a:ea typeface="Consolas"/>
                <a:cs typeface="Consolas"/>
                <a:sym typeface="Consolas"/>
              </a:rPr>
              <a:t>  </a:t>
            </a:r>
            <a:r>
              <a:rPr lang="en-US" sz="1000" dirty="0" err="1">
                <a:latin typeface="Consolas"/>
                <a:ea typeface="Consolas"/>
                <a:cs typeface="Consolas"/>
                <a:sym typeface="Consolas"/>
              </a:rPr>
              <a:t>Like_pizza_answer</a:t>
            </a:r>
            <a:r>
              <a:rPr lang="en-US" sz="1000" dirty="0">
                <a:latin typeface="Consolas"/>
                <a:ea typeface="Consolas"/>
                <a:cs typeface="Consolas"/>
                <a:sym typeface="Consolas"/>
              </a:rPr>
              <a:t> = </a:t>
            </a:r>
            <a:r>
              <a:rPr lang="en-US" sz="1000" dirty="0" err="1">
                <a:latin typeface="Consolas"/>
                <a:ea typeface="Consolas"/>
                <a:cs typeface="Consolas"/>
                <a:sym typeface="Consolas"/>
              </a:rPr>
              <a:t>Like_pizza</a:t>
            </a:r>
            <a:endParaRPr lang="en-US" sz="1000" dirty="0">
              <a:latin typeface="Consolas"/>
              <a:ea typeface="Consolas"/>
              <a:cs typeface="Consolas"/>
              <a:sym typeface="Consolas"/>
            </a:endParaRPr>
          </a:p>
          <a:p>
            <a:pPr marL="0" lvl="0" indent="0" algn="l" rtl="0">
              <a:spcBef>
                <a:spcPts val="0"/>
              </a:spcBef>
              <a:spcAft>
                <a:spcPts val="1600"/>
              </a:spcAft>
              <a:buNone/>
            </a:pPr>
            <a:r>
              <a:rPr lang="en-US" sz="1000" dirty="0">
                <a:latin typeface="Consolas"/>
                <a:ea typeface="Consolas"/>
                <a:cs typeface="Consolas"/>
                <a:sym typeface="Consolas"/>
              </a:rPr>
              <a:t>  </a:t>
            </a:r>
            <a:r>
              <a:rPr lang="en-US" sz="1000" dirty="0" err="1">
                <a:latin typeface="Consolas"/>
                <a:ea typeface="Consolas"/>
                <a:cs typeface="Consolas"/>
                <a:sym typeface="Consolas"/>
              </a:rPr>
              <a:t>question_name</a:t>
            </a:r>
            <a:r>
              <a:rPr lang="en-US" sz="1000" dirty="0">
                <a:latin typeface="Consolas"/>
                <a:ea typeface="Consolas"/>
                <a:cs typeface="Consolas"/>
                <a:sym typeface="Consolas"/>
              </a:rPr>
              <a:t>(</a:t>
            </a:r>
            <a:r>
              <a:rPr lang="en-US" sz="1000" dirty="0" err="1">
                <a:latin typeface="Consolas"/>
                <a:ea typeface="Consolas"/>
                <a:cs typeface="Consolas"/>
                <a:sym typeface="Consolas"/>
              </a:rPr>
              <a:t>fav_number</a:t>
            </a:r>
            <a:r>
              <a:rPr lang="en-US" sz="1000" dirty="0">
                <a:latin typeface="Consolas"/>
                <a:ea typeface="Consolas"/>
                <a:cs typeface="Consolas"/>
                <a:sym typeface="Consolas"/>
              </a:rPr>
              <a:t>, </a:t>
            </a:r>
            <a:r>
              <a:rPr lang="en-US" sz="1000" dirty="0" err="1">
                <a:latin typeface="Consolas"/>
                <a:ea typeface="Consolas"/>
                <a:cs typeface="Consolas"/>
                <a:sym typeface="Consolas"/>
              </a:rPr>
              <a:t>fav_number_answer</a:t>
            </a:r>
            <a:endParaRPr lang="en-US" sz="1000" dirty="0">
              <a:latin typeface="Consolas"/>
              <a:ea typeface="Consolas"/>
              <a:cs typeface="Consolas"/>
              <a:sym typeface="Consolas"/>
            </a:endParaRPr>
          </a:p>
          <a:p>
            <a:pPr marL="0" lvl="0" indent="0" algn="l" rtl="0">
              <a:spcBef>
                <a:spcPts val="0"/>
              </a:spcBef>
              <a:spcAft>
                <a:spcPts val="1600"/>
              </a:spcAft>
              <a:buNone/>
            </a:pPr>
            <a:r>
              <a:rPr lang="en-US" sz="1000" dirty="0">
                <a:latin typeface="Consolas"/>
                <a:ea typeface="Consolas"/>
                <a:cs typeface="Consolas"/>
                <a:sym typeface="Consolas"/>
              </a:rPr>
              <a:t>  </a:t>
            </a:r>
            <a:r>
              <a:rPr lang="en-US" sz="1000" dirty="0" err="1">
                <a:latin typeface="Consolas"/>
                <a:ea typeface="Consolas"/>
                <a:cs typeface="Consolas"/>
                <a:sym typeface="Consolas"/>
              </a:rPr>
              <a:t>question_name</a:t>
            </a:r>
            <a:r>
              <a:rPr lang="en-US" sz="1000" dirty="0">
                <a:latin typeface="Consolas"/>
                <a:ea typeface="Consolas"/>
                <a:cs typeface="Consolas"/>
                <a:sym typeface="Consolas"/>
              </a:rPr>
              <a:t>(</a:t>
            </a:r>
            <a:r>
              <a:rPr lang="en-US" sz="1000" dirty="0" err="1">
                <a:latin typeface="Consolas"/>
                <a:ea typeface="Consolas"/>
                <a:cs typeface="Consolas"/>
                <a:sym typeface="Consolas"/>
              </a:rPr>
              <a:t>eye_color</a:t>
            </a:r>
            <a:r>
              <a:rPr lang="en-US" sz="1000" dirty="0">
                <a:latin typeface="Consolas"/>
                <a:ea typeface="Consolas"/>
                <a:cs typeface="Consolas"/>
                <a:sym typeface="Consolas"/>
              </a:rPr>
              <a:t>, </a:t>
            </a:r>
            <a:r>
              <a:rPr lang="en-US" sz="1000" dirty="0" err="1">
                <a:latin typeface="Consolas"/>
                <a:ea typeface="Consolas"/>
                <a:cs typeface="Consolas"/>
                <a:sym typeface="Consolas"/>
              </a:rPr>
              <a:t>eye_color_answer</a:t>
            </a:r>
            <a:r>
              <a:rPr lang="en-US" sz="1000" dirty="0">
                <a:latin typeface="Consolas"/>
                <a:ea typeface="Consolas"/>
                <a:cs typeface="Consolas"/>
                <a:sym typeface="Consolas"/>
              </a:rPr>
              <a:t>)</a:t>
            </a:r>
          </a:p>
          <a:p>
            <a:pPr marL="0" lvl="0" indent="0" algn="l" rtl="0">
              <a:spcBef>
                <a:spcPts val="0"/>
              </a:spcBef>
              <a:spcAft>
                <a:spcPts val="1600"/>
              </a:spcAft>
              <a:buNone/>
            </a:pPr>
            <a:r>
              <a:rPr lang="en-US" sz="1000" dirty="0">
                <a:latin typeface="Consolas"/>
                <a:ea typeface="Consolas"/>
                <a:cs typeface="Consolas"/>
                <a:sym typeface="Consolas"/>
              </a:rPr>
              <a:t>  </a:t>
            </a:r>
            <a:r>
              <a:rPr lang="en-US" sz="1000" dirty="0" err="1">
                <a:latin typeface="Consolas"/>
                <a:ea typeface="Consolas"/>
                <a:cs typeface="Consolas"/>
                <a:sym typeface="Consolas"/>
              </a:rPr>
              <a:t>question_name</a:t>
            </a:r>
            <a:r>
              <a:rPr lang="en-US" sz="1000" dirty="0">
                <a:latin typeface="Consolas"/>
                <a:ea typeface="Consolas"/>
                <a:cs typeface="Consolas"/>
                <a:sym typeface="Consolas"/>
              </a:rPr>
              <a:t>(</a:t>
            </a:r>
            <a:r>
              <a:rPr lang="en-US" sz="1000" dirty="0" err="1">
                <a:latin typeface="Consolas"/>
                <a:ea typeface="Consolas"/>
                <a:cs typeface="Consolas"/>
                <a:sym typeface="Consolas"/>
              </a:rPr>
              <a:t>like_pizza</a:t>
            </a:r>
            <a:r>
              <a:rPr lang="en-US" sz="1000" dirty="0">
                <a:latin typeface="Consolas"/>
                <a:ea typeface="Consolas"/>
                <a:cs typeface="Consolas"/>
                <a:sym typeface="Consolas"/>
              </a:rPr>
              <a:t>, </a:t>
            </a:r>
            <a:r>
              <a:rPr lang="en-US" sz="1000" dirty="0" err="1">
                <a:latin typeface="Consolas"/>
                <a:ea typeface="Consolas"/>
                <a:cs typeface="Consolas"/>
                <a:sym typeface="Consolas"/>
              </a:rPr>
              <a:t>like_pizza_answer</a:t>
            </a:r>
            <a:r>
              <a:rPr lang="en-US" sz="1000" dirty="0">
                <a:latin typeface="Consolas"/>
                <a:ea typeface="Consolas"/>
                <a:cs typeface="Consolas"/>
                <a:sym typeface="Consolas"/>
              </a:rPr>
              <a:t>)</a:t>
            </a:r>
          </a:p>
          <a:p>
            <a:pPr marL="0" lvl="0" indent="0" algn="l" rtl="0">
              <a:spcBef>
                <a:spcPts val="0"/>
              </a:spcBef>
              <a:spcAft>
                <a:spcPts val="1600"/>
              </a:spcAft>
              <a:buNone/>
            </a:pPr>
            <a:r>
              <a:rPr lang="en-US" sz="1000" dirty="0" err="1">
                <a:latin typeface="Consolas"/>
                <a:ea typeface="Consolas"/>
                <a:cs typeface="Consolas"/>
                <a:sym typeface="Consolas"/>
              </a:rPr>
              <a:t>Question_answer</a:t>
            </a:r>
            <a:r>
              <a:rPr lang="en-US" sz="1000" dirty="0">
                <a:latin typeface="Consolas"/>
                <a:ea typeface="Consolas"/>
                <a:cs typeface="Consolas"/>
                <a:sym typeface="Consolas"/>
              </a:rPr>
              <a:t>()</a:t>
            </a:r>
          </a:p>
        </p:txBody>
      </p:sp>
      <p:sp>
        <p:nvSpPr>
          <p:cNvPr id="107" name="Google Shape;107;p17"/>
          <p:cNvSpPr txBox="1">
            <a:spLocks noGrp="1"/>
          </p:cNvSpPr>
          <p:nvPr>
            <p:ph type="body" idx="2"/>
          </p:nvPr>
        </p:nvSpPr>
        <p:spPr>
          <a:xfrm>
            <a:off x="5192225" y="905175"/>
            <a:ext cx="3706500" cy="24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declares two parameters: one for some name, and a another for some value. The function should print the name and value in the format: name = value.</a:t>
            </a:r>
            <a:endParaRPr/>
          </a:p>
          <a:p>
            <a:pPr marL="0" lvl="0" indent="0" algn="l" rtl="0">
              <a:spcBef>
                <a:spcPts val="1600"/>
              </a:spcBef>
              <a:spcAft>
                <a:spcPts val="1600"/>
              </a:spcAft>
              <a:buNone/>
            </a:pPr>
            <a:r>
              <a:rPr lang="en"/>
              <a:t>Write a second function that prompts the user to enter the answer to three questions. Call your first function from the second to print the user’s answers. Below is an example, but you should come up with your own questions.</a:t>
            </a:r>
            <a:endParaRPr/>
          </a:p>
        </p:txBody>
      </p:sp>
      <p:sp>
        <p:nvSpPr>
          <p:cNvPr id="108" name="Google Shape;108;p17"/>
          <p:cNvSpPr txBox="1"/>
          <p:nvPr/>
        </p:nvSpPr>
        <p:spPr>
          <a:xfrm>
            <a:off x="5331925" y="3313575"/>
            <a:ext cx="3419700" cy="12717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What's your favorite number: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What color are your eyes: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Do you like pizza (yes or no): yes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favorite number =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eye color =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likes pizza = yes</a:t>
            </a:r>
            <a:endParaRPr sz="1200">
              <a:solidFill>
                <a:srgbClr val="F1C232"/>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311725" y="1961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5</a:t>
            </a:r>
            <a:endParaRPr/>
          </a:p>
        </p:txBody>
      </p:sp>
      <p:sp>
        <p:nvSpPr>
          <p:cNvPr id="114" name="Google Shape;114;p18"/>
          <p:cNvSpPr txBox="1">
            <a:spLocks noGrp="1"/>
          </p:cNvSpPr>
          <p:nvPr>
            <p:ph type="body" idx="1"/>
          </p:nvPr>
        </p:nvSpPr>
        <p:spPr>
          <a:xfrm>
            <a:off x="46446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Consolas"/>
                <a:ea typeface="Consolas"/>
                <a:cs typeface="Consolas"/>
                <a:sym typeface="Consolas"/>
              </a:rPr>
              <a:t>Def </a:t>
            </a:r>
            <a:r>
              <a:rPr lang="en-US" sz="1000" dirty="0" err="1">
                <a:latin typeface="Consolas"/>
                <a:ea typeface="Consolas"/>
                <a:cs typeface="Consolas"/>
                <a:sym typeface="Consolas"/>
              </a:rPr>
              <a:t>day_of_the_year</a:t>
            </a:r>
            <a:r>
              <a:rPr lang="en-US" sz="1000" dirty="0">
                <a:latin typeface="Consolas"/>
                <a:ea typeface="Consolas"/>
                <a:cs typeface="Consolas"/>
                <a:sym typeface="Consolas"/>
              </a:rPr>
              <a:t>():</a:t>
            </a:r>
          </a:p>
          <a:p>
            <a:pPr marL="0" lvl="0" indent="0" algn="l" rtl="0">
              <a:spcBef>
                <a:spcPts val="0"/>
              </a:spcBef>
              <a:spcAft>
                <a:spcPts val="0"/>
              </a:spcAft>
              <a:buNone/>
            </a:pPr>
            <a:r>
              <a:rPr lang="en-US" sz="1000" dirty="0">
                <a:latin typeface="Consolas"/>
                <a:ea typeface="Consolas"/>
                <a:cs typeface="Consolas"/>
                <a:sym typeface="Consolas"/>
              </a:rPr>
              <a:t>   month = int(input(“Enter month: “))</a:t>
            </a:r>
          </a:p>
          <a:p>
            <a:pPr marL="0" lvl="0" indent="0" algn="l" rtl="0">
              <a:spcBef>
                <a:spcPts val="0"/>
              </a:spcBef>
              <a:spcAft>
                <a:spcPts val="0"/>
              </a:spcAft>
              <a:buNone/>
            </a:pPr>
            <a:r>
              <a:rPr lang="en-US" sz="1000" dirty="0">
                <a:latin typeface="Consolas"/>
                <a:ea typeface="Consolas"/>
                <a:cs typeface="Consolas"/>
                <a:sym typeface="Consolas"/>
              </a:rPr>
              <a:t>   day = int(input(“Day of month: “))</a:t>
            </a:r>
          </a:p>
          <a:p>
            <a:pPr marL="0" lvl="0" indent="0" algn="l" rtl="0">
              <a:spcBef>
                <a:spcPts val="0"/>
              </a:spcBef>
              <a:spcAft>
                <a:spcPts val="0"/>
              </a:spcAft>
              <a:buNone/>
            </a:pPr>
            <a:r>
              <a:rPr lang="en-US" sz="1000" dirty="0">
                <a:latin typeface="Consolas"/>
                <a:ea typeface="Consolas"/>
                <a:cs typeface="Consolas"/>
                <a:sym typeface="Consolas"/>
              </a:rPr>
              <a:t>   print(“Approximate day of the year is: “, month * 30 * day)</a:t>
            </a:r>
          </a:p>
          <a:p>
            <a:pPr marL="0" lvl="0" indent="0" algn="l" rtl="0">
              <a:spcBef>
                <a:spcPts val="0"/>
              </a:spcBef>
              <a:spcAft>
                <a:spcPts val="0"/>
              </a:spcAft>
              <a:buNone/>
            </a:pPr>
            <a:endParaRPr lang="en-US"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Def main():</a:t>
            </a:r>
          </a:p>
          <a:p>
            <a:pPr marL="0" lvl="0" indent="0" algn="l" rtl="0">
              <a:spcBef>
                <a:spcPts val="0"/>
              </a:spcBef>
              <a:spcAft>
                <a:spcPts val="0"/>
              </a:spcAft>
              <a:buNone/>
            </a:pPr>
            <a:r>
              <a:rPr lang="en-US" sz="1000" dirty="0">
                <a:latin typeface="Consolas"/>
                <a:ea typeface="Consolas"/>
                <a:cs typeface="Consolas"/>
                <a:sym typeface="Consolas"/>
              </a:rPr>
              <a:t>   </a:t>
            </a:r>
            <a:r>
              <a:rPr lang="en-US" sz="1000" dirty="0" err="1">
                <a:latin typeface="Consolas"/>
                <a:ea typeface="Consolas"/>
                <a:cs typeface="Consolas"/>
                <a:sym typeface="Consolas"/>
              </a:rPr>
              <a:t>day_of_the_year</a:t>
            </a:r>
            <a:r>
              <a:rPr lang="en-US" sz="1000" dirty="0">
                <a:latin typeface="Consolas"/>
                <a:ea typeface="Consolas"/>
                <a:cs typeface="Consolas"/>
                <a:sym typeface="Consolas"/>
              </a:rPr>
              <a:t>()</a:t>
            </a:r>
          </a:p>
          <a:p>
            <a:pPr marL="0" indent="0">
              <a:buNone/>
            </a:pPr>
            <a:r>
              <a:rPr lang="en-US" sz="1000" dirty="0">
                <a:latin typeface="Consolas"/>
                <a:ea typeface="Consolas"/>
                <a:cs typeface="Consolas"/>
                <a:sym typeface="Consolas"/>
              </a:rPr>
              <a:t>   </a:t>
            </a:r>
            <a:r>
              <a:rPr lang="en-US" sz="1000" dirty="0" err="1">
                <a:latin typeface="Consolas"/>
                <a:ea typeface="Consolas"/>
                <a:cs typeface="Consolas"/>
                <a:sym typeface="Consolas"/>
              </a:rPr>
              <a:t>Question_answer</a:t>
            </a:r>
            <a:r>
              <a:rPr lang="en-US" sz="1000" dirty="0">
                <a:latin typeface="Consolas"/>
                <a:ea typeface="Consolas"/>
                <a:cs typeface="Consolas"/>
                <a:sym typeface="Consolas"/>
              </a:rPr>
              <a:t>()</a:t>
            </a:r>
          </a:p>
          <a:p>
            <a:pPr marL="0" indent="0">
              <a:buNone/>
            </a:pPr>
            <a:r>
              <a:rPr lang="en-US" sz="1000" dirty="0">
                <a:latin typeface="Consolas"/>
                <a:ea typeface="Consolas"/>
                <a:cs typeface="Consolas"/>
                <a:sym typeface="Consolas"/>
              </a:rPr>
              <a:t>   </a:t>
            </a:r>
            <a:r>
              <a:rPr lang="en-US" sz="1000" dirty="0" err="1">
                <a:latin typeface="Consolas"/>
                <a:ea typeface="Consolas"/>
                <a:cs typeface="Consolas"/>
                <a:sym typeface="Consolas"/>
              </a:rPr>
              <a:t>Age_in_months</a:t>
            </a:r>
            <a:r>
              <a:rPr lang="en-US" sz="1000" dirty="0">
                <a:latin typeface="Consolas"/>
                <a:ea typeface="Consolas"/>
                <a:cs typeface="Consolas"/>
                <a:sym typeface="Consolas"/>
              </a:rPr>
              <a:t>()</a:t>
            </a:r>
          </a:p>
          <a:p>
            <a:pPr marL="0" indent="0">
              <a:buNone/>
            </a:pPr>
            <a:endParaRPr lang="en-US" sz="1000" dirty="0">
              <a:latin typeface="Consolas"/>
              <a:ea typeface="Consolas"/>
              <a:cs typeface="Consolas"/>
              <a:sym typeface="Consolas"/>
            </a:endParaRPr>
          </a:p>
          <a:p>
            <a:pPr marL="0" indent="0">
              <a:buNone/>
            </a:pPr>
            <a:r>
              <a:rPr lang="en-US" sz="1000" dirty="0">
                <a:latin typeface="Consolas"/>
                <a:ea typeface="Consolas"/>
                <a:cs typeface="Consolas"/>
                <a:sym typeface="Consolas"/>
              </a:rPr>
              <a:t>Main()</a:t>
            </a:r>
          </a:p>
          <a:p>
            <a:pPr marL="0" lvl="0" indent="0" algn="l" rtl="0">
              <a:spcBef>
                <a:spcPts val="0"/>
              </a:spcBef>
              <a:spcAft>
                <a:spcPts val="0"/>
              </a:spcAft>
              <a:buNone/>
            </a:pPr>
            <a:r>
              <a:rPr lang="en-US" sz="1000" dirty="0">
                <a:latin typeface="Consolas"/>
                <a:ea typeface="Consolas"/>
                <a:cs typeface="Consolas"/>
                <a:sym typeface="Consolas"/>
              </a:rPr>
              <a:t>   </a:t>
            </a:r>
          </a:p>
        </p:txBody>
      </p:sp>
      <p:sp>
        <p:nvSpPr>
          <p:cNvPr id="115" name="Google Shape;11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16" name="Google Shape;116;p18"/>
          <p:cNvSpPr txBox="1">
            <a:spLocks noGrp="1"/>
          </p:cNvSpPr>
          <p:nvPr>
            <p:ph type="body" idx="2"/>
          </p:nvPr>
        </p:nvSpPr>
        <p:spPr>
          <a:xfrm>
            <a:off x="315425" y="752775"/>
            <a:ext cx="3706500" cy="23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prompts the user to enter the month number (e.g. August = 8) and day of the month and then prints the approximate day of the year (assuming an average of 30 days per month).</a:t>
            </a:r>
            <a:endParaRPr/>
          </a:p>
          <a:p>
            <a:pPr marL="0" lvl="0" indent="0" algn="l" rtl="0">
              <a:spcBef>
                <a:spcPts val="1600"/>
              </a:spcBef>
              <a:spcAft>
                <a:spcPts val="1600"/>
              </a:spcAft>
              <a:buNone/>
            </a:pPr>
            <a:r>
              <a:rPr lang="en"/>
              <a:t>Assuming that you wrote your answer to this and the previous two questions in the same program, write a </a:t>
            </a:r>
            <a:r>
              <a:rPr lang="en">
                <a:latin typeface="Consolas"/>
                <a:ea typeface="Consolas"/>
                <a:cs typeface="Consolas"/>
                <a:sym typeface="Consolas"/>
              </a:rPr>
              <a:t>main</a:t>
            </a:r>
            <a:r>
              <a:rPr lang="en"/>
              <a:t> function that calls all three.</a:t>
            </a:r>
            <a:endParaRPr/>
          </a:p>
        </p:txBody>
      </p:sp>
      <p:sp>
        <p:nvSpPr>
          <p:cNvPr id="117" name="Google Shape;117;p18"/>
          <p:cNvSpPr txBox="1"/>
          <p:nvPr/>
        </p:nvSpPr>
        <p:spPr>
          <a:xfrm>
            <a:off x="455125" y="3334775"/>
            <a:ext cx="3419700" cy="9114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the month: 8</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the day of month: 24</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The approximate day of the year is: 234</a:t>
            </a: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1006</Words>
  <Application>Microsoft Office PowerPoint</Application>
  <PresentationFormat>On-screen Show (16:9)</PresentationFormat>
  <Paragraphs>125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Consolas</vt:lpstr>
      <vt:lpstr>Arial</vt:lpstr>
      <vt:lpstr>Roboto</vt:lpstr>
      <vt:lpstr>Merriweather</vt:lpstr>
      <vt:lpstr>Paradigm</vt:lpstr>
      <vt:lpstr>Problem Solving Session</vt:lpstr>
      <vt:lpstr>Problem Solving 1</vt:lpstr>
      <vt:lpstr>Problem Solving 2</vt:lpstr>
      <vt:lpstr>Problem Solving 3</vt:lpstr>
      <vt:lpstr>Problem Solving 4</vt:lpstr>
      <vt:lpstr>Problem Solving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Jin Moon (RIT Student)</cp:lastModifiedBy>
  <cp:revision>12</cp:revision>
  <dcterms:modified xsi:type="dcterms:W3CDTF">2020-08-28T20:27:59Z</dcterms:modified>
</cp:coreProperties>
</file>