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Consolas" panose="020B0609020204030204" pitchFamily="49" charset="0"/>
      <p:regular r:id="rId9"/>
      <p:bold r:id="rId10"/>
      <p:italic r:id="rId11"/>
      <p:boldItalic r:id="rId12"/>
    </p:embeddedFont>
    <p:embeddedFont>
      <p:font typeface="Merriweather" panose="020B0604020202020204" charset="0"/>
      <p:regular r:id="rId13"/>
      <p:bold r:id="rId14"/>
      <p:italic r:id="rId15"/>
      <p:boldItalic r:id="rId16"/>
    </p:embeddedFont>
    <p:embeddedFont>
      <p:font typeface="Roboto"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8" y="114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theme" Target="theme/theme1.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8b6744271a_0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8b6744271a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b6744271a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b6744271a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949a7801d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949a7801d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49a7801d5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49a7801d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8b0956d2b7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8b0956d2b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8b0956d2b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8b0956d2b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60" name="Google Shape;60;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61" name="Google Shape;6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125"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1" name="Google Shape;21;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3" name="Google Shape;23;p4"/>
          <p:cNvSpPr txBox="1">
            <a:spLocks noGrp="1"/>
          </p:cNvSpPr>
          <p:nvPr>
            <p:ph type="body" idx="1"/>
          </p:nvPr>
        </p:nvSpPr>
        <p:spPr>
          <a:xfrm>
            <a:off x="4644675" y="500925"/>
            <a:ext cx="4166400" cy="4432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4"/>
          <p:cNvSpPr txBox="1">
            <a:spLocks noGrp="1"/>
          </p:cNvSpPr>
          <p:nvPr>
            <p:ph type="body" idx="2"/>
          </p:nvPr>
        </p:nvSpPr>
        <p:spPr>
          <a:xfrm>
            <a:off x="315425" y="1286175"/>
            <a:ext cx="3706500" cy="26973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rgbClr val="FFFFFF"/>
              </a:buClr>
              <a:buSzPts val="1300"/>
              <a:buChar char="●"/>
              <a:defRPr>
                <a:solidFill>
                  <a:srgbClr val="FFFFFF"/>
                </a:solidFill>
              </a:defRPr>
            </a:lvl1pPr>
            <a:lvl2pPr marL="914400" lvl="1" indent="-298450">
              <a:spcBef>
                <a:spcPts val="1600"/>
              </a:spcBef>
              <a:spcAft>
                <a:spcPts val="0"/>
              </a:spcAft>
              <a:buClr>
                <a:srgbClr val="FFFFFF"/>
              </a:buClr>
              <a:buSzPts val="1100"/>
              <a:buChar char="○"/>
              <a:defRPr>
                <a:solidFill>
                  <a:srgbClr val="FFFFFF"/>
                </a:solidFill>
              </a:defRPr>
            </a:lvl2pPr>
            <a:lvl3pPr marL="1371600" lvl="2" indent="-298450">
              <a:spcBef>
                <a:spcPts val="1600"/>
              </a:spcBef>
              <a:spcAft>
                <a:spcPts val="0"/>
              </a:spcAft>
              <a:buClr>
                <a:srgbClr val="FFFFFF"/>
              </a:buClr>
              <a:buSzPts val="1100"/>
              <a:buChar char="■"/>
              <a:defRPr>
                <a:solidFill>
                  <a:srgbClr val="FFFFFF"/>
                </a:solidFill>
              </a:defRPr>
            </a:lvl3pPr>
            <a:lvl4pPr marL="1828800" lvl="3" indent="-298450">
              <a:spcBef>
                <a:spcPts val="1600"/>
              </a:spcBef>
              <a:spcAft>
                <a:spcPts val="0"/>
              </a:spcAft>
              <a:buClr>
                <a:srgbClr val="FFFFFF"/>
              </a:buClr>
              <a:buSzPts val="1100"/>
              <a:buChar char="●"/>
              <a:defRPr>
                <a:solidFill>
                  <a:srgbClr val="FFFFFF"/>
                </a:solidFill>
              </a:defRPr>
            </a:lvl4pPr>
            <a:lvl5pPr marL="2286000" lvl="4" indent="-298450">
              <a:spcBef>
                <a:spcPts val="1600"/>
              </a:spcBef>
              <a:spcAft>
                <a:spcPts val="0"/>
              </a:spcAft>
              <a:buClr>
                <a:srgbClr val="FFFFFF"/>
              </a:buClr>
              <a:buSzPts val="1100"/>
              <a:buChar char="○"/>
              <a:defRPr>
                <a:solidFill>
                  <a:srgbClr val="FFFFFF"/>
                </a:solidFill>
              </a:defRPr>
            </a:lvl5pPr>
            <a:lvl6pPr marL="2743200" lvl="5" indent="-298450">
              <a:spcBef>
                <a:spcPts val="1600"/>
              </a:spcBef>
              <a:spcAft>
                <a:spcPts val="0"/>
              </a:spcAft>
              <a:buClr>
                <a:srgbClr val="FFFFFF"/>
              </a:buClr>
              <a:buSzPts val="1100"/>
              <a:buChar char="■"/>
              <a:defRPr>
                <a:solidFill>
                  <a:srgbClr val="FFFFFF"/>
                </a:solidFill>
              </a:defRPr>
            </a:lvl6pPr>
            <a:lvl7pPr marL="3200400" lvl="6" indent="-298450">
              <a:spcBef>
                <a:spcPts val="1600"/>
              </a:spcBef>
              <a:spcAft>
                <a:spcPts val="0"/>
              </a:spcAft>
              <a:buClr>
                <a:srgbClr val="FFFFFF"/>
              </a:buClr>
              <a:buSzPts val="1100"/>
              <a:buChar char="●"/>
              <a:defRPr>
                <a:solidFill>
                  <a:srgbClr val="FFFFFF"/>
                </a:solidFill>
              </a:defRPr>
            </a:lvl7pPr>
            <a:lvl8pPr marL="3657600" lvl="7" indent="-298450">
              <a:spcBef>
                <a:spcPts val="1600"/>
              </a:spcBef>
              <a:spcAft>
                <a:spcPts val="0"/>
              </a:spcAft>
              <a:buClr>
                <a:srgbClr val="FFFFFF"/>
              </a:buClr>
              <a:buSzPts val="1100"/>
              <a:buChar char="○"/>
              <a:defRPr>
                <a:solidFill>
                  <a:srgbClr val="FFFFFF"/>
                </a:solidFill>
              </a:defRPr>
            </a:lvl8pPr>
            <a:lvl9pPr marL="4114800" lvl="8" indent="-298450">
              <a:spcBef>
                <a:spcPts val="1600"/>
              </a:spcBef>
              <a:spcAft>
                <a:spcPts val="1600"/>
              </a:spcAft>
              <a:buClr>
                <a:srgbClr val="FFFFFF"/>
              </a:buClr>
              <a:buSzPts val="1100"/>
              <a:buChar char="■"/>
              <a:defRPr>
                <a:solidFill>
                  <a:srgbClr val="FFFFFF"/>
                </a:solidFill>
              </a:defRPr>
            </a:lvl9pPr>
          </a:lstStyle>
          <a:p>
            <a:endParaRPr/>
          </a:p>
        </p:txBody>
      </p:sp>
      <p:sp>
        <p:nvSpPr>
          <p:cNvPr id="26" name="Google Shape;26;p4"/>
          <p:cNvSpPr txBox="1">
            <a:spLocks noGrp="1"/>
          </p:cNvSpPr>
          <p:nvPr>
            <p:ph type="body" idx="3"/>
          </p:nvPr>
        </p:nvSpPr>
        <p:spPr>
          <a:xfrm>
            <a:off x="3154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0" name="Google Shape;30;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2" name="Google Shape;3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6" name="Google Shape;3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p:nvPr/>
        </p:nvSpPr>
        <p:spPr>
          <a:xfrm>
            <a:off x="4840017"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a:off x="4839900"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40" name="Google Shape;40;p7"/>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1" name="Google Shape;41;p7"/>
          <p:cNvSpPr txBox="1">
            <a:spLocks noGrp="1"/>
          </p:cNvSpPr>
          <p:nvPr>
            <p:ph type="title"/>
          </p:nvPr>
        </p:nvSpPr>
        <p:spPr>
          <a:xfrm>
            <a:off x="5264725" y="500925"/>
            <a:ext cx="3706500" cy="638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2" name="Google Shape;42;p7"/>
          <p:cNvSpPr txBox="1">
            <a:spLocks noGrp="1"/>
          </p:cNvSpPr>
          <p:nvPr>
            <p:ph type="body" idx="1"/>
          </p:nvPr>
        </p:nvSpPr>
        <p:spPr>
          <a:xfrm>
            <a:off x="301275" y="500925"/>
            <a:ext cx="4166400" cy="4432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43" name="Google Shape;43;p7"/>
          <p:cNvSpPr txBox="1">
            <a:spLocks noGrp="1"/>
          </p:cNvSpPr>
          <p:nvPr>
            <p:ph type="body" idx="2"/>
          </p:nvPr>
        </p:nvSpPr>
        <p:spPr>
          <a:xfrm>
            <a:off x="5192225" y="1286175"/>
            <a:ext cx="3706500" cy="26973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Clr>
                <a:srgbClr val="FFFFFF"/>
              </a:buClr>
              <a:buSzPts val="1300"/>
              <a:buChar char="●"/>
              <a:defRPr>
                <a:solidFill>
                  <a:srgbClr val="FFFFFF"/>
                </a:solidFill>
              </a:defRPr>
            </a:lvl1pPr>
            <a:lvl2pPr marL="914400" lvl="1" indent="-298450" rtl="0">
              <a:spcBef>
                <a:spcPts val="1600"/>
              </a:spcBef>
              <a:spcAft>
                <a:spcPts val="0"/>
              </a:spcAft>
              <a:buClr>
                <a:srgbClr val="FFFFFF"/>
              </a:buClr>
              <a:buSzPts val="1100"/>
              <a:buChar char="○"/>
              <a:defRPr>
                <a:solidFill>
                  <a:srgbClr val="FFFFFF"/>
                </a:solidFill>
              </a:defRPr>
            </a:lvl2pPr>
            <a:lvl3pPr marL="1371600" lvl="2" indent="-298450" rtl="0">
              <a:spcBef>
                <a:spcPts val="1600"/>
              </a:spcBef>
              <a:spcAft>
                <a:spcPts val="0"/>
              </a:spcAft>
              <a:buClr>
                <a:srgbClr val="FFFFFF"/>
              </a:buClr>
              <a:buSzPts val="1100"/>
              <a:buChar char="■"/>
              <a:defRPr>
                <a:solidFill>
                  <a:srgbClr val="FFFFFF"/>
                </a:solidFill>
              </a:defRPr>
            </a:lvl3pPr>
            <a:lvl4pPr marL="1828800" lvl="3" indent="-298450" rtl="0">
              <a:spcBef>
                <a:spcPts val="1600"/>
              </a:spcBef>
              <a:spcAft>
                <a:spcPts val="0"/>
              </a:spcAft>
              <a:buClr>
                <a:srgbClr val="FFFFFF"/>
              </a:buClr>
              <a:buSzPts val="1100"/>
              <a:buChar char="●"/>
              <a:defRPr>
                <a:solidFill>
                  <a:srgbClr val="FFFFFF"/>
                </a:solidFill>
              </a:defRPr>
            </a:lvl4pPr>
            <a:lvl5pPr marL="2286000" lvl="4" indent="-298450" rtl="0">
              <a:spcBef>
                <a:spcPts val="1600"/>
              </a:spcBef>
              <a:spcAft>
                <a:spcPts val="0"/>
              </a:spcAft>
              <a:buClr>
                <a:srgbClr val="FFFFFF"/>
              </a:buClr>
              <a:buSzPts val="1100"/>
              <a:buChar char="○"/>
              <a:defRPr>
                <a:solidFill>
                  <a:srgbClr val="FFFFFF"/>
                </a:solidFill>
              </a:defRPr>
            </a:lvl5pPr>
            <a:lvl6pPr marL="2743200" lvl="5" indent="-298450" rtl="0">
              <a:spcBef>
                <a:spcPts val="1600"/>
              </a:spcBef>
              <a:spcAft>
                <a:spcPts val="0"/>
              </a:spcAft>
              <a:buClr>
                <a:srgbClr val="FFFFFF"/>
              </a:buClr>
              <a:buSzPts val="1100"/>
              <a:buChar char="■"/>
              <a:defRPr>
                <a:solidFill>
                  <a:srgbClr val="FFFFFF"/>
                </a:solidFill>
              </a:defRPr>
            </a:lvl6pPr>
            <a:lvl7pPr marL="3200400" lvl="6" indent="-298450" rtl="0">
              <a:spcBef>
                <a:spcPts val="1600"/>
              </a:spcBef>
              <a:spcAft>
                <a:spcPts val="0"/>
              </a:spcAft>
              <a:buClr>
                <a:srgbClr val="FFFFFF"/>
              </a:buClr>
              <a:buSzPts val="1100"/>
              <a:buChar char="●"/>
              <a:defRPr>
                <a:solidFill>
                  <a:srgbClr val="FFFFFF"/>
                </a:solidFill>
              </a:defRPr>
            </a:lvl7pPr>
            <a:lvl8pPr marL="3657600" lvl="7" indent="-298450" rtl="0">
              <a:spcBef>
                <a:spcPts val="1600"/>
              </a:spcBef>
              <a:spcAft>
                <a:spcPts val="0"/>
              </a:spcAft>
              <a:buClr>
                <a:srgbClr val="FFFFFF"/>
              </a:buClr>
              <a:buSzPts val="1100"/>
              <a:buChar char="○"/>
              <a:defRPr>
                <a:solidFill>
                  <a:srgbClr val="FFFFFF"/>
                </a:solidFill>
              </a:defRPr>
            </a:lvl8pPr>
            <a:lvl9pPr marL="4114800" lvl="8" indent="-298450" rtl="0">
              <a:spcBef>
                <a:spcPts val="1600"/>
              </a:spcBef>
              <a:spcAft>
                <a:spcPts val="1600"/>
              </a:spcAft>
              <a:buClr>
                <a:srgbClr val="FFFFFF"/>
              </a:buClr>
              <a:buSzPts val="1100"/>
              <a:buChar char="■"/>
              <a:defRPr>
                <a:solidFill>
                  <a:srgbClr val="FFFFFF"/>
                </a:solidFill>
              </a:defRPr>
            </a:lvl9pPr>
          </a:lstStyle>
          <a:p>
            <a:endParaRPr/>
          </a:p>
        </p:txBody>
      </p:sp>
      <p:sp>
        <p:nvSpPr>
          <p:cNvPr id="44" name="Google Shape;44;p7"/>
          <p:cNvSpPr txBox="1">
            <a:spLocks noGrp="1"/>
          </p:cNvSpPr>
          <p:nvPr>
            <p:ph type="body" idx="3"/>
          </p:nvPr>
        </p:nvSpPr>
        <p:spPr>
          <a:xfrm>
            <a:off x="51922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7" name="Google Shape;4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51" name="Google Shape;51;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52" name="Google Shape;52;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3" name="Google Shape;5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7" name="Google Shape;5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Session</a:t>
            </a:r>
            <a:endParaRPr/>
          </a:p>
        </p:txBody>
      </p:sp>
      <p:sp>
        <p:nvSpPr>
          <p:cNvPr id="69" name="Google Shape;69;p13"/>
          <p:cNvSpPr txBox="1">
            <a:spLocks noGrp="1"/>
          </p:cNvSpPr>
          <p:nvPr>
            <p:ph type="body" idx="1"/>
          </p:nvPr>
        </p:nvSpPr>
        <p:spPr>
          <a:xfrm>
            <a:off x="311700" y="1505700"/>
            <a:ext cx="4128000" cy="3286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The remainder of today’s class will comprise the </a:t>
            </a:r>
            <a:r>
              <a:rPr lang="en" b="1" i="1">
                <a:solidFill>
                  <a:srgbClr val="FF0000"/>
                </a:solidFill>
              </a:rPr>
              <a:t>problem solving session</a:t>
            </a:r>
            <a:r>
              <a:rPr lang="en"/>
              <a:t> (</a:t>
            </a:r>
            <a:r>
              <a:rPr lang="en" b="1" i="1">
                <a:solidFill>
                  <a:srgbClr val="FF0000"/>
                </a:solidFill>
              </a:rPr>
              <a:t>PSS</a:t>
            </a:r>
            <a:r>
              <a:rPr lang="en"/>
              <a:t>).</a:t>
            </a:r>
            <a:endParaRPr/>
          </a:p>
          <a:p>
            <a:pPr marL="457200" lvl="0" indent="-311150" algn="l" rtl="0">
              <a:spcBef>
                <a:spcPts val="0"/>
              </a:spcBef>
              <a:spcAft>
                <a:spcPts val="0"/>
              </a:spcAft>
              <a:buSzPts val="1300"/>
              <a:buChar char="●"/>
            </a:pPr>
            <a:r>
              <a:rPr lang="en"/>
              <a:t>Your instructor will divide you into </a:t>
            </a:r>
            <a:r>
              <a:rPr lang="en" b="1" i="1">
                <a:solidFill>
                  <a:srgbClr val="FF0000"/>
                </a:solidFill>
              </a:rPr>
              <a:t>teams of 3 or 4 students</a:t>
            </a:r>
            <a:r>
              <a:rPr lang="en"/>
              <a:t>.</a:t>
            </a:r>
            <a:endParaRPr/>
          </a:p>
          <a:p>
            <a:pPr marL="457200" lvl="0" indent="-311150" algn="l" rtl="0">
              <a:spcBef>
                <a:spcPts val="0"/>
              </a:spcBef>
              <a:spcAft>
                <a:spcPts val="0"/>
              </a:spcAft>
              <a:buSzPts val="1300"/>
              <a:buChar char="●"/>
            </a:pPr>
            <a:r>
              <a:rPr lang="en"/>
              <a:t>Each team will </a:t>
            </a:r>
            <a:r>
              <a:rPr lang="en" b="1" i="1">
                <a:solidFill>
                  <a:srgbClr val="FF0000"/>
                </a:solidFill>
              </a:rPr>
              <a:t>work together</a:t>
            </a:r>
            <a:r>
              <a:rPr lang="en"/>
              <a:t> to solve the following problems over the course of </a:t>
            </a:r>
            <a:r>
              <a:rPr lang="en" b="1" i="1">
                <a:solidFill>
                  <a:srgbClr val="FF0000"/>
                </a:solidFill>
              </a:rPr>
              <a:t>20-30 minutes</a:t>
            </a:r>
            <a:r>
              <a:rPr lang="en"/>
              <a:t>.</a:t>
            </a:r>
            <a:endParaRPr/>
          </a:p>
          <a:p>
            <a:pPr marL="914400" lvl="1" indent="-298450" algn="l" rtl="0">
              <a:spcBef>
                <a:spcPts val="0"/>
              </a:spcBef>
              <a:spcAft>
                <a:spcPts val="0"/>
              </a:spcAft>
              <a:buSzPts val="1100"/>
              <a:buChar char="○"/>
            </a:pPr>
            <a:r>
              <a:rPr lang="en"/>
              <a:t>You may work on paper, a white board, or digitally as determined by your instructor.</a:t>
            </a:r>
            <a:endParaRPr/>
          </a:p>
          <a:p>
            <a:pPr marL="914400" lvl="1" indent="-298450" algn="l" rtl="0">
              <a:spcBef>
                <a:spcPts val="0"/>
              </a:spcBef>
              <a:spcAft>
                <a:spcPts val="0"/>
              </a:spcAft>
              <a:buSzPts val="1100"/>
              <a:buChar char="○"/>
            </a:pPr>
            <a:r>
              <a:rPr lang="en"/>
              <a:t>You will submit your solution by pushing it to GitHub before the end of class.</a:t>
            </a:r>
            <a:endParaRPr/>
          </a:p>
          <a:p>
            <a:pPr marL="457200" lvl="0" indent="-311150" algn="l" rtl="0">
              <a:spcBef>
                <a:spcPts val="0"/>
              </a:spcBef>
              <a:spcAft>
                <a:spcPts val="0"/>
              </a:spcAft>
              <a:buSzPts val="1300"/>
              <a:buChar char="●"/>
            </a:pPr>
            <a:r>
              <a:rPr lang="en"/>
              <a:t>Your instructor will go over the solution before the end of class.</a:t>
            </a:r>
            <a:endParaRPr/>
          </a:p>
          <a:p>
            <a:pPr marL="457200" lvl="0" indent="-311150" algn="l" rtl="0">
              <a:spcBef>
                <a:spcPts val="0"/>
              </a:spcBef>
              <a:spcAft>
                <a:spcPts val="0"/>
              </a:spcAft>
              <a:buSzPts val="1300"/>
              <a:buChar char="●"/>
            </a:pPr>
            <a:r>
              <a:rPr lang="en"/>
              <a:t>If there is any time remaining, you will begin work on your homework assignment.</a:t>
            </a:r>
            <a:endParaRPr/>
          </a:p>
        </p:txBody>
      </p:sp>
      <p:sp>
        <p:nvSpPr>
          <p:cNvPr id="70" name="Google Shape;70;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71" name="Google Shape;71;p13"/>
          <p:cNvSpPr txBox="1">
            <a:spLocks noGrp="1"/>
          </p:cNvSpPr>
          <p:nvPr>
            <p:ph type="body" idx="4294967295"/>
          </p:nvPr>
        </p:nvSpPr>
        <p:spPr>
          <a:xfrm>
            <a:off x="4759575" y="3528444"/>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Class participation is a significant part of your grade (20%). This includes in class activities and the problem solving session.</a:t>
            </a:r>
            <a:endParaRPr sz="1200">
              <a:solidFill>
                <a:srgbClr val="000000"/>
              </a:solidFill>
              <a:latin typeface="Arial"/>
              <a:ea typeface="Arial"/>
              <a:cs typeface="Arial"/>
              <a:sym typeface="Arial"/>
            </a:endParaRPr>
          </a:p>
        </p:txBody>
      </p:sp>
      <p:sp>
        <p:nvSpPr>
          <p:cNvPr id="72" name="Google Shape;72;p13"/>
          <p:cNvSpPr txBox="1">
            <a:spLocks noGrp="1"/>
          </p:cNvSpPr>
          <p:nvPr>
            <p:ph type="body" idx="4294967295"/>
          </p:nvPr>
        </p:nvSpPr>
        <p:spPr>
          <a:xfrm>
            <a:off x="4759575" y="4315619"/>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Your graders will grade your participation by verifying that you pushed your solutions before the end of the class period each day.</a:t>
            </a:r>
            <a:endParaRPr sz="1200">
              <a:solidFill>
                <a:srgbClr val="000000"/>
              </a:solidFill>
              <a:latin typeface="Arial"/>
              <a:ea typeface="Arial"/>
              <a:cs typeface="Arial"/>
              <a:sym typeface="Arial"/>
            </a:endParaRPr>
          </a:p>
        </p:txBody>
      </p:sp>
      <p:pic>
        <p:nvPicPr>
          <p:cNvPr id="73" name="Google Shape;73;p13"/>
          <p:cNvPicPr preferRelativeResize="0"/>
          <p:nvPr/>
        </p:nvPicPr>
        <p:blipFill>
          <a:blip r:embed="rId3">
            <a:alphaModFix/>
          </a:blip>
          <a:stretch>
            <a:fillRect/>
          </a:stretch>
        </p:blipFill>
        <p:spPr>
          <a:xfrm>
            <a:off x="4759574" y="1386736"/>
            <a:ext cx="3706500" cy="2035232"/>
          </a:xfrm>
          <a:prstGeom prst="rect">
            <a:avLst/>
          </a:prstGeom>
          <a:noFill/>
          <a:ln w="19050" cap="flat" cmpd="sng">
            <a:solidFill>
              <a:srgbClr val="666666"/>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1</a:t>
            </a:r>
            <a:endParaRPr/>
          </a:p>
        </p:txBody>
      </p:sp>
      <p:sp>
        <p:nvSpPr>
          <p:cNvPr id="79" name="Google Shape;79;p14"/>
          <p:cNvSpPr txBox="1">
            <a:spLocks noGrp="1"/>
          </p:cNvSpPr>
          <p:nvPr>
            <p:ph type="body" idx="2"/>
          </p:nvPr>
        </p:nvSpPr>
        <p:spPr>
          <a:xfrm>
            <a:off x="315425" y="1286175"/>
            <a:ext cx="3706500" cy="300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 the space to the right to write a for loop that prints each of the integer ranges described below. If you need more space, duplicate this slide.</a:t>
            </a:r>
            <a:endParaRPr/>
          </a:p>
          <a:p>
            <a:pPr marL="457200" lvl="0" indent="-311150" algn="l" rtl="0">
              <a:spcBef>
                <a:spcPts val="1600"/>
              </a:spcBef>
              <a:spcAft>
                <a:spcPts val="0"/>
              </a:spcAft>
              <a:buSzPts val="1300"/>
              <a:buChar char="●"/>
            </a:pPr>
            <a:r>
              <a:rPr lang="en"/>
              <a:t>The first 100 natural numbers.</a:t>
            </a:r>
            <a:endParaRPr/>
          </a:p>
          <a:p>
            <a:pPr marL="457200" lvl="0" indent="-311150" algn="l" rtl="0">
              <a:spcBef>
                <a:spcPts val="0"/>
              </a:spcBef>
              <a:spcAft>
                <a:spcPts val="0"/>
              </a:spcAft>
              <a:buSzPts val="1300"/>
              <a:buChar char="●"/>
            </a:pPr>
            <a:r>
              <a:rPr lang="en"/>
              <a:t>The first 100 negative numbers in </a:t>
            </a:r>
            <a:r>
              <a:rPr lang="en" i="1"/>
              <a:t>increasing</a:t>
            </a:r>
            <a:r>
              <a:rPr lang="en"/>
              <a:t> order.</a:t>
            </a:r>
            <a:endParaRPr/>
          </a:p>
          <a:p>
            <a:pPr marL="457200" lvl="0" indent="-311150" algn="l" rtl="0">
              <a:spcBef>
                <a:spcPts val="0"/>
              </a:spcBef>
              <a:spcAft>
                <a:spcPts val="0"/>
              </a:spcAft>
              <a:buSzPts val="1300"/>
              <a:buChar char="●"/>
            </a:pPr>
            <a:r>
              <a:rPr lang="en"/>
              <a:t>Even numbers between 50 and 150.</a:t>
            </a:r>
            <a:endParaRPr/>
          </a:p>
          <a:p>
            <a:pPr marL="457200" lvl="0" indent="-311150" algn="l" rtl="0">
              <a:spcBef>
                <a:spcPts val="0"/>
              </a:spcBef>
              <a:spcAft>
                <a:spcPts val="0"/>
              </a:spcAft>
              <a:buSzPts val="1300"/>
              <a:buChar char="●"/>
            </a:pPr>
            <a:r>
              <a:rPr lang="en"/>
              <a:t>Positive multiples of 5 less than or equal to 500.</a:t>
            </a:r>
            <a:endParaRPr/>
          </a:p>
          <a:p>
            <a:pPr marL="457200" lvl="0" indent="-311150" algn="l" rtl="0">
              <a:spcBef>
                <a:spcPts val="0"/>
              </a:spcBef>
              <a:spcAft>
                <a:spcPts val="0"/>
              </a:spcAft>
              <a:buSzPts val="1300"/>
              <a:buChar char="●"/>
            </a:pPr>
            <a:r>
              <a:rPr lang="en"/>
              <a:t>Odd negative numbers greater than -1000 in decreasing order.</a:t>
            </a:r>
            <a:endParaRPr/>
          </a:p>
        </p:txBody>
      </p:sp>
      <p:sp>
        <p:nvSpPr>
          <p:cNvPr id="80" name="Google Shape;80;p14"/>
          <p:cNvSpPr txBox="1">
            <a:spLocks noGrp="1"/>
          </p:cNvSpPr>
          <p:nvPr>
            <p:ph type="sldNum" idx="12"/>
          </p:nvPr>
        </p:nvSpPr>
        <p:spPr>
          <a:xfrm>
            <a:off x="8472458" y="471973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81" name="Google Shape;81;p14"/>
          <p:cNvSpPr txBox="1"/>
          <p:nvPr/>
        </p:nvSpPr>
        <p:spPr>
          <a:xfrm>
            <a:off x="4468958" y="124039"/>
            <a:ext cx="4552200" cy="4595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Consolas"/>
                <a:ea typeface="Consolas"/>
                <a:cs typeface="Consolas"/>
                <a:sym typeface="Consolas"/>
              </a:rPr>
              <a:t>Def </a:t>
            </a:r>
            <a:r>
              <a:rPr lang="en-US" dirty="0" err="1">
                <a:latin typeface="Consolas"/>
                <a:ea typeface="Consolas"/>
                <a:cs typeface="Consolas"/>
                <a:sym typeface="Consolas"/>
              </a:rPr>
              <a:t>natural_num</a:t>
            </a:r>
            <a:r>
              <a:rPr lang="en-US" dirty="0">
                <a:latin typeface="Consolas"/>
                <a:ea typeface="Consolas"/>
                <a:cs typeface="Consolas"/>
                <a:sym typeface="Consolas"/>
              </a:rPr>
              <a:t>():</a:t>
            </a:r>
          </a:p>
          <a:p>
            <a:pPr marL="0" lvl="0" indent="0" algn="l" rtl="0">
              <a:spcBef>
                <a:spcPts val="0"/>
              </a:spcBef>
              <a:spcAft>
                <a:spcPts val="0"/>
              </a:spcAft>
              <a:buNone/>
            </a:pPr>
            <a:r>
              <a:rPr lang="en-US" dirty="0">
                <a:latin typeface="Consolas"/>
                <a:ea typeface="Consolas"/>
                <a:cs typeface="Consolas"/>
                <a:sym typeface="Consolas"/>
              </a:rPr>
              <a:t>	for </a:t>
            </a:r>
            <a:r>
              <a:rPr lang="en-US" dirty="0" err="1">
                <a:latin typeface="Consolas"/>
                <a:ea typeface="Consolas"/>
                <a:cs typeface="Consolas"/>
                <a:sym typeface="Consolas"/>
              </a:rPr>
              <a:t>i</a:t>
            </a:r>
            <a:r>
              <a:rPr lang="en-US" dirty="0">
                <a:latin typeface="Consolas"/>
                <a:ea typeface="Consolas"/>
                <a:cs typeface="Consolas"/>
                <a:sym typeface="Consolas"/>
              </a:rPr>
              <a:t> in range(0,100):</a:t>
            </a:r>
          </a:p>
          <a:p>
            <a:pPr marL="0" lvl="0" indent="0" algn="l" rtl="0">
              <a:spcBef>
                <a:spcPts val="0"/>
              </a:spcBef>
              <a:spcAft>
                <a:spcPts val="0"/>
              </a:spcAft>
              <a:buNone/>
            </a:pPr>
            <a:r>
              <a:rPr lang="en-US" dirty="0">
                <a:latin typeface="Consolas"/>
                <a:ea typeface="Consolas"/>
                <a:cs typeface="Consolas"/>
                <a:sym typeface="Consolas"/>
              </a:rPr>
              <a:t>		print(</a:t>
            </a:r>
            <a:r>
              <a:rPr lang="en-US" dirty="0" err="1">
                <a:latin typeface="Consolas"/>
                <a:ea typeface="Consolas"/>
                <a:cs typeface="Consolas"/>
                <a:sym typeface="Consolas"/>
              </a:rPr>
              <a:t>i</a:t>
            </a:r>
            <a:r>
              <a:rPr lang="en-US" dirty="0">
                <a:latin typeface="Consolas"/>
                <a:ea typeface="Consolas"/>
                <a:cs typeface="Consolas"/>
                <a:sym typeface="Consolas"/>
              </a:rPr>
              <a:t>)</a:t>
            </a:r>
          </a:p>
          <a:p>
            <a:pPr marL="0" lvl="0" indent="0" algn="l" rtl="0">
              <a:spcBef>
                <a:spcPts val="0"/>
              </a:spcBef>
              <a:spcAft>
                <a:spcPts val="0"/>
              </a:spcAft>
              <a:buNone/>
            </a:pPr>
            <a:endParaRPr lang="en-US" dirty="0">
              <a:latin typeface="Consolas"/>
              <a:ea typeface="Consolas"/>
              <a:cs typeface="Consolas"/>
              <a:sym typeface="Consolas"/>
            </a:endParaRPr>
          </a:p>
          <a:p>
            <a:pPr marL="0" lvl="0" indent="0" algn="l" rtl="0">
              <a:spcBef>
                <a:spcPts val="0"/>
              </a:spcBef>
              <a:spcAft>
                <a:spcPts val="0"/>
              </a:spcAft>
              <a:buNone/>
            </a:pPr>
            <a:r>
              <a:rPr lang="en-US" dirty="0">
                <a:latin typeface="Consolas"/>
                <a:ea typeface="Consolas"/>
                <a:cs typeface="Consolas"/>
                <a:sym typeface="Consolas"/>
              </a:rPr>
              <a:t>Def </a:t>
            </a:r>
            <a:r>
              <a:rPr lang="en-US" dirty="0" err="1">
                <a:latin typeface="Consolas"/>
                <a:ea typeface="Consolas"/>
                <a:cs typeface="Consolas"/>
                <a:sym typeface="Consolas"/>
              </a:rPr>
              <a:t>negative_num</a:t>
            </a:r>
            <a:r>
              <a:rPr lang="en-US" dirty="0">
                <a:latin typeface="Consolas"/>
                <a:ea typeface="Consolas"/>
                <a:cs typeface="Consolas"/>
                <a:sym typeface="Consolas"/>
              </a:rPr>
              <a:t>():</a:t>
            </a:r>
          </a:p>
          <a:p>
            <a:pPr marL="0" lvl="0" indent="0" algn="l" rtl="0">
              <a:spcBef>
                <a:spcPts val="0"/>
              </a:spcBef>
              <a:spcAft>
                <a:spcPts val="0"/>
              </a:spcAft>
              <a:buNone/>
            </a:pPr>
            <a:r>
              <a:rPr lang="en-US" dirty="0">
                <a:latin typeface="Consolas"/>
                <a:ea typeface="Consolas"/>
                <a:cs typeface="Consolas"/>
                <a:sym typeface="Consolas"/>
              </a:rPr>
              <a:t>	for I in range(-1,-100, -1):</a:t>
            </a:r>
          </a:p>
          <a:p>
            <a:pPr marL="0" lvl="0" indent="0" algn="l" rtl="0">
              <a:spcBef>
                <a:spcPts val="0"/>
              </a:spcBef>
              <a:spcAft>
                <a:spcPts val="0"/>
              </a:spcAft>
              <a:buNone/>
            </a:pPr>
            <a:r>
              <a:rPr lang="en-US" dirty="0">
                <a:latin typeface="Consolas"/>
                <a:ea typeface="Consolas"/>
                <a:cs typeface="Consolas"/>
                <a:sym typeface="Consolas"/>
              </a:rPr>
              <a:t>		print(</a:t>
            </a:r>
            <a:r>
              <a:rPr lang="en-US" dirty="0" err="1">
                <a:latin typeface="Consolas"/>
                <a:ea typeface="Consolas"/>
                <a:cs typeface="Consolas"/>
                <a:sym typeface="Consolas"/>
              </a:rPr>
              <a:t>i</a:t>
            </a:r>
            <a:r>
              <a:rPr lang="en-US" dirty="0">
                <a:latin typeface="Consolas"/>
                <a:ea typeface="Consolas"/>
                <a:cs typeface="Consolas"/>
                <a:sym typeface="Consolas"/>
              </a:rPr>
              <a:t>)</a:t>
            </a:r>
          </a:p>
          <a:p>
            <a:pPr marL="0" lvl="0" indent="0" algn="l" rtl="0">
              <a:spcBef>
                <a:spcPts val="0"/>
              </a:spcBef>
              <a:spcAft>
                <a:spcPts val="0"/>
              </a:spcAft>
              <a:buNone/>
            </a:pPr>
            <a:endParaRPr lang="en-US" dirty="0">
              <a:latin typeface="Consolas"/>
              <a:ea typeface="Consolas"/>
              <a:cs typeface="Consolas"/>
              <a:sym typeface="Consolas"/>
            </a:endParaRPr>
          </a:p>
          <a:p>
            <a:pPr marL="0" lvl="0" indent="0" algn="l" rtl="0">
              <a:spcBef>
                <a:spcPts val="0"/>
              </a:spcBef>
              <a:spcAft>
                <a:spcPts val="0"/>
              </a:spcAft>
              <a:buNone/>
            </a:pPr>
            <a:r>
              <a:rPr lang="en-US" dirty="0">
                <a:latin typeface="Consolas"/>
                <a:ea typeface="Consolas"/>
                <a:cs typeface="Consolas"/>
                <a:sym typeface="Consolas"/>
              </a:rPr>
              <a:t>Def </a:t>
            </a:r>
            <a:r>
              <a:rPr lang="en-US" dirty="0" err="1">
                <a:latin typeface="Consolas"/>
                <a:ea typeface="Consolas"/>
                <a:cs typeface="Consolas"/>
                <a:sym typeface="Consolas"/>
              </a:rPr>
              <a:t>even_num</a:t>
            </a:r>
            <a:r>
              <a:rPr lang="en-US" dirty="0">
                <a:latin typeface="Consolas"/>
                <a:ea typeface="Consolas"/>
                <a:cs typeface="Consolas"/>
                <a:sym typeface="Consolas"/>
              </a:rPr>
              <a:t>():</a:t>
            </a:r>
          </a:p>
          <a:p>
            <a:pPr marL="0" lvl="0" indent="0" algn="l" rtl="0">
              <a:spcBef>
                <a:spcPts val="0"/>
              </a:spcBef>
              <a:spcAft>
                <a:spcPts val="0"/>
              </a:spcAft>
              <a:buNone/>
            </a:pPr>
            <a:r>
              <a:rPr lang="en-US" dirty="0">
                <a:latin typeface="Consolas"/>
                <a:ea typeface="Consolas"/>
                <a:cs typeface="Consolas"/>
                <a:sym typeface="Consolas"/>
              </a:rPr>
              <a:t>	for I in range (50,150,2):</a:t>
            </a:r>
          </a:p>
          <a:p>
            <a:pPr marL="0" lvl="0" indent="0" algn="l" rtl="0">
              <a:spcBef>
                <a:spcPts val="0"/>
              </a:spcBef>
              <a:spcAft>
                <a:spcPts val="0"/>
              </a:spcAft>
              <a:buNone/>
            </a:pPr>
            <a:r>
              <a:rPr lang="en-US" dirty="0">
                <a:latin typeface="Consolas"/>
                <a:ea typeface="Consolas"/>
                <a:cs typeface="Consolas"/>
                <a:sym typeface="Consolas"/>
              </a:rPr>
              <a:t>		print(</a:t>
            </a:r>
            <a:r>
              <a:rPr lang="en-US" dirty="0" err="1">
                <a:latin typeface="Consolas"/>
                <a:ea typeface="Consolas"/>
                <a:cs typeface="Consolas"/>
                <a:sym typeface="Consolas"/>
              </a:rPr>
              <a:t>i</a:t>
            </a:r>
            <a:r>
              <a:rPr lang="en-US" dirty="0">
                <a:latin typeface="Consolas"/>
                <a:ea typeface="Consolas"/>
                <a:cs typeface="Consolas"/>
                <a:sym typeface="Consolas"/>
              </a:rPr>
              <a:t>)</a:t>
            </a:r>
          </a:p>
          <a:p>
            <a:pPr marL="0" lvl="0" indent="0" algn="l" rtl="0">
              <a:spcBef>
                <a:spcPts val="0"/>
              </a:spcBef>
              <a:spcAft>
                <a:spcPts val="0"/>
              </a:spcAft>
              <a:buNone/>
            </a:pPr>
            <a:r>
              <a:rPr lang="en-US" dirty="0">
                <a:latin typeface="Consolas"/>
                <a:ea typeface="Consolas"/>
                <a:cs typeface="Consolas"/>
                <a:sym typeface="Consolas"/>
              </a:rPr>
              <a:t>Def </a:t>
            </a:r>
            <a:r>
              <a:rPr lang="en-US" dirty="0" err="1">
                <a:latin typeface="Consolas"/>
                <a:ea typeface="Consolas"/>
                <a:cs typeface="Consolas"/>
                <a:sym typeface="Consolas"/>
              </a:rPr>
              <a:t>pos_multiples</a:t>
            </a:r>
            <a:r>
              <a:rPr lang="en-US" dirty="0">
                <a:latin typeface="Consolas"/>
                <a:ea typeface="Consolas"/>
                <a:cs typeface="Consolas"/>
                <a:sym typeface="Consolas"/>
              </a:rPr>
              <a:t>():</a:t>
            </a:r>
          </a:p>
          <a:p>
            <a:pPr marL="0" lvl="0" indent="0" algn="l" rtl="0">
              <a:spcBef>
                <a:spcPts val="0"/>
              </a:spcBef>
              <a:spcAft>
                <a:spcPts val="0"/>
              </a:spcAft>
              <a:buNone/>
            </a:pPr>
            <a:r>
              <a:rPr lang="en-US" dirty="0">
                <a:latin typeface="Consolas"/>
                <a:ea typeface="Consolas"/>
                <a:cs typeface="Consolas"/>
                <a:sym typeface="Consolas"/>
              </a:rPr>
              <a:t>	for I in range(5,500,5):</a:t>
            </a:r>
          </a:p>
          <a:p>
            <a:pPr marL="0" lvl="0" indent="0" algn="l" rtl="0">
              <a:spcBef>
                <a:spcPts val="0"/>
              </a:spcBef>
              <a:spcAft>
                <a:spcPts val="0"/>
              </a:spcAft>
              <a:buNone/>
            </a:pPr>
            <a:r>
              <a:rPr lang="en-US" dirty="0">
                <a:latin typeface="Consolas"/>
                <a:ea typeface="Consolas"/>
                <a:cs typeface="Consolas"/>
                <a:sym typeface="Consolas"/>
              </a:rPr>
              <a:t>		print(</a:t>
            </a:r>
            <a:r>
              <a:rPr lang="en-US" dirty="0" err="1">
                <a:latin typeface="Consolas"/>
                <a:ea typeface="Consolas"/>
                <a:cs typeface="Consolas"/>
                <a:sym typeface="Consolas"/>
              </a:rPr>
              <a:t>i</a:t>
            </a:r>
            <a:r>
              <a:rPr lang="en-US" dirty="0">
                <a:latin typeface="Consolas"/>
                <a:ea typeface="Consolas"/>
                <a:cs typeface="Consolas"/>
                <a:sym typeface="Consolas"/>
              </a:rPr>
              <a:t>)</a:t>
            </a:r>
          </a:p>
          <a:p>
            <a:pPr marL="0" lvl="0" indent="0" algn="l" rtl="0">
              <a:spcBef>
                <a:spcPts val="0"/>
              </a:spcBef>
              <a:spcAft>
                <a:spcPts val="0"/>
              </a:spcAft>
              <a:buNone/>
            </a:pPr>
            <a:r>
              <a:rPr lang="en-US" dirty="0">
                <a:latin typeface="Consolas"/>
                <a:ea typeface="Consolas"/>
                <a:cs typeface="Consolas"/>
                <a:sym typeface="Consolas"/>
              </a:rPr>
              <a:t>Def </a:t>
            </a:r>
            <a:r>
              <a:rPr lang="en-US" dirty="0" err="1">
                <a:latin typeface="Consolas"/>
                <a:ea typeface="Consolas"/>
                <a:cs typeface="Consolas"/>
                <a:sym typeface="Consolas"/>
              </a:rPr>
              <a:t>odd_neg_num</a:t>
            </a:r>
            <a:r>
              <a:rPr lang="en-US" dirty="0">
                <a:latin typeface="Consolas"/>
                <a:ea typeface="Consolas"/>
                <a:cs typeface="Consolas"/>
                <a:sym typeface="Consolas"/>
              </a:rPr>
              <a:t>():</a:t>
            </a:r>
          </a:p>
          <a:p>
            <a:pPr marL="0" lvl="0" indent="0" algn="l" rtl="0">
              <a:spcBef>
                <a:spcPts val="0"/>
              </a:spcBef>
              <a:spcAft>
                <a:spcPts val="0"/>
              </a:spcAft>
              <a:buNone/>
            </a:pPr>
            <a:r>
              <a:rPr lang="en-US" dirty="0">
                <a:latin typeface="Consolas"/>
                <a:ea typeface="Consolas"/>
                <a:cs typeface="Consolas"/>
                <a:sym typeface="Consolas"/>
              </a:rPr>
              <a:t>	for I in range(0,-1000):</a:t>
            </a:r>
          </a:p>
          <a:p>
            <a:pPr marL="0" lvl="0" indent="0" algn="l" rtl="0">
              <a:spcBef>
                <a:spcPts val="0"/>
              </a:spcBef>
              <a:spcAft>
                <a:spcPts val="0"/>
              </a:spcAft>
              <a:buNone/>
            </a:pPr>
            <a:r>
              <a:rPr lang="en-US" dirty="0">
                <a:latin typeface="Consolas"/>
                <a:ea typeface="Consolas"/>
                <a:cs typeface="Consolas"/>
                <a:sym typeface="Consolas"/>
              </a:rPr>
              <a:t>		print(</a:t>
            </a:r>
            <a:r>
              <a:rPr lang="en-US" dirty="0" err="1">
                <a:latin typeface="Consolas"/>
                <a:ea typeface="Consolas"/>
                <a:cs typeface="Consolas"/>
                <a:sym typeface="Consolas"/>
              </a:rPr>
              <a:t>i</a:t>
            </a:r>
            <a:r>
              <a:rPr lang="en-US" dirty="0">
                <a:latin typeface="Consolas"/>
                <a:ea typeface="Consolas"/>
                <a:cs typeface="Consolas"/>
                <a:sym typeface="Consolas"/>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5"/>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87" name="Google Shape;87;p15"/>
          <p:cNvSpPr txBox="1">
            <a:spLocks noGrp="1"/>
          </p:cNvSpPr>
          <p:nvPr>
            <p:ph type="title"/>
          </p:nvPr>
        </p:nvSpPr>
        <p:spPr>
          <a:xfrm>
            <a:off x="5264725" y="3485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2</a:t>
            </a:r>
            <a:endParaRPr/>
          </a:p>
        </p:txBody>
      </p:sp>
      <p:sp>
        <p:nvSpPr>
          <p:cNvPr id="88" name="Google Shape;88;p15"/>
          <p:cNvSpPr txBox="1">
            <a:spLocks noGrp="1"/>
          </p:cNvSpPr>
          <p:nvPr>
            <p:ph type="body" idx="1"/>
          </p:nvPr>
        </p:nvSpPr>
        <p:spPr>
          <a:xfrm>
            <a:off x="356250" y="265250"/>
            <a:ext cx="4166400" cy="4432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dirty="0" err="1">
                <a:latin typeface="Consolas"/>
                <a:ea typeface="Consolas"/>
                <a:cs typeface="Consolas"/>
                <a:sym typeface="Consolas"/>
              </a:rPr>
              <a:t>Word_by_word</a:t>
            </a:r>
            <a:r>
              <a:rPr lang="en-US" dirty="0">
                <a:latin typeface="Consolas"/>
                <a:ea typeface="Consolas"/>
                <a:cs typeface="Consolas"/>
                <a:sym typeface="Consolas"/>
              </a:rPr>
              <a:t>(“this is a test”)</a:t>
            </a:r>
          </a:p>
          <a:p>
            <a:pPr marL="0" lvl="0" indent="0" algn="l" rtl="0">
              <a:spcBef>
                <a:spcPts val="0"/>
              </a:spcBef>
              <a:spcAft>
                <a:spcPts val="0"/>
              </a:spcAft>
              <a:buNone/>
            </a:pPr>
            <a:r>
              <a:rPr lang="en-US" dirty="0">
                <a:latin typeface="Consolas"/>
                <a:ea typeface="Consolas"/>
                <a:cs typeface="Consolas"/>
                <a:sym typeface="Consolas"/>
              </a:rPr>
              <a:t>Def </a:t>
            </a:r>
            <a:r>
              <a:rPr lang="en-US" dirty="0" err="1">
                <a:latin typeface="Consolas"/>
                <a:ea typeface="Consolas"/>
                <a:cs typeface="Consolas"/>
                <a:sym typeface="Consolas"/>
              </a:rPr>
              <a:t>word_by_word</a:t>
            </a:r>
            <a:r>
              <a:rPr lang="en-US" dirty="0">
                <a:latin typeface="Consolas"/>
                <a:ea typeface="Consolas"/>
                <a:cs typeface="Consolas"/>
                <a:sym typeface="Consolas"/>
              </a:rPr>
              <a:t>(string):</a:t>
            </a:r>
          </a:p>
          <a:p>
            <a:pPr marL="0" lvl="0" indent="0" algn="l" rtl="0">
              <a:spcBef>
                <a:spcPts val="0"/>
              </a:spcBef>
              <a:spcAft>
                <a:spcPts val="0"/>
              </a:spcAft>
              <a:buNone/>
            </a:pPr>
            <a:r>
              <a:rPr lang="en-US" dirty="0">
                <a:latin typeface="Consolas"/>
                <a:ea typeface="Consolas"/>
                <a:cs typeface="Consolas"/>
                <a:sym typeface="Consolas"/>
              </a:rPr>
              <a:t>Range = </a:t>
            </a:r>
            <a:r>
              <a:rPr lang="en-US" dirty="0" err="1">
                <a:latin typeface="Consolas"/>
                <a:ea typeface="Consolas"/>
                <a:cs typeface="Consolas"/>
                <a:sym typeface="Consolas"/>
              </a:rPr>
              <a:t>string.split</a:t>
            </a:r>
            <a:r>
              <a:rPr lang="en-US" dirty="0">
                <a:latin typeface="Consolas"/>
                <a:ea typeface="Consolas"/>
                <a:cs typeface="Consolas"/>
                <a:sym typeface="Consolas"/>
              </a:rPr>
              <a:t>(“ “)</a:t>
            </a:r>
          </a:p>
          <a:p>
            <a:pPr marL="0" lvl="0" indent="0" algn="l" rtl="0">
              <a:spcBef>
                <a:spcPts val="0"/>
              </a:spcBef>
              <a:spcAft>
                <a:spcPts val="0"/>
              </a:spcAft>
              <a:buNone/>
            </a:pPr>
            <a:r>
              <a:rPr lang="en-US" dirty="0">
                <a:latin typeface="Consolas"/>
                <a:ea typeface="Consolas"/>
                <a:cs typeface="Consolas"/>
                <a:sym typeface="Consolas"/>
              </a:rPr>
              <a:t>	for word in range:</a:t>
            </a:r>
          </a:p>
          <a:p>
            <a:pPr marL="0" lvl="0" indent="0" algn="l" rtl="0">
              <a:spcBef>
                <a:spcPts val="0"/>
              </a:spcBef>
              <a:spcAft>
                <a:spcPts val="0"/>
              </a:spcAft>
              <a:buNone/>
            </a:pPr>
            <a:r>
              <a:rPr lang="en-US" dirty="0">
                <a:latin typeface="Consolas"/>
                <a:ea typeface="Consolas"/>
                <a:cs typeface="Consolas"/>
                <a:sym typeface="Consolas"/>
              </a:rPr>
              <a:t>		print(words)</a:t>
            </a:r>
          </a:p>
          <a:p>
            <a:pPr marL="0" lvl="0" indent="0" algn="l" rtl="0">
              <a:spcBef>
                <a:spcPts val="0"/>
              </a:spcBef>
              <a:spcAft>
                <a:spcPts val="0"/>
              </a:spcAft>
              <a:buNone/>
            </a:pPr>
            <a:r>
              <a:rPr lang="en-US" dirty="0">
                <a:latin typeface="Consolas"/>
                <a:ea typeface="Consolas"/>
                <a:cs typeface="Consolas"/>
                <a:sym typeface="Consolas"/>
              </a:rPr>
              <a:t>	</a:t>
            </a:r>
            <a:endParaRPr dirty="0">
              <a:latin typeface="Consolas"/>
              <a:ea typeface="Consolas"/>
              <a:cs typeface="Consolas"/>
              <a:sym typeface="Consolas"/>
            </a:endParaRPr>
          </a:p>
        </p:txBody>
      </p:sp>
      <p:sp>
        <p:nvSpPr>
          <p:cNvPr id="89" name="Google Shape;89;p15"/>
          <p:cNvSpPr txBox="1">
            <a:spLocks noGrp="1"/>
          </p:cNvSpPr>
          <p:nvPr>
            <p:ph type="body" idx="2"/>
          </p:nvPr>
        </p:nvSpPr>
        <p:spPr>
          <a:xfrm>
            <a:off x="5192225" y="905175"/>
            <a:ext cx="3706500" cy="32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Write a function that uses a </a:t>
            </a:r>
            <a:r>
              <a:rPr lang="en">
                <a:latin typeface="Consolas"/>
                <a:ea typeface="Consolas"/>
                <a:cs typeface="Consolas"/>
                <a:sym typeface="Consolas"/>
              </a:rPr>
              <a:t>for</a:t>
            </a:r>
            <a:r>
              <a:rPr lang="en"/>
              <a:t> loop to print each word in a string on a separate line </a:t>
            </a:r>
            <a:r>
              <a:rPr lang="en" b="1" i="1"/>
              <a:t>without</a:t>
            </a:r>
            <a:r>
              <a:rPr lang="en"/>
              <a:t> using the </a:t>
            </a:r>
            <a:r>
              <a:rPr lang="en">
                <a:latin typeface="Consolas"/>
                <a:ea typeface="Consolas"/>
                <a:cs typeface="Consolas"/>
                <a:sym typeface="Consolas"/>
              </a:rPr>
              <a:t>split()</a:t>
            </a:r>
            <a:r>
              <a:rPr lang="en"/>
              <a:t> function.</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r>
              <a:rPr lang="en"/>
              <a:t>Hint: Iterate over the characters in the string and check for spaces.</a:t>
            </a:r>
            <a:endParaRPr/>
          </a:p>
        </p:txBody>
      </p:sp>
      <p:sp>
        <p:nvSpPr>
          <p:cNvPr id="90" name="Google Shape;90;p15"/>
          <p:cNvSpPr txBox="1"/>
          <p:nvPr/>
        </p:nvSpPr>
        <p:spPr>
          <a:xfrm>
            <a:off x="5340925" y="1804000"/>
            <a:ext cx="3438300" cy="1197900"/>
          </a:xfrm>
          <a:prstGeom prst="rect">
            <a:avLst/>
          </a:prstGeom>
          <a:solidFill>
            <a:srgbClr val="000000"/>
          </a:solidFill>
          <a:ln w="19050"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F1C232"/>
                </a:solidFill>
                <a:latin typeface="Consolas"/>
                <a:ea typeface="Consolas"/>
                <a:cs typeface="Consolas"/>
                <a:sym typeface="Consolas"/>
              </a:rPr>
              <a:t>&gt;&gt;&gt; word_by_word("this is a test")</a:t>
            </a:r>
            <a:endParaRPr sz="1100">
              <a:solidFill>
                <a:srgbClr val="F1C232"/>
              </a:solidFill>
              <a:latin typeface="Consolas"/>
              <a:ea typeface="Consolas"/>
              <a:cs typeface="Consolas"/>
              <a:sym typeface="Consolas"/>
            </a:endParaRPr>
          </a:p>
          <a:p>
            <a:pPr marL="0" lvl="0" indent="0" algn="l" rtl="0">
              <a:spcBef>
                <a:spcPts val="0"/>
              </a:spcBef>
              <a:spcAft>
                <a:spcPts val="0"/>
              </a:spcAft>
              <a:buNone/>
            </a:pPr>
            <a:r>
              <a:rPr lang="en" sz="1100">
                <a:solidFill>
                  <a:srgbClr val="F1C232"/>
                </a:solidFill>
                <a:latin typeface="Consolas"/>
                <a:ea typeface="Consolas"/>
                <a:cs typeface="Consolas"/>
                <a:sym typeface="Consolas"/>
              </a:rPr>
              <a:t>this</a:t>
            </a:r>
            <a:endParaRPr sz="1100">
              <a:solidFill>
                <a:srgbClr val="F1C232"/>
              </a:solidFill>
              <a:latin typeface="Consolas"/>
              <a:ea typeface="Consolas"/>
              <a:cs typeface="Consolas"/>
              <a:sym typeface="Consolas"/>
            </a:endParaRPr>
          </a:p>
          <a:p>
            <a:pPr marL="0" lvl="0" indent="0" algn="l" rtl="0">
              <a:spcBef>
                <a:spcPts val="0"/>
              </a:spcBef>
              <a:spcAft>
                <a:spcPts val="0"/>
              </a:spcAft>
              <a:buNone/>
            </a:pPr>
            <a:r>
              <a:rPr lang="en" sz="1100">
                <a:solidFill>
                  <a:srgbClr val="F1C232"/>
                </a:solidFill>
                <a:latin typeface="Consolas"/>
                <a:ea typeface="Consolas"/>
                <a:cs typeface="Consolas"/>
                <a:sym typeface="Consolas"/>
              </a:rPr>
              <a:t>is</a:t>
            </a:r>
            <a:endParaRPr sz="1100">
              <a:solidFill>
                <a:srgbClr val="F1C232"/>
              </a:solidFill>
              <a:latin typeface="Consolas"/>
              <a:ea typeface="Consolas"/>
              <a:cs typeface="Consolas"/>
              <a:sym typeface="Consolas"/>
            </a:endParaRPr>
          </a:p>
          <a:p>
            <a:pPr marL="0" lvl="0" indent="0" algn="l" rtl="0">
              <a:spcBef>
                <a:spcPts val="0"/>
              </a:spcBef>
              <a:spcAft>
                <a:spcPts val="0"/>
              </a:spcAft>
              <a:buNone/>
            </a:pPr>
            <a:r>
              <a:rPr lang="en" sz="1100">
                <a:solidFill>
                  <a:srgbClr val="F1C232"/>
                </a:solidFill>
                <a:latin typeface="Consolas"/>
                <a:ea typeface="Consolas"/>
                <a:cs typeface="Consolas"/>
                <a:sym typeface="Consolas"/>
              </a:rPr>
              <a:t>a</a:t>
            </a:r>
            <a:endParaRPr sz="1100">
              <a:solidFill>
                <a:srgbClr val="F1C232"/>
              </a:solidFill>
              <a:latin typeface="Consolas"/>
              <a:ea typeface="Consolas"/>
              <a:cs typeface="Consolas"/>
              <a:sym typeface="Consolas"/>
            </a:endParaRPr>
          </a:p>
          <a:p>
            <a:pPr marL="0" lvl="0" indent="0" algn="l" rtl="0">
              <a:spcBef>
                <a:spcPts val="0"/>
              </a:spcBef>
              <a:spcAft>
                <a:spcPts val="0"/>
              </a:spcAft>
              <a:buNone/>
            </a:pPr>
            <a:r>
              <a:rPr lang="en" sz="1100">
                <a:solidFill>
                  <a:srgbClr val="F1C232"/>
                </a:solidFill>
                <a:latin typeface="Consolas"/>
                <a:ea typeface="Consolas"/>
                <a:cs typeface="Consolas"/>
                <a:sym typeface="Consolas"/>
              </a:rPr>
              <a:t>test</a:t>
            </a:r>
            <a:endParaRPr sz="1100">
              <a:solidFill>
                <a:srgbClr val="F1C232"/>
              </a:solidFill>
              <a:latin typeface="Consolas"/>
              <a:ea typeface="Consolas"/>
              <a:cs typeface="Consolas"/>
              <a:sym typeface="Consolas"/>
            </a:endParaRPr>
          </a:p>
          <a:p>
            <a:pPr marL="0" lvl="0" indent="0" algn="l" rtl="0">
              <a:spcBef>
                <a:spcPts val="0"/>
              </a:spcBef>
              <a:spcAft>
                <a:spcPts val="0"/>
              </a:spcAft>
              <a:buNone/>
            </a:pPr>
            <a:r>
              <a:rPr lang="en" sz="1100">
                <a:solidFill>
                  <a:srgbClr val="F1C232"/>
                </a:solidFill>
                <a:latin typeface="Consolas"/>
                <a:ea typeface="Consolas"/>
                <a:cs typeface="Consolas"/>
                <a:sym typeface="Consolas"/>
              </a:rPr>
              <a:t>&gt;&gt;&gt;</a:t>
            </a:r>
            <a:endParaRPr sz="1100">
              <a:solidFill>
                <a:srgbClr val="F1C232"/>
              </a:solidFill>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311725" y="2723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3</a:t>
            </a:r>
            <a:endParaRPr/>
          </a:p>
        </p:txBody>
      </p:sp>
      <p:sp>
        <p:nvSpPr>
          <p:cNvPr id="96" name="Google Shape;96;p16"/>
          <p:cNvSpPr txBox="1">
            <a:spLocks noGrp="1"/>
          </p:cNvSpPr>
          <p:nvPr>
            <p:ph type="body" idx="1"/>
          </p:nvPr>
        </p:nvSpPr>
        <p:spPr>
          <a:xfrm>
            <a:off x="4644675" y="196125"/>
            <a:ext cx="4166400" cy="4432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US" dirty="0">
                <a:latin typeface="Consolas"/>
                <a:ea typeface="Consolas"/>
                <a:cs typeface="Consolas"/>
                <a:sym typeface="Consolas"/>
              </a:rPr>
              <a:t>Def triangle(</a:t>
            </a:r>
            <a:r>
              <a:rPr lang="en-US" dirty="0" err="1">
                <a:latin typeface="Consolas"/>
                <a:ea typeface="Consolas"/>
                <a:cs typeface="Consolas"/>
                <a:sym typeface="Consolas"/>
              </a:rPr>
              <a:t>row,column,height,color</a:t>
            </a:r>
            <a:r>
              <a:rPr lang="en-US" dirty="0">
                <a:latin typeface="Consolas"/>
                <a:ea typeface="Consolas"/>
                <a:cs typeface="Consolas"/>
                <a:sym typeface="Consolas"/>
              </a:rPr>
              <a:t>):</a:t>
            </a:r>
          </a:p>
          <a:p>
            <a:pPr marL="0" lvl="0" indent="0" algn="l" rtl="0">
              <a:spcBef>
                <a:spcPts val="0"/>
              </a:spcBef>
              <a:spcAft>
                <a:spcPts val="1600"/>
              </a:spcAft>
              <a:buNone/>
            </a:pPr>
            <a:r>
              <a:rPr lang="en-US" dirty="0">
                <a:latin typeface="Consolas"/>
                <a:ea typeface="Consolas"/>
                <a:cs typeface="Consolas"/>
                <a:sym typeface="Consolas"/>
              </a:rPr>
              <a:t>	for I in range(0,height):</a:t>
            </a:r>
          </a:p>
          <a:p>
            <a:pPr marL="0" lvl="0" indent="0" algn="l" rtl="0">
              <a:spcBef>
                <a:spcPts val="0"/>
              </a:spcBef>
              <a:spcAft>
                <a:spcPts val="1600"/>
              </a:spcAft>
              <a:buNone/>
            </a:pPr>
            <a:r>
              <a:rPr lang="en-US" dirty="0">
                <a:latin typeface="Consolas"/>
                <a:ea typeface="Consolas"/>
                <a:cs typeface="Consolas"/>
                <a:sym typeface="Consolas"/>
              </a:rPr>
              <a:t>		</a:t>
            </a:r>
            <a:r>
              <a:rPr lang="en-US" dirty="0" err="1">
                <a:latin typeface="Consolas"/>
                <a:ea typeface="Consolas"/>
                <a:cs typeface="Consolas"/>
                <a:sym typeface="Consolas"/>
              </a:rPr>
              <a:t>draw_row</a:t>
            </a:r>
            <a:r>
              <a:rPr lang="en-US" dirty="0">
                <a:latin typeface="Consolas"/>
                <a:ea typeface="Consolas"/>
                <a:cs typeface="Consolas"/>
                <a:sym typeface="Consolas"/>
              </a:rPr>
              <a:t>(row + 1, column - 1, width + 2, color)</a:t>
            </a:r>
          </a:p>
          <a:p>
            <a:pPr marL="0" lvl="0" indent="0" algn="l" rtl="0">
              <a:spcBef>
                <a:spcPts val="0"/>
              </a:spcBef>
              <a:spcAft>
                <a:spcPts val="1600"/>
              </a:spcAft>
              <a:buNone/>
            </a:pPr>
            <a:r>
              <a:rPr lang="en-US" dirty="0">
                <a:latin typeface="Consolas"/>
                <a:ea typeface="Consolas"/>
                <a:cs typeface="Consolas"/>
                <a:sym typeface="Consolas"/>
              </a:rPr>
              <a:t>I think you add I to one of the variables on the width</a:t>
            </a:r>
          </a:p>
          <a:p>
            <a:pPr marL="0" lvl="0" indent="0" algn="l" rtl="0">
              <a:spcBef>
                <a:spcPts val="0"/>
              </a:spcBef>
              <a:spcAft>
                <a:spcPts val="1600"/>
              </a:spcAft>
              <a:buNone/>
            </a:pPr>
            <a:r>
              <a:rPr lang="en-US" dirty="0">
                <a:latin typeface="Consolas"/>
                <a:ea typeface="Consolas"/>
                <a:cs typeface="Consolas"/>
                <a:sym typeface="Consolas"/>
              </a:rPr>
              <a:t>??</a:t>
            </a:r>
          </a:p>
        </p:txBody>
      </p:sp>
      <p:sp>
        <p:nvSpPr>
          <p:cNvPr id="97" name="Google Shape;9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98" name="Google Shape;98;p16"/>
          <p:cNvSpPr txBox="1">
            <a:spLocks noGrp="1"/>
          </p:cNvSpPr>
          <p:nvPr>
            <p:ph type="body" idx="2"/>
          </p:nvPr>
        </p:nvSpPr>
        <p:spPr>
          <a:xfrm>
            <a:off x="315425" y="921050"/>
            <a:ext cx="3826500" cy="99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Write a function for your </a:t>
            </a:r>
            <a:r>
              <a:rPr lang="en" dirty="0">
                <a:latin typeface="Consolas"/>
                <a:ea typeface="Consolas"/>
                <a:cs typeface="Consolas"/>
                <a:sym typeface="Consolas"/>
              </a:rPr>
              <a:t>shapes</a:t>
            </a:r>
            <a:r>
              <a:rPr lang="en" dirty="0"/>
              <a:t> module that, given a </a:t>
            </a:r>
            <a:r>
              <a:rPr lang="en" dirty="0">
                <a:solidFill>
                  <a:srgbClr val="E06666"/>
                </a:solidFill>
              </a:rPr>
              <a:t>row</a:t>
            </a:r>
            <a:r>
              <a:rPr lang="en" dirty="0"/>
              <a:t>, </a:t>
            </a:r>
            <a:r>
              <a:rPr lang="en" dirty="0">
                <a:solidFill>
                  <a:srgbClr val="E06666"/>
                </a:solidFill>
              </a:rPr>
              <a:t>column</a:t>
            </a:r>
            <a:r>
              <a:rPr lang="en" dirty="0"/>
              <a:t>, </a:t>
            </a:r>
            <a:r>
              <a:rPr lang="en" dirty="0">
                <a:solidFill>
                  <a:srgbClr val="E06666"/>
                </a:solidFill>
              </a:rPr>
              <a:t>height</a:t>
            </a:r>
            <a:r>
              <a:rPr lang="en" dirty="0"/>
              <a:t>, and </a:t>
            </a:r>
            <a:r>
              <a:rPr lang="en" dirty="0">
                <a:solidFill>
                  <a:srgbClr val="E06666"/>
                </a:solidFill>
              </a:rPr>
              <a:t>color</a:t>
            </a:r>
            <a:r>
              <a:rPr lang="en" dirty="0"/>
              <a:t>, draws a triangle, e.g </a:t>
            </a:r>
            <a:r>
              <a:rPr lang="en" dirty="0">
                <a:solidFill>
                  <a:srgbClr val="E06666"/>
                </a:solidFill>
                <a:latin typeface="Consolas"/>
                <a:ea typeface="Consolas"/>
                <a:cs typeface="Consolas"/>
                <a:sym typeface="Consolas"/>
              </a:rPr>
              <a:t>triangle(2, 10, 8, "red")</a:t>
            </a:r>
            <a:r>
              <a:rPr lang="en" dirty="0">
                <a:solidFill>
                  <a:schemeClr val="lt1"/>
                </a:solidFill>
              </a:rPr>
              <a:t> </a:t>
            </a:r>
            <a:endParaRPr dirty="0">
              <a:solidFill>
                <a:schemeClr val="lt1"/>
              </a:solidFill>
            </a:endParaRPr>
          </a:p>
          <a:p>
            <a:pPr marL="0" lvl="0" indent="0" algn="l" rtl="0">
              <a:spcBef>
                <a:spcPts val="1600"/>
              </a:spcBef>
              <a:spcAft>
                <a:spcPts val="1600"/>
              </a:spcAft>
              <a:buNone/>
            </a:pPr>
            <a:r>
              <a:rPr lang="en" dirty="0">
                <a:solidFill>
                  <a:schemeClr val="lt1"/>
                </a:solidFill>
              </a:rPr>
              <a:t>The row and column indicate the location of apex of the triangle.</a:t>
            </a:r>
            <a:endParaRPr dirty="0">
              <a:solidFill>
                <a:srgbClr val="E06666"/>
              </a:solidFill>
              <a:latin typeface="Consolas"/>
              <a:ea typeface="Consolas"/>
              <a:cs typeface="Consolas"/>
              <a:sym typeface="Consolas"/>
            </a:endParaRPr>
          </a:p>
        </p:txBody>
      </p:sp>
      <p:pic>
        <p:nvPicPr>
          <p:cNvPr id="99" name="Google Shape;99;p16"/>
          <p:cNvPicPr preferRelativeResize="0"/>
          <p:nvPr/>
        </p:nvPicPr>
        <p:blipFill>
          <a:blip r:embed="rId3">
            <a:alphaModFix/>
          </a:blip>
          <a:stretch>
            <a:fillRect/>
          </a:stretch>
        </p:blipFill>
        <p:spPr>
          <a:xfrm>
            <a:off x="697550" y="2402675"/>
            <a:ext cx="2843201" cy="2488527"/>
          </a:xfrm>
          <a:prstGeom prst="rect">
            <a:avLst/>
          </a:prstGeom>
          <a:noFill/>
          <a:ln>
            <a:noFill/>
          </a:ln>
        </p:spPr>
      </p:pic>
      <p:sp>
        <p:nvSpPr>
          <p:cNvPr id="100" name="Google Shape;100;p16"/>
          <p:cNvSpPr/>
          <p:nvPr/>
        </p:nvSpPr>
        <p:spPr>
          <a:xfrm>
            <a:off x="1559800" y="2211225"/>
            <a:ext cx="1009600" cy="749925"/>
          </a:xfrm>
          <a:custGeom>
            <a:avLst/>
            <a:gdLst/>
            <a:ahLst/>
            <a:cxnLst/>
            <a:rect l="l" t="t" r="r" b="b"/>
            <a:pathLst>
              <a:path w="40384" h="29997" extrusionOk="0">
                <a:moveTo>
                  <a:pt x="0" y="0"/>
                </a:moveTo>
                <a:cubicBezTo>
                  <a:pt x="6603" y="2217"/>
                  <a:pt x="35281" y="8302"/>
                  <a:pt x="39620" y="13301"/>
                </a:cubicBezTo>
                <a:cubicBezTo>
                  <a:pt x="43959" y="18301"/>
                  <a:pt x="28300" y="27214"/>
                  <a:pt x="26036" y="29997"/>
                </a:cubicBezTo>
              </a:path>
            </a:pathLst>
          </a:custGeom>
          <a:noFill/>
          <a:ln w="19050" cap="flat" cmpd="sng">
            <a:solidFill>
              <a:srgbClr val="FF0000"/>
            </a:solidFill>
            <a:prstDash val="solid"/>
            <a:round/>
            <a:headEnd type="none" w="med" len="med"/>
            <a:tailEnd type="triangle" w="med" len="med"/>
          </a:ln>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7"/>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106" name="Google Shape;106;p17"/>
          <p:cNvSpPr txBox="1">
            <a:spLocks noGrp="1"/>
          </p:cNvSpPr>
          <p:nvPr>
            <p:ph type="title"/>
          </p:nvPr>
        </p:nvSpPr>
        <p:spPr>
          <a:xfrm>
            <a:off x="5112325" y="119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4</a:t>
            </a:r>
            <a:endParaRPr/>
          </a:p>
        </p:txBody>
      </p:sp>
      <p:sp>
        <p:nvSpPr>
          <p:cNvPr id="107" name="Google Shape;107;p17"/>
          <p:cNvSpPr txBox="1">
            <a:spLocks noGrp="1"/>
          </p:cNvSpPr>
          <p:nvPr>
            <p:ph type="body" idx="1"/>
          </p:nvPr>
        </p:nvSpPr>
        <p:spPr>
          <a:xfrm>
            <a:off x="301275" y="500925"/>
            <a:ext cx="4166400" cy="40791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000000"/>
                </a:solidFill>
                <a:latin typeface="Consolas"/>
                <a:ea typeface="Consolas"/>
                <a:cs typeface="Consolas"/>
                <a:sym typeface="Consolas"/>
              </a:rPr>
              <a:t>Def </a:t>
            </a:r>
            <a:r>
              <a:rPr lang="en-US" dirty="0" err="1">
                <a:solidFill>
                  <a:srgbClr val="000000"/>
                </a:solidFill>
                <a:latin typeface="Consolas"/>
                <a:ea typeface="Consolas"/>
                <a:cs typeface="Consolas"/>
                <a:sym typeface="Consolas"/>
              </a:rPr>
              <a:t>test_draw_triangle</a:t>
            </a:r>
            <a:r>
              <a:rPr lang="en-US" dirty="0">
                <a:solidFill>
                  <a:srgbClr val="000000"/>
                </a:solidFill>
                <a:latin typeface="Consolas"/>
                <a:ea typeface="Consolas"/>
                <a:cs typeface="Consolas"/>
                <a:sym typeface="Consolas"/>
              </a:rPr>
              <a:t>():</a:t>
            </a:r>
          </a:p>
          <a:p>
            <a:pPr marL="0" lvl="0" indent="0" algn="l" rtl="0">
              <a:spcBef>
                <a:spcPts val="0"/>
              </a:spcBef>
              <a:spcAft>
                <a:spcPts val="0"/>
              </a:spcAft>
              <a:buNone/>
            </a:pPr>
            <a:r>
              <a:rPr lang="en-US" dirty="0">
                <a:solidFill>
                  <a:srgbClr val="000000"/>
                </a:solidFill>
                <a:latin typeface="Consolas"/>
                <a:ea typeface="Consolas"/>
                <a:cs typeface="Consolas"/>
                <a:sym typeface="Consolas"/>
              </a:rPr>
              <a:t>	</a:t>
            </a:r>
            <a:r>
              <a:rPr lang="en-US" dirty="0" err="1">
                <a:solidFill>
                  <a:srgbClr val="000000"/>
                </a:solidFill>
                <a:latin typeface="Consolas"/>
                <a:ea typeface="Consolas"/>
                <a:cs typeface="Consolas"/>
                <a:sym typeface="Consolas"/>
              </a:rPr>
              <a:t>p.init</a:t>
            </a:r>
            <a:r>
              <a:rPr lang="en-US" dirty="0">
                <a:solidFill>
                  <a:srgbClr val="000000"/>
                </a:solidFill>
                <a:latin typeface="Consolas"/>
                <a:ea typeface="Consolas"/>
                <a:cs typeface="Consolas"/>
                <a:sym typeface="Consolas"/>
              </a:rPr>
              <a:t>()</a:t>
            </a:r>
          </a:p>
          <a:p>
            <a:pPr marL="0" lvl="0" indent="0" algn="l" rtl="0">
              <a:spcBef>
                <a:spcPts val="0"/>
              </a:spcBef>
              <a:spcAft>
                <a:spcPts val="0"/>
              </a:spcAft>
              <a:buNone/>
            </a:pPr>
            <a:r>
              <a:rPr lang="en-US" dirty="0">
                <a:solidFill>
                  <a:srgbClr val="000000"/>
                </a:solidFill>
                <a:latin typeface="Consolas"/>
                <a:ea typeface="Consolas"/>
                <a:cs typeface="Consolas"/>
                <a:sym typeface="Consolas"/>
              </a:rPr>
              <a:t>	</a:t>
            </a:r>
            <a:r>
              <a:rPr lang="en-US" dirty="0" err="1">
                <a:solidFill>
                  <a:srgbClr val="000000"/>
                </a:solidFill>
                <a:latin typeface="Consolas"/>
                <a:ea typeface="Consolas"/>
                <a:cs typeface="Consolas"/>
                <a:sym typeface="Consolas"/>
              </a:rPr>
              <a:t>p.draw_triangle</a:t>
            </a:r>
            <a:r>
              <a:rPr lang="en" dirty="0">
                <a:solidFill>
                  <a:srgbClr val="E06666"/>
                </a:solidFill>
                <a:latin typeface="Consolas"/>
                <a:ea typeface="Consolas"/>
                <a:cs typeface="Consolas"/>
                <a:sym typeface="Consolas"/>
              </a:rPr>
              <a:t>(2, 10, 8, "red")</a:t>
            </a:r>
            <a:r>
              <a:rPr lang="en" dirty="0">
                <a:solidFill>
                  <a:schemeClr val="lt1"/>
                </a:solidFill>
              </a:rPr>
              <a:t> 	</a:t>
            </a:r>
            <a:r>
              <a:rPr lang="en" dirty="0"/>
              <a:t>assertle(x coordinate, ycoordinate, “red”)</a:t>
            </a:r>
          </a:p>
          <a:p>
            <a:pPr marL="0" lvl="0" indent="0" algn="l" rtl="0">
              <a:spcBef>
                <a:spcPts val="0"/>
              </a:spcBef>
              <a:spcAft>
                <a:spcPts val="0"/>
              </a:spcAft>
              <a:buNone/>
            </a:pPr>
            <a:endParaRPr lang="en" dirty="0">
              <a:solidFill>
                <a:schemeClr val="lt1"/>
              </a:solidFill>
            </a:endParaRPr>
          </a:p>
          <a:p>
            <a:pPr marL="0" lvl="0" indent="0" algn="l" rtl="0">
              <a:spcBef>
                <a:spcPts val="0"/>
              </a:spcBef>
              <a:spcAft>
                <a:spcPts val="0"/>
              </a:spcAft>
              <a:buNone/>
            </a:pPr>
            <a:r>
              <a:rPr lang="en" dirty="0"/>
              <a:t>I don’t think that it will be enough because we also need if the height also prints correctly</a:t>
            </a:r>
          </a:p>
        </p:txBody>
      </p:sp>
      <p:sp>
        <p:nvSpPr>
          <p:cNvPr id="108" name="Google Shape;108;p17"/>
          <p:cNvSpPr txBox="1">
            <a:spLocks noGrp="1"/>
          </p:cNvSpPr>
          <p:nvPr>
            <p:ph type="body" idx="2"/>
          </p:nvPr>
        </p:nvSpPr>
        <p:spPr>
          <a:xfrm>
            <a:off x="5116025" y="768650"/>
            <a:ext cx="3826500" cy="163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Write a test function for your triangle drawing function. What input values will you use? What can you assert after the triangle is drawn?</a:t>
            </a:r>
            <a:endParaRPr>
              <a:solidFill>
                <a:schemeClr val="lt1"/>
              </a:solidFill>
            </a:endParaRPr>
          </a:p>
          <a:p>
            <a:pPr marL="0" lvl="0" indent="0" algn="l" rtl="0">
              <a:spcBef>
                <a:spcPts val="1600"/>
              </a:spcBef>
              <a:spcAft>
                <a:spcPts val="1600"/>
              </a:spcAft>
              <a:buNone/>
            </a:pPr>
            <a:r>
              <a:rPr lang="en">
                <a:solidFill>
                  <a:schemeClr val="lt1"/>
                </a:solidFill>
              </a:rPr>
              <a:t>Will this test be sufficient to determine whether or not the function is working? Why or why not?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a:spLocks noGrp="1"/>
          </p:cNvSpPr>
          <p:nvPr>
            <p:ph type="title"/>
          </p:nvPr>
        </p:nvSpPr>
        <p:spPr>
          <a:xfrm>
            <a:off x="311725" y="1961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5</a:t>
            </a:r>
            <a:endParaRPr/>
          </a:p>
        </p:txBody>
      </p:sp>
      <p:sp>
        <p:nvSpPr>
          <p:cNvPr id="114" name="Google Shape;114;p18"/>
          <p:cNvSpPr txBox="1">
            <a:spLocks noGrp="1"/>
          </p:cNvSpPr>
          <p:nvPr>
            <p:ph type="body" idx="1"/>
          </p:nvPr>
        </p:nvSpPr>
        <p:spPr>
          <a:xfrm>
            <a:off x="4644675" y="272325"/>
            <a:ext cx="4166400" cy="17229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000000"/>
                </a:solidFill>
                <a:latin typeface="Consolas"/>
                <a:ea typeface="Consolas"/>
                <a:cs typeface="Consolas"/>
                <a:sym typeface="Consolas"/>
              </a:rPr>
              <a:t>Describe the format of the string (and give examples):</a:t>
            </a:r>
          </a:p>
          <a:p>
            <a:pPr marL="0" lvl="0" indent="0" algn="l" rtl="0">
              <a:spcBef>
                <a:spcPts val="0"/>
              </a:spcBef>
              <a:spcAft>
                <a:spcPts val="0"/>
              </a:spcAft>
              <a:buNone/>
            </a:pPr>
            <a:endParaRPr lang="en" dirty="0">
              <a:solidFill>
                <a:srgbClr val="000000"/>
              </a:solidFill>
              <a:latin typeface="Consolas"/>
              <a:ea typeface="Consolas"/>
              <a:cs typeface="Consolas"/>
              <a:sym typeface="Consolas"/>
            </a:endParaRPr>
          </a:p>
          <a:p>
            <a:pPr marL="0" lvl="0" indent="0" algn="l" rtl="0">
              <a:spcBef>
                <a:spcPts val="0"/>
              </a:spcBef>
              <a:spcAft>
                <a:spcPts val="0"/>
              </a:spcAft>
              <a:buNone/>
            </a:pPr>
            <a:r>
              <a:rPr lang="en" dirty="0">
                <a:solidFill>
                  <a:srgbClr val="000000"/>
                </a:solidFill>
                <a:latin typeface="Consolas"/>
                <a:ea typeface="Consolas"/>
                <a:cs typeface="Consolas"/>
                <a:sym typeface="Consolas"/>
              </a:rPr>
              <a:t>R C H COL (“5, 2, 5, “red”)</a:t>
            </a:r>
            <a:endParaRPr dirty="0">
              <a:solidFill>
                <a:srgbClr val="000000"/>
              </a:solidFill>
              <a:latin typeface="Consolas"/>
              <a:ea typeface="Consolas"/>
              <a:cs typeface="Consolas"/>
              <a:sym typeface="Consolas"/>
            </a:endParaRPr>
          </a:p>
        </p:txBody>
      </p:sp>
      <p:sp>
        <p:nvSpPr>
          <p:cNvPr id="115" name="Google Shape;11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116" name="Google Shape;116;p18"/>
          <p:cNvSpPr txBox="1">
            <a:spLocks noGrp="1"/>
          </p:cNvSpPr>
          <p:nvPr>
            <p:ph type="body" idx="2"/>
          </p:nvPr>
        </p:nvSpPr>
        <p:spPr>
          <a:xfrm>
            <a:off x="311725" y="768650"/>
            <a:ext cx="3826500" cy="36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Your draw triangle function needs to be given the </a:t>
            </a:r>
            <a:r>
              <a:rPr lang="en">
                <a:solidFill>
                  <a:srgbClr val="EA9999"/>
                </a:solidFill>
              </a:rPr>
              <a:t>row</a:t>
            </a:r>
            <a:r>
              <a:rPr lang="en"/>
              <a:t>, </a:t>
            </a:r>
            <a:r>
              <a:rPr lang="en">
                <a:solidFill>
                  <a:srgbClr val="EA9999"/>
                </a:solidFill>
              </a:rPr>
              <a:t>column</a:t>
            </a:r>
            <a:r>
              <a:rPr lang="en"/>
              <a:t>, </a:t>
            </a:r>
            <a:r>
              <a:rPr lang="en">
                <a:solidFill>
                  <a:srgbClr val="EA9999"/>
                </a:solidFill>
              </a:rPr>
              <a:t>height</a:t>
            </a:r>
            <a:r>
              <a:rPr lang="en"/>
              <a:t>, and </a:t>
            </a:r>
            <a:r>
              <a:rPr lang="en">
                <a:solidFill>
                  <a:srgbClr val="EA9999"/>
                </a:solidFill>
              </a:rPr>
              <a:t>color</a:t>
            </a:r>
            <a:r>
              <a:rPr lang="en"/>
              <a:t> of the triangle to draw.</a:t>
            </a:r>
            <a:endParaRPr/>
          </a:p>
          <a:p>
            <a:pPr marL="0" lvl="0" indent="0" algn="l" rtl="0">
              <a:spcBef>
                <a:spcPts val="1600"/>
              </a:spcBef>
              <a:spcAft>
                <a:spcPts val="0"/>
              </a:spcAft>
              <a:buNone/>
            </a:pPr>
            <a:r>
              <a:rPr lang="en"/>
              <a:t>Work together with your team to determine how to encode this information into a single string that the user may type into a prompt. How would you separate each of the four different pieces of required information from each other? Keep in mind that the row, column, and height may be more than one digit.</a:t>
            </a:r>
            <a:endParaRPr/>
          </a:p>
          <a:p>
            <a:pPr marL="0" lvl="0" indent="0" algn="l" rtl="0">
              <a:spcBef>
                <a:spcPts val="1600"/>
              </a:spcBef>
              <a:spcAft>
                <a:spcPts val="1600"/>
              </a:spcAft>
              <a:buNone/>
            </a:pPr>
            <a:r>
              <a:rPr lang="en"/>
              <a:t>Then, write a function that will take a string in the same format, extract the required information from the string, and then call your triangle drawing function.</a:t>
            </a:r>
            <a:endParaRPr/>
          </a:p>
        </p:txBody>
      </p:sp>
      <p:sp>
        <p:nvSpPr>
          <p:cNvPr id="117" name="Google Shape;117;p18"/>
          <p:cNvSpPr txBox="1">
            <a:spLocks noGrp="1"/>
          </p:cNvSpPr>
          <p:nvPr>
            <p:ph type="body" idx="1"/>
          </p:nvPr>
        </p:nvSpPr>
        <p:spPr>
          <a:xfrm>
            <a:off x="4644675" y="2264000"/>
            <a:ext cx="4166400" cy="2398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000000"/>
                </a:solidFill>
                <a:latin typeface="Consolas"/>
                <a:ea typeface="Consolas"/>
                <a:cs typeface="Consolas"/>
                <a:sym typeface="Consolas"/>
              </a:rPr>
              <a:t># implement your funct</a:t>
            </a:r>
          </a:p>
          <a:p>
            <a:pPr marL="0" lvl="0" indent="0" algn="l" rtl="0">
              <a:spcBef>
                <a:spcPts val="0"/>
              </a:spcBef>
              <a:spcAft>
                <a:spcPts val="0"/>
              </a:spcAft>
              <a:buNone/>
            </a:pPr>
            <a:endParaRPr lang="en" dirty="0">
              <a:solidFill>
                <a:srgbClr val="000000"/>
              </a:solidFill>
              <a:latin typeface="Consolas"/>
              <a:ea typeface="Consolas"/>
              <a:cs typeface="Consolas"/>
              <a:sym typeface="Consolas"/>
            </a:endParaRPr>
          </a:p>
          <a:p>
            <a:pPr marL="0" lvl="0" indent="0" algn="l" rtl="0">
              <a:spcBef>
                <a:spcPts val="0"/>
              </a:spcBef>
              <a:spcAft>
                <a:spcPts val="0"/>
              </a:spcAft>
              <a:buNone/>
            </a:pPr>
            <a:r>
              <a:rPr lang="en-US" dirty="0">
                <a:solidFill>
                  <a:srgbClr val="000000"/>
                </a:solidFill>
                <a:latin typeface="Consolas"/>
                <a:ea typeface="Consolas"/>
                <a:cs typeface="Consolas"/>
                <a:sym typeface="Consolas"/>
              </a:rPr>
              <a:t>def </a:t>
            </a:r>
            <a:r>
              <a:rPr lang="en-US" dirty="0" err="1">
                <a:solidFill>
                  <a:srgbClr val="000000"/>
                </a:solidFill>
                <a:latin typeface="Consolas"/>
                <a:ea typeface="Consolas"/>
                <a:cs typeface="Consolas"/>
                <a:sym typeface="Consolas"/>
              </a:rPr>
              <a:t>triangle_properties</a:t>
            </a:r>
            <a:r>
              <a:rPr lang="en-US" dirty="0">
                <a:solidFill>
                  <a:srgbClr val="000000"/>
                </a:solidFill>
                <a:latin typeface="Consolas"/>
                <a:ea typeface="Consolas"/>
                <a:cs typeface="Consolas"/>
                <a:sym typeface="Consolas"/>
              </a:rPr>
              <a:t>(triangle)</a:t>
            </a:r>
          </a:p>
          <a:p>
            <a:pPr marL="0" lvl="0" indent="0" algn="l" rtl="0">
              <a:spcBef>
                <a:spcPts val="0"/>
              </a:spcBef>
              <a:spcAft>
                <a:spcPts val="0"/>
              </a:spcAft>
              <a:buNone/>
            </a:pPr>
            <a:r>
              <a:rPr lang="en-US" dirty="0">
                <a:solidFill>
                  <a:srgbClr val="000000"/>
                </a:solidFill>
                <a:latin typeface="Consolas"/>
                <a:ea typeface="Consolas"/>
                <a:cs typeface="Consolas"/>
                <a:sym typeface="Consolas"/>
              </a:rPr>
              <a:t>	tokens = </a:t>
            </a:r>
            <a:r>
              <a:rPr lang="en-US" dirty="0" err="1">
                <a:solidFill>
                  <a:srgbClr val="000000"/>
                </a:solidFill>
                <a:latin typeface="Consolas"/>
                <a:ea typeface="Consolas"/>
                <a:cs typeface="Consolas"/>
                <a:sym typeface="Consolas"/>
              </a:rPr>
              <a:t>triangle.split</a:t>
            </a:r>
            <a:r>
              <a:rPr lang="en-US" dirty="0">
                <a:solidFill>
                  <a:srgbClr val="000000"/>
                </a:solidFill>
                <a:latin typeface="Consolas"/>
                <a:ea typeface="Consolas"/>
                <a:cs typeface="Consolas"/>
                <a:sym typeface="Consolas"/>
              </a:rPr>
              <a:t>()</a:t>
            </a:r>
          </a:p>
          <a:p>
            <a:pPr marL="0" lvl="0" indent="0" algn="l" rtl="0">
              <a:spcBef>
                <a:spcPts val="0"/>
              </a:spcBef>
              <a:spcAft>
                <a:spcPts val="0"/>
              </a:spcAft>
              <a:buNone/>
            </a:pPr>
            <a:r>
              <a:rPr lang="en-US" dirty="0">
                <a:solidFill>
                  <a:srgbClr val="000000"/>
                </a:solidFill>
                <a:latin typeface="Consolas"/>
                <a:ea typeface="Consolas"/>
                <a:cs typeface="Consolas"/>
                <a:sym typeface="Consolas"/>
              </a:rPr>
              <a:t>	row = tokens[0]</a:t>
            </a:r>
          </a:p>
          <a:p>
            <a:pPr marL="0" lvl="0" indent="0" algn="l" rtl="0">
              <a:spcBef>
                <a:spcPts val="0"/>
              </a:spcBef>
              <a:spcAft>
                <a:spcPts val="0"/>
              </a:spcAft>
              <a:buNone/>
            </a:pPr>
            <a:r>
              <a:rPr lang="en-US" dirty="0">
                <a:solidFill>
                  <a:srgbClr val="000000"/>
                </a:solidFill>
                <a:latin typeface="Consolas"/>
                <a:ea typeface="Consolas"/>
                <a:cs typeface="Consolas"/>
                <a:sym typeface="Consolas"/>
              </a:rPr>
              <a:t>	col = tokens[1]</a:t>
            </a:r>
          </a:p>
          <a:p>
            <a:pPr marL="0" lvl="0" indent="0" algn="l" rtl="0">
              <a:spcBef>
                <a:spcPts val="0"/>
              </a:spcBef>
              <a:spcAft>
                <a:spcPts val="0"/>
              </a:spcAft>
              <a:buNone/>
            </a:pPr>
            <a:r>
              <a:rPr lang="en-US" dirty="0">
                <a:solidFill>
                  <a:srgbClr val="000000"/>
                </a:solidFill>
                <a:latin typeface="Consolas"/>
                <a:ea typeface="Consolas"/>
                <a:cs typeface="Consolas"/>
                <a:sym typeface="Consolas"/>
              </a:rPr>
              <a:t>	height = tokens[2]</a:t>
            </a:r>
          </a:p>
          <a:p>
            <a:pPr marL="0" lvl="0" indent="0" algn="l" rtl="0">
              <a:spcBef>
                <a:spcPts val="0"/>
              </a:spcBef>
              <a:spcAft>
                <a:spcPts val="0"/>
              </a:spcAft>
              <a:buNone/>
            </a:pPr>
            <a:r>
              <a:rPr lang="en-US" dirty="0">
                <a:solidFill>
                  <a:srgbClr val="000000"/>
                </a:solidFill>
                <a:latin typeface="Consolas"/>
                <a:ea typeface="Consolas"/>
                <a:cs typeface="Consolas"/>
                <a:sym typeface="Consolas"/>
              </a:rPr>
              <a:t>	color = tokens[4]</a:t>
            </a:r>
          </a:p>
          <a:p>
            <a:pPr marL="0" lvl="0" indent="0" algn="l" rtl="0">
              <a:spcBef>
                <a:spcPts val="0"/>
              </a:spcBef>
              <a:spcAft>
                <a:spcPts val="0"/>
              </a:spcAft>
              <a:buNone/>
            </a:pPr>
            <a:r>
              <a:rPr lang="en-US" dirty="0">
                <a:solidFill>
                  <a:srgbClr val="000000"/>
                </a:solidFill>
                <a:latin typeface="Consolas"/>
                <a:ea typeface="Consolas"/>
                <a:cs typeface="Consolas"/>
                <a:sym typeface="Consolas"/>
              </a:rPr>
              <a:t>	</a:t>
            </a:r>
            <a:r>
              <a:rPr lang="en-US" dirty="0" err="1">
                <a:solidFill>
                  <a:srgbClr val="000000"/>
                </a:solidFill>
                <a:latin typeface="Consolas"/>
                <a:ea typeface="Consolas"/>
                <a:cs typeface="Consolas"/>
                <a:sym typeface="Consolas"/>
              </a:rPr>
              <a:t>draw_triangle</a:t>
            </a:r>
            <a:r>
              <a:rPr lang="en-US" dirty="0">
                <a:solidFill>
                  <a:srgbClr val="000000"/>
                </a:solidFill>
                <a:latin typeface="Consolas"/>
                <a:ea typeface="Consolas"/>
                <a:cs typeface="Consolas"/>
                <a:sym typeface="Consolas"/>
              </a:rPr>
              <a:t>(</a:t>
            </a:r>
            <a:r>
              <a:rPr lang="en-US" dirty="0" err="1">
                <a:solidFill>
                  <a:srgbClr val="000000"/>
                </a:solidFill>
                <a:latin typeface="Consolas"/>
                <a:ea typeface="Consolas"/>
                <a:cs typeface="Consolas"/>
                <a:sym typeface="Consolas"/>
              </a:rPr>
              <a:t>row,column,height,color</a:t>
            </a:r>
            <a:r>
              <a:rPr lang="en-US">
                <a:solidFill>
                  <a:srgbClr val="000000"/>
                </a:solidFill>
                <a:latin typeface="Consolas"/>
                <a:ea typeface="Consolas"/>
                <a:cs typeface="Consolas"/>
                <a:sym typeface="Consolas"/>
              </a:rPr>
              <a:t>)</a:t>
            </a:r>
            <a:endParaRPr lang="en-US" dirty="0">
              <a:solidFill>
                <a:srgbClr val="000000"/>
              </a:solidFill>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861</Words>
  <Application>Microsoft Office PowerPoint</Application>
  <PresentationFormat>On-screen Show (16:9)</PresentationFormat>
  <Paragraphs>90</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Consolas</vt:lpstr>
      <vt:lpstr>Merriweather</vt:lpstr>
      <vt:lpstr>Roboto</vt:lpstr>
      <vt:lpstr>Arial</vt:lpstr>
      <vt:lpstr>Paradigm</vt:lpstr>
      <vt:lpstr>Problem Solving Session</vt:lpstr>
      <vt:lpstr>Problem Solving 1</vt:lpstr>
      <vt:lpstr>Problem Solving 2</vt:lpstr>
      <vt:lpstr>Problem Solving 3</vt:lpstr>
      <vt:lpstr>Problem Solving 4</vt:lpstr>
      <vt:lpstr>Problem Solving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Session</dc:title>
  <cp:lastModifiedBy>Jin Moon (RIT Student)</cp:lastModifiedBy>
  <cp:revision>12</cp:revision>
  <dcterms:modified xsi:type="dcterms:W3CDTF">2020-09-09T20:29:10Z</dcterms:modified>
</cp:coreProperties>
</file>