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0"/>
      <p:bold r:id="rId11"/>
      <p:italic r:id="rId12"/>
      <p:boldItalic r:id="rId13"/>
    </p:embeddedFont>
    <p:embeddedFont>
      <p:font typeface="Merriweather" panose="020B0604020202020204" charset="0"/>
      <p:regular r:id="rId14"/>
      <p:bold r:id="rId15"/>
      <p:italic r:id="rId16"/>
      <p:boldItalic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DE719E-7B18-4827-B8C0-72921A0DE796}">
  <a:tblStyle styleId="{2CDE719E-7B18-4827-B8C0-72921A0DE7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422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b6744271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b6744271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9e78deb3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9e78deb3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222470a82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222470a82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b6744271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b6744271a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b6744271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b6744271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b0956d2b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b0956d2b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b0956d2b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b0956d2b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125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1" name="Google Shape;21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4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2"/>
          </p:nvPr>
        </p:nvSpPr>
        <p:spPr>
          <a:xfrm>
            <a:off x="315425" y="1286175"/>
            <a:ext cx="37065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3"/>
          </p:nvPr>
        </p:nvSpPr>
        <p:spPr>
          <a:xfrm>
            <a:off x="3154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4840017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4839900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5264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01275" y="500925"/>
            <a:ext cx="4166400" cy="44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5192225" y="1286175"/>
            <a:ext cx="37065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51922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Session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4294967295"/>
          </p:nvPr>
        </p:nvSpPr>
        <p:spPr>
          <a:xfrm>
            <a:off x="4759575" y="3528444"/>
            <a:ext cx="3706500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participation is a significant part of your grade (20%). This includes in class activities and the problem solving session.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4294967295"/>
          </p:nvPr>
        </p:nvSpPr>
        <p:spPr>
          <a:xfrm>
            <a:off x="4759575" y="4315619"/>
            <a:ext cx="3706500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Course Assistants will grade your participation by verifying that you pushed your solutions before the end of the class period each day.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574" y="1386736"/>
            <a:ext cx="3706500" cy="2035232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3" name="Google Shape;73;p13"/>
          <p:cNvSpPr txBox="1"/>
          <p:nvPr/>
        </p:nvSpPr>
        <p:spPr>
          <a:xfrm>
            <a:off x="311700" y="1505700"/>
            <a:ext cx="4128000" cy="3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remainder of today’s class will comprise the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problem solving session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PSS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divide you into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teams of 3 or 4 students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Each team will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work together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to solve the following problems over the course of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20-30 minutes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may work on paper, a white board, or digitally as determined by your instructor.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will submit your solution by pushing it to GitHub before the end of class.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go over the solution before the end of class.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If there is any time remaining, you will begin work on your homework assignment.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Team Members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311700" y="3182100"/>
            <a:ext cx="3999900" cy="17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 the name of each of your problem solving team members here.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 not forget to </a:t>
            </a:r>
            <a:r>
              <a:rPr lang="en" b="1" i="1">
                <a:solidFill>
                  <a:srgbClr val="FF0000"/>
                </a:solidFill>
              </a:rPr>
              <a:t>add every team member’s name</a:t>
            </a:r>
            <a:r>
              <a:rPr lang="en"/>
              <a:t>! Your instructor (or course assistant) may or may not use this to determine whether or not you participated in the problem solving session.</a:t>
            </a:r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aphicFrame>
        <p:nvGraphicFramePr>
          <p:cNvPr id="81" name="Google Shape;81;p14"/>
          <p:cNvGraphicFramePr/>
          <p:nvPr/>
        </p:nvGraphicFramePr>
        <p:xfrm>
          <a:off x="4665300" y="1445175"/>
          <a:ext cx="3999900" cy="3467050"/>
        </p:xfrm>
        <a:graphic>
          <a:graphicData uri="http://schemas.openxmlformats.org/drawingml/2006/table">
            <a:tbl>
              <a:tblPr>
                <a:noFill/>
                <a:tableStyleId>{2CDE719E-7B18-4827-B8C0-72921A0DE796}</a:tableStyleId>
              </a:tblPr>
              <a:tblGrid>
                <a:gridCol w="399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2" name="Google Shape;82;p14"/>
          <p:cNvPicPr preferRelativeResize="0"/>
          <p:nvPr/>
        </p:nvPicPr>
        <p:blipFill rotWithShape="1">
          <a:blip r:embed="rId3">
            <a:alphaModFix/>
          </a:blip>
          <a:srcRect t="24189" b="11851"/>
          <a:stretch/>
        </p:blipFill>
        <p:spPr>
          <a:xfrm>
            <a:off x="331482" y="1445225"/>
            <a:ext cx="3827715" cy="1730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1</a:t>
            </a:r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2"/>
          </p:nvPr>
        </p:nvSpPr>
        <p:spPr>
          <a:xfrm>
            <a:off x="315425" y="1209975"/>
            <a:ext cx="3706500" cy="6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the code to make an array that matches each description to the right.</a:t>
            </a:r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90" name="Google Shape;90;p15"/>
          <p:cNvGraphicFramePr/>
          <p:nvPr>
            <p:extLst>
              <p:ext uri="{D42A27DB-BD31-4B8C-83A1-F6EECF244321}">
                <p14:modId xmlns:p14="http://schemas.microsoft.com/office/powerpoint/2010/main" val="2545515293"/>
              </p:ext>
            </p:extLst>
          </p:nvPr>
        </p:nvGraphicFramePr>
        <p:xfrm>
          <a:off x="4775200" y="239850"/>
          <a:ext cx="3958875" cy="4557125"/>
        </p:xfrm>
        <a:graphic>
          <a:graphicData uri="http://schemas.openxmlformats.org/drawingml/2006/table">
            <a:tbl>
              <a:tblPr>
                <a:noFill/>
                <a:tableStyleId>{2CDE719E-7B18-4827-B8C0-72921A0DE796}</a:tableStyleId>
              </a:tblPr>
              <a:tblGrid>
                <a:gridCol w="395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1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An array with 5 None values.</a:t>
                      </a:r>
                      <a:endParaRPr sz="11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arrays.Array</a:t>
                      </a:r>
                      <a:r>
                        <a:rPr lang="en-US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(5,None)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1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An array big enough to hold 1,000,000 integers.</a:t>
                      </a:r>
                      <a:endParaRPr sz="11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arrays.Array(1000000,1)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1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An array to represent the bits in a 16-bit integer.</a:t>
                      </a:r>
                      <a:endParaRPr sz="11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1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An array with 10 strings.</a:t>
                      </a:r>
                      <a:endParaRPr sz="11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1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An array of 10 of any of your other arrays arrays.</a:t>
                      </a:r>
                      <a:endParaRPr sz="11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5188525" y="3485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2</a:t>
            </a:r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263875" y="156000"/>
            <a:ext cx="4443900" cy="456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string_to_array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(string):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length =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(string)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array =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arrays.Array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(length)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for I in range(length):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	arrays[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] = string[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return arrays</a:t>
            </a:r>
          </a:p>
        </p:txBody>
      </p:sp>
      <p:sp>
        <p:nvSpPr>
          <p:cNvPr id="98" name="Google Shape;98;p16"/>
          <p:cNvSpPr txBox="1">
            <a:spLocks noGrp="1"/>
          </p:cNvSpPr>
          <p:nvPr>
            <p:ph type="body" idx="2"/>
          </p:nvPr>
        </p:nvSpPr>
        <p:spPr>
          <a:xfrm>
            <a:off x="5190375" y="1209975"/>
            <a:ext cx="3706500" cy="6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function that declares a string parameter and copies each character into an array. Return the array.</a:t>
            </a: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5186675" y="2005535"/>
            <a:ext cx="3706500" cy="960900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string_to_array("abcde")</a:t>
            </a:r>
            <a:endParaRPr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["a", "b", "c", "d", "e"]</a:t>
            </a:r>
            <a:endParaRPr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b="1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endParaRPr b="1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3</a:t>
            </a:r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sldNum" idx="12"/>
          </p:nvPr>
        </p:nvSpPr>
        <p:spPr>
          <a:xfrm>
            <a:off x="8472458" y="471973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4568475" y="348525"/>
            <a:ext cx="4166400" cy="4432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arrays_utils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as 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test_range_array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():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an_array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a.range_array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(3,10,1)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assert_equals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(“Length”, 2,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an_array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assert_equals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(“an array 2”, 5,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an_array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[2]</a:t>
            </a:r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2"/>
          </p:nvPr>
        </p:nvSpPr>
        <p:spPr>
          <a:xfrm>
            <a:off x="315425" y="1133775"/>
            <a:ext cx="3706500" cy="31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did not practice TDD during today’s lecture, and so have lots of untested code.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Tests written for working code after the fact are called </a:t>
            </a:r>
            <a:r>
              <a:rPr lang="en" i="1"/>
              <a:t>characterization tests</a:t>
            </a:r>
            <a:r>
              <a:rPr lang="en"/>
              <a:t>. Write one such test function that verifies that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range_array</a:t>
            </a:r>
            <a:r>
              <a:rPr lang="en"/>
              <a:t> function in your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array_utils</a:t>
            </a:r>
            <a:r>
              <a:rPr lang="en"/>
              <a:t> module is returning the correct array.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5264725" y="1961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4</a:t>
            </a: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263875" y="156000"/>
            <a:ext cx="4443900" cy="456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array_sorted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(array):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length =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(array)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if length &lt;= 1: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	return True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for I in range(1,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(array)):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	if array[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] &lt; array[i-1]: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		return False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return True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2"/>
          </p:nvPr>
        </p:nvSpPr>
        <p:spPr>
          <a:xfrm>
            <a:off x="5192225" y="752775"/>
            <a:ext cx="3706500" cy="7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function that returns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/>
              <a:t> if an array is sorted,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/>
              <a:t> if it is not. You may assume that the values in the array are numeric.</a:t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5192225" y="1671372"/>
            <a:ext cx="3706500" cy="1262400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ordered = array_utils.range_array(1, 20)</a:t>
            </a:r>
            <a:endParaRPr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is_sorted(ordered)</a:t>
            </a:r>
            <a:endParaRPr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randomized = array_utils.random_array(100)</a:t>
            </a:r>
            <a:endParaRPr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is_sorted(randomized)</a:t>
            </a:r>
            <a:endParaRPr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sz="1000" b="1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endParaRPr sz="1000" b="1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311725" y="119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5</a:t>
            </a: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2"/>
          </p:nvPr>
        </p:nvSpPr>
        <p:spPr>
          <a:xfrm>
            <a:off x="315425" y="752775"/>
            <a:ext cx="3706500" cy="29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function that uses the plotter module to plot the time that it takes to perform a linear search over arrays of size: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0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200,000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400,000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600,000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800,000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1,000,000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Hint: can you use a single array to mimic all of the above?</a:t>
            </a: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4568475" y="348525"/>
            <a:ext cx="4166400" cy="4432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arrays_util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as a</a:t>
            </a:r>
          </a:p>
          <a:p>
            <a:pPr marL="14605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linear_search_timer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an_array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14605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 start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time.perf_counter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14605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linear_search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an_array,target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4605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stop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time.perf_counter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14605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stop - start</a:t>
            </a:r>
          </a:p>
          <a:p>
            <a:pPr marL="146050" indent="0">
              <a:buNone/>
            </a:pP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plot_time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14605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	array =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a.range_array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(1,1000000)</a:t>
            </a:r>
          </a:p>
          <a:p>
            <a:pPr marL="14605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plotter.init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(“Time”, “length”, “time”</a:t>
            </a:r>
          </a:p>
          <a:p>
            <a:pPr marL="14605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plotter.add_data_point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(0)</a:t>
            </a:r>
          </a:p>
          <a:p>
            <a:pPr marL="14605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plotter.add_data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807</Words>
  <Application>Microsoft Office PowerPoint</Application>
  <PresentationFormat>On-screen Show (16:9)</PresentationFormat>
  <Paragraphs>91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Merriweather</vt:lpstr>
      <vt:lpstr>Consolas</vt:lpstr>
      <vt:lpstr>Roboto</vt:lpstr>
      <vt:lpstr>Arial</vt:lpstr>
      <vt:lpstr>Paradigm</vt:lpstr>
      <vt:lpstr>Problem Solving Session</vt:lpstr>
      <vt:lpstr>Problem Solving Team Members</vt:lpstr>
      <vt:lpstr>Problem Solving 1</vt:lpstr>
      <vt:lpstr>Problem Solving 2</vt:lpstr>
      <vt:lpstr>Problem Solving 3</vt:lpstr>
      <vt:lpstr>Problem Solving 4</vt:lpstr>
      <vt:lpstr>Problem Solving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Session</dc:title>
  <cp:lastModifiedBy>Jin Moon (RIT Student)</cp:lastModifiedBy>
  <cp:revision>5</cp:revision>
  <dcterms:modified xsi:type="dcterms:W3CDTF">2020-09-21T20:29:42Z</dcterms:modified>
</cp:coreProperties>
</file>