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onsolas" panose="020B0609020204030204" pitchFamily="49" charset="0"/>
      <p:regular r:id="rId10"/>
      <p:bold r:id="rId11"/>
      <p:italic r:id="rId12"/>
      <p:boldItalic r:id="rId13"/>
    </p:embeddedFont>
    <p:embeddedFont>
      <p:font typeface="Merriweather"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1F260C-E0FC-4534-836A-A056DD26A58F}">
  <a:tblStyle styleId="{031F260C-E0FC-4534-836A-A056DD26A5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8" y="6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b6744271a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b6744271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35eda6e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35eda6e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821691c3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821691c3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0" name="Google Shape;70;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1" name="Google Shape;71;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Course Assistants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2" name="Google Shape;72;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
        <p:nvSpPr>
          <p:cNvPr id="73" name="Google Shape;73;p13"/>
          <p:cNvSpPr txBox="1"/>
          <p:nvPr/>
        </p:nvSpPr>
        <p:spPr>
          <a:xfrm>
            <a:off x="311700" y="1505700"/>
            <a:ext cx="4128000" cy="32868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remainder of today’s class will comprise the </a:t>
            </a:r>
            <a:r>
              <a:rPr lang="en" sz="1300" b="1" i="1">
                <a:solidFill>
                  <a:srgbClr val="FF0000"/>
                </a:solidFill>
                <a:latin typeface="Roboto"/>
                <a:ea typeface="Roboto"/>
                <a:cs typeface="Roboto"/>
                <a:sym typeface="Roboto"/>
              </a:rPr>
              <a:t>problem solving session</a:t>
            </a:r>
            <a:r>
              <a:rPr lang="en" sz="1300">
                <a:solidFill>
                  <a:srgbClr val="666666"/>
                </a:solidFill>
                <a:latin typeface="Roboto"/>
                <a:ea typeface="Roboto"/>
                <a:cs typeface="Roboto"/>
                <a:sym typeface="Roboto"/>
              </a:rPr>
              <a:t> (</a:t>
            </a:r>
            <a:r>
              <a:rPr lang="en" sz="1300" b="1" i="1">
                <a:solidFill>
                  <a:srgbClr val="FF0000"/>
                </a:solidFill>
                <a:latin typeface="Roboto"/>
                <a:ea typeface="Roboto"/>
                <a:cs typeface="Roboto"/>
                <a:sym typeface="Roboto"/>
              </a:rPr>
              <a:t>PSS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divide you into </a:t>
            </a:r>
            <a:r>
              <a:rPr lang="en" sz="1300" b="1" i="1">
                <a:solidFill>
                  <a:srgbClr val="FF0000"/>
                </a:solidFill>
                <a:latin typeface="Roboto"/>
                <a:ea typeface="Roboto"/>
                <a:cs typeface="Roboto"/>
                <a:sym typeface="Roboto"/>
              </a:rPr>
              <a:t>teams of 3 or 4 students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Each team will </a:t>
            </a:r>
            <a:r>
              <a:rPr lang="en" sz="1300" b="1" i="1">
                <a:solidFill>
                  <a:srgbClr val="FF0000"/>
                </a:solidFill>
                <a:latin typeface="Roboto"/>
                <a:ea typeface="Roboto"/>
                <a:cs typeface="Roboto"/>
                <a:sym typeface="Roboto"/>
              </a:rPr>
              <a:t>work together</a:t>
            </a:r>
            <a:r>
              <a:rPr lang="en" sz="1300">
                <a:solidFill>
                  <a:srgbClr val="666666"/>
                </a:solidFill>
                <a:latin typeface="Roboto"/>
                <a:ea typeface="Roboto"/>
                <a:cs typeface="Roboto"/>
                <a:sym typeface="Roboto"/>
              </a:rPr>
              <a:t> to solve the following problems over the course of </a:t>
            </a:r>
            <a:r>
              <a:rPr lang="en" sz="1300" b="1" i="1">
                <a:solidFill>
                  <a:srgbClr val="FF0000"/>
                </a:solidFill>
                <a:latin typeface="Roboto"/>
                <a:ea typeface="Roboto"/>
                <a:cs typeface="Roboto"/>
                <a:sym typeface="Roboto"/>
              </a:rPr>
              <a:t>20-30 minutes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may work on paper, a white board, or digitally as determined by your instructor.</a:t>
            </a:r>
            <a:endParaRPr sz="1100">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will submit your solution by pushing it to GitHub before the end of class.</a:t>
            </a:r>
            <a:endParaRPr sz="11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go over the solution before the end of class.</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If there is any time remaining, you will begin work on your homework assignment.</a:t>
            </a:r>
            <a:endParaRPr sz="1300">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81" name="Google Shape;81;p14"/>
          <p:cNvGraphicFramePr/>
          <p:nvPr>
            <p:extLst>
              <p:ext uri="{D42A27DB-BD31-4B8C-83A1-F6EECF244321}">
                <p14:modId xmlns:p14="http://schemas.microsoft.com/office/powerpoint/2010/main" val="456256380"/>
              </p:ext>
            </p:extLst>
          </p:nvPr>
        </p:nvGraphicFramePr>
        <p:xfrm>
          <a:off x="4665300" y="1445175"/>
          <a:ext cx="3999900" cy="3467050"/>
        </p:xfrm>
        <a:graphic>
          <a:graphicData uri="http://schemas.openxmlformats.org/drawingml/2006/table">
            <a:tbl>
              <a:tblPr>
                <a:noFill/>
                <a:tableStyleId>{031F260C-E0FC-4534-836A-A056DD26A58F}</a:tableStyleId>
              </a:tblPr>
              <a:tblGrid>
                <a:gridCol w="3999900">
                  <a:extLst>
                    <a:ext uri="{9D8B030D-6E8A-4147-A177-3AD203B41FA5}">
                      <a16:colId xmlns:a16="http://schemas.microsoft.com/office/drawing/2014/main" val="20000"/>
                    </a:ext>
                  </a:extLst>
                </a:gridCol>
              </a:tblGrid>
              <a:tr h="570250">
                <a:tc>
                  <a:txBody>
                    <a:bodyPr/>
                    <a:lstStyle/>
                    <a:p>
                      <a:pPr marL="0" lvl="0" indent="0" algn="l" rtl="0">
                        <a:spcBef>
                          <a:spcPts val="0"/>
                        </a:spcBef>
                        <a:spcAft>
                          <a:spcPts val="0"/>
                        </a:spcAft>
                        <a:buNone/>
                      </a:pPr>
                      <a:r>
                        <a:rPr lang="en-US" dirty="0"/>
                        <a:t>Max Deng</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70250">
                <a:tc>
                  <a:txBody>
                    <a:bodyPr/>
                    <a:lstStyle/>
                    <a:p>
                      <a:pPr marL="0" lvl="0" indent="0" algn="l" rtl="0">
                        <a:spcBef>
                          <a:spcPts val="0"/>
                        </a:spcBef>
                        <a:spcAft>
                          <a:spcPts val="0"/>
                        </a:spcAft>
                        <a:buNone/>
                      </a:pPr>
                      <a:r>
                        <a:rPr lang="en-US" dirty="0"/>
                        <a:t>Donovan</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70250">
                <a:tc>
                  <a:txBody>
                    <a:bodyPr/>
                    <a:lstStyle/>
                    <a:p>
                      <a:pPr marL="0" lvl="0" indent="0" algn="l" rtl="0">
                        <a:spcBef>
                          <a:spcPts val="0"/>
                        </a:spcBef>
                        <a:spcAft>
                          <a:spcPts val="0"/>
                        </a:spcAft>
                        <a:buNone/>
                      </a:pPr>
                      <a:r>
                        <a:rPr lang="en-US" dirty="0"/>
                        <a:t>Robbie Dyson</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70250">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593025">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89" name="Google Shape;89;p15"/>
          <p:cNvSpPr txBox="1"/>
          <p:nvPr/>
        </p:nvSpPr>
        <p:spPr>
          <a:xfrm>
            <a:off x="313575" y="1222300"/>
            <a:ext cx="3706500" cy="2378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rgbClr val="FFFFFF"/>
                </a:solidFill>
                <a:latin typeface="Roboto"/>
                <a:ea typeface="Roboto"/>
                <a:cs typeface="Roboto"/>
                <a:sym typeface="Roboto"/>
              </a:rPr>
              <a:t>The </a:t>
            </a:r>
            <a:r>
              <a:rPr lang="en" sz="1300" i="1">
                <a:solidFill>
                  <a:srgbClr val="FFFFFF"/>
                </a:solidFill>
                <a:latin typeface="Roboto"/>
                <a:ea typeface="Roboto"/>
                <a:cs typeface="Roboto"/>
                <a:sym typeface="Roboto"/>
              </a:rPr>
              <a:t>worst case</a:t>
            </a:r>
            <a:r>
              <a:rPr lang="en" sz="1300">
                <a:solidFill>
                  <a:srgbClr val="FFFFFF"/>
                </a:solidFill>
                <a:latin typeface="Roboto"/>
                <a:ea typeface="Roboto"/>
                <a:cs typeface="Roboto"/>
                <a:sym typeface="Roboto"/>
              </a:rPr>
              <a:t> time complexity for binary search occurs when the target is not found in the array. </a:t>
            </a:r>
            <a:endParaRPr sz="13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sz="1300">
                <a:solidFill>
                  <a:srgbClr val="FFFFFF"/>
                </a:solidFill>
                <a:latin typeface="Roboto"/>
                <a:ea typeface="Roboto"/>
                <a:cs typeface="Roboto"/>
                <a:sym typeface="Roboto"/>
              </a:rPr>
              <a:t>For each of array sizes in the table to the right, work together with your team to determine the number of iterations that binary search would execute in the worst case.</a:t>
            </a:r>
            <a:endParaRPr sz="13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sz="1300" i="1">
                <a:solidFill>
                  <a:srgbClr val="FFFFFF"/>
                </a:solidFill>
                <a:latin typeface="Roboto"/>
                <a:ea typeface="Roboto"/>
                <a:cs typeface="Roboto"/>
                <a:sym typeface="Roboto"/>
              </a:rPr>
              <a:t>(you can use a calculator if you need to)</a:t>
            </a:r>
            <a:endParaRPr sz="1300" i="1">
              <a:solidFill>
                <a:srgbClr val="FFFFFF"/>
              </a:solidFill>
              <a:latin typeface="Roboto"/>
              <a:ea typeface="Roboto"/>
              <a:cs typeface="Roboto"/>
              <a:sym typeface="Roboto"/>
            </a:endParaRPr>
          </a:p>
        </p:txBody>
      </p:sp>
      <p:graphicFrame>
        <p:nvGraphicFramePr>
          <p:cNvPr id="90" name="Google Shape;90;p15"/>
          <p:cNvGraphicFramePr/>
          <p:nvPr>
            <p:extLst>
              <p:ext uri="{D42A27DB-BD31-4B8C-83A1-F6EECF244321}">
                <p14:modId xmlns:p14="http://schemas.microsoft.com/office/powerpoint/2010/main" val="3554620272"/>
              </p:ext>
            </p:extLst>
          </p:nvPr>
        </p:nvGraphicFramePr>
        <p:xfrm>
          <a:off x="4572000" y="230875"/>
          <a:ext cx="4294225" cy="5222270"/>
        </p:xfrm>
        <a:graphic>
          <a:graphicData uri="http://schemas.openxmlformats.org/drawingml/2006/table">
            <a:tbl>
              <a:tblPr>
                <a:noFill/>
                <a:tableStyleId>{031F260C-E0FC-4534-836A-A056DD26A58F}</a:tableStyleId>
              </a:tblPr>
              <a:tblGrid>
                <a:gridCol w="4294225">
                  <a:extLst>
                    <a:ext uri="{9D8B030D-6E8A-4147-A177-3AD203B41FA5}">
                      <a16:colId xmlns:a16="http://schemas.microsoft.com/office/drawing/2014/main" val="20000"/>
                    </a:ext>
                  </a:extLst>
                </a:gridCol>
              </a:tblGrid>
              <a:tr h="886475">
                <a:tc>
                  <a:txBody>
                    <a:bodyPr/>
                    <a:lstStyle/>
                    <a:p>
                      <a:pPr marL="0" lvl="0" indent="0" algn="l" rtl="0">
                        <a:spcBef>
                          <a:spcPts val="0"/>
                        </a:spcBef>
                        <a:spcAft>
                          <a:spcPts val="0"/>
                        </a:spcAft>
                        <a:buNone/>
                      </a:pPr>
                      <a:r>
                        <a:rPr lang="en" dirty="0"/>
                        <a:t>10</a:t>
                      </a:r>
                    </a:p>
                    <a:p>
                      <a:pPr marL="0" lvl="0" indent="0" algn="l" rtl="0">
                        <a:spcBef>
                          <a:spcPts val="0"/>
                        </a:spcBef>
                        <a:spcAft>
                          <a:spcPts val="0"/>
                        </a:spcAft>
                        <a:buNone/>
                      </a:pPr>
                      <a:r>
                        <a:rPr lang="en" dirty="0"/>
                        <a:t>1, 10, 5</a:t>
                      </a:r>
                    </a:p>
                    <a:p>
                      <a:pPr marL="0" lvl="0" indent="0" algn="l" rtl="0">
                        <a:spcBef>
                          <a:spcPts val="0"/>
                        </a:spcBef>
                        <a:spcAft>
                          <a:spcPts val="0"/>
                        </a:spcAft>
                        <a:buNone/>
                      </a:pPr>
                      <a:r>
                        <a:rPr lang="en" dirty="0"/>
                        <a:t>5, 10, 7</a:t>
                      </a:r>
                    </a:p>
                    <a:p>
                      <a:pPr marL="0" lvl="0" indent="0" algn="l" rtl="0">
                        <a:spcBef>
                          <a:spcPts val="0"/>
                        </a:spcBef>
                        <a:spcAft>
                          <a:spcPts val="0"/>
                        </a:spcAft>
                        <a:buNone/>
                      </a:pPr>
                      <a:r>
                        <a:rPr lang="en" dirty="0"/>
                        <a:t>7, 10, 9</a:t>
                      </a:r>
                    </a:p>
                    <a:p>
                      <a:pPr marL="0" lvl="0" indent="0" algn="l" rtl="0">
                        <a:spcBef>
                          <a:spcPts val="0"/>
                        </a:spcBef>
                        <a:spcAft>
                          <a:spcPts val="0"/>
                        </a:spcAft>
                        <a:buNone/>
                      </a:pPr>
                      <a:r>
                        <a:rPr lang="en" dirty="0"/>
                        <a:t>9, 10, 10</a:t>
                      </a:r>
                    </a:p>
                    <a:p>
                      <a:pPr marL="0" lvl="0" indent="0" algn="l" rtl="0">
                        <a:spcBef>
                          <a:spcPts val="0"/>
                        </a:spcBef>
                        <a:spcAft>
                          <a:spcPts val="0"/>
                        </a:spcAft>
                        <a:buNone/>
                      </a:pPr>
                      <a:r>
                        <a:rPr lang="en" dirty="0"/>
                        <a:t>4 iterations</a:t>
                      </a:r>
                    </a:p>
                    <a:p>
                      <a:pPr marL="0" lvl="0" indent="0" algn="l" rtl="0">
                        <a:spcBef>
                          <a:spcPts val="0"/>
                        </a:spcBef>
                        <a:spcAft>
                          <a:spcPts val="0"/>
                        </a:spcAft>
                        <a:buNone/>
                      </a:pPr>
                      <a:r>
                        <a:rPr lang="en" dirty="0"/>
                        <a:t>Activity answer: 4</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86475">
                <a:tc>
                  <a:txBody>
                    <a:bodyPr/>
                    <a:lstStyle/>
                    <a:p>
                      <a:pPr marL="0" lvl="0" indent="0" algn="l" rtl="0">
                        <a:spcBef>
                          <a:spcPts val="0"/>
                        </a:spcBef>
                        <a:spcAft>
                          <a:spcPts val="0"/>
                        </a:spcAft>
                        <a:buNone/>
                      </a:pPr>
                      <a:r>
                        <a:rPr lang="en" dirty="0"/>
                        <a:t>100</a:t>
                      </a:r>
                    </a:p>
                    <a:p>
                      <a:pPr marL="0" lvl="0" indent="0" algn="l" rtl="0">
                        <a:spcBef>
                          <a:spcPts val="0"/>
                        </a:spcBef>
                        <a:spcAft>
                          <a:spcPts val="0"/>
                        </a:spcAft>
                        <a:buNone/>
                      </a:pPr>
                      <a:r>
                        <a:rPr lang="en-US" dirty="0"/>
                        <a:t>16 iterations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dirty="0"/>
                        <a:t>Activity answer: 7</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86475">
                <a:tc>
                  <a:txBody>
                    <a:bodyPr/>
                    <a:lstStyle/>
                    <a:p>
                      <a:pPr marL="0" lvl="0" indent="0" algn="l" rtl="0">
                        <a:spcBef>
                          <a:spcPts val="0"/>
                        </a:spcBef>
                        <a:spcAft>
                          <a:spcPts val="0"/>
                        </a:spcAft>
                        <a:buNone/>
                      </a:pPr>
                      <a:r>
                        <a:rPr lang="en" dirty="0"/>
                        <a:t>1000</a:t>
                      </a:r>
                    </a:p>
                    <a:p>
                      <a:pPr marL="0" lvl="0" indent="0" algn="l" rtl="0">
                        <a:spcBef>
                          <a:spcPts val="0"/>
                        </a:spcBef>
                        <a:spcAft>
                          <a:spcPts val="0"/>
                        </a:spcAft>
                        <a:buNone/>
                      </a:pPr>
                      <a:r>
                        <a:rPr lang="en" dirty="0"/>
                        <a:t>64 iterations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dirty="0"/>
                        <a:t>Activity answer: 10</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86475">
                <a:tc>
                  <a:txBody>
                    <a:bodyPr/>
                    <a:lstStyle/>
                    <a:p>
                      <a:pPr marL="0" lvl="0" indent="0" algn="l" rtl="0">
                        <a:spcBef>
                          <a:spcPts val="0"/>
                        </a:spcBef>
                        <a:spcAft>
                          <a:spcPts val="0"/>
                        </a:spcAft>
                        <a:buNone/>
                      </a:pPr>
                      <a:r>
                        <a:rPr lang="en" dirty="0"/>
                        <a:t>100000</a:t>
                      </a:r>
                    </a:p>
                    <a:p>
                      <a:pPr marL="0" lvl="0" indent="0" algn="l" rtl="0">
                        <a:spcBef>
                          <a:spcPts val="0"/>
                        </a:spcBef>
                        <a:spcAft>
                          <a:spcPts val="0"/>
                        </a:spcAft>
                        <a:buNone/>
                      </a:pPr>
                      <a:r>
                        <a:rPr lang="en" dirty="0"/>
                        <a:t>1024 iterations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dirty="0"/>
                        <a:t>Activity answer: 14</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86475">
                <a:tc>
                  <a:txBody>
                    <a:bodyPr/>
                    <a:lstStyle/>
                    <a:p>
                      <a:pPr marL="0" lvl="0" indent="0" algn="l" rtl="0">
                        <a:spcBef>
                          <a:spcPts val="0"/>
                        </a:spcBef>
                        <a:spcAft>
                          <a:spcPts val="0"/>
                        </a:spcAft>
                        <a:buNone/>
                      </a:pPr>
                      <a:r>
                        <a:rPr lang="en" dirty="0"/>
                        <a:t>1000000</a:t>
                      </a:r>
                    </a:p>
                    <a:p>
                      <a:pPr marL="0" lvl="0" indent="0" algn="l" rtl="0">
                        <a:spcBef>
                          <a:spcPts val="0"/>
                        </a:spcBef>
                        <a:spcAft>
                          <a:spcPts val="0"/>
                        </a:spcAft>
                        <a:buNone/>
                      </a:pPr>
                      <a:r>
                        <a:rPr lang="en" dirty="0"/>
                        <a:t>4096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dirty="0"/>
                        <a:t>Activity answer: 20</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7" name="Google Shape;97;p16"/>
          <p:cNvGraphicFramePr/>
          <p:nvPr/>
        </p:nvGraphicFramePr>
        <p:xfrm>
          <a:off x="1104875" y="1756850"/>
          <a:ext cx="7239025" cy="777210"/>
        </p:xfrm>
        <a:graphic>
          <a:graphicData uri="http://schemas.openxmlformats.org/drawingml/2006/table">
            <a:tbl>
              <a:tblPr>
                <a:noFill/>
                <a:tableStyleId>{031F260C-E0FC-4534-836A-A056DD26A58F}</a:tableStyleId>
              </a:tblPr>
              <a:tblGrid>
                <a:gridCol w="425825">
                  <a:extLst>
                    <a:ext uri="{9D8B030D-6E8A-4147-A177-3AD203B41FA5}">
                      <a16:colId xmlns:a16="http://schemas.microsoft.com/office/drawing/2014/main" val="20000"/>
                    </a:ext>
                  </a:extLst>
                </a:gridCol>
                <a:gridCol w="425825">
                  <a:extLst>
                    <a:ext uri="{9D8B030D-6E8A-4147-A177-3AD203B41FA5}">
                      <a16:colId xmlns:a16="http://schemas.microsoft.com/office/drawing/2014/main" val="20001"/>
                    </a:ext>
                  </a:extLst>
                </a:gridCol>
                <a:gridCol w="425825">
                  <a:extLst>
                    <a:ext uri="{9D8B030D-6E8A-4147-A177-3AD203B41FA5}">
                      <a16:colId xmlns:a16="http://schemas.microsoft.com/office/drawing/2014/main" val="20002"/>
                    </a:ext>
                  </a:extLst>
                </a:gridCol>
                <a:gridCol w="425825">
                  <a:extLst>
                    <a:ext uri="{9D8B030D-6E8A-4147-A177-3AD203B41FA5}">
                      <a16:colId xmlns:a16="http://schemas.microsoft.com/office/drawing/2014/main" val="20003"/>
                    </a:ext>
                  </a:extLst>
                </a:gridCol>
                <a:gridCol w="425825">
                  <a:extLst>
                    <a:ext uri="{9D8B030D-6E8A-4147-A177-3AD203B41FA5}">
                      <a16:colId xmlns:a16="http://schemas.microsoft.com/office/drawing/2014/main" val="20004"/>
                    </a:ext>
                  </a:extLst>
                </a:gridCol>
                <a:gridCol w="425825">
                  <a:extLst>
                    <a:ext uri="{9D8B030D-6E8A-4147-A177-3AD203B41FA5}">
                      <a16:colId xmlns:a16="http://schemas.microsoft.com/office/drawing/2014/main" val="20005"/>
                    </a:ext>
                  </a:extLst>
                </a:gridCol>
                <a:gridCol w="425825">
                  <a:extLst>
                    <a:ext uri="{9D8B030D-6E8A-4147-A177-3AD203B41FA5}">
                      <a16:colId xmlns:a16="http://schemas.microsoft.com/office/drawing/2014/main" val="20006"/>
                    </a:ext>
                  </a:extLst>
                </a:gridCol>
                <a:gridCol w="425825">
                  <a:extLst>
                    <a:ext uri="{9D8B030D-6E8A-4147-A177-3AD203B41FA5}">
                      <a16:colId xmlns:a16="http://schemas.microsoft.com/office/drawing/2014/main" val="20007"/>
                    </a:ext>
                  </a:extLst>
                </a:gridCol>
                <a:gridCol w="425825">
                  <a:extLst>
                    <a:ext uri="{9D8B030D-6E8A-4147-A177-3AD203B41FA5}">
                      <a16:colId xmlns:a16="http://schemas.microsoft.com/office/drawing/2014/main" val="20008"/>
                    </a:ext>
                  </a:extLst>
                </a:gridCol>
                <a:gridCol w="425825">
                  <a:extLst>
                    <a:ext uri="{9D8B030D-6E8A-4147-A177-3AD203B41FA5}">
                      <a16:colId xmlns:a16="http://schemas.microsoft.com/office/drawing/2014/main" val="20009"/>
                    </a:ext>
                  </a:extLst>
                </a:gridCol>
                <a:gridCol w="425825">
                  <a:extLst>
                    <a:ext uri="{9D8B030D-6E8A-4147-A177-3AD203B41FA5}">
                      <a16:colId xmlns:a16="http://schemas.microsoft.com/office/drawing/2014/main" val="20010"/>
                    </a:ext>
                  </a:extLst>
                </a:gridCol>
                <a:gridCol w="425825">
                  <a:extLst>
                    <a:ext uri="{9D8B030D-6E8A-4147-A177-3AD203B41FA5}">
                      <a16:colId xmlns:a16="http://schemas.microsoft.com/office/drawing/2014/main" val="20011"/>
                    </a:ext>
                  </a:extLst>
                </a:gridCol>
                <a:gridCol w="425825">
                  <a:extLst>
                    <a:ext uri="{9D8B030D-6E8A-4147-A177-3AD203B41FA5}">
                      <a16:colId xmlns:a16="http://schemas.microsoft.com/office/drawing/2014/main" val="20012"/>
                    </a:ext>
                  </a:extLst>
                </a:gridCol>
                <a:gridCol w="425825">
                  <a:extLst>
                    <a:ext uri="{9D8B030D-6E8A-4147-A177-3AD203B41FA5}">
                      <a16:colId xmlns:a16="http://schemas.microsoft.com/office/drawing/2014/main" val="20013"/>
                    </a:ext>
                  </a:extLst>
                </a:gridCol>
                <a:gridCol w="425825">
                  <a:extLst>
                    <a:ext uri="{9D8B030D-6E8A-4147-A177-3AD203B41FA5}">
                      <a16:colId xmlns:a16="http://schemas.microsoft.com/office/drawing/2014/main" val="20014"/>
                    </a:ext>
                  </a:extLst>
                </a:gridCol>
                <a:gridCol w="425825">
                  <a:extLst>
                    <a:ext uri="{9D8B030D-6E8A-4147-A177-3AD203B41FA5}">
                      <a16:colId xmlns:a16="http://schemas.microsoft.com/office/drawing/2014/main" val="20015"/>
                    </a:ext>
                  </a:extLst>
                </a:gridCol>
                <a:gridCol w="425825">
                  <a:extLst>
                    <a:ext uri="{9D8B030D-6E8A-4147-A177-3AD203B41FA5}">
                      <a16:colId xmlns:a16="http://schemas.microsoft.com/office/drawing/2014/main" val="20016"/>
                    </a:ext>
                  </a:extLst>
                </a:gridCol>
              </a:tblGrid>
              <a:tr h="381000">
                <a:tc>
                  <a:txBody>
                    <a:bodyPr/>
                    <a:lstStyle/>
                    <a:p>
                      <a:pPr marL="0" lvl="0" indent="0" algn="ctr" rtl="0">
                        <a:spcBef>
                          <a:spcPts val="0"/>
                        </a:spcBef>
                        <a:spcAft>
                          <a:spcPts val="0"/>
                        </a:spcAft>
                        <a:buNone/>
                      </a:pPr>
                      <a:r>
                        <a:rPr lang="en"/>
                        <a:t>3</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8</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12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14</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17</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45</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46</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55</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57</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59</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60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61</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70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79</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92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97</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a:t>99</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900"/>
                        <a:t>0</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1</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2</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3</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4</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5</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6</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7</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8</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9</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10</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11</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12</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13</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14</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15</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a:t>16</a:t>
                      </a:r>
                      <a:endParaRPr sz="9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98" name="Google Shape;98;p16"/>
          <p:cNvGraphicFramePr/>
          <p:nvPr>
            <p:extLst>
              <p:ext uri="{D42A27DB-BD31-4B8C-83A1-F6EECF244321}">
                <p14:modId xmlns:p14="http://schemas.microsoft.com/office/powerpoint/2010/main" val="1767444532"/>
              </p:ext>
            </p:extLst>
          </p:nvPr>
        </p:nvGraphicFramePr>
        <p:xfrm>
          <a:off x="4826050" y="2499000"/>
          <a:ext cx="3746450" cy="2301210"/>
        </p:xfrm>
        <a:graphic>
          <a:graphicData uri="http://schemas.openxmlformats.org/drawingml/2006/table">
            <a:tbl>
              <a:tblPr>
                <a:noFill/>
                <a:tableStyleId>{031F260C-E0FC-4534-836A-A056DD26A58F}</a:tableStyleId>
              </a:tblPr>
              <a:tblGrid>
                <a:gridCol w="10803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690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tblGrid>
              <a:tr h="381000">
                <a:tc gridSpan="8">
                  <a:txBody>
                    <a:bodyPr/>
                    <a:lstStyle/>
                    <a:p>
                      <a:pPr marL="0" lvl="0" indent="0" algn="ctr" rtl="0">
                        <a:spcBef>
                          <a:spcPts val="0"/>
                        </a:spcBef>
                        <a:spcAft>
                          <a:spcPts val="0"/>
                        </a:spcAft>
                        <a:buNone/>
                      </a:pPr>
                      <a:r>
                        <a:rPr lang="en" sz="1200" dirty="0">
                          <a:latin typeface="Consolas"/>
                          <a:ea typeface="Consolas"/>
                          <a:cs typeface="Consolas"/>
                          <a:sym typeface="Consolas"/>
                        </a:rPr>
                        <a:t>target = 2</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200">
                          <a:latin typeface="Consolas"/>
                          <a:ea typeface="Consolas"/>
                          <a:cs typeface="Consolas"/>
                          <a:sym typeface="Consolas"/>
                        </a:rPr>
                        <a:t>iteration</a:t>
                      </a: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Consolas"/>
                          <a:ea typeface="Consolas"/>
                          <a:cs typeface="Consolas"/>
                          <a:sym typeface="Consolas"/>
                        </a:rPr>
                        <a:t>1</a:t>
                      </a:r>
                      <a:endParaRPr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Consolas"/>
                          <a:ea typeface="Consolas"/>
                          <a:cs typeface="Consolas"/>
                          <a:sym typeface="Consolas"/>
                        </a:rPr>
                        <a:t>2</a:t>
                      </a:r>
                      <a:endParaRPr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Consolas"/>
                          <a:ea typeface="Consolas"/>
                          <a:cs typeface="Consolas"/>
                          <a:sym typeface="Consolas"/>
                        </a:rPr>
                        <a:t>3</a:t>
                      </a:r>
                      <a:endParaRPr>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Consolas"/>
                          <a:ea typeface="Consolas"/>
                          <a:cs typeface="Consolas"/>
                          <a:sym typeface="Consolas"/>
                        </a:rPr>
                        <a:t>4</a:t>
                      </a:r>
                      <a:endParaRPr>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Consolas"/>
                          <a:ea typeface="Consolas"/>
                          <a:cs typeface="Consolas"/>
                          <a:sym typeface="Consolas"/>
                        </a:rPr>
                        <a:t>5</a:t>
                      </a:r>
                      <a:endParaRPr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Consolas"/>
                          <a:ea typeface="Consolas"/>
                          <a:cs typeface="Consolas"/>
                          <a:sym typeface="Consolas"/>
                        </a:rPr>
                        <a:t>6</a:t>
                      </a:r>
                      <a:endParaRPr>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 sz="1200">
                          <a:latin typeface="Consolas"/>
                          <a:ea typeface="Consolas"/>
                          <a:cs typeface="Consolas"/>
                          <a:sym typeface="Consolas"/>
                        </a:rPr>
                        <a:t>start</a:t>
                      </a: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0</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0</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0</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0</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0</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0</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200">
                          <a:latin typeface="Consolas"/>
                          <a:ea typeface="Consolas"/>
                          <a:cs typeface="Consolas"/>
                          <a:sym typeface="Consolas"/>
                        </a:rPr>
                        <a:t>end</a:t>
                      </a: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7</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4</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2</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200">
                          <a:latin typeface="Consolas"/>
                          <a:ea typeface="Consolas"/>
                          <a:cs typeface="Consolas"/>
                          <a:sym typeface="Consolas"/>
                        </a:rPr>
                        <a:t>mid</a:t>
                      </a: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8</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4</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2</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r" rtl="0">
                        <a:spcBef>
                          <a:spcPts val="0"/>
                        </a:spcBef>
                        <a:spcAft>
                          <a:spcPts val="0"/>
                        </a:spcAft>
                        <a:buNone/>
                      </a:pPr>
                      <a:r>
                        <a:rPr lang="en" sz="1200">
                          <a:latin typeface="Consolas"/>
                          <a:ea typeface="Consolas"/>
                          <a:cs typeface="Consolas"/>
                          <a:sym typeface="Consolas"/>
                        </a:rPr>
                        <a:t>value</a:t>
                      </a: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57</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17</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12</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8</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99" name="Google Shape;99;p16"/>
          <p:cNvGraphicFramePr/>
          <p:nvPr>
            <p:extLst>
              <p:ext uri="{D42A27DB-BD31-4B8C-83A1-F6EECF244321}">
                <p14:modId xmlns:p14="http://schemas.microsoft.com/office/powerpoint/2010/main" val="4088598644"/>
              </p:ext>
            </p:extLst>
          </p:nvPr>
        </p:nvGraphicFramePr>
        <p:xfrm>
          <a:off x="863650" y="2499000"/>
          <a:ext cx="3746450" cy="2301210"/>
        </p:xfrm>
        <a:graphic>
          <a:graphicData uri="http://schemas.openxmlformats.org/drawingml/2006/table">
            <a:tbl>
              <a:tblPr>
                <a:noFill/>
                <a:tableStyleId>{031F260C-E0FC-4534-836A-A056DD26A58F}</a:tableStyleId>
              </a:tblPr>
              <a:tblGrid>
                <a:gridCol w="10803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690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tblGrid>
              <a:tr h="381000">
                <a:tc gridSpan="8">
                  <a:txBody>
                    <a:bodyPr/>
                    <a:lstStyle/>
                    <a:p>
                      <a:pPr marL="0" lvl="0" indent="0" algn="ctr" rtl="0">
                        <a:spcBef>
                          <a:spcPts val="0"/>
                        </a:spcBef>
                        <a:spcAft>
                          <a:spcPts val="0"/>
                        </a:spcAft>
                        <a:buNone/>
                      </a:pPr>
                      <a:r>
                        <a:rPr lang="en" sz="1200" dirty="0">
                          <a:latin typeface="Consolas"/>
                          <a:ea typeface="Consolas"/>
                          <a:cs typeface="Consolas"/>
                          <a:sym typeface="Consolas"/>
                        </a:rPr>
                        <a:t>target = 99</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200">
                          <a:latin typeface="Consolas"/>
                          <a:ea typeface="Consolas"/>
                          <a:cs typeface="Consolas"/>
                          <a:sym typeface="Consolas"/>
                        </a:rPr>
                        <a:t>iteration</a:t>
                      </a: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Consolas"/>
                          <a:ea typeface="Consolas"/>
                          <a:cs typeface="Consolas"/>
                          <a:sym typeface="Consolas"/>
                        </a:rPr>
                        <a:t>0</a:t>
                      </a:r>
                      <a:endParaRPr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Consolas"/>
                          <a:ea typeface="Consolas"/>
                          <a:cs typeface="Consolas"/>
                          <a:sym typeface="Consolas"/>
                        </a:rPr>
                        <a:t>1</a:t>
                      </a:r>
                      <a:endParaRPr>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Consolas"/>
                          <a:ea typeface="Consolas"/>
                          <a:cs typeface="Consolas"/>
                          <a:sym typeface="Consolas"/>
                        </a:rPr>
                        <a:t>2</a:t>
                      </a:r>
                      <a:endParaRPr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Consolas"/>
                          <a:ea typeface="Consolas"/>
                          <a:cs typeface="Consolas"/>
                          <a:sym typeface="Consolas"/>
                        </a:rPr>
                        <a:t>3</a:t>
                      </a:r>
                      <a:endParaRPr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Consolas"/>
                          <a:ea typeface="Consolas"/>
                          <a:cs typeface="Consolas"/>
                          <a:sym typeface="Consolas"/>
                        </a:rPr>
                        <a:t>4</a:t>
                      </a:r>
                      <a:endParaRPr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Consolas"/>
                          <a:ea typeface="Consolas"/>
                          <a:cs typeface="Consolas"/>
                          <a:sym typeface="Consolas"/>
                        </a:rPr>
                        <a:t>6</a:t>
                      </a:r>
                      <a:endParaRPr>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 sz="1200">
                          <a:latin typeface="Consolas"/>
                          <a:ea typeface="Consolas"/>
                          <a:cs typeface="Consolas"/>
                          <a:sym typeface="Consolas"/>
                        </a:rPr>
                        <a:t>start</a:t>
                      </a: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0</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9</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14</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15</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200" dirty="0">
                          <a:latin typeface="Consolas"/>
                          <a:ea typeface="Consolas"/>
                          <a:cs typeface="Consolas"/>
                          <a:sym typeface="Consolas"/>
                        </a:rPr>
                        <a:t>end</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200">
                          <a:latin typeface="Consolas"/>
                          <a:ea typeface="Consolas"/>
                          <a:cs typeface="Consolas"/>
                          <a:sym typeface="Consolas"/>
                        </a:rPr>
                        <a:t>mid</a:t>
                      </a: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8</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13</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15</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r" rtl="0">
                        <a:spcBef>
                          <a:spcPts val="0"/>
                        </a:spcBef>
                        <a:spcAft>
                          <a:spcPts val="0"/>
                        </a:spcAft>
                        <a:buNone/>
                      </a:pPr>
                      <a:r>
                        <a:rPr lang="en" sz="1200">
                          <a:latin typeface="Consolas"/>
                          <a:ea typeface="Consolas"/>
                          <a:cs typeface="Consolas"/>
                          <a:sym typeface="Consolas"/>
                        </a:rPr>
                        <a:t>value</a:t>
                      </a: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57</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69</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96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16</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Consolas"/>
                          <a:ea typeface="Consolas"/>
                          <a:cs typeface="Consolas"/>
                          <a:sym typeface="Consolas"/>
                        </a:rPr>
                        <a:t>99</a:t>
                      </a: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dirty="0">
                        <a:latin typeface="Consolas"/>
                        <a:ea typeface="Consolas"/>
                        <a:cs typeface="Consolas"/>
                        <a:sym typeface="Consola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5188525" y="3485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3</a:t>
            </a:r>
            <a:endParaRPr/>
          </a:p>
        </p:txBody>
      </p:sp>
      <p:sp>
        <p:nvSpPr>
          <p:cNvPr id="105" name="Google Shape;105;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6" name="Google Shape;106;p17"/>
          <p:cNvSpPr txBox="1"/>
          <p:nvPr/>
        </p:nvSpPr>
        <p:spPr>
          <a:xfrm>
            <a:off x="321475" y="99617"/>
            <a:ext cx="4443900" cy="456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Consolas"/>
                <a:ea typeface="Consolas"/>
                <a:cs typeface="Consolas"/>
                <a:sym typeface="Consolas"/>
              </a:rPr>
              <a:t>Def </a:t>
            </a:r>
            <a:r>
              <a:rPr lang="en-US" sz="1200" dirty="0" err="1">
                <a:latin typeface="Consolas"/>
                <a:ea typeface="Consolas"/>
                <a:cs typeface="Consolas"/>
                <a:sym typeface="Consolas"/>
              </a:rPr>
              <a:t>binary_search_average</a:t>
            </a:r>
            <a:r>
              <a:rPr lang="en-US" sz="1200" dirty="0">
                <a:latin typeface="Consolas"/>
                <a:ea typeface="Consolas"/>
                <a:cs typeface="Consolas"/>
                <a:sym typeface="Consolas"/>
              </a:rPr>
              <a:t>(</a:t>
            </a:r>
            <a:r>
              <a:rPr lang="en-US" sz="1200" dirty="0" err="1">
                <a:latin typeface="Consolas"/>
                <a:ea typeface="Consolas"/>
                <a:cs typeface="Consolas"/>
                <a:sym typeface="Consolas"/>
              </a:rPr>
              <a:t>an_array,target</a:t>
            </a:r>
            <a:r>
              <a:rPr lang="en-US" sz="1200" dirty="0">
                <a:latin typeface="Consolas"/>
                <a:ea typeface="Consolas"/>
                <a:cs typeface="Consolas"/>
                <a:sym typeface="Consolas"/>
              </a:rPr>
              <a:t>):</a:t>
            </a:r>
          </a:p>
          <a:p>
            <a:pPr marL="0" lvl="0" indent="0" algn="l" rtl="0">
              <a:spcBef>
                <a:spcPts val="0"/>
              </a:spcBef>
              <a:spcAft>
                <a:spcPts val="0"/>
              </a:spcAft>
              <a:buNone/>
            </a:pPr>
            <a:r>
              <a:rPr lang="en-US" sz="1200" dirty="0">
                <a:latin typeface="Consolas"/>
                <a:ea typeface="Consolas"/>
                <a:cs typeface="Consolas"/>
                <a:sym typeface="Consolas"/>
              </a:rPr>
              <a:t>	total = 0</a:t>
            </a:r>
          </a:p>
          <a:p>
            <a:pPr marL="0" lvl="0" indent="0" algn="l" rtl="0">
              <a:spcBef>
                <a:spcPts val="0"/>
              </a:spcBef>
              <a:spcAft>
                <a:spcPts val="0"/>
              </a:spcAft>
              <a:buNone/>
            </a:pPr>
            <a:r>
              <a:rPr lang="en-US" sz="1200" dirty="0">
                <a:latin typeface="Consolas"/>
                <a:ea typeface="Consolas"/>
                <a:cs typeface="Consolas"/>
                <a:sym typeface="Consolas"/>
              </a:rPr>
              <a:t>	for _ in (0,len(</a:t>
            </a:r>
            <a:r>
              <a:rPr lang="en-US" sz="1200" dirty="0" err="1">
                <a:latin typeface="Consolas"/>
                <a:ea typeface="Consolas"/>
                <a:cs typeface="Consolas"/>
                <a:sym typeface="Consolas"/>
              </a:rPr>
              <a:t>an_array</a:t>
            </a:r>
            <a:r>
              <a:rPr lang="en-US" sz="1200" dirty="0">
                <a:latin typeface="Consolas"/>
                <a:ea typeface="Consolas"/>
                <a:cs typeface="Consolas"/>
                <a:sym typeface="Consolas"/>
              </a:rPr>
              <a:t>)):</a:t>
            </a:r>
          </a:p>
          <a:p>
            <a:pPr marL="0" lvl="0" indent="0" algn="l" rtl="0">
              <a:spcBef>
                <a:spcPts val="0"/>
              </a:spcBef>
              <a:spcAft>
                <a:spcPts val="0"/>
              </a:spcAft>
              <a:buNone/>
            </a:pPr>
            <a:r>
              <a:rPr lang="en-US" sz="1200" dirty="0">
                <a:latin typeface="Consolas"/>
                <a:ea typeface="Consolas"/>
                <a:cs typeface="Consolas"/>
                <a:sym typeface="Consolas"/>
              </a:rPr>
              <a:t>	    timer = </a:t>
            </a:r>
            <a:r>
              <a:rPr lang="en-US" sz="1200" dirty="0" err="1">
                <a:latin typeface="Consolas"/>
                <a:ea typeface="Consolas"/>
                <a:cs typeface="Consolas"/>
                <a:sym typeface="Consolas"/>
              </a:rPr>
              <a:t>binary_search_timer</a:t>
            </a:r>
            <a:r>
              <a:rPr lang="en-US" sz="1200" dirty="0">
                <a:latin typeface="Consolas"/>
                <a:ea typeface="Consolas"/>
                <a:cs typeface="Consolas"/>
                <a:sym typeface="Consolas"/>
              </a:rPr>
              <a:t>(</a:t>
            </a:r>
            <a:r>
              <a:rPr lang="en-US" sz="1200" dirty="0" err="1">
                <a:latin typeface="Consolas"/>
                <a:ea typeface="Consolas"/>
                <a:cs typeface="Consolas"/>
                <a:sym typeface="Consolas"/>
              </a:rPr>
              <a:t>an_array,target</a:t>
            </a:r>
            <a:r>
              <a:rPr lang="en-US" sz="1200" dirty="0">
                <a:latin typeface="Consolas"/>
                <a:ea typeface="Consolas"/>
                <a:cs typeface="Consolas"/>
                <a:sym typeface="Consolas"/>
              </a:rPr>
              <a:t>)</a:t>
            </a:r>
          </a:p>
          <a:p>
            <a:pPr marL="0" lvl="0" indent="0" algn="l" rtl="0">
              <a:spcBef>
                <a:spcPts val="0"/>
              </a:spcBef>
              <a:spcAft>
                <a:spcPts val="0"/>
              </a:spcAft>
              <a:buNone/>
            </a:pPr>
            <a:r>
              <a:rPr lang="en-US" sz="1200" dirty="0">
                <a:latin typeface="Consolas"/>
                <a:ea typeface="Consolas"/>
                <a:cs typeface="Consolas"/>
                <a:sym typeface="Consolas"/>
              </a:rPr>
              <a:t>	total += timer</a:t>
            </a:r>
          </a:p>
          <a:p>
            <a:pPr marL="0" lvl="0" indent="0" algn="l" rtl="0">
              <a:spcBef>
                <a:spcPts val="0"/>
              </a:spcBef>
              <a:spcAft>
                <a:spcPts val="0"/>
              </a:spcAft>
              <a:buNone/>
            </a:pPr>
            <a:r>
              <a:rPr lang="en-US" sz="1200" dirty="0">
                <a:latin typeface="Consolas"/>
                <a:ea typeface="Consolas"/>
                <a:cs typeface="Consolas"/>
                <a:sym typeface="Consolas"/>
              </a:rPr>
              <a:t>	return total / </a:t>
            </a:r>
            <a:r>
              <a:rPr lang="en-US" sz="1200" dirty="0" err="1">
                <a:latin typeface="Consolas"/>
                <a:ea typeface="Consolas"/>
                <a:cs typeface="Consolas"/>
                <a:sym typeface="Consolas"/>
              </a:rPr>
              <a:t>len</a:t>
            </a:r>
            <a:r>
              <a:rPr lang="en-US" sz="1200" dirty="0">
                <a:latin typeface="Consolas"/>
                <a:ea typeface="Consolas"/>
                <a:cs typeface="Consolas"/>
                <a:sym typeface="Consolas"/>
              </a:rPr>
              <a:t>(</a:t>
            </a:r>
            <a:r>
              <a:rPr lang="en-US" sz="1200" dirty="0" err="1">
                <a:latin typeface="Consolas"/>
                <a:ea typeface="Consolas"/>
                <a:cs typeface="Consolas"/>
                <a:sym typeface="Consolas"/>
              </a:rPr>
              <a:t>an_array</a:t>
            </a:r>
            <a:r>
              <a:rPr lang="en-US" sz="1200" dirty="0">
                <a:latin typeface="Consolas"/>
                <a:ea typeface="Consolas"/>
                <a:cs typeface="Consolas"/>
                <a:sym typeface="Consolas"/>
              </a:rPr>
              <a:t>)</a:t>
            </a:r>
          </a:p>
        </p:txBody>
      </p:sp>
      <p:sp>
        <p:nvSpPr>
          <p:cNvPr id="107" name="Google Shape;107;p17"/>
          <p:cNvSpPr txBox="1">
            <a:spLocks noGrp="1"/>
          </p:cNvSpPr>
          <p:nvPr>
            <p:ph type="body" idx="2"/>
          </p:nvPr>
        </p:nvSpPr>
        <p:spPr>
          <a:xfrm>
            <a:off x="5116025" y="1209975"/>
            <a:ext cx="3706500" cy="148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the space to the left, write a function that, given an array, will compute the average time that it takes binary search to search the array.</a:t>
            </a:r>
            <a:endParaRPr/>
          </a:p>
          <a:p>
            <a:pPr marL="0" lvl="0" indent="0" algn="l" rtl="0">
              <a:spcBef>
                <a:spcPts val="0"/>
              </a:spcBef>
              <a:spcAft>
                <a:spcPts val="0"/>
              </a:spcAft>
              <a:buNone/>
            </a:pPr>
            <a:endParaRPr/>
          </a:p>
          <a:p>
            <a:pPr marL="0" lvl="0" indent="0" algn="l" rtl="0">
              <a:spcBef>
                <a:spcPts val="0"/>
              </a:spcBef>
              <a:spcAft>
                <a:spcPts val="0"/>
              </a:spcAft>
              <a:buNone/>
            </a:pPr>
            <a:r>
              <a:rPr lang="en"/>
              <a:t>You should use a loop that uses binary search to search for every value in the array.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311725" y="3485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4</a:t>
            </a:r>
            <a:endParaRPr/>
          </a:p>
        </p:txBody>
      </p:sp>
      <p:sp>
        <p:nvSpPr>
          <p:cNvPr id="113" name="Google Shape;113;p18"/>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4" name="Google Shape;114;p18"/>
          <p:cNvSpPr txBox="1">
            <a:spLocks noGrp="1"/>
          </p:cNvSpPr>
          <p:nvPr>
            <p:ph type="body" idx="2"/>
          </p:nvPr>
        </p:nvSpPr>
        <p:spPr>
          <a:xfrm>
            <a:off x="315425" y="1057575"/>
            <a:ext cx="3706500" cy="29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1"/>
                </a:solidFill>
              </a:rPr>
              <a:t>Consider </a:t>
            </a:r>
            <a:r>
              <a:rPr lang="en" sz="1400" i="1">
                <a:solidFill>
                  <a:schemeClr val="lt1"/>
                </a:solidFill>
              </a:rPr>
              <a:t>trinary search</a:t>
            </a:r>
            <a:r>
              <a:rPr lang="en" sz="1400">
                <a:solidFill>
                  <a:schemeClr val="lt1"/>
                </a:solidFill>
              </a:rPr>
              <a:t>, which is similar to binary search except that it divides the elements in the array into </a:t>
            </a:r>
            <a:r>
              <a:rPr lang="en" sz="1400" i="1">
                <a:solidFill>
                  <a:schemeClr val="lt1"/>
                </a:solidFill>
              </a:rPr>
              <a:t>thirds</a:t>
            </a:r>
            <a:r>
              <a:rPr lang="en" sz="1400">
                <a:solidFill>
                  <a:schemeClr val="lt1"/>
                </a:solidFill>
              </a:rPr>
              <a:t> rather than </a:t>
            </a:r>
            <a:r>
              <a:rPr lang="en" sz="1400" i="1">
                <a:solidFill>
                  <a:schemeClr val="lt1"/>
                </a:solidFill>
              </a:rPr>
              <a:t>halves</a:t>
            </a:r>
            <a:r>
              <a:rPr lang="en" sz="1400">
                <a:solidFill>
                  <a:schemeClr val="lt1"/>
                </a:solidFill>
              </a:rPr>
              <a:t>.</a:t>
            </a:r>
            <a:endParaRPr sz="14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r>
              <a:rPr lang="en" sz="1400">
                <a:solidFill>
                  <a:schemeClr val="lt1"/>
                </a:solidFill>
              </a:rPr>
              <a:t>Using binary search as a reference, write the </a:t>
            </a:r>
            <a:r>
              <a:rPr lang="en" sz="1400" i="1">
                <a:solidFill>
                  <a:schemeClr val="lt1"/>
                </a:solidFill>
              </a:rPr>
              <a:t>base cases</a:t>
            </a:r>
            <a:r>
              <a:rPr lang="en" sz="1400">
                <a:solidFill>
                  <a:schemeClr val="lt1"/>
                </a:solidFill>
              </a:rPr>
              <a:t> for trinary search.</a:t>
            </a:r>
            <a:endParaRPr sz="14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r>
              <a:rPr lang="en" sz="1400">
                <a:solidFill>
                  <a:schemeClr val="lt1"/>
                </a:solidFill>
              </a:rPr>
              <a:t>Specifically, write the code that stops the search either because the target is found, or the array has been completely searched.</a:t>
            </a:r>
            <a:endParaRPr sz="14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endParaRPr sz="1400">
              <a:solidFill>
                <a:schemeClr val="lt1"/>
              </a:solidFill>
            </a:endParaRPr>
          </a:p>
        </p:txBody>
      </p:sp>
      <p:sp>
        <p:nvSpPr>
          <p:cNvPr id="115" name="Google Shape;115;p18"/>
          <p:cNvSpPr txBox="1"/>
          <p:nvPr/>
        </p:nvSpPr>
        <p:spPr>
          <a:xfrm>
            <a:off x="4531075" y="156000"/>
            <a:ext cx="4443900" cy="456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Consolas"/>
                <a:ea typeface="Consolas"/>
                <a:cs typeface="Consolas"/>
                <a:sym typeface="Consolas"/>
              </a:rPr>
              <a:t>def trinary_search(an_array, target, start, end):</a:t>
            </a:r>
          </a:p>
          <a:p>
            <a:r>
              <a:rPr lang="en-US" sz="1600" b="0" dirty="0">
                <a:solidFill>
                  <a:srgbClr val="D4D4D4"/>
                </a:solidFill>
                <a:effectLst/>
                <a:latin typeface="Consolas" panose="020B0609020204030204" pitchFamily="49" charset="0"/>
              </a:rPr>
              <a:t>   </a:t>
            </a:r>
            <a:r>
              <a:rPr lang="en-US" sz="1100" b="0" dirty="0">
                <a:solidFill>
                  <a:schemeClr val="tx1"/>
                </a:solidFill>
                <a:effectLst/>
                <a:latin typeface="Consolas" panose="020B0609020204030204" pitchFamily="49" charset="0"/>
              </a:rPr>
              <a:t> if start == None:</a:t>
            </a:r>
          </a:p>
          <a:p>
            <a:r>
              <a:rPr lang="en-US" sz="1100" b="0" dirty="0">
                <a:solidFill>
                  <a:schemeClr val="tx1"/>
                </a:solidFill>
                <a:effectLst/>
                <a:latin typeface="Consolas" panose="020B0609020204030204" pitchFamily="49" charset="0"/>
              </a:rPr>
              <a:t>        start = 0</a:t>
            </a:r>
          </a:p>
          <a:p>
            <a:r>
              <a:rPr lang="en-US" sz="1100" b="0" dirty="0">
                <a:solidFill>
                  <a:schemeClr val="tx1"/>
                </a:solidFill>
                <a:effectLst/>
                <a:latin typeface="Consolas" panose="020B0609020204030204" pitchFamily="49" charset="0"/>
              </a:rPr>
              <a:t>    if end == None:</a:t>
            </a:r>
          </a:p>
          <a:p>
            <a:r>
              <a:rPr lang="en-US" sz="1100" b="0" dirty="0">
                <a:solidFill>
                  <a:schemeClr val="tx1"/>
                </a:solidFill>
                <a:effectLst/>
                <a:latin typeface="Consolas" panose="020B0609020204030204" pitchFamily="49" charset="0"/>
              </a:rPr>
              <a:t>        end = </a:t>
            </a:r>
            <a:r>
              <a:rPr lang="en-US" sz="1100" b="0" dirty="0" err="1">
                <a:solidFill>
                  <a:schemeClr val="tx1"/>
                </a:solidFill>
                <a:effectLst/>
                <a:latin typeface="Consolas" panose="020B0609020204030204" pitchFamily="49" charset="0"/>
              </a:rPr>
              <a:t>len</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an_array</a:t>
            </a:r>
            <a:r>
              <a:rPr lang="en-US" sz="1100" b="0" dirty="0">
                <a:solidFill>
                  <a:schemeClr val="tx1"/>
                </a:solidFill>
                <a:effectLst/>
                <a:latin typeface="Consolas" panose="020B0609020204030204" pitchFamily="49" charset="0"/>
              </a:rPr>
              <a:t>) - 1</a:t>
            </a:r>
          </a:p>
          <a:p>
            <a:r>
              <a:rPr lang="en-US" sz="1100" b="0" dirty="0">
                <a:solidFill>
                  <a:schemeClr val="tx1"/>
                </a:solidFill>
                <a:effectLst/>
                <a:latin typeface="Consolas" panose="020B0609020204030204" pitchFamily="49" charset="0"/>
              </a:rPr>
              <a:t>    </a:t>
            </a:r>
          </a:p>
          <a:p>
            <a:r>
              <a:rPr lang="en-US" sz="1100" b="0" dirty="0">
                <a:solidFill>
                  <a:schemeClr val="tx1"/>
                </a:solidFill>
                <a:effectLst/>
                <a:latin typeface="Consolas" panose="020B0609020204030204" pitchFamily="49" charset="0"/>
              </a:rPr>
              <a:t>    #Base Case</a:t>
            </a:r>
          </a:p>
          <a:p>
            <a:r>
              <a:rPr lang="en-US" sz="1100" b="0" dirty="0">
                <a:solidFill>
                  <a:schemeClr val="tx1"/>
                </a:solidFill>
                <a:effectLst/>
                <a:latin typeface="Consolas" panose="020B0609020204030204" pitchFamily="49" charset="0"/>
              </a:rPr>
              <a:t>    if start &gt; end: #If starting value is greater than end value, the wanted value is not in the array</a:t>
            </a:r>
          </a:p>
          <a:p>
            <a:r>
              <a:rPr lang="en-US" sz="1100" b="0" dirty="0">
                <a:solidFill>
                  <a:schemeClr val="tx1"/>
                </a:solidFill>
                <a:effectLst/>
                <a:latin typeface="Consolas" panose="020B0609020204030204" pitchFamily="49" charset="0"/>
              </a:rPr>
              <a:t>        return None </a:t>
            </a:r>
          </a:p>
          <a:p>
            <a:r>
              <a:rPr lang="en-US" sz="1100" b="0" dirty="0">
                <a:solidFill>
                  <a:schemeClr val="tx1"/>
                </a:solidFill>
                <a:effectLst/>
                <a:latin typeface="Consolas" panose="020B0609020204030204" pitchFamily="49" charset="0"/>
              </a:rPr>
              <a:t>    </a:t>
            </a:r>
          </a:p>
          <a:p>
            <a:r>
              <a:rPr lang="en-US" sz="1100" b="0" dirty="0">
                <a:solidFill>
                  <a:schemeClr val="tx1"/>
                </a:solidFill>
                <a:effectLst/>
                <a:latin typeface="Consolas" panose="020B0609020204030204" pitchFamily="49" charset="0"/>
              </a:rPr>
              <a:t>    midpoint = (start + end) // 3</a:t>
            </a:r>
          </a:p>
          <a:p>
            <a:r>
              <a:rPr lang="en-US" sz="1100" b="0" dirty="0">
                <a:solidFill>
                  <a:schemeClr val="tx1"/>
                </a:solidFill>
                <a:effectLst/>
                <a:latin typeface="Consolas" panose="020B0609020204030204" pitchFamily="49" charset="0"/>
              </a:rPr>
              <a:t>    value = </a:t>
            </a:r>
            <a:r>
              <a:rPr lang="en-US" sz="1100" b="0" dirty="0" err="1">
                <a:solidFill>
                  <a:schemeClr val="tx1"/>
                </a:solidFill>
                <a:effectLst/>
                <a:latin typeface="Consolas" panose="020B0609020204030204" pitchFamily="49" charset="0"/>
              </a:rPr>
              <a:t>an_array</a:t>
            </a:r>
            <a:r>
              <a:rPr lang="en-US" sz="1100" b="0" dirty="0">
                <a:solidFill>
                  <a:schemeClr val="tx1"/>
                </a:solidFill>
                <a:effectLst/>
                <a:latin typeface="Consolas" panose="020B0609020204030204" pitchFamily="49" charset="0"/>
              </a:rPr>
              <a:t>[midpoint]</a:t>
            </a:r>
          </a:p>
          <a:p>
            <a:r>
              <a:rPr lang="en-US" sz="1100" b="0" dirty="0">
                <a:solidFill>
                  <a:schemeClr val="tx1"/>
                </a:solidFill>
                <a:effectLst/>
                <a:latin typeface="Consolas" panose="020B0609020204030204" pitchFamily="49" charset="0"/>
              </a:rPr>
              <a:t>    #print("Midpoint", midpoint)</a:t>
            </a:r>
          </a:p>
          <a:p>
            <a:r>
              <a:rPr lang="en-US" sz="1100" b="0" dirty="0">
                <a:solidFill>
                  <a:schemeClr val="tx1"/>
                </a:solidFill>
                <a:effectLst/>
                <a:latin typeface="Consolas" panose="020B0609020204030204" pitchFamily="49" charset="0"/>
              </a:rPr>
              <a:t>    if target == value:</a:t>
            </a:r>
          </a:p>
          <a:p>
            <a:r>
              <a:rPr lang="en-US" sz="1100" b="0" dirty="0">
                <a:solidFill>
                  <a:schemeClr val="tx1"/>
                </a:solidFill>
                <a:effectLst/>
                <a:latin typeface="Consolas" panose="020B0609020204030204" pitchFamily="49" charset="0"/>
              </a:rPr>
              <a:t>        return midpoint</a:t>
            </a:r>
          </a:p>
          <a:p>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elif</a:t>
            </a:r>
            <a:r>
              <a:rPr lang="en-US" sz="1100" b="0" dirty="0">
                <a:solidFill>
                  <a:schemeClr val="tx1"/>
                </a:solidFill>
                <a:effectLst/>
                <a:latin typeface="Consolas" panose="020B0609020204030204" pitchFamily="49" charset="0"/>
              </a:rPr>
              <a:t> target &lt; value:</a:t>
            </a:r>
          </a:p>
          <a:p>
            <a:r>
              <a:rPr lang="en-US" sz="1100" b="0" dirty="0">
                <a:solidFill>
                  <a:schemeClr val="tx1"/>
                </a:solidFill>
                <a:effectLst/>
                <a:latin typeface="Consolas" panose="020B0609020204030204" pitchFamily="49" charset="0"/>
              </a:rPr>
              <a:t>        return </a:t>
            </a:r>
            <a:r>
              <a:rPr lang="en-US" sz="1100" b="0" dirty="0" err="1">
                <a:solidFill>
                  <a:schemeClr val="tx1"/>
                </a:solidFill>
                <a:effectLst/>
                <a:latin typeface="Consolas" panose="020B0609020204030204" pitchFamily="49" charset="0"/>
              </a:rPr>
              <a:t>trinary_search</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an_array</a:t>
            </a:r>
            <a:r>
              <a:rPr lang="en-US" sz="1100" b="0" dirty="0">
                <a:solidFill>
                  <a:schemeClr val="tx1"/>
                </a:solidFill>
                <a:effectLst/>
                <a:latin typeface="Consolas" panose="020B0609020204030204" pitchFamily="49" charset="0"/>
              </a:rPr>
              <a:t>, target, start, midpoint-1)</a:t>
            </a:r>
          </a:p>
          <a:p>
            <a:r>
              <a:rPr lang="en-US" sz="1100" b="0" dirty="0">
                <a:solidFill>
                  <a:schemeClr val="tx1"/>
                </a:solidFill>
                <a:effectLst/>
                <a:latin typeface="Consolas" panose="020B0609020204030204" pitchFamily="49" charset="0"/>
              </a:rPr>
              <a:t>    else:</a:t>
            </a:r>
          </a:p>
          <a:p>
            <a:r>
              <a:rPr lang="en-US" sz="1100" b="0" dirty="0">
                <a:solidFill>
                  <a:schemeClr val="tx1"/>
                </a:solidFill>
                <a:effectLst/>
                <a:latin typeface="Consolas" panose="020B0609020204030204" pitchFamily="49" charset="0"/>
              </a:rPr>
              <a:t>        return </a:t>
            </a:r>
            <a:r>
              <a:rPr lang="en-US" sz="1100" dirty="0" err="1">
                <a:solidFill>
                  <a:schemeClr val="tx1"/>
                </a:solidFill>
                <a:latin typeface="Consolas" panose="020B0609020204030204" pitchFamily="49" charset="0"/>
              </a:rPr>
              <a:t>trinary</a:t>
            </a:r>
            <a:r>
              <a:rPr lang="en-US" sz="1100" b="0" dirty="0" err="1">
                <a:solidFill>
                  <a:schemeClr val="tx1"/>
                </a:solidFill>
                <a:effectLst/>
                <a:latin typeface="Consolas" panose="020B0609020204030204" pitchFamily="49" charset="0"/>
              </a:rPr>
              <a:t>_search</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an_array</a:t>
            </a:r>
            <a:r>
              <a:rPr lang="en-US" sz="1100" b="0" dirty="0">
                <a:solidFill>
                  <a:schemeClr val="tx1"/>
                </a:solidFill>
                <a:effectLst/>
                <a:latin typeface="Consolas" panose="020B0609020204030204" pitchFamily="49" charset="0"/>
              </a:rPr>
              <a:t>, target, midpoint + 1, end)</a:t>
            </a:r>
          </a:p>
          <a:p>
            <a:pPr marL="0" lvl="0" indent="0" algn="l" rtl="0">
              <a:spcBef>
                <a:spcPts val="0"/>
              </a:spcBef>
              <a:spcAft>
                <a:spcPts val="0"/>
              </a:spcAft>
              <a:buNone/>
            </a:pPr>
            <a:endParaRPr sz="1200" dirty="0">
              <a:latin typeface="Consolas"/>
              <a:ea typeface="Consolas"/>
              <a:cs typeface="Consolas"/>
              <a:sym typeface="Consolas"/>
            </a:endParaRPr>
          </a:p>
          <a:p>
            <a:pPr marL="0" lvl="0" indent="0" algn="l" rtl="0">
              <a:spcBef>
                <a:spcPts val="0"/>
              </a:spcBef>
              <a:spcAft>
                <a:spcPts val="0"/>
              </a:spcAft>
              <a:buNone/>
            </a:pPr>
            <a:endParaRPr sz="1200" dirty="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1" name="Google Shape;121;p19"/>
          <p:cNvSpPr txBox="1">
            <a:spLocks noGrp="1"/>
          </p:cNvSpPr>
          <p:nvPr>
            <p:ph type="title"/>
          </p:nvPr>
        </p:nvSpPr>
        <p:spPr>
          <a:xfrm>
            <a:off x="5264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5</a:t>
            </a:r>
            <a:endParaRPr/>
          </a:p>
        </p:txBody>
      </p:sp>
      <p:sp>
        <p:nvSpPr>
          <p:cNvPr id="122" name="Google Shape;122;p19"/>
          <p:cNvSpPr txBox="1"/>
          <p:nvPr/>
        </p:nvSpPr>
        <p:spPr>
          <a:xfrm>
            <a:off x="263875" y="156000"/>
            <a:ext cx="4443900" cy="456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Consolas"/>
                <a:ea typeface="Consolas"/>
                <a:cs typeface="Consolas"/>
                <a:sym typeface="Consolas"/>
              </a:rPr>
              <a:t>def trinary_search(an_array, target, start, end):</a:t>
            </a:r>
          </a:p>
          <a:p>
            <a:r>
              <a:rPr lang="en-US" sz="1800" b="0" dirty="0">
                <a:solidFill>
                  <a:srgbClr val="D4D4D4"/>
                </a:solidFill>
                <a:effectLst/>
                <a:latin typeface="Consolas" panose="020B0609020204030204" pitchFamily="49" charset="0"/>
              </a:rPr>
              <a:t>   </a:t>
            </a:r>
            <a:r>
              <a:rPr lang="en-US" sz="1200" b="0" dirty="0">
                <a:solidFill>
                  <a:schemeClr val="tx1"/>
                </a:solidFill>
                <a:effectLst/>
                <a:latin typeface="Consolas" panose="020B0609020204030204" pitchFamily="49" charset="0"/>
              </a:rPr>
              <a:t> if start == None:</a:t>
            </a:r>
          </a:p>
          <a:p>
            <a:r>
              <a:rPr lang="en-US" sz="1200" b="0" dirty="0">
                <a:solidFill>
                  <a:schemeClr val="tx1"/>
                </a:solidFill>
                <a:effectLst/>
                <a:latin typeface="Consolas" panose="020B0609020204030204" pitchFamily="49" charset="0"/>
              </a:rPr>
              <a:t>        start = 0</a:t>
            </a:r>
          </a:p>
          <a:p>
            <a:r>
              <a:rPr lang="en-US" sz="1200" b="0" dirty="0">
                <a:solidFill>
                  <a:schemeClr val="tx1"/>
                </a:solidFill>
                <a:effectLst/>
                <a:latin typeface="Consolas" panose="020B0609020204030204" pitchFamily="49" charset="0"/>
              </a:rPr>
              <a:t>    if end == None:</a:t>
            </a:r>
          </a:p>
          <a:p>
            <a:r>
              <a:rPr lang="en-US" sz="1200" b="0" dirty="0">
                <a:solidFill>
                  <a:schemeClr val="tx1"/>
                </a:solidFill>
                <a:effectLst/>
                <a:latin typeface="Consolas" panose="020B0609020204030204" pitchFamily="49" charset="0"/>
              </a:rPr>
              <a:t>        end = </a:t>
            </a:r>
            <a:r>
              <a:rPr lang="en-US" sz="1200" b="0" dirty="0" err="1">
                <a:solidFill>
                  <a:schemeClr val="tx1"/>
                </a:solidFill>
                <a:effectLst/>
                <a:latin typeface="Consolas" panose="020B0609020204030204" pitchFamily="49" charset="0"/>
              </a:rPr>
              <a:t>len</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an_array</a:t>
            </a:r>
            <a:r>
              <a:rPr lang="en-US" sz="1200" b="0" dirty="0">
                <a:solidFill>
                  <a:schemeClr val="tx1"/>
                </a:solidFill>
                <a:effectLst/>
                <a:latin typeface="Consolas" panose="020B0609020204030204" pitchFamily="49" charset="0"/>
              </a:rPr>
              <a:t>) - 1</a:t>
            </a:r>
          </a:p>
          <a:p>
            <a:r>
              <a:rPr lang="en-US" sz="1200" b="0" dirty="0">
                <a:solidFill>
                  <a:schemeClr val="tx1"/>
                </a:solidFill>
                <a:effectLst/>
                <a:latin typeface="Consolas" panose="020B0609020204030204" pitchFamily="49" charset="0"/>
              </a:rPr>
              <a:t>        </a:t>
            </a:r>
          </a:p>
          <a:p>
            <a:r>
              <a:rPr lang="en-US" sz="1200" dirty="0">
                <a:solidFill>
                  <a:schemeClr val="tx1"/>
                </a:solidFill>
                <a:latin typeface="Consolas" panose="020B0609020204030204" pitchFamily="49" charset="0"/>
              </a:rPr>
              <a:t>    left = </a:t>
            </a:r>
            <a:r>
              <a:rPr lang="en-US" sz="1200" dirty="0" err="1">
                <a:solidFill>
                  <a:schemeClr val="tx1"/>
                </a:solidFill>
                <a:latin typeface="Consolas" panose="020B0609020204030204" pitchFamily="49" charset="0"/>
              </a:rPr>
              <a:t>an_array</a:t>
            </a:r>
            <a:r>
              <a:rPr lang="en-US" sz="1200" dirty="0">
                <a:solidFill>
                  <a:schemeClr val="tx1"/>
                </a:solidFill>
                <a:latin typeface="Consolas" panose="020B0609020204030204" pitchFamily="49" charset="0"/>
              </a:rPr>
              <a:t>[left]</a:t>
            </a:r>
          </a:p>
          <a:p>
            <a:r>
              <a:rPr lang="en-US" sz="1200" b="0" dirty="0">
                <a:solidFill>
                  <a:schemeClr val="tx1"/>
                </a:solidFill>
                <a:effectLst/>
                <a:latin typeface="Consolas" panose="020B0609020204030204" pitchFamily="49" charset="0"/>
              </a:rPr>
              <a:t>    right = </a:t>
            </a:r>
            <a:r>
              <a:rPr lang="en-US" sz="1200" b="0" dirty="0" err="1">
                <a:solidFill>
                  <a:schemeClr val="tx1"/>
                </a:solidFill>
                <a:effectLst/>
                <a:latin typeface="Consolas" panose="020B0609020204030204" pitchFamily="49" charset="0"/>
              </a:rPr>
              <a:t>an_array</a:t>
            </a:r>
            <a:r>
              <a:rPr lang="en-US" sz="1200" b="0" dirty="0">
                <a:solidFill>
                  <a:schemeClr val="tx1"/>
                </a:solidFill>
                <a:effectLst/>
                <a:latin typeface="Consolas" panose="020B0609020204030204" pitchFamily="49" charset="0"/>
              </a:rPr>
              <a:t>[right]</a:t>
            </a:r>
          </a:p>
          <a:p>
            <a:r>
              <a:rPr lang="en-US" sz="1200" b="0" dirty="0">
                <a:solidFill>
                  <a:schemeClr val="tx1"/>
                </a:solidFill>
                <a:effectLst/>
                <a:latin typeface="Consolas" panose="020B0609020204030204" pitchFamily="49" charset="0"/>
              </a:rPr>
              <a:t>if right &lt; target:</a:t>
            </a:r>
          </a:p>
          <a:p>
            <a:r>
              <a:rPr lang="en-US" sz="1200" b="0" dirty="0">
                <a:solidFill>
                  <a:schemeClr val="tx1"/>
                </a:solidFill>
                <a:effectLst/>
                <a:latin typeface="Consolas" panose="020B0609020204030204" pitchFamily="49" charset="0"/>
              </a:rPr>
              <a:t>        return </a:t>
            </a:r>
            <a:r>
              <a:rPr lang="en-US" sz="1200" b="0" dirty="0" err="1">
                <a:solidFill>
                  <a:schemeClr val="tx1"/>
                </a:solidFill>
                <a:effectLst/>
                <a:latin typeface="Consolas" panose="020B0609020204030204" pitchFamily="49" charset="0"/>
              </a:rPr>
              <a:t>trinary_search</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an_array</a:t>
            </a:r>
            <a:r>
              <a:rPr lang="en-US" sz="1200" b="0" dirty="0">
                <a:solidFill>
                  <a:schemeClr val="tx1"/>
                </a:solidFill>
                <a:effectLst/>
                <a:latin typeface="Consolas" panose="020B0609020204030204" pitchFamily="49" charset="0"/>
              </a:rPr>
              <a:t>, target, start, end)</a:t>
            </a:r>
          </a:p>
          <a:p>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elif</a:t>
            </a:r>
            <a:r>
              <a:rPr lang="en-US" sz="1200" b="0" dirty="0">
                <a:solidFill>
                  <a:schemeClr val="tx1"/>
                </a:solidFill>
                <a:effectLst/>
                <a:latin typeface="Consolas" panose="020B0609020204030204" pitchFamily="49" charset="0"/>
              </a:rPr>
              <a:t> left &gt; target:</a:t>
            </a:r>
          </a:p>
          <a:p>
            <a:r>
              <a:rPr lang="en-US" sz="1200" b="0" dirty="0">
                <a:solidFill>
                  <a:schemeClr val="tx1"/>
                </a:solidFill>
                <a:effectLst/>
                <a:latin typeface="Consolas" panose="020B0609020204030204" pitchFamily="49" charset="0"/>
              </a:rPr>
              <a:t>        return </a:t>
            </a:r>
            <a:r>
              <a:rPr lang="en-US" sz="1200" b="0" dirty="0" err="1">
                <a:solidFill>
                  <a:schemeClr val="tx1"/>
                </a:solidFill>
                <a:effectLst/>
                <a:latin typeface="Consolas" panose="020B0609020204030204" pitchFamily="49" charset="0"/>
              </a:rPr>
              <a:t>trinary_search</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an_array</a:t>
            </a:r>
            <a:r>
              <a:rPr lang="en-US" sz="1200" b="0" dirty="0">
                <a:solidFill>
                  <a:schemeClr val="tx1"/>
                </a:solidFill>
                <a:effectLst/>
                <a:latin typeface="Consolas" panose="020B0609020204030204" pitchFamily="49" charset="0"/>
              </a:rPr>
              <a:t>, target, start, end - 1)</a:t>
            </a:r>
          </a:p>
          <a:p>
            <a:r>
              <a:rPr lang="en-US" sz="1200" b="0" dirty="0">
                <a:solidFill>
                  <a:schemeClr val="tx1"/>
                </a:solidFill>
                <a:effectLst/>
                <a:latin typeface="Consolas" panose="020B0609020204030204" pitchFamily="49" charset="0"/>
              </a:rPr>
              <a:t>    else:</a:t>
            </a:r>
          </a:p>
          <a:p>
            <a:r>
              <a:rPr lang="en-US" sz="1200" b="0" dirty="0">
                <a:solidFill>
                  <a:schemeClr val="tx1"/>
                </a:solidFill>
                <a:effectLst/>
                <a:latin typeface="Consolas" panose="020B0609020204030204" pitchFamily="49" charset="0"/>
              </a:rPr>
              <a:t>	return </a:t>
            </a:r>
            <a:r>
              <a:rPr lang="en-US" sz="1200" b="0" dirty="0" err="1">
                <a:solidFill>
                  <a:schemeClr val="tx1"/>
                </a:solidFill>
                <a:effectLst/>
                <a:latin typeface="Consolas" panose="020B0609020204030204" pitchFamily="49" charset="0"/>
              </a:rPr>
              <a:t>trinary_search</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an_array</a:t>
            </a:r>
            <a:r>
              <a:rPr lang="en-US" sz="1200" b="0" dirty="0">
                <a:solidFill>
                  <a:schemeClr val="tx1"/>
                </a:solidFill>
                <a:effectLst/>
                <a:latin typeface="Consolas" panose="020B0609020204030204" pitchFamily="49" charset="0"/>
              </a:rPr>
              <a:t>, target</a:t>
            </a:r>
            <a:r>
              <a:rPr lang="en-US" sz="1200" b="0">
                <a:solidFill>
                  <a:schemeClr val="tx1"/>
                </a:solidFill>
                <a:effectLst/>
                <a:latin typeface="Consolas" panose="020B0609020204030204" pitchFamily="49" charset="0"/>
              </a:rPr>
              <a:t>, start + 1, end - 1)</a:t>
            </a:r>
            <a:endParaRPr lang="en-US" sz="1200" b="0" dirty="0">
              <a:solidFill>
                <a:schemeClr val="tx1"/>
              </a:solidFill>
              <a:effectLst/>
              <a:latin typeface="Consolas" panose="020B0609020204030204" pitchFamily="49" charset="0"/>
            </a:endParaRPr>
          </a:p>
          <a:p>
            <a:endParaRPr lang="en-US" sz="1200" b="0" dirty="0">
              <a:solidFill>
                <a:schemeClr val="tx1"/>
              </a:solidFill>
              <a:effectLst/>
              <a:latin typeface="Consolas" panose="020B0609020204030204" pitchFamily="49" charset="0"/>
            </a:endParaRPr>
          </a:p>
          <a:p>
            <a:endParaRPr lang="en-US" sz="1200" b="0" dirty="0">
              <a:solidFill>
                <a:schemeClr val="tx1"/>
              </a:solidFill>
              <a:effectLst/>
              <a:latin typeface="Consolas" panose="020B0609020204030204" pitchFamily="49" charset="0"/>
            </a:endParaRPr>
          </a:p>
          <a:p>
            <a:pPr marL="0" lvl="0" indent="0" algn="l" rtl="0">
              <a:spcBef>
                <a:spcPts val="0"/>
              </a:spcBef>
              <a:spcAft>
                <a:spcPts val="0"/>
              </a:spcAft>
              <a:buNone/>
            </a:pPr>
            <a:endParaRPr sz="1200" dirty="0">
              <a:latin typeface="Consolas"/>
              <a:ea typeface="Consolas"/>
              <a:cs typeface="Consolas"/>
              <a:sym typeface="Consolas"/>
            </a:endParaRPr>
          </a:p>
        </p:txBody>
      </p:sp>
      <p:sp>
        <p:nvSpPr>
          <p:cNvPr id="123" name="Google Shape;123;p19"/>
          <p:cNvSpPr txBox="1">
            <a:spLocks noGrp="1"/>
          </p:cNvSpPr>
          <p:nvPr>
            <p:ph type="body" idx="2"/>
          </p:nvPr>
        </p:nvSpPr>
        <p:spPr>
          <a:xfrm>
            <a:off x="5116025" y="1057575"/>
            <a:ext cx="3706500" cy="29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1"/>
                </a:solidFill>
              </a:rPr>
              <a:t>Consider </a:t>
            </a:r>
            <a:r>
              <a:rPr lang="en" sz="1400" i="1">
                <a:solidFill>
                  <a:schemeClr val="lt1"/>
                </a:solidFill>
              </a:rPr>
              <a:t>trinary search</a:t>
            </a:r>
            <a:r>
              <a:rPr lang="en" sz="1400">
                <a:solidFill>
                  <a:schemeClr val="lt1"/>
                </a:solidFill>
              </a:rPr>
              <a:t>, which is similar to binary search except that it divides the elements in the array into </a:t>
            </a:r>
            <a:r>
              <a:rPr lang="en" sz="1400" i="1">
                <a:solidFill>
                  <a:schemeClr val="lt1"/>
                </a:solidFill>
              </a:rPr>
              <a:t>thirds</a:t>
            </a:r>
            <a:r>
              <a:rPr lang="en" sz="1400">
                <a:solidFill>
                  <a:schemeClr val="lt1"/>
                </a:solidFill>
              </a:rPr>
              <a:t> rather than </a:t>
            </a:r>
            <a:r>
              <a:rPr lang="en" sz="1400" i="1">
                <a:solidFill>
                  <a:schemeClr val="lt1"/>
                </a:solidFill>
              </a:rPr>
              <a:t>halves</a:t>
            </a:r>
            <a:r>
              <a:rPr lang="en" sz="1400">
                <a:solidFill>
                  <a:schemeClr val="lt1"/>
                </a:solidFill>
              </a:rPr>
              <a:t>.</a:t>
            </a:r>
            <a:endParaRPr sz="14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r>
              <a:rPr lang="en" sz="1400">
                <a:solidFill>
                  <a:schemeClr val="lt1"/>
                </a:solidFill>
              </a:rPr>
              <a:t>Using binary search as a reference, write the </a:t>
            </a:r>
            <a:r>
              <a:rPr lang="en" sz="1400" i="1">
                <a:solidFill>
                  <a:schemeClr val="lt1"/>
                </a:solidFill>
              </a:rPr>
              <a:t>recursive case(s)</a:t>
            </a:r>
            <a:r>
              <a:rPr lang="en" sz="1400">
                <a:solidFill>
                  <a:schemeClr val="lt1"/>
                </a:solidFill>
              </a:rPr>
              <a:t> for trinary search.</a:t>
            </a:r>
            <a:endParaRPr sz="14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r>
              <a:rPr lang="en" sz="1400">
                <a:solidFill>
                  <a:schemeClr val="lt1"/>
                </a:solidFill>
              </a:rPr>
              <a:t>Specifically, write the code that determines how to make a recursive call if the target is not found in the base cases.</a:t>
            </a:r>
            <a:endParaRPr sz="14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endParaRPr sz="1400">
              <a:solidFill>
                <a:schemeClr val="lt1"/>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1106</Words>
  <Application>Microsoft Office PowerPoint</Application>
  <PresentationFormat>On-screen Show (16:9)</PresentationFormat>
  <Paragraphs>207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Roboto</vt:lpstr>
      <vt:lpstr>Arial</vt:lpstr>
      <vt:lpstr>Consolas</vt:lpstr>
      <vt:lpstr>Merriweather</vt:lpstr>
      <vt:lpstr>Paradigm</vt:lpstr>
      <vt:lpstr>Problem Solving Session</vt:lpstr>
      <vt:lpstr>Problem Solving Team Members</vt:lpstr>
      <vt:lpstr>Problem Solving 1</vt:lpstr>
      <vt:lpstr>Problem Solving 2</vt:lpstr>
      <vt:lpstr>Problem Solving 3</vt:lpstr>
      <vt:lpstr>Problem Solving 4</vt:lpstr>
      <vt:lpstr>Problem Solving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Jin Moon (RIT Student)</cp:lastModifiedBy>
  <cp:revision>4</cp:revision>
  <dcterms:modified xsi:type="dcterms:W3CDTF">2020-09-25T20:27:17Z</dcterms:modified>
</cp:coreProperties>
</file>