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6107D4-E685-4C0F-826A-4FD12D9E9AFB}">
  <a:tblStyle styleId="{786107D4-E685-4C0F-826A-4FD12D9E9AF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erriweather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>
            <p:ph type="title"/>
          </p:nvPr>
        </p:nvSpPr>
        <p:spPr>
          <a:xfrm>
            <a:off x="415633" y="667900"/>
            <a:ext cx="113608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415600" y="2007600"/>
            <a:ext cx="5333200" cy="4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2" type="body"/>
          </p:nvPr>
        </p:nvSpPr>
        <p:spPr>
          <a:xfrm>
            <a:off x="6443200" y="2007600"/>
            <a:ext cx="5333200" cy="4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831854" y="1401832"/>
            <a:ext cx="732155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9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831854" y="4281553"/>
            <a:ext cx="7321551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3200">
                <a:solidFill>
                  <a:srgbClr val="8D8E94"/>
                </a:solidFill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2000">
                <a:solidFill>
                  <a:srgbClr val="8D8E94"/>
                </a:solidFill>
              </a:defRPr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rgbClr val="8D8E94"/>
                </a:solidFill>
              </a:defRPr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600">
                <a:solidFill>
                  <a:srgbClr val="8D8E94"/>
                </a:solidFill>
              </a:defRPr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600">
                <a:solidFill>
                  <a:srgbClr val="8D8E94"/>
                </a:solidFill>
              </a:defRPr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600">
                <a:solidFill>
                  <a:srgbClr val="8D8E94"/>
                </a:solidFill>
              </a:defRPr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600">
                <a:solidFill>
                  <a:srgbClr val="8D8E94"/>
                </a:solidFill>
              </a:defRPr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600">
                <a:solidFill>
                  <a:srgbClr val="8D8E94"/>
                </a:solidFill>
              </a:defRPr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600">
                <a:solidFill>
                  <a:srgbClr val="8D8E94"/>
                </a:solidFill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2" type="body"/>
          </p:nvPr>
        </p:nvSpPr>
        <p:spPr>
          <a:xfrm>
            <a:off x="8220080" y="1401827"/>
            <a:ext cx="3140075" cy="4379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2400"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454213" y="40932"/>
            <a:ext cx="11265648" cy="8481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454213" y="1179048"/>
            <a:ext cx="11265648" cy="55424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622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40"/>
              <a:buFont typeface="Calibri"/>
              <a:buChar char="●"/>
              <a:defRPr sz="2933"/>
            </a:lvl1pPr>
            <a:lvl2pPr indent="-381019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ourier New"/>
              <a:buChar char="o"/>
              <a:defRPr sz="2667"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oto Sans Symbols"/>
              <a:buChar char="▪"/>
              <a:defRPr sz="2133"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alibri"/>
              <a:buChar char="▫"/>
              <a:defRPr sz="1867"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600"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cxnSp>
        <p:nvCxnSpPr>
          <p:cNvPr id="72" name="Google Shape;72;p13"/>
          <p:cNvCxnSpPr/>
          <p:nvPr/>
        </p:nvCxnSpPr>
        <p:spPr>
          <a:xfrm>
            <a:off x="454213" y="920223"/>
            <a:ext cx="11265648" cy="0"/>
          </a:xfrm>
          <a:prstGeom prst="straightConnector1">
            <a:avLst/>
          </a:prstGeom>
          <a:noFill/>
          <a:ln cap="flat" cmpd="thickThin" w="63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p13"/>
          <p:cNvSpPr txBox="1"/>
          <p:nvPr>
            <p:ph idx="2" type="body"/>
          </p:nvPr>
        </p:nvSpPr>
        <p:spPr>
          <a:xfrm>
            <a:off x="12207241" y="2001"/>
            <a:ext cx="37490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3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3" type="body"/>
          </p:nvPr>
        </p:nvSpPr>
        <p:spPr>
          <a:xfrm>
            <a:off x="12207241" y="291975"/>
            <a:ext cx="37490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3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4" type="body"/>
          </p:nvPr>
        </p:nvSpPr>
        <p:spPr>
          <a:xfrm>
            <a:off x="12207241" y="591269"/>
            <a:ext cx="37490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3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5" type="body"/>
          </p:nvPr>
        </p:nvSpPr>
        <p:spPr>
          <a:xfrm>
            <a:off x="12207241" y="889072"/>
            <a:ext cx="37490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3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6" type="body"/>
          </p:nvPr>
        </p:nvSpPr>
        <p:spPr>
          <a:xfrm>
            <a:off x="12207241" y="1179047"/>
            <a:ext cx="37490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3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7" type="body"/>
          </p:nvPr>
        </p:nvSpPr>
        <p:spPr>
          <a:xfrm>
            <a:off x="12207241" y="1504487"/>
            <a:ext cx="37490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3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8" type="body"/>
          </p:nvPr>
        </p:nvSpPr>
        <p:spPr>
          <a:xfrm>
            <a:off x="12207241" y="1821524"/>
            <a:ext cx="37490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3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9" type="body"/>
          </p:nvPr>
        </p:nvSpPr>
        <p:spPr>
          <a:xfrm>
            <a:off x="12207241" y="2138399"/>
            <a:ext cx="37490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3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3" type="body"/>
          </p:nvPr>
        </p:nvSpPr>
        <p:spPr>
          <a:xfrm>
            <a:off x="12207241" y="2455436"/>
            <a:ext cx="37490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3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4" type="body"/>
          </p:nvPr>
        </p:nvSpPr>
        <p:spPr>
          <a:xfrm>
            <a:off x="12207241" y="2763367"/>
            <a:ext cx="37490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3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5" type="body"/>
          </p:nvPr>
        </p:nvSpPr>
        <p:spPr>
          <a:xfrm>
            <a:off x="12207241" y="3078357"/>
            <a:ext cx="37490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3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6" type="body"/>
          </p:nvPr>
        </p:nvSpPr>
        <p:spPr>
          <a:xfrm>
            <a:off x="12207241" y="3379253"/>
            <a:ext cx="37490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3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7" type="body"/>
          </p:nvPr>
        </p:nvSpPr>
        <p:spPr>
          <a:xfrm>
            <a:off x="12207241" y="3678369"/>
            <a:ext cx="37490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3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8" type="body"/>
          </p:nvPr>
        </p:nvSpPr>
        <p:spPr>
          <a:xfrm>
            <a:off x="12207241" y="3975721"/>
            <a:ext cx="37490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3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9" type="body"/>
          </p:nvPr>
        </p:nvSpPr>
        <p:spPr>
          <a:xfrm>
            <a:off x="12207241" y="4283205"/>
            <a:ext cx="37490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3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20" type="body"/>
          </p:nvPr>
        </p:nvSpPr>
        <p:spPr>
          <a:xfrm>
            <a:off x="12207241" y="4582321"/>
            <a:ext cx="37490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3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21" type="body"/>
          </p:nvPr>
        </p:nvSpPr>
        <p:spPr>
          <a:xfrm>
            <a:off x="12207241" y="4890611"/>
            <a:ext cx="37490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3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22" type="body"/>
          </p:nvPr>
        </p:nvSpPr>
        <p:spPr>
          <a:xfrm>
            <a:off x="12207241" y="5215639"/>
            <a:ext cx="37490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3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23" type="body"/>
          </p:nvPr>
        </p:nvSpPr>
        <p:spPr>
          <a:xfrm>
            <a:off x="12207241" y="5531455"/>
            <a:ext cx="37490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3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24" type="body"/>
          </p:nvPr>
        </p:nvSpPr>
        <p:spPr>
          <a:xfrm>
            <a:off x="12207241" y="5830571"/>
            <a:ext cx="37490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3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25" type="body"/>
          </p:nvPr>
        </p:nvSpPr>
        <p:spPr>
          <a:xfrm>
            <a:off x="12207241" y="6122385"/>
            <a:ext cx="37490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3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26" type="body"/>
          </p:nvPr>
        </p:nvSpPr>
        <p:spPr>
          <a:xfrm>
            <a:off x="-3749040" y="2001"/>
            <a:ext cx="37490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3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27" type="body"/>
          </p:nvPr>
        </p:nvSpPr>
        <p:spPr>
          <a:xfrm>
            <a:off x="-3749040" y="291975"/>
            <a:ext cx="37490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3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28" type="body"/>
          </p:nvPr>
        </p:nvSpPr>
        <p:spPr>
          <a:xfrm>
            <a:off x="-3749040" y="591269"/>
            <a:ext cx="37490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3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29" type="body"/>
          </p:nvPr>
        </p:nvSpPr>
        <p:spPr>
          <a:xfrm>
            <a:off x="-3749040" y="889072"/>
            <a:ext cx="37490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3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30" type="body"/>
          </p:nvPr>
        </p:nvSpPr>
        <p:spPr>
          <a:xfrm>
            <a:off x="-3749040" y="1179047"/>
            <a:ext cx="37490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3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31" type="body"/>
          </p:nvPr>
        </p:nvSpPr>
        <p:spPr>
          <a:xfrm>
            <a:off x="-3749040" y="1504487"/>
            <a:ext cx="37490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3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32" type="body"/>
          </p:nvPr>
        </p:nvSpPr>
        <p:spPr>
          <a:xfrm>
            <a:off x="-3749040" y="1821524"/>
            <a:ext cx="37490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3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3" type="body"/>
          </p:nvPr>
        </p:nvSpPr>
        <p:spPr>
          <a:xfrm>
            <a:off x="-3749040" y="2138399"/>
            <a:ext cx="37490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34" type="body"/>
          </p:nvPr>
        </p:nvSpPr>
        <p:spPr>
          <a:xfrm>
            <a:off x="-3749040" y="2455436"/>
            <a:ext cx="37490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35" type="body"/>
          </p:nvPr>
        </p:nvSpPr>
        <p:spPr>
          <a:xfrm>
            <a:off x="-3749040" y="2763367"/>
            <a:ext cx="37490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36" type="body"/>
          </p:nvPr>
        </p:nvSpPr>
        <p:spPr>
          <a:xfrm>
            <a:off x="-3749040" y="3078357"/>
            <a:ext cx="37490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37" type="body"/>
          </p:nvPr>
        </p:nvSpPr>
        <p:spPr>
          <a:xfrm>
            <a:off x="-3749040" y="3379253"/>
            <a:ext cx="37490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38" type="body"/>
          </p:nvPr>
        </p:nvSpPr>
        <p:spPr>
          <a:xfrm>
            <a:off x="-3749040" y="3678369"/>
            <a:ext cx="37490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39" type="body"/>
          </p:nvPr>
        </p:nvSpPr>
        <p:spPr>
          <a:xfrm>
            <a:off x="-3749040" y="3975721"/>
            <a:ext cx="37490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40" type="body"/>
          </p:nvPr>
        </p:nvSpPr>
        <p:spPr>
          <a:xfrm>
            <a:off x="-3749040" y="4283205"/>
            <a:ext cx="37490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41" type="body"/>
          </p:nvPr>
        </p:nvSpPr>
        <p:spPr>
          <a:xfrm>
            <a:off x="-3749040" y="4582321"/>
            <a:ext cx="37490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42" type="body"/>
          </p:nvPr>
        </p:nvSpPr>
        <p:spPr>
          <a:xfrm>
            <a:off x="-3749040" y="4890611"/>
            <a:ext cx="37490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43" type="body"/>
          </p:nvPr>
        </p:nvSpPr>
        <p:spPr>
          <a:xfrm>
            <a:off x="-3749040" y="5215639"/>
            <a:ext cx="37490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idx="44" type="body"/>
          </p:nvPr>
        </p:nvSpPr>
        <p:spPr>
          <a:xfrm>
            <a:off x="-3749040" y="5531455"/>
            <a:ext cx="37490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45" type="body"/>
          </p:nvPr>
        </p:nvSpPr>
        <p:spPr>
          <a:xfrm>
            <a:off x="-3749040" y="5830571"/>
            <a:ext cx="37490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46" type="body"/>
          </p:nvPr>
        </p:nvSpPr>
        <p:spPr>
          <a:xfrm>
            <a:off x="-3749040" y="6122385"/>
            <a:ext cx="37490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/>
          <p:nvPr/>
        </p:nvSpPr>
        <p:spPr>
          <a:xfrm flipH="1" rot="10800000">
            <a:off x="487233" y="879600"/>
            <a:ext cx="1418000" cy="9140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4"/>
          <p:cNvSpPr/>
          <p:nvPr/>
        </p:nvSpPr>
        <p:spPr>
          <a:xfrm rot="10800000">
            <a:off x="586033" y="879600"/>
            <a:ext cx="1319200" cy="9140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487233" y="0"/>
            <a:ext cx="1418000" cy="10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4"/>
          <p:cNvSpPr txBox="1"/>
          <p:nvPr>
            <p:ph type="title"/>
          </p:nvPr>
        </p:nvSpPr>
        <p:spPr>
          <a:xfrm>
            <a:off x="3273300" y="96467"/>
            <a:ext cx="8648000" cy="11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4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4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4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4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4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4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4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4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Google Shape;121;p14"/>
          <p:cNvSpPr txBox="1"/>
          <p:nvPr>
            <p:ph idx="1" type="body"/>
          </p:nvPr>
        </p:nvSpPr>
        <p:spPr>
          <a:xfrm>
            <a:off x="3273300" y="1232467"/>
            <a:ext cx="8648000" cy="15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2133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867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867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867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867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867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867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867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100"/>
              <a:buChar char="■"/>
              <a:defRPr sz="1867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Google Shape;122;p14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Aft>
                <a:spcPts val="0"/>
              </a:spcAft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lnSpc>
                <a:spcPct val="100000"/>
              </a:lnSpc>
              <a:spcAft>
                <a:spcPts val="0"/>
              </a:spcAft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lnSpc>
                <a:spcPct val="100000"/>
              </a:lnSpc>
              <a:spcAft>
                <a:spcPts val="0"/>
              </a:spcAft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lnSpc>
                <a:spcPct val="100000"/>
              </a:lnSpc>
              <a:spcAft>
                <a:spcPts val="0"/>
              </a:spcAft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lnSpc>
                <a:spcPct val="100000"/>
              </a:lnSpc>
              <a:spcAft>
                <a:spcPts val="0"/>
              </a:spcAft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lnSpc>
                <a:spcPct val="100000"/>
              </a:lnSpc>
              <a:spcAft>
                <a:spcPts val="0"/>
              </a:spcAft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lnSpc>
                <a:spcPct val="100000"/>
              </a:lnSpc>
              <a:spcAft>
                <a:spcPts val="0"/>
              </a:spcAft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lnSpc>
                <a:spcPct val="100000"/>
              </a:lnSpc>
              <a:spcAft>
                <a:spcPts val="0"/>
              </a:spcAft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lnSpc>
                <a:spcPct val="100000"/>
              </a:lnSpc>
              <a:spcAft>
                <a:spcPts val="0"/>
              </a:spcAft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4"/>
          <p:cNvSpPr txBox="1"/>
          <p:nvPr>
            <p:ph idx="2" type="body"/>
          </p:nvPr>
        </p:nvSpPr>
        <p:spPr>
          <a:xfrm>
            <a:off x="147300" y="2294100"/>
            <a:ext cx="3081600" cy="29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3" type="body"/>
          </p:nvPr>
        </p:nvSpPr>
        <p:spPr>
          <a:xfrm>
            <a:off x="3273300" y="2684167"/>
            <a:ext cx="8648000" cy="3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5" name="Google Shape;125;p14"/>
          <p:cNvSpPr txBox="1"/>
          <p:nvPr>
            <p:ph idx="4" type="title"/>
          </p:nvPr>
        </p:nvSpPr>
        <p:spPr>
          <a:xfrm>
            <a:off x="487230" y="227233"/>
            <a:ext cx="1417999" cy="7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1_Custom layout"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 flipH="1" rot="10800000">
            <a:off x="487233" y="879600"/>
            <a:ext cx="1418000" cy="9140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/>
          <p:nvPr/>
        </p:nvSpPr>
        <p:spPr>
          <a:xfrm rot="10800000">
            <a:off x="586033" y="879600"/>
            <a:ext cx="1319200" cy="9140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487233" y="0"/>
            <a:ext cx="1418000" cy="10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 txBox="1"/>
          <p:nvPr>
            <p:ph type="title"/>
          </p:nvPr>
        </p:nvSpPr>
        <p:spPr>
          <a:xfrm>
            <a:off x="3273300" y="96467"/>
            <a:ext cx="8648000" cy="11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4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4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4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4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4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4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4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4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2" name="Google Shape;132;p15"/>
          <p:cNvSpPr txBox="1"/>
          <p:nvPr>
            <p:ph idx="1" type="body"/>
          </p:nvPr>
        </p:nvSpPr>
        <p:spPr>
          <a:xfrm>
            <a:off x="3273300" y="1232467"/>
            <a:ext cx="8648000" cy="15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2133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867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867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867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867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867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867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867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100"/>
              <a:buChar char="■"/>
              <a:defRPr sz="1867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Google Shape;133;p15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Aft>
                <a:spcPts val="0"/>
              </a:spcAft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lnSpc>
                <a:spcPct val="100000"/>
              </a:lnSpc>
              <a:spcAft>
                <a:spcPts val="0"/>
              </a:spcAft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lnSpc>
                <a:spcPct val="100000"/>
              </a:lnSpc>
              <a:spcAft>
                <a:spcPts val="0"/>
              </a:spcAft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lnSpc>
                <a:spcPct val="100000"/>
              </a:lnSpc>
              <a:spcAft>
                <a:spcPts val="0"/>
              </a:spcAft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lnSpc>
                <a:spcPct val="100000"/>
              </a:lnSpc>
              <a:spcAft>
                <a:spcPts val="0"/>
              </a:spcAft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lnSpc>
                <a:spcPct val="100000"/>
              </a:lnSpc>
              <a:spcAft>
                <a:spcPts val="0"/>
              </a:spcAft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lnSpc>
                <a:spcPct val="100000"/>
              </a:lnSpc>
              <a:spcAft>
                <a:spcPts val="0"/>
              </a:spcAft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lnSpc>
                <a:spcPct val="100000"/>
              </a:lnSpc>
              <a:spcAft>
                <a:spcPts val="0"/>
              </a:spcAft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lnSpc>
                <a:spcPct val="100000"/>
              </a:lnSpc>
              <a:spcAft>
                <a:spcPts val="0"/>
              </a:spcAft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15"/>
          <p:cNvSpPr txBox="1"/>
          <p:nvPr>
            <p:ph idx="2" type="body"/>
          </p:nvPr>
        </p:nvSpPr>
        <p:spPr>
          <a:xfrm>
            <a:off x="147300" y="2294100"/>
            <a:ext cx="3081600" cy="29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3" type="body"/>
          </p:nvPr>
        </p:nvSpPr>
        <p:spPr>
          <a:xfrm>
            <a:off x="3273300" y="2684167"/>
            <a:ext cx="8648000" cy="3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6" name="Google Shape;136;p15"/>
          <p:cNvSpPr txBox="1"/>
          <p:nvPr>
            <p:ph idx="4" type="title"/>
          </p:nvPr>
        </p:nvSpPr>
        <p:spPr>
          <a:xfrm>
            <a:off x="487230" y="227233"/>
            <a:ext cx="1417999" cy="7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>
            <p:ph type="title"/>
          </p:nvPr>
        </p:nvSpPr>
        <p:spPr>
          <a:xfrm>
            <a:off x="415633" y="667900"/>
            <a:ext cx="113608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16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0" name="Google Shape;15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2" name="Google Shape;16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-167" y="0"/>
            <a:ext cx="5755867" cy="6516037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" name="Google Shape;21;p3"/>
          <p:cNvSpPr/>
          <p:nvPr/>
        </p:nvSpPr>
        <p:spPr>
          <a:xfrm>
            <a:off x="0" y="0"/>
            <a:ext cx="575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15635" y="551276"/>
            <a:ext cx="49420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20567" y="5452867"/>
            <a:ext cx="4942000" cy="10776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2" type="body"/>
          </p:nvPr>
        </p:nvSpPr>
        <p:spPr>
          <a:xfrm>
            <a:off x="415635" y="1529412"/>
            <a:ext cx="4941999" cy="37961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600"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3" type="body"/>
          </p:nvPr>
        </p:nvSpPr>
        <p:spPr>
          <a:xfrm>
            <a:off x="6193367" y="162982"/>
            <a:ext cx="5554133" cy="6413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600"/>
            </a:lvl2pPr>
            <a:lvl3pPr indent="-29845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5" name="Google Shape;175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7" name="Google Shape;177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93" name="Google Shape;193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4" name="Google Shape;19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0" name="Google Shape;200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01" name="Google Shape;20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6453356" y="0"/>
            <a:ext cx="575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6453200" y="0"/>
            <a:ext cx="5755867" cy="6516037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" y="6595600"/>
            <a:ext cx="562708" cy="2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6922967" y="667900"/>
            <a:ext cx="49420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6922967" y="5452867"/>
            <a:ext cx="4942000" cy="10776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2" type="body"/>
          </p:nvPr>
        </p:nvSpPr>
        <p:spPr>
          <a:xfrm>
            <a:off x="402167" y="668868"/>
            <a:ext cx="5554133" cy="59076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600"/>
            </a:lvl2pPr>
            <a:lvl3pPr indent="-29845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3" type="body"/>
          </p:nvPr>
        </p:nvSpPr>
        <p:spPr>
          <a:xfrm>
            <a:off x="6922969" y="1704191"/>
            <a:ext cx="4941999" cy="35693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600"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-167" y="0"/>
            <a:ext cx="12192333" cy="5864133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7" name="Google Shape;37;p5"/>
          <p:cNvSpPr txBox="1"/>
          <p:nvPr>
            <p:ph type="ctrTitle"/>
          </p:nvPr>
        </p:nvSpPr>
        <p:spPr>
          <a:xfrm>
            <a:off x="415600" y="719633"/>
            <a:ext cx="113608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415600" y="2504747"/>
            <a:ext cx="5656800" cy="9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chemeClr val="lt1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buClr>
                <a:schemeClr val="lt1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buClr>
                <a:schemeClr val="lt1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buClr>
                <a:schemeClr val="lt1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buClr>
                <a:schemeClr val="lt1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buClr>
                <a:schemeClr val="lt1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buClr>
                <a:schemeClr val="lt1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buClr>
                <a:schemeClr val="lt1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buClr>
                <a:schemeClr val="lt1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415633" y="667900"/>
            <a:ext cx="113608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11496193" y="6563231"/>
            <a:ext cx="649011" cy="276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15567" y="1754718"/>
            <a:ext cx="5522383" cy="4883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6254051" y="1760683"/>
            <a:ext cx="5522383" cy="4883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bg>
      <p:bgPr>
        <a:solidFill>
          <a:schemeClr val="accent3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15567" y="1064800"/>
            <a:ext cx="8330400" cy="47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chemeClr val="accent1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buClr>
                <a:schemeClr val="accent1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buClr>
                <a:schemeClr val="accent1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buClr>
                <a:schemeClr val="accent1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buClr>
                <a:schemeClr val="accent1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buClr>
                <a:schemeClr val="accent1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buClr>
                <a:schemeClr val="accent1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buClr>
                <a:schemeClr val="accent1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buClr>
                <a:schemeClr val="accent1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 txBox="1"/>
          <p:nvPr>
            <p:ph type="title"/>
          </p:nvPr>
        </p:nvSpPr>
        <p:spPr>
          <a:xfrm>
            <a:off x="415067" y="667900"/>
            <a:ext cx="4939200" cy="27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" type="subTitle"/>
          </p:nvPr>
        </p:nvSpPr>
        <p:spPr>
          <a:xfrm>
            <a:off x="406400" y="3502300"/>
            <a:ext cx="4939200" cy="12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body"/>
          </p:nvPr>
        </p:nvSpPr>
        <p:spPr>
          <a:xfrm>
            <a:off x="6505367" y="667900"/>
            <a:ext cx="5272000" cy="5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0" y="5825333"/>
            <a:ext cx="12192000" cy="103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415600" y="6028533"/>
            <a:ext cx="10639200" cy="6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chemeClr val="lt1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buClr>
                <a:schemeClr val="lt1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buClr>
                <a:schemeClr val="lt1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buClr>
                <a:schemeClr val="lt1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buClr>
                <a:schemeClr val="lt1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buClr>
                <a:schemeClr val="lt1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buClr>
                <a:schemeClr val="lt1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buClr>
                <a:schemeClr val="lt1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buClr>
                <a:schemeClr val="lt1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415667" y="1108233"/>
            <a:ext cx="71132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415600" y="2828567"/>
            <a:ext cx="7113200" cy="1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chemeClr val="lt1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buClr>
                <a:schemeClr val="lt1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buClr>
                <a:schemeClr val="lt1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buClr>
                <a:schemeClr val="lt1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buClr>
                <a:schemeClr val="lt1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buClr>
                <a:schemeClr val="lt1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buClr>
                <a:schemeClr val="lt1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buClr>
                <a:schemeClr val="lt1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buClr>
                <a:schemeClr val="lt1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buClr>
                <a:schemeClr val="dk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415633" y="667900"/>
            <a:ext cx="113608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221" name="Google Shape;221;p29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fld id="{00000000-1234-1234-1234-123412341234}" type="slidenum">
              <a:rPr lang="en">
                <a:solidFill>
                  <a:srgbClr val="666666"/>
                </a:solidFill>
              </a:rPr>
              <a:t>‹#›</a:t>
            </a:fld>
            <a:endParaRPr>
              <a:solidFill>
                <a:srgbClr val="666666"/>
              </a:solidFill>
            </a:endParaRPr>
          </a:p>
        </p:txBody>
      </p:sp>
      <p:sp>
        <p:nvSpPr>
          <p:cNvPr id="222" name="Google Shape;222;p29"/>
          <p:cNvSpPr txBox="1"/>
          <p:nvPr>
            <p:ph idx="4294967295" type="body"/>
          </p:nvPr>
        </p:nvSpPr>
        <p:spPr>
          <a:xfrm>
            <a:off x="6346100" y="4704592"/>
            <a:ext cx="4942000" cy="9076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participation is a significant part of your grade (20%). This includes in class activities and the problem solving session.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9"/>
          <p:cNvSpPr txBox="1"/>
          <p:nvPr>
            <p:ph idx="4294967295" type="body"/>
          </p:nvPr>
        </p:nvSpPr>
        <p:spPr>
          <a:xfrm>
            <a:off x="6346100" y="5754159"/>
            <a:ext cx="4942000" cy="9076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Course Assistants will grade your participation by verifying that you pushed your solutions before the end of the class period each day.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6099" y="1848981"/>
            <a:ext cx="4942000" cy="2713643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5" name="Google Shape;225;p29"/>
          <p:cNvSpPr txBox="1"/>
          <p:nvPr/>
        </p:nvSpPr>
        <p:spPr>
          <a:xfrm>
            <a:off x="415600" y="2007600"/>
            <a:ext cx="5504000" cy="43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14855" lvl="0" marL="60958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b="0" i="0" lang="en" sz="1733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remainder of today’s class will comprise the </a:t>
            </a:r>
            <a:r>
              <a:rPr b="1" i="1" lang="en" sz="1733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problem solving session</a:t>
            </a:r>
            <a:r>
              <a:rPr b="0" i="0" lang="en" sz="1733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1" i="1" lang="en" sz="1733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PSS</a:t>
            </a:r>
            <a:r>
              <a:rPr b="0" i="0" lang="en" sz="1733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b="0" i="0" sz="1733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4855" lvl="0" marL="60958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b="0" i="0" lang="en" sz="1733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divide you into </a:t>
            </a:r>
            <a:r>
              <a:rPr b="1" i="1" lang="en" sz="1733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teams of 3 or 4 students</a:t>
            </a:r>
            <a:r>
              <a:rPr b="0" i="0" lang="en" sz="1733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733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4855" lvl="0" marL="60958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b="0" i="0" lang="en" sz="1733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team will </a:t>
            </a:r>
            <a:r>
              <a:rPr b="1" i="1" lang="en" sz="1733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 together</a:t>
            </a:r>
            <a:r>
              <a:rPr b="0" i="0" lang="en" sz="1733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solve the following problems over the course of </a:t>
            </a:r>
            <a:r>
              <a:rPr b="1" i="1" lang="en" sz="1733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20-30 minutes</a:t>
            </a:r>
            <a:r>
              <a:rPr b="0" i="0" lang="en" sz="1733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733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7923" lvl="1" marL="121917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b="0" i="0" lang="en" sz="1467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may work on paper, a white board, or digitally as determined by your instructor.</a:t>
            </a:r>
            <a:endParaRPr b="0" i="0" sz="1467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7923" lvl="1" marL="121917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b="0" i="0" lang="en" sz="1467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will submit your solution by pushing it to GitHub before the end of class.</a:t>
            </a:r>
            <a:endParaRPr b="0" i="0" sz="1467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4855" lvl="0" marL="60958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b="0" i="0" lang="en" sz="1733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go over the solution before the end of class.</a:t>
            </a:r>
            <a:endParaRPr b="0" i="0" sz="1733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4855" lvl="0" marL="60958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b="0" i="0" lang="en" sz="1733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there is any time remaining, you will begin work on your homework assignment.</a:t>
            </a:r>
            <a:endParaRPr b="0" i="0" sz="1733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415633" y="667900"/>
            <a:ext cx="113608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"/>
              <a:t>Problem Solving Team Members</a:t>
            </a:r>
            <a:endParaRPr/>
          </a:p>
        </p:txBody>
      </p:sp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415600" y="4242800"/>
            <a:ext cx="5333100" cy="23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Record the name of each of your problem solving team members here.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300"/>
              <a:buNone/>
            </a:pPr>
            <a:r>
              <a:rPr lang="en"/>
              <a:t>Do not forget to </a:t>
            </a:r>
            <a:r>
              <a:rPr b="1" i="1" lang="en">
                <a:solidFill>
                  <a:srgbClr val="FF0000"/>
                </a:solidFill>
              </a:rPr>
              <a:t>add every team member’s name</a:t>
            </a:r>
            <a:r>
              <a:rPr lang="en"/>
              <a:t>! Your instructor (or course assistant) may or may not use this to determine whether or not you participated in the problem solving session.</a:t>
            </a:r>
            <a:endParaRPr/>
          </a:p>
        </p:txBody>
      </p:sp>
      <p:sp>
        <p:nvSpPr>
          <p:cNvPr id="232" name="Google Shape;232;p30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fld id="{00000000-1234-1234-1234-123412341234}" type="slidenum">
              <a:rPr lang="en">
                <a:solidFill>
                  <a:srgbClr val="666666"/>
                </a:solidFill>
              </a:rPr>
              <a:t>‹#›</a:t>
            </a:fld>
            <a:endParaRPr>
              <a:solidFill>
                <a:srgbClr val="666666"/>
              </a:solidFill>
            </a:endParaRPr>
          </a:p>
        </p:txBody>
      </p:sp>
      <p:graphicFrame>
        <p:nvGraphicFramePr>
          <p:cNvPr id="233" name="Google Shape;233;p30"/>
          <p:cNvGraphicFramePr/>
          <p:nvPr/>
        </p:nvGraphicFramePr>
        <p:xfrm>
          <a:off x="6220400" y="192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{786107D4-E685-4C0F-826A-4FD12D9E9AFB}</a:tableStyleId>
              </a:tblPr>
              <a:tblGrid>
                <a:gridCol w="5333200"/>
              </a:tblGrid>
              <a:tr h="76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" sz="2500"/>
                        <a:t>Ivan Kutovoi</a:t>
                      </a:r>
                      <a:endParaRPr sz="2500" u="none" cap="none" strike="noStrike"/>
                    </a:p>
                  </a:txBody>
                  <a:tcPr marT="121900" marB="121900" marR="121900" marL="1219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" sz="2500"/>
                        <a:t>Liam Pennie</a:t>
                      </a:r>
                      <a:endParaRPr sz="2500" u="none" cap="none" strike="noStrike"/>
                    </a:p>
                  </a:txBody>
                  <a:tcPr marT="121900" marB="121900" marR="121900" marL="1219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" sz="2500"/>
                        <a:t>Jin Moon</a:t>
                      </a:r>
                      <a:endParaRPr sz="2500" u="none" cap="none" strike="noStrike"/>
                    </a:p>
                  </a:txBody>
                  <a:tcPr marT="121900" marB="121900" marR="121900" marL="1219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t/>
                      </a:r>
                      <a:endParaRPr sz="2500" u="none" cap="none" strike="noStrike"/>
                    </a:p>
                  </a:txBody>
                  <a:tcPr marT="121900" marB="121900" marR="121900" marL="1219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t/>
                      </a:r>
                      <a:endParaRPr sz="2500" u="none" cap="none" strike="noStrike"/>
                    </a:p>
                  </a:txBody>
                  <a:tcPr marT="121900" marB="121900" marR="121900" marL="1219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t/>
                      </a:r>
                      <a:endParaRPr sz="2500" u="none" cap="none" strike="noStrike"/>
                    </a:p>
                  </a:txBody>
                  <a:tcPr marT="121900" marB="121900" marR="121900" marL="1219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34" name="Google Shape;234;p30"/>
          <p:cNvPicPr preferRelativeResize="0"/>
          <p:nvPr/>
        </p:nvPicPr>
        <p:blipFill rotWithShape="1">
          <a:blip r:embed="rId3">
            <a:alphaModFix/>
          </a:blip>
          <a:srcRect b="11851" l="0" r="0" t="24189"/>
          <a:stretch/>
        </p:blipFill>
        <p:spPr>
          <a:xfrm>
            <a:off x="441977" y="1926967"/>
            <a:ext cx="5103620" cy="2306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415635" y="551276"/>
            <a:ext cx="49420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"/>
              <a:t>Problem 1</a:t>
            </a:r>
            <a:endParaRPr/>
          </a:p>
        </p:txBody>
      </p:sp>
      <p:sp>
        <p:nvSpPr>
          <p:cNvPr id="240" name="Google Shape;240;p31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fld id="{00000000-1234-1234-1234-123412341234}" type="slidenum">
              <a:rPr lang="en">
                <a:solidFill>
                  <a:srgbClr val="666666"/>
                </a:solidFill>
              </a:rPr>
              <a:t>‹#›</a:t>
            </a:fld>
            <a:endParaRPr>
              <a:solidFill>
                <a:srgbClr val="666666"/>
              </a:solidFill>
            </a:endParaRPr>
          </a:p>
        </p:txBody>
      </p:sp>
      <p:sp>
        <p:nvSpPr>
          <p:cNvPr id="241" name="Google Shape;241;p31"/>
          <p:cNvSpPr txBox="1"/>
          <p:nvPr>
            <p:ph idx="1" type="body"/>
          </p:nvPr>
        </p:nvSpPr>
        <p:spPr>
          <a:xfrm>
            <a:off x="420567" y="5452867"/>
            <a:ext cx="4942000" cy="10776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/>
              <a:t>Remember, we use Big-O notation to describe runtime complexity</a:t>
            </a:r>
            <a:endParaRPr/>
          </a:p>
        </p:txBody>
      </p:sp>
      <p:sp>
        <p:nvSpPr>
          <p:cNvPr id="242" name="Google Shape;242;p31"/>
          <p:cNvSpPr txBox="1"/>
          <p:nvPr>
            <p:ph idx="2" type="body"/>
          </p:nvPr>
        </p:nvSpPr>
        <p:spPr>
          <a:xfrm>
            <a:off x="415635" y="1529412"/>
            <a:ext cx="4941999" cy="37961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472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List the expected (average) runtime complexity for a randomly distributed array of integers for each of the sorts we have discussed.</a:t>
            </a:r>
            <a:endParaRPr/>
          </a:p>
        </p:txBody>
      </p:sp>
      <p:graphicFrame>
        <p:nvGraphicFramePr>
          <p:cNvPr id="243" name="Google Shape;243;p31"/>
          <p:cNvGraphicFramePr/>
          <p:nvPr/>
        </p:nvGraphicFramePr>
        <p:xfrm>
          <a:off x="6096000" y="5512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{786107D4-E685-4C0F-826A-4FD12D9E9AFB}</a:tableStyleId>
              </a:tblPr>
              <a:tblGrid>
                <a:gridCol w="5932200"/>
              </a:tblGrid>
              <a:tr h="188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insertion_sort</a:t>
                      </a:r>
                      <a:endParaRPr sz="2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/>
                        <a:t>O(n^2)</a:t>
                      </a:r>
                      <a:endParaRPr sz="2500" u="none" cap="none" strike="noStrike"/>
                    </a:p>
                  </a:txBody>
                  <a:tcPr marT="60950" marB="60950" marR="121925" marL="12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bubble_sort</a:t>
                      </a:r>
                      <a:endParaRPr sz="2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/>
                        <a:t>O(n^2)</a:t>
                      </a:r>
                      <a:endParaRPr sz="2500" u="none" cap="none" strike="noStrike"/>
                    </a:p>
                  </a:txBody>
                  <a:tcPr marT="60950" marB="60950" marR="121925" marL="12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merge_sort</a:t>
                      </a:r>
                      <a:endParaRPr sz="2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/>
                        <a:t>O(n)</a:t>
                      </a:r>
                      <a:endParaRPr sz="2500" u="none" cap="none" strike="noStrike"/>
                    </a:p>
                  </a:txBody>
                  <a:tcPr marT="60950" marB="60950" marR="121925" marL="12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44" name="Google Shape;244;p31"/>
          <p:cNvGrpSpPr/>
          <p:nvPr/>
        </p:nvGrpSpPr>
        <p:grpSpPr>
          <a:xfrm>
            <a:off x="415636" y="3039291"/>
            <a:ext cx="4941997" cy="2195861"/>
            <a:chOff x="311725" y="2827820"/>
            <a:chExt cx="3706500" cy="1932300"/>
          </a:xfrm>
        </p:grpSpPr>
        <p:grpSp>
          <p:nvGrpSpPr>
            <p:cNvPr id="245" name="Google Shape;245;p31"/>
            <p:cNvGrpSpPr/>
            <p:nvPr/>
          </p:nvGrpSpPr>
          <p:grpSpPr>
            <a:xfrm>
              <a:off x="311725" y="2827820"/>
              <a:ext cx="3706500" cy="1932300"/>
              <a:chOff x="277700" y="2031390"/>
              <a:chExt cx="3706500" cy="1932300"/>
            </a:xfrm>
          </p:grpSpPr>
          <p:grpSp>
            <p:nvGrpSpPr>
              <p:cNvPr id="246" name="Google Shape;246;p31"/>
              <p:cNvGrpSpPr/>
              <p:nvPr/>
            </p:nvGrpSpPr>
            <p:grpSpPr>
              <a:xfrm>
                <a:off x="277700" y="2031390"/>
                <a:ext cx="3706500" cy="1932300"/>
                <a:chOff x="277700" y="1871925"/>
                <a:chExt cx="3706500" cy="1932300"/>
              </a:xfrm>
            </p:grpSpPr>
            <p:sp>
              <p:nvSpPr>
                <p:cNvPr id="247" name="Google Shape;247;p31"/>
                <p:cNvSpPr/>
                <p:nvPr/>
              </p:nvSpPr>
              <p:spPr>
                <a:xfrm>
                  <a:off x="277700" y="1871925"/>
                  <a:ext cx="3706500" cy="19323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67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48" name="Google Shape;248;p31"/>
                <p:cNvCxnSpPr/>
                <p:nvPr/>
              </p:nvCxnSpPr>
              <p:spPr>
                <a:xfrm>
                  <a:off x="920150" y="2044454"/>
                  <a:ext cx="0" cy="1362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49" name="Google Shape;249;p31"/>
                <p:cNvCxnSpPr/>
                <p:nvPr/>
              </p:nvCxnSpPr>
              <p:spPr>
                <a:xfrm>
                  <a:off x="911522" y="3398803"/>
                  <a:ext cx="25965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50" name="Google Shape;250;p31"/>
                <p:cNvSpPr txBox="1"/>
                <p:nvPr/>
              </p:nvSpPr>
              <p:spPr>
                <a:xfrm>
                  <a:off x="1161700" y="3443379"/>
                  <a:ext cx="2122200" cy="189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600" u="none" cap="none" strike="noStrike">
                      <a:solidFill>
                        <a:srgbClr val="000000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n (number of elements)</a:t>
                  </a:r>
                  <a:endParaRPr b="0" i="0" sz="16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251" name="Google Shape;251;p31"/>
                <p:cNvSpPr txBox="1"/>
                <p:nvPr/>
              </p:nvSpPr>
              <p:spPr>
                <a:xfrm rot="-5400000">
                  <a:off x="-41650" y="2586404"/>
                  <a:ext cx="1469400" cy="189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600" u="none" cap="none" strike="noStrike">
                      <a:solidFill>
                        <a:srgbClr val="000000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time (number of operations)</a:t>
                  </a:r>
                  <a:endParaRPr b="0" i="0" sz="16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252" name="Google Shape;252;p31"/>
              <p:cNvGrpSpPr/>
              <p:nvPr/>
            </p:nvGrpSpPr>
            <p:grpSpPr>
              <a:xfrm>
                <a:off x="920150" y="2542919"/>
                <a:ext cx="2511675" cy="998100"/>
                <a:chOff x="920150" y="2383454"/>
                <a:chExt cx="2511675" cy="998100"/>
              </a:xfrm>
            </p:grpSpPr>
            <p:cxnSp>
              <p:nvCxnSpPr>
                <p:cNvPr id="253" name="Google Shape;253;p31"/>
                <p:cNvCxnSpPr/>
                <p:nvPr/>
              </p:nvCxnSpPr>
              <p:spPr>
                <a:xfrm flipH="1" rot="10800000">
                  <a:off x="920150" y="2383454"/>
                  <a:ext cx="1869000" cy="9981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54" name="Google Shape;254;p31"/>
                <p:cNvSpPr txBox="1"/>
                <p:nvPr/>
              </p:nvSpPr>
              <p:spPr>
                <a:xfrm>
                  <a:off x="2131925" y="2528975"/>
                  <a:ext cx="1299900" cy="189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600" u="none" cap="none" strike="noStrike">
                      <a:solidFill>
                        <a:srgbClr val="000000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O(n)</a:t>
                  </a:r>
                  <a:endParaRPr b="0" i="0" sz="16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255" name="Google Shape;255;p31"/>
              <p:cNvGrpSpPr/>
              <p:nvPr/>
            </p:nvGrpSpPr>
            <p:grpSpPr>
              <a:xfrm>
                <a:off x="930375" y="3139471"/>
                <a:ext cx="2886925" cy="393618"/>
                <a:chOff x="930375" y="2768425"/>
                <a:chExt cx="2886925" cy="605100"/>
              </a:xfrm>
            </p:grpSpPr>
            <p:sp>
              <p:nvSpPr>
                <p:cNvPr id="256" name="Google Shape;256;p31"/>
                <p:cNvSpPr/>
                <p:nvPr/>
              </p:nvSpPr>
              <p:spPr>
                <a:xfrm>
                  <a:off x="930375" y="2768425"/>
                  <a:ext cx="2496100" cy="605100"/>
                </a:xfrm>
                <a:custGeom>
                  <a:rect b="b" l="l" r="r" t="t"/>
                  <a:pathLst>
                    <a:path extrusionOk="0" h="24204" w="99844">
                      <a:moveTo>
                        <a:pt x="0" y="24204"/>
                      </a:moveTo>
                      <a:cubicBezTo>
                        <a:pt x="7564" y="21027"/>
                        <a:pt x="28743" y="9177"/>
                        <a:pt x="45384" y="5143"/>
                      </a:cubicBezTo>
                      <a:cubicBezTo>
                        <a:pt x="62025" y="1109"/>
                        <a:pt x="90767" y="857"/>
                        <a:pt x="99844" y="0"/>
                      </a:cubicBezTo>
                    </a:path>
                  </a:pathLst>
                </a:custGeom>
                <a:noFill/>
                <a:ln cap="flat" cmpd="sng" w="28575">
                  <a:solidFill>
                    <a:srgbClr val="FF99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" name="Google Shape;257;p31"/>
                <p:cNvSpPr txBox="1"/>
                <p:nvPr/>
              </p:nvSpPr>
              <p:spPr>
                <a:xfrm>
                  <a:off x="1695100" y="3005397"/>
                  <a:ext cx="2122200" cy="189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600" u="none" cap="none" strike="noStrike">
                      <a:solidFill>
                        <a:srgbClr val="000000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O(log</a:t>
                  </a:r>
                  <a:r>
                    <a:rPr b="0" baseline="-25000" i="0" lang="en" sz="1600" u="none" cap="none" strike="noStrike">
                      <a:solidFill>
                        <a:srgbClr val="000000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2</a:t>
                  </a:r>
                  <a:r>
                    <a:rPr b="0" i="0" lang="en" sz="1600" u="none" cap="none" strike="noStrike">
                      <a:solidFill>
                        <a:srgbClr val="000000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n)</a:t>
                  </a:r>
                  <a:endParaRPr b="0" i="0" sz="16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258" name="Google Shape;258;p31"/>
              <p:cNvGrpSpPr/>
              <p:nvPr/>
            </p:nvGrpSpPr>
            <p:grpSpPr>
              <a:xfrm>
                <a:off x="788000" y="2196770"/>
                <a:ext cx="1299900" cy="1342400"/>
                <a:chOff x="788000" y="2189704"/>
                <a:chExt cx="1299900" cy="1342400"/>
              </a:xfrm>
            </p:grpSpPr>
            <p:sp>
              <p:nvSpPr>
                <p:cNvPr id="259" name="Google Shape;259;p31"/>
                <p:cNvSpPr/>
                <p:nvPr/>
              </p:nvSpPr>
              <p:spPr>
                <a:xfrm>
                  <a:off x="916695" y="2189704"/>
                  <a:ext cx="777175" cy="1342400"/>
                </a:xfrm>
                <a:custGeom>
                  <a:rect b="b" l="l" r="r" t="t"/>
                  <a:pathLst>
                    <a:path extrusionOk="0" h="53696" w="31087">
                      <a:moveTo>
                        <a:pt x="0" y="53696"/>
                      </a:moveTo>
                      <a:cubicBezTo>
                        <a:pt x="3910" y="50446"/>
                        <a:pt x="18276" y="43145"/>
                        <a:pt x="23457" y="34196"/>
                      </a:cubicBezTo>
                      <a:cubicBezTo>
                        <a:pt x="28638" y="25247"/>
                        <a:pt x="29815" y="5699"/>
                        <a:pt x="31087" y="0"/>
                      </a:cubicBezTo>
                    </a:path>
                  </a:pathLst>
                </a:custGeom>
                <a:noFill/>
                <a:ln cap="flat" cmpd="sng" w="28575">
                  <a:solidFill>
                    <a:srgbClr val="9900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" name="Google Shape;260;p31"/>
                <p:cNvSpPr txBox="1"/>
                <p:nvPr/>
              </p:nvSpPr>
              <p:spPr>
                <a:xfrm>
                  <a:off x="788000" y="2279794"/>
                  <a:ext cx="1299900" cy="189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600" u="none" cap="none" strike="noStrike">
                      <a:solidFill>
                        <a:srgbClr val="000000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O(n</a:t>
                  </a:r>
                  <a:r>
                    <a:rPr b="0" baseline="30000" i="0" lang="en" sz="1600" u="none" cap="none" strike="noStrike">
                      <a:solidFill>
                        <a:srgbClr val="000000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2</a:t>
                  </a:r>
                  <a:r>
                    <a:rPr b="0" i="0" lang="en" sz="1600" u="none" cap="none" strike="noStrike">
                      <a:solidFill>
                        <a:srgbClr val="000000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)</a:t>
                  </a:r>
                  <a:endParaRPr b="0" i="0" sz="16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  <p:sp>
          <p:nvSpPr>
            <p:cNvPr id="261" name="Google Shape;261;p31"/>
            <p:cNvSpPr/>
            <p:nvPr/>
          </p:nvSpPr>
          <p:spPr>
            <a:xfrm>
              <a:off x="947057" y="3122023"/>
              <a:ext cx="1665514" cy="1221377"/>
            </a:xfrm>
            <a:custGeom>
              <a:rect b="b" l="l" r="r" t="t"/>
              <a:pathLst>
                <a:path extrusionOk="0" h="1221377" w="1743892">
                  <a:moveTo>
                    <a:pt x="0" y="1221377"/>
                  </a:moveTo>
                  <a:cubicBezTo>
                    <a:pt x="83276" y="1177289"/>
                    <a:pt x="166552" y="1133202"/>
                    <a:pt x="287383" y="1058091"/>
                  </a:cubicBezTo>
                  <a:cubicBezTo>
                    <a:pt x="408215" y="982979"/>
                    <a:pt x="588918" y="862148"/>
                    <a:pt x="724989" y="770708"/>
                  </a:cubicBezTo>
                  <a:cubicBezTo>
                    <a:pt x="861060" y="679268"/>
                    <a:pt x="984069" y="596537"/>
                    <a:pt x="1103812" y="509451"/>
                  </a:cubicBezTo>
                  <a:cubicBezTo>
                    <a:pt x="1223555" y="422365"/>
                    <a:pt x="1336766" y="333102"/>
                    <a:pt x="1443446" y="248194"/>
                  </a:cubicBezTo>
                  <a:cubicBezTo>
                    <a:pt x="1550126" y="163285"/>
                    <a:pt x="1690552" y="39188"/>
                    <a:pt x="1743892" y="0"/>
                  </a:cubicBezTo>
                </a:path>
              </a:pathLst>
            </a:custGeom>
            <a:noFill/>
            <a:ln cap="flat" cmpd="sng" w="2540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67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1"/>
            <p:cNvSpPr txBox="1"/>
            <p:nvPr/>
          </p:nvSpPr>
          <p:spPr>
            <a:xfrm>
              <a:off x="1618657" y="2977372"/>
              <a:ext cx="12999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O(nlog</a:t>
              </a:r>
              <a:r>
                <a:rPr b="0" baseline="-25000" i="0" lang="en" sz="16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r>
                <a:rPr b="0" i="0" lang="en" sz="16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n)</a:t>
              </a:r>
              <a:endParaRPr b="0" i="0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idx="12" type="sldNum"/>
          </p:nvPr>
        </p:nvSpPr>
        <p:spPr>
          <a:xfrm>
            <a:off x="1" y="6595600"/>
            <a:ext cx="562708" cy="2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fld id="{00000000-1234-1234-1234-123412341234}" type="slidenum">
              <a:rPr lang="en">
                <a:solidFill>
                  <a:srgbClr val="666666"/>
                </a:solidFill>
              </a:rPr>
              <a:t>‹#›</a:t>
            </a:fld>
            <a:endParaRPr>
              <a:solidFill>
                <a:srgbClr val="666666"/>
              </a:solidFill>
            </a:endParaRPr>
          </a:p>
        </p:txBody>
      </p:sp>
      <p:sp>
        <p:nvSpPr>
          <p:cNvPr id="268" name="Google Shape;268;p32"/>
          <p:cNvSpPr txBox="1"/>
          <p:nvPr>
            <p:ph type="title"/>
          </p:nvPr>
        </p:nvSpPr>
        <p:spPr>
          <a:xfrm>
            <a:off x="6922967" y="667900"/>
            <a:ext cx="49420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"/>
              <a:t>Problem 2</a:t>
            </a:r>
            <a:endParaRPr/>
          </a:p>
        </p:txBody>
      </p:sp>
      <p:sp>
        <p:nvSpPr>
          <p:cNvPr id="269" name="Google Shape;269;p32"/>
          <p:cNvSpPr txBox="1"/>
          <p:nvPr>
            <p:ph idx="3" type="body"/>
          </p:nvPr>
        </p:nvSpPr>
        <p:spPr>
          <a:xfrm>
            <a:off x="6922969" y="1704191"/>
            <a:ext cx="4941999" cy="35693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472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For each of the sorts on the left, list the expected worst and best run time complexities if they differ from the average. </a:t>
            </a:r>
            <a:endParaRPr/>
          </a:p>
          <a:p>
            <a:pPr indent="0" lvl="0" marL="19472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19472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Include the circumstances that cause the worst/best runtimes.</a:t>
            </a:r>
            <a:endParaRPr/>
          </a:p>
        </p:txBody>
      </p:sp>
      <p:graphicFrame>
        <p:nvGraphicFramePr>
          <p:cNvPr id="270" name="Google Shape;270;p32"/>
          <p:cNvGraphicFramePr/>
          <p:nvPr/>
        </p:nvGraphicFramePr>
        <p:xfrm>
          <a:off x="281353" y="3857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{786107D4-E685-4C0F-826A-4FD12D9E9AFB}</a:tableStyleId>
              </a:tblPr>
              <a:tblGrid>
                <a:gridCol w="2907325"/>
                <a:gridCol w="2907325"/>
              </a:tblGrid>
              <a:tr h="5013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insertion_sort</a:t>
                      </a:r>
                      <a:endParaRPr sz="2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0950" marB="60950" marR="121925" marL="12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60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u="none" cap="none" strike="noStrike"/>
                        <a:t>b</a:t>
                      </a:r>
                      <a:r>
                        <a:rPr lang="en" sz="2500" u="none" cap="none" strike="noStrike"/>
                        <a:t>est</a:t>
                      </a:r>
                      <a:endParaRPr sz="2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/>
                        <a:t>O(N): sorted</a:t>
                      </a:r>
                      <a:endParaRPr sz="2500"/>
                    </a:p>
                  </a:txBody>
                  <a:tcPr marT="60950" marB="60950" marR="121925" marL="12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/>
                        <a:t>W</a:t>
                      </a:r>
                      <a:r>
                        <a:rPr lang="en" sz="2500" u="none" cap="none" strike="noStrike"/>
                        <a:t>orst</a:t>
                      </a:r>
                      <a:endParaRPr sz="2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/>
                        <a:t>O(n^2): reverse</a:t>
                      </a:r>
                      <a:endParaRPr sz="2500"/>
                    </a:p>
                  </a:txBody>
                  <a:tcPr marT="60950" marB="60950" marR="121925" marL="12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3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bubble_sort</a:t>
                      </a:r>
                      <a:endParaRPr sz="2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0950" marB="60950" marR="121925" marL="12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60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/>
                        <a:t>B</a:t>
                      </a:r>
                      <a:r>
                        <a:rPr lang="en" sz="2500" u="none" cap="none" strike="noStrike"/>
                        <a:t>est</a:t>
                      </a:r>
                      <a:endParaRPr sz="2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/>
                        <a:t>O(N): sorted</a:t>
                      </a:r>
                      <a:endParaRPr sz="2500"/>
                    </a:p>
                  </a:txBody>
                  <a:tcPr marT="60950" marB="60950" marR="121925" marL="12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/>
                        <a:t>W</a:t>
                      </a:r>
                      <a:r>
                        <a:rPr lang="en" sz="2500" u="none" cap="none" strike="noStrike"/>
                        <a:t>orst</a:t>
                      </a:r>
                      <a:endParaRPr sz="2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/>
                        <a:t>O(n^2): reverse</a:t>
                      </a:r>
                      <a:endParaRPr sz="2500"/>
                    </a:p>
                  </a:txBody>
                  <a:tcPr marT="60950" marB="60950" marR="121925" marL="12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3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merge_sort</a:t>
                      </a:r>
                      <a:endParaRPr sz="2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0950" marB="60950" marR="121925" marL="12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60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/>
                        <a:t>B</a:t>
                      </a:r>
                      <a:r>
                        <a:rPr lang="en" sz="2500" u="none" cap="none" strike="noStrike"/>
                        <a:t>est</a:t>
                      </a:r>
                      <a:endParaRPr sz="2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/>
                        <a:t>O(</a:t>
                      </a:r>
                      <a:r>
                        <a:rPr lang="en" sz="2500"/>
                        <a:t>nlogN</a:t>
                      </a:r>
                      <a:r>
                        <a:rPr lang="en" sz="2500"/>
                        <a:t>): </a:t>
                      </a:r>
                      <a:endParaRPr sz="2500"/>
                    </a:p>
                  </a:txBody>
                  <a:tcPr marT="60950" marB="60950" marR="121925" marL="12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/>
                        <a:t>W</a:t>
                      </a:r>
                      <a:r>
                        <a:rPr lang="en" sz="2500" u="none" cap="none" strike="noStrike"/>
                        <a:t>orst</a:t>
                      </a:r>
                      <a:endParaRPr sz="2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/>
                        <a:t>O(</a:t>
                      </a:r>
                      <a:r>
                        <a:rPr lang="en" sz="2500"/>
                        <a:t>nlogN</a:t>
                      </a:r>
                      <a:r>
                        <a:rPr lang="en" sz="2500"/>
                        <a:t>)</a:t>
                      </a:r>
                      <a:endParaRPr sz="2500"/>
                    </a:p>
                  </a:txBody>
                  <a:tcPr marT="60950" marB="60950" marR="121925" marL="12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type="title"/>
          </p:nvPr>
        </p:nvSpPr>
        <p:spPr>
          <a:xfrm>
            <a:off x="415635" y="551276"/>
            <a:ext cx="49420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"/>
              <a:t>Problem 3</a:t>
            </a:r>
            <a:endParaRPr/>
          </a:p>
        </p:txBody>
      </p:sp>
      <p:sp>
        <p:nvSpPr>
          <p:cNvPr id="276" name="Google Shape;276;p33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fld id="{00000000-1234-1234-1234-123412341234}" type="slidenum">
              <a:rPr lang="en">
                <a:solidFill>
                  <a:srgbClr val="666666"/>
                </a:solidFill>
              </a:rPr>
              <a:t>‹#›</a:t>
            </a:fld>
            <a:endParaRPr>
              <a:solidFill>
                <a:srgbClr val="666666"/>
              </a:solidFill>
            </a:endParaRPr>
          </a:p>
        </p:txBody>
      </p:sp>
      <p:sp>
        <p:nvSpPr>
          <p:cNvPr id="277" name="Google Shape;277;p33"/>
          <p:cNvSpPr txBox="1"/>
          <p:nvPr>
            <p:ph idx="2" type="body"/>
          </p:nvPr>
        </p:nvSpPr>
        <p:spPr>
          <a:xfrm>
            <a:off x="415635" y="1529412"/>
            <a:ext cx="4941999" cy="10309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472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Write the code to copy all the data from an array into a new array.</a:t>
            </a:r>
            <a:endParaRPr/>
          </a:p>
          <a:p>
            <a:pPr indent="0" lvl="0" marL="19472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78" name="Google Shape;278;p33"/>
          <p:cNvSpPr txBox="1"/>
          <p:nvPr>
            <p:ph idx="3" type="body"/>
          </p:nvPr>
        </p:nvSpPr>
        <p:spPr>
          <a:xfrm>
            <a:off x="6193367" y="162982"/>
            <a:ext cx="5554133" cy="641350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copy_array(some_array):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esult = arrays.Array(len(some_array))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for i in range(len(some_array):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esult[i] = some_array[i]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3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eturn result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See the source image" id="279" name="Google Shape;27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4447" y="2772060"/>
            <a:ext cx="3051240" cy="3051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idx="12" type="sldNum"/>
          </p:nvPr>
        </p:nvSpPr>
        <p:spPr>
          <a:xfrm>
            <a:off x="1" y="6595600"/>
            <a:ext cx="562708" cy="2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fld id="{00000000-1234-1234-1234-123412341234}" type="slidenum">
              <a:rPr lang="en">
                <a:solidFill>
                  <a:srgbClr val="666666"/>
                </a:solidFill>
              </a:rPr>
              <a:t>‹#›</a:t>
            </a:fld>
            <a:endParaRPr>
              <a:solidFill>
                <a:srgbClr val="666666"/>
              </a:solidFill>
            </a:endParaRPr>
          </a:p>
        </p:txBody>
      </p:sp>
      <p:sp>
        <p:nvSpPr>
          <p:cNvPr id="285" name="Google Shape;285;p34"/>
          <p:cNvSpPr txBox="1"/>
          <p:nvPr>
            <p:ph type="title"/>
          </p:nvPr>
        </p:nvSpPr>
        <p:spPr>
          <a:xfrm>
            <a:off x="6922967" y="667900"/>
            <a:ext cx="49420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"/>
              <a:t>Problem 4</a:t>
            </a:r>
            <a:endParaRPr/>
          </a:p>
        </p:txBody>
      </p:sp>
      <p:sp>
        <p:nvSpPr>
          <p:cNvPr id="286" name="Google Shape;286;p34"/>
          <p:cNvSpPr txBox="1"/>
          <p:nvPr>
            <p:ph idx="2" type="body"/>
          </p:nvPr>
        </p:nvSpPr>
        <p:spPr>
          <a:xfrm>
            <a:off x="402167" y="668868"/>
            <a:ext cx="5554133" cy="590761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import arrays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94727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create_array_from_file(filename):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94727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with open(filename) as file: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94727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header = next(file)	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94727" rtl="0" algn="l">
              <a:spcBef>
                <a:spcPts val="80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result = arrays.Array(int(header))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or line in file: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51927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result[line] = int(line)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3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return result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34"/>
          <p:cNvSpPr txBox="1"/>
          <p:nvPr>
            <p:ph idx="3" type="body"/>
          </p:nvPr>
        </p:nvSpPr>
        <p:spPr>
          <a:xfrm>
            <a:off x="6922969" y="1704190"/>
            <a:ext cx="4941999" cy="39041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472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Write the code for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create_array_from_file</a:t>
            </a:r>
            <a:r>
              <a:rPr lang="en"/>
              <a:t> (filename) that will create a new array from data stored in a file.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/>
              <a:t>You may assume the file has one entry per line.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/>
              <a:t>The first line of the file contains the number of entries in the file.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/>
              <a:t>Convert each entry into an int before storing it in the new array.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/>
              <a:t>The function must return the newly created array.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