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6" r:id="rId3"/>
    <p:sldId id="334" r:id="rId4"/>
    <p:sldId id="335" r:id="rId5"/>
    <p:sldId id="337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by St. Jacques" initials="BJ" lastIdx="8" clrIdx="0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2" name="Bruce Herring" initials="BH" lastIdx="7" clrIdx="1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3" name="Guest User" initials="GU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AAB8C-B13E-4235-9A67-657EDF79D049}" v="2" dt="2020-09-28T01:49:59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377AAB8C-B13E-4235-9A67-657EDF79D049}"/>
    <pc:docChg chg="custSel modSld">
      <pc:chgData name="Bruce Herring" userId="da3c994283af7ec4" providerId="LiveId" clId="{377AAB8C-B13E-4235-9A67-657EDF79D049}" dt="2020-09-28T01:50:07.920" v="2" actId="1592"/>
      <pc:docMkLst>
        <pc:docMk/>
      </pc:docMkLst>
      <pc:sldChg chg="delCm modCm">
        <pc:chgData name="Bruce Herring" userId="da3c994283af7ec4" providerId="LiveId" clId="{377AAB8C-B13E-4235-9A67-657EDF79D049}" dt="2020-09-28T01:50:00.620" v="1" actId="1592"/>
        <pc:sldMkLst>
          <pc:docMk/>
          <pc:sldMk cId="2204875236" sldId="337"/>
        </pc:sldMkLst>
      </pc:sldChg>
      <pc:sldChg chg="delCm">
        <pc:chgData name="Bruce Herring" userId="da3c994283af7ec4" providerId="LiveId" clId="{377AAB8C-B13E-4235-9A67-657EDF79D049}" dt="2020-09-28T01:50:07.920" v="2" actId="1592"/>
        <pc:sldMkLst>
          <pc:docMk/>
          <pc:sldMk cId="124529616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374-091C-4EAC-9013-989318D3391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F9D-C010-4D50-AA4F-1F73478D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DBE-FF0F-42D8-A5F1-8B2EB369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6C977-C8FE-41D1-AF90-16363E81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A68E-B80D-44A9-AB07-AA3365EC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C7F9-2C42-4742-81C7-7ED29FB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693E-1B78-4186-848A-116A93A1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FB8C-0EC8-46BF-BC4A-3F8F2B62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A30C-DD62-4165-9D8A-10241712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F1D8-25E1-44D9-AF38-0F3CA007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2EA7-2D20-46DF-8F6D-99CF47B2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466E-55D0-457C-BA73-95F68BA5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82E76-878E-49B1-9643-32A566199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93529-B2D7-4C83-B26F-E5B3D9D3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D20D-6BFC-4148-A73C-4F81654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6317-E98C-4ACA-A9B2-2EF1759E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19F7-A4C9-4F65-806B-35A4E3CB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09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67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205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5" y="1529412"/>
            <a:ext cx="4941999" cy="379612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367" y="162982"/>
            <a:ext cx="5554133" cy="6413503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12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496193" y="6563231"/>
            <a:ext cx="649011" cy="276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567" y="1754718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051" y="1760683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80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453356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/>
          <p:nvPr/>
        </p:nvSpPr>
        <p:spPr>
          <a:xfrm>
            <a:off x="6453200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" y="6595600"/>
            <a:ext cx="562708" cy="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229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167" y="668868"/>
            <a:ext cx="5554133" cy="5907617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2969" y="1704191"/>
            <a:ext cx="4941999" cy="3569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31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03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0801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1182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0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5E56-0524-4BB7-B708-142B7E9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AB19-DF42-4AA7-9C0B-786A75F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8ECD-6323-400A-B98A-9D82267F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302C-3A82-42CA-B495-0F21028A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671B-99E2-4C74-8B9A-9BF279FB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4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814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3468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4" y="1401832"/>
            <a:ext cx="7321551" cy="2852737"/>
          </a:xfrm>
        </p:spPr>
        <p:txBody>
          <a:bodyPr anchor="b">
            <a:noAutofit/>
          </a:bodyPr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4" y="4281553"/>
            <a:ext cx="7321551" cy="150018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20080" y="1401827"/>
            <a:ext cx="3140075" cy="4379912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14716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3" y="40932"/>
            <a:ext cx="11265648" cy="84814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13" y="1179048"/>
            <a:ext cx="11265648" cy="5542429"/>
          </a:xfrm>
        </p:spPr>
        <p:txBody>
          <a:bodyPr/>
          <a:lstStyle>
            <a:lvl1pPr marL="365746" indent="-365746">
              <a:buSzPct val="90000"/>
              <a:buFont typeface="Calibri" panose="020F0502020204030204" pitchFamily="34" charset="0"/>
              <a:buChar char="●"/>
              <a:defRPr sz="2933"/>
            </a:lvl1pPr>
            <a:lvl2pPr marL="853408" indent="-365746">
              <a:buSzPct val="90000"/>
              <a:buFont typeface="Courier New" panose="02070309020205020404" pitchFamily="49" charset="0"/>
              <a:buChar char="o"/>
              <a:defRPr sz="2667"/>
            </a:lvl2pPr>
            <a:lvl3pPr marL="1142958" indent="-228592">
              <a:buFont typeface="Wingdings" panose="05000000000000000000" pitchFamily="2" charset="2"/>
              <a:buChar char="§"/>
              <a:defRPr sz="2133"/>
            </a:lvl3pPr>
            <a:lvl4pPr marL="1600140" indent="-228592">
              <a:buFont typeface="Calibri" panose="020F0502020204030204" pitchFamily="34" charset="0"/>
              <a:buChar char="▫"/>
              <a:defRPr sz="1867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54213" y="920223"/>
            <a:ext cx="11265648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207241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207241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207241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207241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207241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2207241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207241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2207241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2207241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2207241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12207241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2207241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2207241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12207241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12207241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2207241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12207241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12207241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12207241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12207241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12207241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3749040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3749040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3749040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3749040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3749040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3749040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3749040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3749040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3749040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3749040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3749040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3749040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3749040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3749040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3749040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3749040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3749040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3749040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3749040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3749040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3749040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95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03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1_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05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7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3DEF-35C7-4BB5-91B0-71BFBA0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C5B2-F1A2-4B55-BAA5-03DEFFE3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6825-22B0-4628-BC76-CC610D61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D6AC-392B-4BE1-B1A4-67B9C5A0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96DB-6E66-4571-A494-77D2FE10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CE59-3827-4C25-B541-395D064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7B67-13FF-41A7-835E-9CCEE77D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D6D1-7D10-4C48-A96E-88974F9D4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DF65E-45E4-44B0-BC44-55964035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B31A-4D48-45C9-A432-BF6DF7BB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B706-2897-4592-B448-C093CED2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B68-C40F-445B-992F-9EBAB5A1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F77D-542B-48FB-BEEB-51F93438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4ABD-028C-4EAF-AFF3-63E84D16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BBF65-BFB5-49DA-8A04-9EC24E12F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882B8-5BA8-46A3-B633-C9DFA0943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14C35-F5C8-479D-834B-E0560953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292D-14FC-4BA3-B1B2-B8D84CF2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E98D6-E84E-4CE5-AAF8-4FD5DFC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E22-FF67-4CA7-9D26-000765A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F473-843A-4FC8-9A6E-4AC102FD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12C6-A011-446A-9DAF-6365369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56C8-DFCA-46F0-9C5F-05CD27F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5C5E4-5569-4A09-B3A1-9CF703A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C3547-404B-4B86-81A0-296FBEC4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C954-108A-41D3-A2C7-23379670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35FF-53E1-4C58-B056-4346C7B7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E168-DDA9-4EF6-9989-4D2FBBBB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DAAB-4280-43DA-B82D-D558C8160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856F-C575-40AE-841D-59B48BD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C9FD-01E9-40AF-9FA9-20C91449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8BA9-4E2A-44AD-9956-19FA316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D551-50A5-4AD6-BC7F-6CD8025A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DDBDB-DF20-4452-8D5F-686B8EC94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BB51-755D-4789-A179-B248AFBE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58F3-6D6B-448A-88E7-079B55A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4DDD-4B36-4222-AEEB-059D264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4B740-727A-401F-A87C-A673092B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5218-6915-4F95-B170-FA04E9D4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7A1C-F2EC-4DBA-B3B4-64402C36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8E86-5D0B-4450-B49B-A94A51F30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6B0F-34E4-41D9-9E1D-BD8E6E33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455D-41F6-4550-9734-B9F4E9A2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7916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kern="0">
              <a:solidFill>
                <a:srgbClr val="666666"/>
              </a:solidFill>
            </a:endParaRPr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6346100" y="4704592"/>
            <a:ext cx="4942000" cy="90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6346100" y="5754159"/>
            <a:ext cx="4942000" cy="90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99" y="1848981"/>
            <a:ext cx="4942000" cy="271364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415600" y="2007600"/>
            <a:ext cx="5504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19170" lvl="1" indent="-397923" defTabSz="1219170">
              <a:lnSpc>
                <a:spcPct val="115000"/>
              </a:lnSpc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467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467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19170" lvl="1" indent="-397923" defTabSz="1219170">
              <a:lnSpc>
                <a:spcPct val="115000"/>
              </a:lnSpc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467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467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8BCA-C72D-4CE6-8C7D-0E65B0D0CFD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Remember, we use Big-O notation to describe runtime complexity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4728" indent="0">
              <a:buNone/>
            </a:pPr>
            <a:r>
              <a:rPr lang="en-US" dirty="0"/>
              <a:t>List the expected (average) runtime complexity for a randomly distributed array of integers for each of the sorts we have discussed.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1106B2A1-BFB5-478C-A204-9EA3623A278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51277"/>
          <a:ext cx="5932211" cy="5666349"/>
        </p:xfrm>
        <a:graphic>
          <a:graphicData uri="http://schemas.openxmlformats.org/drawingml/2006/table">
            <a:tbl>
              <a:tblPr firstRow="1" bandRow="1"/>
              <a:tblGrid>
                <a:gridCol w="5932211">
                  <a:extLst>
                    <a:ext uri="{9D8B030D-6E8A-4147-A177-3AD203B41FA5}">
                      <a16:colId xmlns:a16="http://schemas.microsoft.com/office/drawing/2014/main" val="3192601637"/>
                    </a:ext>
                  </a:extLst>
                </a:gridCol>
              </a:tblGrid>
              <a:tr h="1888783">
                <a:tc>
                  <a:txBody>
                    <a:bodyPr/>
                    <a:lstStyle/>
                    <a:p>
                      <a:r>
                        <a:rPr lang="en-US" sz="2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insertion_sort</a:t>
                      </a:r>
                    </a:p>
                    <a:p>
                      <a:endParaRPr lang="en-US" sz="2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91798085"/>
                  </a:ext>
                </a:extLst>
              </a:tr>
              <a:tr h="1888783"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bubblesort</a:t>
                      </a:r>
                      <a:endParaRPr lang="en-US" sz="2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41742436"/>
                  </a:ext>
                </a:extLst>
              </a:tr>
              <a:tr h="1888783"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mergesort</a:t>
                      </a:r>
                      <a:endParaRPr lang="en-US" sz="2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4177692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18BC83D-1620-452A-AAF7-B9E7A10439C7}"/>
              </a:ext>
            </a:extLst>
          </p:cNvPr>
          <p:cNvGrpSpPr/>
          <p:nvPr/>
        </p:nvGrpSpPr>
        <p:grpSpPr>
          <a:xfrm>
            <a:off x="415636" y="3039291"/>
            <a:ext cx="4941997" cy="2195861"/>
            <a:chOff x="311725" y="2827820"/>
            <a:chExt cx="3706500" cy="19323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8286DF-D317-40AB-A8EB-6DD12DEC731C}"/>
                </a:ext>
              </a:extLst>
            </p:cNvPr>
            <p:cNvGrpSpPr/>
            <p:nvPr/>
          </p:nvGrpSpPr>
          <p:grpSpPr>
            <a:xfrm>
              <a:off x="311725" y="2827820"/>
              <a:ext cx="3706500" cy="1932300"/>
              <a:chOff x="277700" y="2031390"/>
              <a:chExt cx="3706500" cy="1932300"/>
            </a:xfrm>
          </p:grpSpPr>
          <p:grpSp>
            <p:nvGrpSpPr>
              <p:cNvPr id="11" name="Google Shape;232;p28">
                <a:extLst>
                  <a:ext uri="{FF2B5EF4-FFF2-40B4-BE49-F238E27FC236}">
                    <a16:creationId xmlns:a16="http://schemas.microsoft.com/office/drawing/2014/main" id="{5241A513-CC5C-4847-97B3-83C6C2169401}"/>
                  </a:ext>
                </a:extLst>
              </p:cNvPr>
              <p:cNvGrpSpPr/>
              <p:nvPr/>
            </p:nvGrpSpPr>
            <p:grpSpPr>
              <a:xfrm>
                <a:off x="277700" y="2031390"/>
                <a:ext cx="3706500" cy="1932300"/>
                <a:chOff x="277700" y="1871925"/>
                <a:chExt cx="3706500" cy="1932300"/>
              </a:xfrm>
            </p:grpSpPr>
            <p:sp>
              <p:nvSpPr>
                <p:cNvPr id="21" name="Google Shape;233;p28">
                  <a:extLst>
                    <a:ext uri="{FF2B5EF4-FFF2-40B4-BE49-F238E27FC236}">
                      <a16:creationId xmlns:a16="http://schemas.microsoft.com/office/drawing/2014/main" id="{9684865C-A744-49DD-A87D-A77A7EF76C01}"/>
                    </a:ext>
                  </a:extLst>
                </p:cNvPr>
                <p:cNvSpPr/>
                <p:nvPr/>
              </p:nvSpPr>
              <p:spPr>
                <a:xfrm>
                  <a:off x="277700" y="1871925"/>
                  <a:ext cx="3706500" cy="19323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" name="Google Shape;234;p28">
                  <a:extLst>
                    <a:ext uri="{FF2B5EF4-FFF2-40B4-BE49-F238E27FC236}">
                      <a16:creationId xmlns:a16="http://schemas.microsoft.com/office/drawing/2014/main" id="{552CCED5-1C98-4955-AFFC-18667800F1CB}"/>
                    </a:ext>
                  </a:extLst>
                </p:cNvPr>
                <p:cNvCxnSpPr/>
                <p:nvPr/>
              </p:nvCxnSpPr>
              <p:spPr>
                <a:xfrm>
                  <a:off x="920150" y="2044454"/>
                  <a:ext cx="0" cy="1362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5;p28">
                  <a:extLst>
                    <a:ext uri="{FF2B5EF4-FFF2-40B4-BE49-F238E27FC236}">
                      <a16:creationId xmlns:a16="http://schemas.microsoft.com/office/drawing/2014/main" id="{E444CAB9-B267-4BDA-923D-DF198F201FF0}"/>
                    </a:ext>
                  </a:extLst>
                </p:cNvPr>
                <p:cNvCxnSpPr/>
                <p:nvPr/>
              </p:nvCxnSpPr>
              <p:spPr>
                <a:xfrm>
                  <a:off x="911522" y="3398803"/>
                  <a:ext cx="2596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36;p28">
                  <a:extLst>
                    <a:ext uri="{FF2B5EF4-FFF2-40B4-BE49-F238E27FC236}">
                      <a16:creationId xmlns:a16="http://schemas.microsoft.com/office/drawing/2014/main" id="{A390EE3C-1FDF-4DCE-84C0-9EE22FE67C86}"/>
                    </a:ext>
                  </a:extLst>
                </p:cNvPr>
                <p:cNvSpPr txBox="1"/>
                <p:nvPr/>
              </p:nvSpPr>
              <p:spPr>
                <a:xfrm>
                  <a:off x="1161700" y="3443379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 (number of elements)</a:t>
                  </a:r>
                  <a:endParaRPr sz="1600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" name="Google Shape;237;p28">
                  <a:extLst>
                    <a:ext uri="{FF2B5EF4-FFF2-40B4-BE49-F238E27FC236}">
                      <a16:creationId xmlns:a16="http://schemas.microsoft.com/office/drawing/2014/main" id="{46C44264-10D0-43D2-9334-2B062CA2F259}"/>
                    </a:ext>
                  </a:extLst>
                </p:cNvPr>
                <p:cNvSpPr txBox="1"/>
                <p:nvPr/>
              </p:nvSpPr>
              <p:spPr>
                <a:xfrm rot="-5400000">
                  <a:off x="-41650" y="2586404"/>
                  <a:ext cx="14694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time (number of operations)</a:t>
                  </a:r>
                  <a:endParaRPr sz="1600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2" name="Google Shape;238;p28">
                <a:extLst>
                  <a:ext uri="{FF2B5EF4-FFF2-40B4-BE49-F238E27FC236}">
                    <a16:creationId xmlns:a16="http://schemas.microsoft.com/office/drawing/2014/main" id="{B138AFC7-589C-4498-A0CD-C209DDED7C20}"/>
                  </a:ext>
                </a:extLst>
              </p:cNvPr>
              <p:cNvGrpSpPr/>
              <p:nvPr/>
            </p:nvGrpSpPr>
            <p:grpSpPr>
              <a:xfrm>
                <a:off x="920150" y="2542919"/>
                <a:ext cx="2511675" cy="998100"/>
                <a:chOff x="920150" y="2383454"/>
                <a:chExt cx="2511675" cy="998100"/>
              </a:xfrm>
            </p:grpSpPr>
            <p:cxnSp>
              <p:nvCxnSpPr>
                <p:cNvPr id="19" name="Google Shape;239;p28">
                  <a:extLst>
                    <a:ext uri="{FF2B5EF4-FFF2-40B4-BE49-F238E27FC236}">
                      <a16:creationId xmlns:a16="http://schemas.microsoft.com/office/drawing/2014/main" id="{534B1C28-BDD8-423E-9EF8-778B73C30FF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920150" y="2383454"/>
                  <a:ext cx="1869000" cy="9981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" name="Google Shape;240;p28">
                  <a:extLst>
                    <a:ext uri="{FF2B5EF4-FFF2-40B4-BE49-F238E27FC236}">
                      <a16:creationId xmlns:a16="http://schemas.microsoft.com/office/drawing/2014/main" id="{B9A7029B-C084-4277-913E-8B9DCBDE9C7F}"/>
                    </a:ext>
                  </a:extLst>
                </p:cNvPr>
                <p:cNvSpPr txBox="1"/>
                <p:nvPr/>
              </p:nvSpPr>
              <p:spPr>
                <a:xfrm>
                  <a:off x="2131925" y="2528975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3" name="Google Shape;241;p28">
                <a:extLst>
                  <a:ext uri="{FF2B5EF4-FFF2-40B4-BE49-F238E27FC236}">
                    <a16:creationId xmlns:a16="http://schemas.microsoft.com/office/drawing/2014/main" id="{E128B3D9-E6A2-4657-A9E1-97BEF4CBB059}"/>
                  </a:ext>
                </a:extLst>
              </p:cNvPr>
              <p:cNvGrpSpPr/>
              <p:nvPr/>
            </p:nvGrpSpPr>
            <p:grpSpPr>
              <a:xfrm>
                <a:off x="930375" y="3139471"/>
                <a:ext cx="2886925" cy="393618"/>
                <a:chOff x="930375" y="2768425"/>
                <a:chExt cx="2886925" cy="605100"/>
              </a:xfrm>
            </p:grpSpPr>
            <p:sp>
              <p:nvSpPr>
                <p:cNvPr id="17" name="Google Shape;242;p28">
                  <a:extLst>
                    <a:ext uri="{FF2B5EF4-FFF2-40B4-BE49-F238E27FC236}">
                      <a16:creationId xmlns:a16="http://schemas.microsoft.com/office/drawing/2014/main" id="{EFE37388-F8DB-4FAA-9D2B-75F68EB7739B}"/>
                    </a:ext>
                  </a:extLst>
                </p:cNvPr>
                <p:cNvSpPr/>
                <p:nvPr/>
              </p:nvSpPr>
              <p:spPr>
                <a:xfrm>
                  <a:off x="930375" y="2768425"/>
                  <a:ext cx="2496100" cy="6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44" h="24204" extrusionOk="0">
                      <a:moveTo>
                        <a:pt x="0" y="24204"/>
                      </a:moveTo>
                      <a:cubicBezTo>
                        <a:pt x="7564" y="21027"/>
                        <a:pt x="28743" y="9177"/>
                        <a:pt x="45384" y="5143"/>
                      </a:cubicBezTo>
                      <a:cubicBezTo>
                        <a:pt x="62025" y="1109"/>
                        <a:pt x="90767" y="857"/>
                        <a:pt x="99844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8" name="Google Shape;243;p28">
                  <a:extLst>
                    <a:ext uri="{FF2B5EF4-FFF2-40B4-BE49-F238E27FC236}">
                      <a16:creationId xmlns:a16="http://schemas.microsoft.com/office/drawing/2014/main" id="{D4DDA644-1AE5-4E2C-AB42-61C1F35AED53}"/>
                    </a:ext>
                  </a:extLst>
                </p:cNvPr>
                <p:cNvSpPr txBox="1"/>
                <p:nvPr/>
              </p:nvSpPr>
              <p:spPr>
                <a:xfrm>
                  <a:off x="1695100" y="3005397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O(log</a:t>
                  </a:r>
                  <a:r>
                    <a:rPr lang="en" sz="1600" kern="0" baseline="-2500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4" name="Google Shape;244;p28">
                <a:extLst>
                  <a:ext uri="{FF2B5EF4-FFF2-40B4-BE49-F238E27FC236}">
                    <a16:creationId xmlns:a16="http://schemas.microsoft.com/office/drawing/2014/main" id="{4C522213-72E2-4C6A-92A5-9AC983EA410A}"/>
                  </a:ext>
                </a:extLst>
              </p:cNvPr>
              <p:cNvGrpSpPr/>
              <p:nvPr/>
            </p:nvGrpSpPr>
            <p:grpSpPr>
              <a:xfrm>
                <a:off x="788000" y="2196770"/>
                <a:ext cx="1299900" cy="1342400"/>
                <a:chOff x="788000" y="2189704"/>
                <a:chExt cx="1299900" cy="1342400"/>
              </a:xfrm>
            </p:grpSpPr>
            <p:sp>
              <p:nvSpPr>
                <p:cNvPr id="15" name="Google Shape;245;p28">
                  <a:extLst>
                    <a:ext uri="{FF2B5EF4-FFF2-40B4-BE49-F238E27FC236}">
                      <a16:creationId xmlns:a16="http://schemas.microsoft.com/office/drawing/2014/main" id="{A7378562-4815-4454-B062-C6F1C860C690}"/>
                    </a:ext>
                  </a:extLst>
                </p:cNvPr>
                <p:cNvSpPr/>
                <p:nvPr/>
              </p:nvSpPr>
              <p:spPr>
                <a:xfrm>
                  <a:off x="916695" y="2189704"/>
                  <a:ext cx="777175" cy="134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7" h="53696" extrusionOk="0">
                      <a:moveTo>
                        <a:pt x="0" y="53696"/>
                      </a:moveTo>
                      <a:cubicBezTo>
                        <a:pt x="3910" y="50446"/>
                        <a:pt x="18276" y="43145"/>
                        <a:pt x="23457" y="34196"/>
                      </a:cubicBezTo>
                      <a:cubicBezTo>
                        <a:pt x="28638" y="25247"/>
                        <a:pt x="29815" y="5699"/>
                        <a:pt x="31087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" name="Google Shape;246;p28">
                  <a:extLst>
                    <a:ext uri="{FF2B5EF4-FFF2-40B4-BE49-F238E27FC236}">
                      <a16:creationId xmlns:a16="http://schemas.microsoft.com/office/drawing/2014/main" id="{69C1729A-CA70-4C01-B70F-1C83A3FD5FB7}"/>
                    </a:ext>
                  </a:extLst>
                </p:cNvPr>
                <p:cNvSpPr txBox="1"/>
                <p:nvPr/>
              </p:nvSpPr>
              <p:spPr>
                <a:xfrm>
                  <a:off x="788000" y="2279794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</a:t>
                  </a:r>
                  <a:r>
                    <a:rPr lang="en" sz="1600" kern="0" baseline="3000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DAB7B5-2BEA-48B3-9F64-A61DC5939E08}"/>
                </a:ext>
              </a:extLst>
            </p:cNvPr>
            <p:cNvSpPr/>
            <p:nvPr/>
          </p:nvSpPr>
          <p:spPr>
            <a:xfrm>
              <a:off x="947057" y="3122023"/>
              <a:ext cx="1665514" cy="1221377"/>
            </a:xfrm>
            <a:custGeom>
              <a:avLst/>
              <a:gdLst>
                <a:gd name="connsiteX0" fmla="*/ 0 w 1743892"/>
                <a:gd name="connsiteY0" fmla="*/ 1221377 h 1221377"/>
                <a:gd name="connsiteX1" fmla="*/ 287383 w 1743892"/>
                <a:gd name="connsiteY1" fmla="*/ 1058091 h 1221377"/>
                <a:gd name="connsiteX2" fmla="*/ 724989 w 1743892"/>
                <a:gd name="connsiteY2" fmla="*/ 770708 h 1221377"/>
                <a:gd name="connsiteX3" fmla="*/ 1103812 w 1743892"/>
                <a:gd name="connsiteY3" fmla="*/ 509451 h 1221377"/>
                <a:gd name="connsiteX4" fmla="*/ 1443446 w 1743892"/>
                <a:gd name="connsiteY4" fmla="*/ 248194 h 1221377"/>
                <a:gd name="connsiteX5" fmla="*/ 1743892 w 1743892"/>
                <a:gd name="connsiteY5" fmla="*/ 0 h 122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892" h="1221377">
                  <a:moveTo>
                    <a:pt x="0" y="1221377"/>
                  </a:moveTo>
                  <a:cubicBezTo>
                    <a:pt x="83276" y="1177289"/>
                    <a:pt x="166552" y="1133202"/>
                    <a:pt x="287383" y="1058091"/>
                  </a:cubicBezTo>
                  <a:cubicBezTo>
                    <a:pt x="408215" y="982979"/>
                    <a:pt x="588918" y="862148"/>
                    <a:pt x="724989" y="770708"/>
                  </a:cubicBezTo>
                  <a:cubicBezTo>
                    <a:pt x="861060" y="679268"/>
                    <a:pt x="984069" y="596537"/>
                    <a:pt x="1103812" y="509451"/>
                  </a:cubicBezTo>
                  <a:cubicBezTo>
                    <a:pt x="1223555" y="422365"/>
                    <a:pt x="1336766" y="333102"/>
                    <a:pt x="1443446" y="248194"/>
                  </a:cubicBezTo>
                  <a:cubicBezTo>
                    <a:pt x="1550126" y="163285"/>
                    <a:pt x="1690552" y="39188"/>
                    <a:pt x="1743892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10" name="Google Shape;240;p28">
              <a:extLst>
                <a:ext uri="{FF2B5EF4-FFF2-40B4-BE49-F238E27FC236}">
                  <a16:creationId xmlns:a16="http://schemas.microsoft.com/office/drawing/2014/main" id="{B1F08DFD-E18B-48B0-9FA6-818BF3B1A4A0}"/>
                </a:ext>
              </a:extLst>
            </p:cNvPr>
            <p:cNvSpPr txBox="1"/>
            <p:nvPr/>
          </p:nvSpPr>
          <p:spPr>
            <a:xfrm>
              <a:off x="1618657" y="2977372"/>
              <a:ext cx="12999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O(nlog</a:t>
              </a:r>
              <a:r>
                <a:rPr lang="en" sz="1600" kern="0" baseline="-25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n)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94728" indent="0">
              <a:buNone/>
            </a:pPr>
            <a:r>
              <a:rPr lang="en-US" dirty="0"/>
              <a:t>For each of the sorts on the left, list the expected worst and best run time complexities if they differ from the average. </a:t>
            </a:r>
          </a:p>
          <a:p>
            <a:pPr marL="194728" indent="0">
              <a:buNone/>
            </a:pPr>
            <a:endParaRPr lang="en-US" dirty="0"/>
          </a:p>
          <a:p>
            <a:pPr marL="194728" indent="0">
              <a:buNone/>
            </a:pPr>
            <a:r>
              <a:rPr lang="en-US" dirty="0"/>
              <a:t>Include the circumstances that cause the worst/best runtimes.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6C6A6C9-8C1C-462D-8563-AFD5A8047ADA}"/>
              </a:ext>
            </a:extLst>
          </p:cNvPr>
          <p:cNvGraphicFramePr>
            <a:graphicFrameLocks noGrp="1"/>
          </p:cNvGraphicFramePr>
          <p:nvPr/>
        </p:nvGraphicFramePr>
        <p:xfrm>
          <a:off x="281353" y="385736"/>
          <a:ext cx="5814648" cy="6309336"/>
        </p:xfrm>
        <a:graphic>
          <a:graphicData uri="http://schemas.openxmlformats.org/drawingml/2006/table">
            <a:tbl>
              <a:tblPr firstRow="1" bandRow="1"/>
              <a:tblGrid>
                <a:gridCol w="2907324">
                  <a:extLst>
                    <a:ext uri="{9D8B030D-6E8A-4147-A177-3AD203B41FA5}">
                      <a16:colId xmlns:a16="http://schemas.microsoft.com/office/drawing/2014/main" val="1361473291"/>
                    </a:ext>
                  </a:extLst>
                </a:gridCol>
                <a:gridCol w="2907324">
                  <a:extLst>
                    <a:ext uri="{9D8B030D-6E8A-4147-A177-3AD203B41FA5}">
                      <a16:colId xmlns:a16="http://schemas.microsoft.com/office/drawing/2014/main" val="1220801091"/>
                    </a:ext>
                  </a:extLst>
                </a:gridCol>
              </a:tblGrid>
              <a:tr h="5013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insertion_sort</a:t>
                      </a:r>
                      <a:endParaRPr lang="en-US" sz="2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81358"/>
                  </a:ext>
                </a:extLst>
              </a:tr>
              <a:tr h="1600192">
                <a:tc>
                  <a:txBody>
                    <a:bodyPr/>
                    <a:lstStyle/>
                    <a:p>
                      <a:r>
                        <a:rPr lang="en-US" sz="25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26309940"/>
                  </a:ext>
                </a:extLst>
              </a:tr>
              <a:tr h="5013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bubble_sort</a:t>
                      </a:r>
                      <a:endParaRPr lang="en-US" sz="2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23051"/>
                  </a:ext>
                </a:extLst>
              </a:tr>
              <a:tr h="1600192">
                <a:tc>
                  <a:txBody>
                    <a:bodyPr/>
                    <a:lstStyle/>
                    <a:p>
                      <a:r>
                        <a:rPr lang="en-US" sz="25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15442328"/>
                  </a:ext>
                </a:extLst>
              </a:tr>
              <a:tr h="5013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merges_ort</a:t>
                      </a:r>
                      <a:endParaRPr lang="en-US" sz="2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1727"/>
                  </a:ext>
                </a:extLst>
              </a:tr>
              <a:tr h="1600192">
                <a:tc>
                  <a:txBody>
                    <a:bodyPr/>
                    <a:lstStyle/>
                    <a:p>
                      <a:r>
                        <a:rPr lang="en-US" sz="25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1180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5" y="1529412"/>
            <a:ext cx="4941999" cy="1030909"/>
          </a:xfrm>
        </p:spPr>
        <p:txBody>
          <a:bodyPr/>
          <a:lstStyle/>
          <a:p>
            <a:pPr marL="194728" indent="0">
              <a:buNone/>
            </a:pPr>
            <a:r>
              <a:rPr lang="en-US" dirty="0"/>
              <a:t>Write the code to copy all the data from an array into a new array.</a:t>
            </a:r>
          </a:p>
          <a:p>
            <a:pPr marL="194728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94728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7944BB3-2A62-421A-98E0-A4C49C2C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7" y="2772060"/>
            <a:ext cx="3051240" cy="30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8B5B8-1EFA-4BF5-8F21-E9009B2DA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DDAD29-63B8-4360-9EE8-07AA831D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447129-3A79-4911-865D-A4EF34DBF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94728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93612D-FBBF-4890-9810-F852BBD360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2969" y="1704190"/>
            <a:ext cx="4941999" cy="3904129"/>
          </a:xfrm>
        </p:spPr>
        <p:txBody>
          <a:bodyPr/>
          <a:lstStyle/>
          <a:p>
            <a:pPr marL="194728" indent="0">
              <a:buNone/>
            </a:pPr>
            <a:r>
              <a:rPr lang="en-US" dirty="0"/>
              <a:t>Write the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create_array_from_file</a:t>
            </a:r>
            <a:r>
              <a:rPr lang="en-US" dirty="0"/>
              <a:t> (filename) that will create a new array from data stored in a file. </a:t>
            </a:r>
          </a:p>
          <a:p>
            <a:r>
              <a:rPr lang="en-US" dirty="0"/>
              <a:t>You may assume the file has one entry per line. </a:t>
            </a:r>
          </a:p>
          <a:p>
            <a:r>
              <a:rPr lang="en-US" dirty="0"/>
              <a:t>The first line of the file contains the number of entries in the file.</a:t>
            </a:r>
          </a:p>
          <a:p>
            <a:r>
              <a:rPr lang="en-US" dirty="0"/>
              <a:t>Convert each entry into an int before storing it in the new array.</a:t>
            </a:r>
          </a:p>
          <a:p>
            <a:r>
              <a:rPr lang="en-US" dirty="0"/>
              <a:t>The function must return the newly created array.</a:t>
            </a:r>
          </a:p>
        </p:txBody>
      </p:sp>
    </p:spTree>
    <p:extLst>
      <p:ext uri="{BB962C8B-B14F-4D97-AF65-F5344CB8AC3E}">
        <p14:creationId xmlns:p14="http://schemas.microsoft.com/office/powerpoint/2010/main" val="12452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Ink Free</vt:lpstr>
      <vt:lpstr>Merriweather</vt:lpstr>
      <vt:lpstr>Roboto</vt:lpstr>
      <vt:lpstr>Wingdings</vt:lpstr>
      <vt:lpstr>Office Theme</vt:lpstr>
      <vt:lpstr>Paradigm</vt:lpstr>
      <vt:lpstr>Problem Solving Session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Bruce Herring</dc:creator>
  <cp:lastModifiedBy>Bruce Herring</cp:lastModifiedBy>
  <cp:revision>1</cp:revision>
  <dcterms:created xsi:type="dcterms:W3CDTF">2020-09-28T01:46:50Z</dcterms:created>
  <dcterms:modified xsi:type="dcterms:W3CDTF">2020-09-28T01:50:13Z</dcterms:modified>
</cp:coreProperties>
</file>