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77" r:id="rId3"/>
    <p:sldId id="334" r:id="rId4"/>
    <p:sldId id="335" r:id="rId5"/>
    <p:sldId id="3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by St. Jacques" initials="BJ" lastIdx="8" clrIdx="0">
    <p:extLst>
      <p:ext uri="{19B8F6BF-5375-455C-9EA6-DF929625EA0E}">
        <p15:presenceInfo xmlns:p15="http://schemas.microsoft.com/office/powerpoint/2012/main" userId="f4a78f595efa0b0c" providerId="Windows Live"/>
      </p:ext>
    </p:extLst>
  </p:cmAuthor>
  <p:cmAuthor id="2" name="Bruce Herring" initials="BH" lastIdx="7" clrIdx="1">
    <p:extLst>
      <p:ext uri="{19B8F6BF-5375-455C-9EA6-DF929625EA0E}">
        <p15:presenceInfo xmlns:p15="http://schemas.microsoft.com/office/powerpoint/2012/main" userId="da3c994283af7ec4" providerId="Windows Live"/>
      </p:ext>
    </p:extLst>
  </p:cmAuthor>
  <p:cmAuthor id="3" name="Guest User" initials="GU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3745F-8A70-42FF-97C1-FD5F24503AC2}" v="1" dt="2020-09-28T01:58:31.280"/>
    <p1510:client id="{377AAB8C-B13E-4235-9A67-657EDF79D049}" v="2" dt="2020-09-28T01:49:59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Herring" userId="da3c994283af7ec4" providerId="LiveId" clId="{1173745F-8A70-42FF-97C1-FD5F24503AC2}"/>
    <pc:docChg chg="delSld modSld delMainMaster">
      <pc:chgData name="Bruce Herring" userId="da3c994283af7ec4" providerId="LiveId" clId="{1173745F-8A70-42FF-97C1-FD5F24503AC2}" dt="2020-09-28T01:59:42.443" v="8" actId="208"/>
      <pc:docMkLst>
        <pc:docMk/>
      </pc:docMkLst>
      <pc:sldChg chg="del">
        <pc:chgData name="Bruce Herring" userId="da3c994283af7ec4" providerId="LiveId" clId="{1173745F-8A70-42FF-97C1-FD5F24503AC2}" dt="2020-09-28T01:58:29.712" v="0" actId="47"/>
        <pc:sldMkLst>
          <pc:docMk/>
          <pc:sldMk cId="2721345438" sldId="334"/>
        </pc:sldMkLst>
      </pc:sldChg>
      <pc:sldChg chg="del">
        <pc:chgData name="Bruce Herring" userId="da3c994283af7ec4" providerId="LiveId" clId="{1173745F-8A70-42FF-97C1-FD5F24503AC2}" dt="2020-09-28T01:58:29.712" v="0" actId="47"/>
        <pc:sldMkLst>
          <pc:docMk/>
          <pc:sldMk cId="2103368791" sldId="335"/>
        </pc:sldMkLst>
      </pc:sldChg>
      <pc:sldChg chg="modSp del mod">
        <pc:chgData name="Bruce Herring" userId="da3c994283af7ec4" providerId="LiveId" clId="{1173745F-8A70-42FF-97C1-FD5F24503AC2}" dt="2020-09-28T01:59:42.443" v="8" actId="208"/>
        <pc:sldMkLst>
          <pc:docMk/>
          <pc:sldMk cId="2204875236" sldId="337"/>
        </pc:sldMkLst>
        <pc:spChg chg="mod">
          <ac:chgData name="Bruce Herring" userId="da3c994283af7ec4" providerId="LiveId" clId="{1173745F-8A70-42FF-97C1-FD5F24503AC2}" dt="2020-09-28T01:58:50.659" v="7" actId="1076"/>
          <ac:spMkLst>
            <pc:docMk/>
            <pc:sldMk cId="2204875236" sldId="337"/>
            <ac:spMk id="5" creationId="{FE87BF87-6C0A-4E17-A1D2-D17F8D03D4AF}"/>
          </ac:spMkLst>
        </pc:spChg>
        <pc:spChg chg="mod">
          <ac:chgData name="Bruce Herring" userId="da3c994283af7ec4" providerId="LiveId" clId="{1173745F-8A70-42FF-97C1-FD5F24503AC2}" dt="2020-09-28T01:59:42.443" v="8" actId="208"/>
          <ac:spMkLst>
            <pc:docMk/>
            <pc:sldMk cId="2204875236" sldId="337"/>
            <ac:spMk id="7" creationId="{31DF76F4-E158-4D4D-B15A-EA17A216E16A}"/>
          </ac:spMkLst>
        </pc:spChg>
      </pc:sldChg>
      <pc:sldChg chg="del">
        <pc:chgData name="Bruce Herring" userId="da3c994283af7ec4" providerId="LiveId" clId="{1173745F-8A70-42FF-97C1-FD5F24503AC2}" dt="2020-09-28T01:58:29.712" v="0" actId="47"/>
        <pc:sldMkLst>
          <pc:docMk/>
          <pc:sldMk cId="124529616" sldId="360"/>
        </pc:sldMkLst>
      </pc:sldChg>
      <pc:sldChg chg="del">
        <pc:chgData name="Bruce Herring" userId="da3c994283af7ec4" providerId="LiveId" clId="{1173745F-8A70-42FF-97C1-FD5F24503AC2}" dt="2020-09-28T01:58:29.712" v="0" actId="47"/>
        <pc:sldMkLst>
          <pc:docMk/>
          <pc:sldMk cId="0" sldId="386"/>
        </pc:sldMkLst>
      </pc:sldChg>
      <pc:sldMasterChg chg="del delSldLayout">
        <pc:chgData name="Bruce Herring" userId="da3c994283af7ec4" providerId="LiveId" clId="{1173745F-8A70-42FF-97C1-FD5F24503AC2}" dt="2020-09-28T01:58:29.712" v="0" actId="47"/>
        <pc:sldMasterMkLst>
          <pc:docMk/>
          <pc:sldMasterMk cId="2767916287" sldId="2147483660"/>
        </pc:sldMasterMkLst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328099657" sldId="2147483661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2520120583" sldId="2147483662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1632800681" sldId="2147483663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1156315210" sldId="2147483664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1093038102" sldId="2147483665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1180801588" sldId="2147483666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3701182909" sldId="2147483667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3646053392" sldId="2147483668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1848148167" sldId="2147483669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2873468719" sldId="2147483670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2943147161" sldId="2147483671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2893955853" sldId="2147483672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190103546" sldId="2147483673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216205875" sldId="2147483674"/>
          </pc:sldLayoutMkLst>
        </pc:sldLayoutChg>
        <pc:sldLayoutChg chg="del">
          <pc:chgData name="Bruce Herring" userId="da3c994283af7ec4" providerId="LiveId" clId="{1173745F-8A70-42FF-97C1-FD5F24503AC2}" dt="2020-09-28T01:58:29.712" v="0" actId="47"/>
          <pc:sldLayoutMkLst>
            <pc:docMk/>
            <pc:sldMasterMk cId="2767916287" sldId="2147483660"/>
            <pc:sldLayoutMk cId="4154700364" sldId="2147483675"/>
          </pc:sldLayoutMkLst>
        </pc:sldLayoutChg>
      </pc:sldMasterChg>
    </pc:docChg>
  </pc:docChgLst>
  <pc:docChgLst>
    <pc:chgData name="Bruce Herring" userId="da3c994283af7ec4" providerId="LiveId" clId="{377AAB8C-B13E-4235-9A67-657EDF79D049}"/>
    <pc:docChg chg="custSel modSld">
      <pc:chgData name="Bruce Herring" userId="da3c994283af7ec4" providerId="LiveId" clId="{377AAB8C-B13E-4235-9A67-657EDF79D049}" dt="2020-09-28T01:50:07.920" v="2" actId="1592"/>
      <pc:docMkLst>
        <pc:docMk/>
      </pc:docMkLst>
      <pc:sldChg chg="delCm modCm">
        <pc:chgData name="Bruce Herring" userId="da3c994283af7ec4" providerId="LiveId" clId="{377AAB8C-B13E-4235-9A67-657EDF79D049}" dt="2020-09-28T01:50:00.620" v="1" actId="1592"/>
        <pc:sldMkLst>
          <pc:docMk/>
          <pc:sldMk cId="2204875236" sldId="337"/>
        </pc:sldMkLst>
      </pc:sldChg>
      <pc:sldChg chg="delCm">
        <pc:chgData name="Bruce Herring" userId="da3c994283af7ec4" providerId="LiveId" clId="{377AAB8C-B13E-4235-9A67-657EDF79D049}" dt="2020-09-28T01:50:07.920" v="2" actId="1592"/>
        <pc:sldMkLst>
          <pc:docMk/>
          <pc:sldMk cId="124529616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374-091C-4EAC-9013-989318D3391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F9D-C010-4D50-AA4F-1F73478D1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a66a41f0c_5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a66a41f0c_5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2DBE-FF0F-42D8-A5F1-8B2EB369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6C977-C8FE-41D1-AF90-16363E81F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A68E-B80D-44A9-AB07-AA3365EC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C7F9-2C42-4742-81C7-7ED29FB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693E-1B78-4186-848A-116A93A1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FB8C-0EC8-46BF-BC4A-3F8F2B62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AA30C-DD62-4165-9D8A-10241712A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F1D8-25E1-44D9-AF38-0F3CA007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2EA7-2D20-46DF-8F6D-99CF47B2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466E-55D0-457C-BA73-95F68BA5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82E76-878E-49B1-9643-32A566199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93529-B2D7-4C83-B26F-E5B3D9D3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D20D-6BFC-4148-A73C-4F816544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6317-E98C-4ACA-A9B2-2EF1759E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519F7-A4C9-4F65-806B-35A4E3CB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98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436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67" y="0"/>
            <a:ext cx="5755867" cy="651603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35" y="551276"/>
            <a:ext cx="49420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420567" y="5452867"/>
            <a:ext cx="4942000" cy="1077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5" y="1529412"/>
            <a:ext cx="4941999" cy="379612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367" y="162982"/>
            <a:ext cx="5554133" cy="6413503"/>
          </a:xfrm>
        </p:spPr>
        <p:txBody>
          <a:bodyPr/>
          <a:lstStyle>
            <a:lvl1pPr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49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705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496193" y="6563231"/>
            <a:ext cx="649011" cy="276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E3B8-DF77-4CB3-931D-65B2788C6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5567" y="1754718"/>
            <a:ext cx="5522383" cy="4883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D9AC1-6F21-4836-ABF3-FF7D53E9CF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051" y="1760683"/>
            <a:ext cx="5522383" cy="4883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153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453356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7"/>
          <p:cNvSpPr/>
          <p:nvPr/>
        </p:nvSpPr>
        <p:spPr>
          <a:xfrm>
            <a:off x="6453200" y="0"/>
            <a:ext cx="5755867" cy="651603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" y="6595600"/>
            <a:ext cx="562708" cy="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922967" y="667900"/>
            <a:ext cx="49420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922967" y="5452867"/>
            <a:ext cx="4942000" cy="1077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167" y="668868"/>
            <a:ext cx="5554133" cy="5907617"/>
          </a:xfrm>
        </p:spPr>
        <p:txBody>
          <a:bodyPr/>
          <a:lstStyle>
            <a:lvl1pPr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22969" y="1704191"/>
            <a:ext cx="4941999" cy="356939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414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722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85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5825333"/>
            <a:ext cx="12192000" cy="10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791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5E56-0524-4BB7-B708-142B7E98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AB19-DF42-4AA7-9C0B-786A75FC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8ECD-6323-400A-B98A-9D82267F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302C-3A82-42CA-B495-0F21028A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671B-99E2-4C74-8B9A-9BF279FB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4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5663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6838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485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4" y="1401832"/>
            <a:ext cx="7321551" cy="2852737"/>
          </a:xfrm>
        </p:spPr>
        <p:txBody>
          <a:bodyPr anchor="b">
            <a:noAutofit/>
          </a:bodyPr>
          <a:lstStyle>
            <a:lvl1pPr>
              <a:defRPr sz="9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Day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4" y="4281553"/>
            <a:ext cx="7321551" cy="150018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Week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20080" y="1401827"/>
            <a:ext cx="3140075" cy="4379912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998814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13" y="40932"/>
            <a:ext cx="11265648" cy="84814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13" y="1179048"/>
            <a:ext cx="11265648" cy="5542429"/>
          </a:xfrm>
        </p:spPr>
        <p:txBody>
          <a:bodyPr/>
          <a:lstStyle>
            <a:lvl1pPr marL="365746" indent="-365746">
              <a:buSzPct val="90000"/>
              <a:buFont typeface="Calibri" panose="020F0502020204030204" pitchFamily="34" charset="0"/>
              <a:buChar char="●"/>
              <a:defRPr sz="2933"/>
            </a:lvl1pPr>
            <a:lvl2pPr marL="853408" indent="-365746">
              <a:buSzPct val="90000"/>
              <a:buFont typeface="Courier New" panose="02070309020205020404" pitchFamily="49" charset="0"/>
              <a:buChar char="o"/>
              <a:defRPr sz="2667"/>
            </a:lvl2pPr>
            <a:lvl3pPr marL="1142958" indent="-228592">
              <a:buFont typeface="Wingdings" panose="05000000000000000000" pitchFamily="2" charset="2"/>
              <a:buChar char="§"/>
              <a:defRPr sz="2133"/>
            </a:lvl3pPr>
            <a:lvl4pPr marL="1600140" indent="-228592">
              <a:buFont typeface="Calibri" panose="020F0502020204030204" pitchFamily="34" charset="0"/>
              <a:buChar char="▫"/>
              <a:defRPr sz="1867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54213" y="920223"/>
            <a:ext cx="11265648" cy="0"/>
          </a:xfrm>
          <a:prstGeom prst="line">
            <a:avLst/>
          </a:prstGeom>
          <a:ln w="63500" cmpd="thickThin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207241" y="200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207241" y="29197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2207241" y="59126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2207241" y="889072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2207241" y="117904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2207241" y="150448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207241" y="1821524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12207241" y="213839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12207241" y="2455436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12207241" y="276336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12207241" y="307835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2207241" y="3379253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2207241" y="367836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12207241" y="397572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12207241" y="428320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12207241" y="458232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12207241" y="489061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12207241" y="521563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12207241" y="553145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12207241" y="583057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12207241" y="612238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-3749040" y="2001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5"/>
          </p:nvPr>
        </p:nvSpPr>
        <p:spPr>
          <a:xfrm>
            <a:off x="-3749040" y="291975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6"/>
          </p:nvPr>
        </p:nvSpPr>
        <p:spPr>
          <a:xfrm>
            <a:off x="-3749040" y="591269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-3749040" y="889072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-3749040" y="117904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-3749040" y="1504487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-3749040" y="1821524"/>
            <a:ext cx="3749040" cy="548640"/>
          </a:xfrm>
        </p:spPr>
        <p:txBody>
          <a:bodyPr>
            <a:noAutofit/>
          </a:bodyPr>
          <a:lstStyle>
            <a:lvl1pPr marL="0" indent="0" algn="l">
              <a:buNone/>
              <a:defRPr sz="300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-3749040" y="2138399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-3749040" y="2455436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3"/>
          </p:nvPr>
        </p:nvSpPr>
        <p:spPr>
          <a:xfrm>
            <a:off x="-3749040" y="2763367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-3749040" y="3078357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-3749040" y="3379253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-3749040" y="3678369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-3749040" y="397572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-3749040" y="4283205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-3749040" y="458232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-3749040" y="489061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-3749040" y="5215639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-3749040" y="5531455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-3749040" y="5830571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-3749040" y="6122385"/>
            <a:ext cx="3749040" cy="54864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7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2" dur="1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2" dur="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4" dur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1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1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iterate type="lt">
                                    <p:tmPct val="47368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2" dur="1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0" dur="1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6" dur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4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0" dur="1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6" dur="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2" dur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8" dur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4" dur="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4" dur="1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presetID="59" presetClass="entr" dur="1" fill="hold">
                          <p:stCondLst>
                            <p:cond delay="9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47368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5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487233" y="879600"/>
            <a:ext cx="14180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3"/>
          <p:cNvSpPr/>
          <p:nvPr/>
        </p:nvSpPr>
        <p:spPr>
          <a:xfrm rot="10800000">
            <a:off x="586033" y="879600"/>
            <a:ext cx="13192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3"/>
          <p:cNvSpPr/>
          <p:nvPr/>
        </p:nvSpPr>
        <p:spPr>
          <a:xfrm>
            <a:off x="487233" y="0"/>
            <a:ext cx="1418000" cy="10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273300" y="96467"/>
            <a:ext cx="8648000" cy="11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273300" y="1232467"/>
            <a:ext cx="8648000" cy="1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33">
                <a:solidFill>
                  <a:schemeClr val="dk2"/>
                </a:solidFill>
              </a:defRPr>
            </a:lvl1pPr>
            <a:lvl2pPr marL="121917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2pPr>
            <a:lvl3pPr marL="1828754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3pPr>
            <a:lvl4pPr marL="2438339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4pPr>
            <a:lvl5pPr marL="3047924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5pPr>
            <a:lvl6pPr marL="3657509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6pPr>
            <a:lvl7pPr marL="4267093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7pPr>
            <a:lvl8pPr marL="4876678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8pPr>
            <a:lvl9pPr marL="5486263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47300" y="2294100"/>
            <a:ext cx="3081600" cy="2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3273300" y="2684167"/>
            <a:ext cx="8648000" cy="3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487230" y="227233"/>
            <a:ext cx="1417999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215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1_Custom layou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487233" y="879600"/>
            <a:ext cx="14180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3"/>
          <p:cNvSpPr/>
          <p:nvPr/>
        </p:nvSpPr>
        <p:spPr>
          <a:xfrm rot="10800000">
            <a:off x="586033" y="879600"/>
            <a:ext cx="1319200" cy="914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3"/>
          <p:cNvSpPr/>
          <p:nvPr/>
        </p:nvSpPr>
        <p:spPr>
          <a:xfrm>
            <a:off x="487233" y="0"/>
            <a:ext cx="1418000" cy="10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273300" y="96467"/>
            <a:ext cx="8648000" cy="11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273300" y="1232467"/>
            <a:ext cx="8648000" cy="1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2133">
                <a:solidFill>
                  <a:schemeClr val="dk2"/>
                </a:solidFill>
              </a:defRPr>
            </a:lvl1pPr>
            <a:lvl2pPr marL="121917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2pPr>
            <a:lvl3pPr marL="1828754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3pPr>
            <a:lvl4pPr marL="2438339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4pPr>
            <a:lvl5pPr marL="3047924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5pPr>
            <a:lvl6pPr marL="3657509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6pPr>
            <a:lvl7pPr marL="4267093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867">
                <a:solidFill>
                  <a:schemeClr val="dk2"/>
                </a:solidFill>
              </a:defRPr>
            </a:lvl7pPr>
            <a:lvl8pPr marL="4876678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867">
                <a:solidFill>
                  <a:schemeClr val="dk2"/>
                </a:solidFill>
              </a:defRPr>
            </a:lvl8pPr>
            <a:lvl9pPr marL="5486263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100"/>
              <a:buChar char="■"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47300" y="2294100"/>
            <a:ext cx="3081600" cy="2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3273300" y="2684167"/>
            <a:ext cx="8648000" cy="3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487230" y="227233"/>
            <a:ext cx="1417999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41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3DEF-35C7-4BB5-91B0-71BFBA0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0C5B2-F1A2-4B55-BAA5-03DEFFE3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6825-22B0-4628-BC76-CC610D61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D6AC-392B-4BE1-B1A4-67B9C5A0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96DB-6E66-4571-A494-77D2FE10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CE59-3827-4C25-B541-395D064C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7B67-13FF-41A7-835E-9CCEE77D6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BD6D1-7D10-4C48-A96E-88974F9D4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DF65E-45E4-44B0-BC44-55964035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EB31A-4D48-45C9-A432-BF6DF7BB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6B706-2897-4592-B448-C093CED2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FB68-C40F-445B-992F-9EBAB5A1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F77D-542B-48FB-BEEB-51F93438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24ABD-028C-4EAF-AFF3-63E84D16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BBF65-BFB5-49DA-8A04-9EC24E12F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882B8-5BA8-46A3-B633-C9DFA0943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14C35-F5C8-479D-834B-E0560953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0292D-14FC-4BA3-B1B2-B8D84CF2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E98D6-E84E-4CE5-AAF8-4FD5DFC7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3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E22-FF67-4CA7-9D26-000765A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0F473-843A-4FC8-9A6E-4AC102FD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B12C6-A011-446A-9DAF-63653690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F56C8-DFCA-46F0-9C5F-05CD27F4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5C5E4-5569-4A09-B3A1-9CF703AD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C3547-404B-4B86-81A0-296FBEC4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AC954-108A-41D3-A2C7-23379670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35FF-53E1-4C58-B056-4346C7B7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E168-DDA9-4EF6-9989-4D2FBBBB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DAAB-4280-43DA-B82D-D558C8160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7856F-C575-40AE-841D-59B48BDB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9C9FD-01E9-40AF-9FA9-20C91449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08BA9-4E2A-44AD-9956-19FA316E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D551-50A5-4AD6-BC7F-6CD8025A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DDBDB-DF20-4452-8D5F-686B8EC94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BB51-755D-4789-A179-B248AFBE8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858F3-6D6B-448A-88E7-079B55A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4DDD-4B36-4222-AEEB-059D264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4B740-727A-401F-A87C-A673092B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65218-6915-4F95-B170-FA04E9D4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7A1C-F2EC-4DBA-B3B4-64402C36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8E86-5D0B-4450-B49B-A94A51F30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FDA4-2B54-43E4-BAC4-C219DF28ED0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6B0F-34E4-41D9-9E1D-BD8E6E33E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455D-41F6-4550-9734-B9F4E9A2E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0BAE-F889-43A4-BB0E-0E98C64A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38624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Problem Solving Session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kern="0">
              <a:solidFill>
                <a:srgbClr val="666666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body" idx="4294967295"/>
          </p:nvPr>
        </p:nvSpPr>
        <p:spPr>
          <a:xfrm>
            <a:off x="6346100" y="4704592"/>
            <a:ext cx="4942000" cy="907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4294967295"/>
          </p:nvPr>
        </p:nvSpPr>
        <p:spPr>
          <a:xfrm>
            <a:off x="6346100" y="5754159"/>
            <a:ext cx="4942000" cy="9076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099" y="1848981"/>
            <a:ext cx="4942000" cy="2713643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3" name="Google Shape;323;p35"/>
          <p:cNvSpPr txBox="1"/>
          <p:nvPr/>
        </p:nvSpPr>
        <p:spPr>
          <a:xfrm>
            <a:off x="415600" y="2007600"/>
            <a:ext cx="5504000" cy="4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 defTabSz="1219170">
              <a:lnSpc>
                <a:spcPct val="115000"/>
              </a:lnSpc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733" b="1" i="1" ker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733" b="1" i="1" ker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733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14856" defTabSz="1219170">
              <a:lnSpc>
                <a:spcPct val="115000"/>
              </a:lnSpc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733" b="1" i="1" ker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33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14856" defTabSz="1219170">
              <a:lnSpc>
                <a:spcPct val="115000"/>
              </a:lnSpc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733" b="1" i="1" ker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733" b="1" i="1" ker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33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19170" lvl="1" indent="-397923" defTabSz="1219170">
              <a:lnSpc>
                <a:spcPct val="115000"/>
              </a:lnSpc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467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467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19170" lvl="1" indent="-397923" defTabSz="1219170">
              <a:lnSpc>
                <a:spcPct val="115000"/>
              </a:lnSpc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467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467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14856" defTabSz="1219170">
              <a:lnSpc>
                <a:spcPct val="115000"/>
              </a:lnSpc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733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14856" defTabSz="1219170">
              <a:lnSpc>
                <a:spcPct val="115000"/>
              </a:lnSpc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733" ker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733" ker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0C96-A31C-41EC-A3F4-866AF87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D63D6-D18E-4E55-B1C6-4E80ED42A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>
              <a:solidFill>
                <a:srgbClr val="666666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A354C0-7E35-4DC8-A1A8-CC4B5276E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5" y="1529411"/>
            <a:ext cx="4941999" cy="3169757"/>
          </a:xfrm>
        </p:spPr>
        <p:txBody>
          <a:bodyPr/>
          <a:lstStyle/>
          <a:p>
            <a:pPr marL="194728" indent="0">
              <a:buNone/>
            </a:pPr>
            <a:r>
              <a:rPr lang="en-US" dirty="0"/>
              <a:t>List the complexities for all the sorts we have written so far.</a:t>
            </a:r>
          </a:p>
          <a:p>
            <a:r>
              <a:rPr lang="en-US" dirty="0"/>
              <a:t>Use Big-O notation</a:t>
            </a:r>
          </a:p>
          <a:p>
            <a:r>
              <a:rPr lang="en-US" dirty="0"/>
              <a:t>You do not need to list best/worst complexities if they are the same as the average case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A611CD2F-3873-48A3-8997-2F8E0C888A4C}"/>
              </a:ext>
            </a:extLst>
          </p:cNvPr>
          <p:cNvGraphicFramePr>
            <a:graphicFrameLocks noGrp="1"/>
          </p:cNvGraphicFramePr>
          <p:nvPr/>
        </p:nvGraphicFramePr>
        <p:xfrm>
          <a:off x="6096001" y="551275"/>
          <a:ext cx="5932212" cy="5795552"/>
        </p:xfrm>
        <a:graphic>
          <a:graphicData uri="http://schemas.openxmlformats.org/drawingml/2006/table">
            <a:tbl>
              <a:tblPr firstRow="1" bandRow="1"/>
              <a:tblGrid>
                <a:gridCol w="1977404">
                  <a:extLst>
                    <a:ext uri="{9D8B030D-6E8A-4147-A177-3AD203B41FA5}">
                      <a16:colId xmlns:a16="http://schemas.microsoft.com/office/drawing/2014/main" val="984168504"/>
                    </a:ext>
                  </a:extLst>
                </a:gridCol>
                <a:gridCol w="1977404">
                  <a:extLst>
                    <a:ext uri="{9D8B030D-6E8A-4147-A177-3AD203B41FA5}">
                      <a16:colId xmlns:a16="http://schemas.microsoft.com/office/drawing/2014/main" val="1104360935"/>
                    </a:ext>
                  </a:extLst>
                </a:gridCol>
                <a:gridCol w="1977404">
                  <a:extLst>
                    <a:ext uri="{9D8B030D-6E8A-4147-A177-3AD203B41FA5}">
                      <a16:colId xmlns:a16="http://schemas.microsoft.com/office/drawing/2014/main" val="767169076"/>
                    </a:ext>
                  </a:extLst>
                </a:gridCol>
              </a:tblGrid>
              <a:tr h="447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insertion sort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53425"/>
                  </a:ext>
                </a:extLst>
              </a:tr>
              <a:tr h="1001848">
                <a:tc>
                  <a:txBody>
                    <a:bodyPr/>
                    <a:lstStyle/>
                    <a:p>
                      <a:r>
                        <a:rPr lang="en-US" sz="1700" dirty="0"/>
                        <a:t>Best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Average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Worst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00133733"/>
                  </a:ext>
                </a:extLst>
              </a:tr>
              <a:tr h="447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bubble sort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43666"/>
                  </a:ext>
                </a:extLst>
              </a:tr>
              <a:tr h="1001848">
                <a:tc>
                  <a:txBody>
                    <a:bodyPr/>
                    <a:lstStyle/>
                    <a:p>
                      <a:r>
                        <a:rPr lang="en-US" sz="1700" dirty="0"/>
                        <a:t>Best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Average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Worst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44336633"/>
                  </a:ext>
                </a:extLst>
              </a:tr>
              <a:tr h="447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 sort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61867"/>
                  </a:ext>
                </a:extLst>
              </a:tr>
              <a:tr h="1001848">
                <a:tc>
                  <a:txBody>
                    <a:bodyPr/>
                    <a:lstStyle/>
                    <a:p>
                      <a:r>
                        <a:rPr lang="en-US" sz="1700" dirty="0"/>
                        <a:t>Best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Average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Worst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73603184"/>
                  </a:ext>
                </a:extLst>
              </a:tr>
              <a:tr h="447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62223"/>
                  </a:ext>
                </a:extLst>
              </a:tr>
              <a:tr h="1001848">
                <a:tc>
                  <a:txBody>
                    <a:bodyPr/>
                    <a:lstStyle/>
                    <a:p>
                      <a:r>
                        <a:rPr lang="en-US" sz="1700" dirty="0"/>
                        <a:t>Best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Average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Worst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74060465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D6F06915-7648-4CBC-A8FE-96BAE8E8AF38}"/>
              </a:ext>
            </a:extLst>
          </p:cNvPr>
          <p:cNvGrpSpPr/>
          <p:nvPr/>
        </p:nvGrpSpPr>
        <p:grpSpPr>
          <a:xfrm>
            <a:off x="415633" y="3770427"/>
            <a:ext cx="4942000" cy="2576400"/>
            <a:chOff x="311725" y="2827820"/>
            <a:chExt cx="3706500" cy="19323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A096B4-9B1E-4890-8440-3C579A982AA9}"/>
                </a:ext>
              </a:extLst>
            </p:cNvPr>
            <p:cNvGrpSpPr/>
            <p:nvPr/>
          </p:nvGrpSpPr>
          <p:grpSpPr>
            <a:xfrm>
              <a:off x="311725" y="2827820"/>
              <a:ext cx="3706500" cy="1932300"/>
              <a:chOff x="277700" y="2031390"/>
              <a:chExt cx="3706500" cy="1932300"/>
            </a:xfrm>
          </p:grpSpPr>
          <p:grpSp>
            <p:nvGrpSpPr>
              <p:cNvPr id="8" name="Google Shape;232;p28">
                <a:extLst>
                  <a:ext uri="{FF2B5EF4-FFF2-40B4-BE49-F238E27FC236}">
                    <a16:creationId xmlns:a16="http://schemas.microsoft.com/office/drawing/2014/main" id="{9BAC95B8-0050-4EA1-ADD7-F70DBEEF01E9}"/>
                  </a:ext>
                </a:extLst>
              </p:cNvPr>
              <p:cNvGrpSpPr/>
              <p:nvPr/>
            </p:nvGrpSpPr>
            <p:grpSpPr>
              <a:xfrm>
                <a:off x="277700" y="2031390"/>
                <a:ext cx="3706500" cy="1932300"/>
                <a:chOff x="277700" y="1871925"/>
                <a:chExt cx="3706500" cy="1932300"/>
              </a:xfrm>
            </p:grpSpPr>
            <p:sp>
              <p:nvSpPr>
                <p:cNvPr id="18" name="Google Shape;233;p28">
                  <a:extLst>
                    <a:ext uri="{FF2B5EF4-FFF2-40B4-BE49-F238E27FC236}">
                      <a16:creationId xmlns:a16="http://schemas.microsoft.com/office/drawing/2014/main" id="{C36A9C9D-479D-4A21-98DF-4F16BF422665}"/>
                    </a:ext>
                  </a:extLst>
                </p:cNvPr>
                <p:cNvSpPr/>
                <p:nvPr/>
              </p:nvSpPr>
              <p:spPr>
                <a:xfrm>
                  <a:off x="277700" y="1871925"/>
                  <a:ext cx="3706500" cy="19323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" name="Google Shape;234;p28">
                  <a:extLst>
                    <a:ext uri="{FF2B5EF4-FFF2-40B4-BE49-F238E27FC236}">
                      <a16:creationId xmlns:a16="http://schemas.microsoft.com/office/drawing/2014/main" id="{1EF71E93-05C2-438A-BDE3-F73858796062}"/>
                    </a:ext>
                  </a:extLst>
                </p:cNvPr>
                <p:cNvCxnSpPr/>
                <p:nvPr/>
              </p:nvCxnSpPr>
              <p:spPr>
                <a:xfrm>
                  <a:off x="920150" y="2044454"/>
                  <a:ext cx="0" cy="1362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35;p28">
                  <a:extLst>
                    <a:ext uri="{FF2B5EF4-FFF2-40B4-BE49-F238E27FC236}">
                      <a16:creationId xmlns:a16="http://schemas.microsoft.com/office/drawing/2014/main" id="{F74F9775-E077-48B8-9CC7-EEF780BB182F}"/>
                    </a:ext>
                  </a:extLst>
                </p:cNvPr>
                <p:cNvCxnSpPr/>
                <p:nvPr/>
              </p:nvCxnSpPr>
              <p:spPr>
                <a:xfrm>
                  <a:off x="911522" y="3398803"/>
                  <a:ext cx="2596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1" name="Google Shape;236;p28">
                  <a:extLst>
                    <a:ext uri="{FF2B5EF4-FFF2-40B4-BE49-F238E27FC236}">
                      <a16:creationId xmlns:a16="http://schemas.microsoft.com/office/drawing/2014/main" id="{385B3A3D-DFFB-4592-B270-5930564B5A4E}"/>
                    </a:ext>
                  </a:extLst>
                </p:cNvPr>
                <p:cNvSpPr txBox="1"/>
                <p:nvPr/>
              </p:nvSpPr>
              <p:spPr>
                <a:xfrm>
                  <a:off x="1161700" y="3443379"/>
                  <a:ext cx="21222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 defTabSz="1219170">
                    <a:buClr>
                      <a:srgbClr val="000000"/>
                    </a:buClr>
                  </a:pPr>
                  <a:r>
                    <a:rPr lang="en" sz="1600" kern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 (number of elements)</a:t>
                  </a:r>
                  <a:endParaRPr sz="1600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2" name="Google Shape;237;p28">
                  <a:extLst>
                    <a:ext uri="{FF2B5EF4-FFF2-40B4-BE49-F238E27FC236}">
                      <a16:creationId xmlns:a16="http://schemas.microsoft.com/office/drawing/2014/main" id="{4F8CC62C-CAB6-46E0-A576-B20D37FCAAA0}"/>
                    </a:ext>
                  </a:extLst>
                </p:cNvPr>
                <p:cNvSpPr txBox="1"/>
                <p:nvPr/>
              </p:nvSpPr>
              <p:spPr>
                <a:xfrm rot="-5400000">
                  <a:off x="-41650" y="2586404"/>
                  <a:ext cx="14694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 defTabSz="1219170">
                    <a:buClr>
                      <a:srgbClr val="000000"/>
                    </a:buClr>
                  </a:pPr>
                  <a:r>
                    <a:rPr lang="en" sz="1600" kern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time (number of operations)</a:t>
                  </a:r>
                  <a:endParaRPr sz="1600" ker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9" name="Google Shape;238;p28">
                <a:extLst>
                  <a:ext uri="{FF2B5EF4-FFF2-40B4-BE49-F238E27FC236}">
                    <a16:creationId xmlns:a16="http://schemas.microsoft.com/office/drawing/2014/main" id="{16F52D95-9A57-4714-9B8A-6DD9BBC55214}"/>
                  </a:ext>
                </a:extLst>
              </p:cNvPr>
              <p:cNvGrpSpPr/>
              <p:nvPr/>
            </p:nvGrpSpPr>
            <p:grpSpPr>
              <a:xfrm>
                <a:off x="920150" y="2542919"/>
                <a:ext cx="2511675" cy="998100"/>
                <a:chOff x="920150" y="2383454"/>
                <a:chExt cx="2511675" cy="998100"/>
              </a:xfrm>
            </p:grpSpPr>
            <p:cxnSp>
              <p:nvCxnSpPr>
                <p:cNvPr id="16" name="Google Shape;239;p28">
                  <a:extLst>
                    <a:ext uri="{FF2B5EF4-FFF2-40B4-BE49-F238E27FC236}">
                      <a16:creationId xmlns:a16="http://schemas.microsoft.com/office/drawing/2014/main" id="{A37C1C46-AF93-456E-B731-D82CF629ACEB}"/>
                    </a:ext>
                  </a:extLst>
                </p:cNvPr>
                <p:cNvCxnSpPr/>
                <p:nvPr/>
              </p:nvCxnSpPr>
              <p:spPr>
                <a:xfrm rot="10800000" flipH="1">
                  <a:off x="920150" y="2383454"/>
                  <a:ext cx="1869000" cy="9981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" name="Google Shape;240;p28">
                  <a:extLst>
                    <a:ext uri="{FF2B5EF4-FFF2-40B4-BE49-F238E27FC236}">
                      <a16:creationId xmlns:a16="http://schemas.microsoft.com/office/drawing/2014/main" id="{866DC204-03D5-499F-95FF-5C6174069609}"/>
                    </a:ext>
                  </a:extLst>
                </p:cNvPr>
                <p:cNvSpPr txBox="1"/>
                <p:nvPr/>
              </p:nvSpPr>
              <p:spPr>
                <a:xfrm>
                  <a:off x="2131925" y="2528975"/>
                  <a:ext cx="12999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 defTabSz="1219170">
                    <a:buClr>
                      <a:srgbClr val="000000"/>
                    </a:buClr>
                  </a:pPr>
                  <a:r>
                    <a:rPr lang="en" sz="1600" kern="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O(n)</a:t>
                  </a:r>
                  <a:endParaRPr sz="1600" kern="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0" name="Google Shape;241;p28">
                <a:extLst>
                  <a:ext uri="{FF2B5EF4-FFF2-40B4-BE49-F238E27FC236}">
                    <a16:creationId xmlns:a16="http://schemas.microsoft.com/office/drawing/2014/main" id="{569CD3AE-527F-4D68-AACD-7A3FEB790706}"/>
                  </a:ext>
                </a:extLst>
              </p:cNvPr>
              <p:cNvGrpSpPr/>
              <p:nvPr/>
            </p:nvGrpSpPr>
            <p:grpSpPr>
              <a:xfrm>
                <a:off x="930375" y="3139471"/>
                <a:ext cx="2886925" cy="393618"/>
                <a:chOff x="930375" y="2768425"/>
                <a:chExt cx="2886925" cy="605100"/>
              </a:xfrm>
            </p:grpSpPr>
            <p:sp>
              <p:nvSpPr>
                <p:cNvPr id="14" name="Google Shape;242;p28">
                  <a:extLst>
                    <a:ext uri="{FF2B5EF4-FFF2-40B4-BE49-F238E27FC236}">
                      <a16:creationId xmlns:a16="http://schemas.microsoft.com/office/drawing/2014/main" id="{1032D9C2-29D7-4E45-8C81-031C509ADFF2}"/>
                    </a:ext>
                  </a:extLst>
                </p:cNvPr>
                <p:cNvSpPr/>
                <p:nvPr/>
              </p:nvSpPr>
              <p:spPr>
                <a:xfrm>
                  <a:off x="930375" y="2768425"/>
                  <a:ext cx="2496100" cy="6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44" h="24204" extrusionOk="0">
                      <a:moveTo>
                        <a:pt x="0" y="24204"/>
                      </a:moveTo>
                      <a:cubicBezTo>
                        <a:pt x="7564" y="21027"/>
                        <a:pt x="28743" y="9177"/>
                        <a:pt x="45384" y="5143"/>
                      </a:cubicBezTo>
                      <a:cubicBezTo>
                        <a:pt x="62025" y="1109"/>
                        <a:pt x="90767" y="857"/>
                        <a:pt x="99844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" name="Google Shape;243;p28">
                  <a:extLst>
                    <a:ext uri="{FF2B5EF4-FFF2-40B4-BE49-F238E27FC236}">
                      <a16:creationId xmlns:a16="http://schemas.microsoft.com/office/drawing/2014/main" id="{C5A9F3B7-AFB9-4D37-9B6A-444BA98078FF}"/>
                    </a:ext>
                  </a:extLst>
                </p:cNvPr>
                <p:cNvSpPr txBox="1"/>
                <p:nvPr/>
              </p:nvSpPr>
              <p:spPr>
                <a:xfrm>
                  <a:off x="1695100" y="3005397"/>
                  <a:ext cx="21222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 defTabSz="1219170">
                    <a:buClr>
                      <a:srgbClr val="000000"/>
                    </a:buClr>
                  </a:pPr>
                  <a:r>
                    <a:rPr lang="en" sz="1600" kern="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O(log</a:t>
                  </a:r>
                  <a:r>
                    <a:rPr lang="en" sz="1600" kern="0" baseline="-2500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2</a:t>
                  </a:r>
                  <a:r>
                    <a:rPr lang="en" sz="1600" kern="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n)</a:t>
                  </a:r>
                  <a:endParaRPr sz="1600" kern="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1" name="Google Shape;244;p28">
                <a:extLst>
                  <a:ext uri="{FF2B5EF4-FFF2-40B4-BE49-F238E27FC236}">
                    <a16:creationId xmlns:a16="http://schemas.microsoft.com/office/drawing/2014/main" id="{544E0D6E-F6F3-415E-B0B5-16A748B33459}"/>
                  </a:ext>
                </a:extLst>
              </p:cNvPr>
              <p:cNvGrpSpPr/>
              <p:nvPr/>
            </p:nvGrpSpPr>
            <p:grpSpPr>
              <a:xfrm>
                <a:off x="788000" y="2196770"/>
                <a:ext cx="1299900" cy="1342400"/>
                <a:chOff x="788000" y="2189704"/>
                <a:chExt cx="1299900" cy="1342400"/>
              </a:xfrm>
            </p:grpSpPr>
            <p:sp>
              <p:nvSpPr>
                <p:cNvPr id="12" name="Google Shape;245;p28">
                  <a:extLst>
                    <a:ext uri="{FF2B5EF4-FFF2-40B4-BE49-F238E27FC236}">
                      <a16:creationId xmlns:a16="http://schemas.microsoft.com/office/drawing/2014/main" id="{C0E0C79C-963B-4790-837B-BFA0217C3579}"/>
                    </a:ext>
                  </a:extLst>
                </p:cNvPr>
                <p:cNvSpPr/>
                <p:nvPr/>
              </p:nvSpPr>
              <p:spPr>
                <a:xfrm>
                  <a:off x="916695" y="2189704"/>
                  <a:ext cx="777175" cy="134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7" h="53696" extrusionOk="0">
                      <a:moveTo>
                        <a:pt x="0" y="53696"/>
                      </a:moveTo>
                      <a:cubicBezTo>
                        <a:pt x="3910" y="50446"/>
                        <a:pt x="18276" y="43145"/>
                        <a:pt x="23457" y="34196"/>
                      </a:cubicBezTo>
                      <a:cubicBezTo>
                        <a:pt x="28638" y="25247"/>
                        <a:pt x="29815" y="5699"/>
                        <a:pt x="31087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99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" name="Google Shape;246;p28">
                  <a:extLst>
                    <a:ext uri="{FF2B5EF4-FFF2-40B4-BE49-F238E27FC236}">
                      <a16:creationId xmlns:a16="http://schemas.microsoft.com/office/drawing/2014/main" id="{9D62BDDA-6BE6-44A6-BF70-D81CC7C23042}"/>
                    </a:ext>
                  </a:extLst>
                </p:cNvPr>
                <p:cNvSpPr txBox="1"/>
                <p:nvPr/>
              </p:nvSpPr>
              <p:spPr>
                <a:xfrm>
                  <a:off x="788000" y="2279794"/>
                  <a:ext cx="1299900" cy="189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 defTabSz="1219170">
                    <a:buClr>
                      <a:srgbClr val="000000"/>
                    </a:buClr>
                  </a:pPr>
                  <a:r>
                    <a:rPr lang="en" sz="1600" kern="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O(n</a:t>
                  </a:r>
                  <a:r>
                    <a:rPr lang="en" sz="1600" kern="0" baseline="3000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2</a:t>
                  </a:r>
                  <a:r>
                    <a:rPr lang="en" sz="1600" kern="0" dirty="0">
                      <a:solidFill>
                        <a:srgbClr val="0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)</a:t>
                  </a:r>
                  <a:endParaRPr sz="1600" kern="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D74729D-68D4-4A6C-8949-9AF57EEC7E55}"/>
                </a:ext>
              </a:extLst>
            </p:cNvPr>
            <p:cNvSpPr/>
            <p:nvPr/>
          </p:nvSpPr>
          <p:spPr>
            <a:xfrm>
              <a:off x="947057" y="3122023"/>
              <a:ext cx="1665514" cy="1221377"/>
            </a:xfrm>
            <a:custGeom>
              <a:avLst/>
              <a:gdLst>
                <a:gd name="connsiteX0" fmla="*/ 0 w 1743892"/>
                <a:gd name="connsiteY0" fmla="*/ 1221377 h 1221377"/>
                <a:gd name="connsiteX1" fmla="*/ 287383 w 1743892"/>
                <a:gd name="connsiteY1" fmla="*/ 1058091 h 1221377"/>
                <a:gd name="connsiteX2" fmla="*/ 724989 w 1743892"/>
                <a:gd name="connsiteY2" fmla="*/ 770708 h 1221377"/>
                <a:gd name="connsiteX3" fmla="*/ 1103812 w 1743892"/>
                <a:gd name="connsiteY3" fmla="*/ 509451 h 1221377"/>
                <a:gd name="connsiteX4" fmla="*/ 1443446 w 1743892"/>
                <a:gd name="connsiteY4" fmla="*/ 248194 h 1221377"/>
                <a:gd name="connsiteX5" fmla="*/ 1743892 w 1743892"/>
                <a:gd name="connsiteY5" fmla="*/ 0 h 122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892" h="1221377">
                  <a:moveTo>
                    <a:pt x="0" y="1221377"/>
                  </a:moveTo>
                  <a:cubicBezTo>
                    <a:pt x="83276" y="1177289"/>
                    <a:pt x="166552" y="1133202"/>
                    <a:pt x="287383" y="1058091"/>
                  </a:cubicBezTo>
                  <a:cubicBezTo>
                    <a:pt x="408215" y="982979"/>
                    <a:pt x="588918" y="862148"/>
                    <a:pt x="724989" y="770708"/>
                  </a:cubicBezTo>
                  <a:cubicBezTo>
                    <a:pt x="861060" y="679268"/>
                    <a:pt x="984069" y="596537"/>
                    <a:pt x="1103812" y="509451"/>
                  </a:cubicBezTo>
                  <a:cubicBezTo>
                    <a:pt x="1223555" y="422365"/>
                    <a:pt x="1336766" y="333102"/>
                    <a:pt x="1443446" y="248194"/>
                  </a:cubicBezTo>
                  <a:cubicBezTo>
                    <a:pt x="1550126" y="163285"/>
                    <a:pt x="1690552" y="39188"/>
                    <a:pt x="1743892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28" name="Google Shape;240;p28">
              <a:extLst>
                <a:ext uri="{FF2B5EF4-FFF2-40B4-BE49-F238E27FC236}">
                  <a16:creationId xmlns:a16="http://schemas.microsoft.com/office/drawing/2014/main" id="{D770445C-1513-4510-9DDB-3D179151812B}"/>
                </a:ext>
              </a:extLst>
            </p:cNvPr>
            <p:cNvSpPr txBox="1"/>
            <p:nvPr/>
          </p:nvSpPr>
          <p:spPr>
            <a:xfrm>
              <a:off x="1618657" y="2977372"/>
              <a:ext cx="12999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O(nlog</a:t>
              </a:r>
              <a:r>
                <a:rPr lang="en" sz="1600" kern="0" baseline="-250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n)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34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5D159-A213-4A0F-A099-2FAD35B6F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lang="en" kern="0">
              <a:solidFill>
                <a:srgbClr val="666666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D509E6-DBCF-4AC4-B7C9-D953308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2DC87-21EF-4B85-B11D-383FABAF1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94728" indent="0">
              <a:buNone/>
            </a:pPr>
            <a:r>
              <a:rPr lang="en-US" dirty="0"/>
              <a:t>Under what circumstances do each of the sorts experience their best/worst case.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EE6FB889-B373-498C-AF7F-617C3D736212}"/>
              </a:ext>
            </a:extLst>
          </p:cNvPr>
          <p:cNvGraphicFramePr>
            <a:graphicFrameLocks noGrp="1"/>
          </p:cNvGraphicFramePr>
          <p:nvPr/>
        </p:nvGraphicFramePr>
        <p:xfrm>
          <a:off x="281354" y="591111"/>
          <a:ext cx="5932212" cy="5795552"/>
        </p:xfrm>
        <a:graphic>
          <a:graphicData uri="http://schemas.openxmlformats.org/drawingml/2006/table">
            <a:tbl>
              <a:tblPr firstRow="1" bandRow="1"/>
              <a:tblGrid>
                <a:gridCol w="5932212">
                  <a:extLst>
                    <a:ext uri="{9D8B030D-6E8A-4147-A177-3AD203B41FA5}">
                      <a16:colId xmlns:a16="http://schemas.microsoft.com/office/drawing/2014/main" val="984168504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insertion sort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53653425"/>
                  </a:ext>
                </a:extLst>
              </a:tr>
              <a:tr h="1001848">
                <a:tc>
                  <a:txBody>
                    <a:bodyPr/>
                    <a:lstStyle/>
                    <a:p>
                      <a:r>
                        <a:rPr lang="en-US" sz="1700" dirty="0"/>
                        <a:t>Exceptional case caused by:</a:t>
                      </a:r>
                    </a:p>
                    <a:p>
                      <a:endParaRPr lang="en-US" sz="1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0013373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bubble sort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84543666"/>
                  </a:ext>
                </a:extLst>
              </a:tr>
              <a:tr h="1001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/>
                        <a:t>Exceptional case caused by:</a:t>
                      </a:r>
                    </a:p>
                    <a:p>
                      <a:endParaRPr lang="en-US" sz="1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4433663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 sort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07561867"/>
                  </a:ext>
                </a:extLst>
              </a:tr>
              <a:tr h="1001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/>
                        <a:t>Exceptional case caused by:</a:t>
                      </a:r>
                    </a:p>
                    <a:p>
                      <a:endParaRPr lang="en-US" sz="1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7360318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84162223"/>
                  </a:ext>
                </a:extLst>
              </a:tr>
              <a:tr h="1001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dirty="0"/>
                        <a:t>Exceptional case caused by:</a:t>
                      </a:r>
                    </a:p>
                    <a:p>
                      <a:endParaRPr lang="en-US" sz="17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7406046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B4A22CE-E296-4931-B299-40FC6770271B}"/>
              </a:ext>
            </a:extLst>
          </p:cNvPr>
          <p:cNvSpPr/>
          <p:nvPr/>
        </p:nvSpPr>
        <p:spPr>
          <a:xfrm>
            <a:off x="6922967" y="3191787"/>
            <a:ext cx="4512733" cy="1764457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0666" b="1" kern="0" dirty="0">
                <a:ln w="9525">
                  <a:solidFill>
                    <a:srgbClr val="FFFFFF"/>
                  </a:solidFill>
                  <a:prstDash val="solid"/>
                </a:ln>
                <a:pattFill prst="ltUpDiag">
                  <a:fgClr>
                    <a:srgbClr val="002F4A"/>
                  </a:fgClr>
                  <a:bgClr>
                    <a:srgbClr val="FFFFFF"/>
                  </a:bgClr>
                </a:patt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/>
                <a:cs typeface="Arial"/>
                <a:sym typeface="Arial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10336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1A3E2-9754-43BA-B630-76D8B48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2DD62-7B76-4690-A745-DEEF58443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666666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lang="en" kern="0">
              <a:solidFill>
                <a:srgbClr val="666666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7BF87-6C0A-4E17-A1D2-D17F8D03D4A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15634" y="4779098"/>
            <a:ext cx="4942000" cy="906682"/>
          </a:xfrm>
        </p:spPr>
        <p:txBody>
          <a:bodyPr/>
          <a:lstStyle/>
          <a:p>
            <a:r>
              <a:rPr lang="en-US" sz="1800" dirty="0">
                <a:latin typeface="Merriweather" panose="020B0604020202020204" charset="0"/>
              </a:rPr>
              <a:t>The quicksort code from class has been provided to get you started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1D815D-3288-4366-B418-CAD62CAD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94728" indent="0">
              <a:buNone/>
            </a:pPr>
            <a:r>
              <a:rPr lang="en-US" dirty="0"/>
              <a:t>As we've seen some sorts are better under some circumstances than others. It is possible to utilize this to create a hybrid sort. I.E. A sort that use two of the existing sorts to make a new sort.</a:t>
            </a:r>
          </a:p>
          <a:p>
            <a:r>
              <a:rPr lang="en-US" dirty="0"/>
              <a:t>Create a new sort using quicksort and bubble sort</a:t>
            </a:r>
          </a:p>
          <a:p>
            <a:r>
              <a:rPr lang="en-US" dirty="0"/>
              <a:t>Change the base case of quicksort to use bubble sort</a:t>
            </a:r>
          </a:p>
          <a:p>
            <a:r>
              <a:rPr lang="en-US" dirty="0"/>
              <a:t>What should the cutoff be? Why?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F76F4-E158-4D4D-B15A-EA17A216E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86072" y="162982"/>
            <a:ext cx="6142139" cy="6413503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1467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fr-FR" sz="1467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array_utils</a:t>
            </a:r>
            <a:r>
              <a:rPr lang="fr-FR" sz="1467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467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fr-FR" sz="1467" dirty="0">
                <a:solidFill>
                  <a:srgbClr val="000000"/>
                </a:solidFill>
                <a:latin typeface="Consolas" panose="020B0609020204030204" pitchFamily="49" charset="0"/>
              </a:rPr>
              <a:t> au</a:t>
            </a:r>
          </a:p>
          <a:p>
            <a:pPr marL="194728" indent="0">
              <a:buNone/>
            </a:pPr>
            <a:endParaRPr lang="en-US" sz="1467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67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67" dirty="0">
                <a:solidFill>
                  <a:srgbClr val="795E26"/>
                </a:solidFill>
                <a:latin typeface="Consolas" panose="020B0609020204030204" pitchFamily="49" charset="0"/>
              </a:rPr>
              <a:t>quicksort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67" dirty="0" err="1">
                <a:solidFill>
                  <a:srgbClr val="001080"/>
                </a:solidFill>
                <a:latin typeface="Consolas" panose="020B0609020204030204" pitchFamily="49" charset="0"/>
              </a:rPr>
              <a:t>an_array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67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67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an_array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) &lt; </a:t>
            </a:r>
            <a:r>
              <a:rPr lang="en-US" sz="1467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67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an_array</a:t>
            </a:r>
            <a:endParaRPr lang="en-US" sz="146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67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   pivot = </a:t>
            </a:r>
            <a:r>
              <a:rPr lang="en-US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an_array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67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   less, same, more = partition (pivot, </a:t>
            </a:r>
            <a:r>
              <a:rPr lang="en-US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an_array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new_array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au.cat_array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(quicksort(less), same)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new_array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au.cat_array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new_array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, quicksort(more))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67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67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67" dirty="0" err="1">
                <a:solidFill>
                  <a:srgbClr val="000000"/>
                </a:solidFill>
                <a:latin typeface="Consolas" panose="020B0609020204030204" pitchFamily="49" charset="0"/>
              </a:rPr>
              <a:t>new_array</a:t>
            </a:r>
            <a:endParaRPr lang="en-US" sz="1467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4728" indent="0">
              <a:buNone/>
            </a:pP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220487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493</Words>
  <Application>Microsoft Office PowerPoint</Application>
  <PresentationFormat>Widescreen</PresentationFormat>
  <Paragraphs>68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Ink Free</vt:lpstr>
      <vt:lpstr>Merriweather</vt:lpstr>
      <vt:lpstr>Roboto</vt:lpstr>
      <vt:lpstr>Wingdings</vt:lpstr>
      <vt:lpstr>Office Theme</vt:lpstr>
      <vt:lpstr>Paradigm</vt:lpstr>
      <vt:lpstr>Problem Solving Session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dc:creator>Bruce Herring</dc:creator>
  <cp:lastModifiedBy>Bruce Herring</cp:lastModifiedBy>
  <cp:revision>1</cp:revision>
  <dcterms:created xsi:type="dcterms:W3CDTF">2020-09-28T01:46:50Z</dcterms:created>
  <dcterms:modified xsi:type="dcterms:W3CDTF">2020-09-28T01:59:52Z</dcterms:modified>
</cp:coreProperties>
</file>