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3" r:id="rId3"/>
  </p:sldMasterIdLst>
  <p:notesMasterIdLst>
    <p:notesMasterId r:id="rId54"/>
  </p:notesMasterIdLst>
  <p:sldIdLst>
    <p:sldId id="825" r:id="rId4"/>
    <p:sldId id="777" r:id="rId5"/>
    <p:sldId id="778" r:id="rId6"/>
    <p:sldId id="820" r:id="rId7"/>
    <p:sldId id="779" r:id="rId8"/>
    <p:sldId id="780" r:id="rId9"/>
    <p:sldId id="781" r:id="rId10"/>
    <p:sldId id="782" r:id="rId11"/>
    <p:sldId id="821" r:id="rId12"/>
    <p:sldId id="784" r:id="rId13"/>
    <p:sldId id="788" r:id="rId14"/>
    <p:sldId id="787" r:id="rId15"/>
    <p:sldId id="785" r:id="rId16"/>
    <p:sldId id="783" r:id="rId17"/>
    <p:sldId id="822" r:id="rId18"/>
    <p:sldId id="789" r:id="rId19"/>
    <p:sldId id="792" r:id="rId20"/>
    <p:sldId id="790" r:id="rId21"/>
    <p:sldId id="794" r:id="rId22"/>
    <p:sldId id="795" r:id="rId23"/>
    <p:sldId id="796" r:id="rId24"/>
    <p:sldId id="797" r:id="rId25"/>
    <p:sldId id="786" r:id="rId26"/>
    <p:sldId id="798" r:id="rId27"/>
    <p:sldId id="799" r:id="rId28"/>
    <p:sldId id="800" r:id="rId29"/>
    <p:sldId id="801" r:id="rId30"/>
    <p:sldId id="802" r:id="rId31"/>
    <p:sldId id="803" r:id="rId32"/>
    <p:sldId id="804" r:id="rId33"/>
    <p:sldId id="823" r:id="rId34"/>
    <p:sldId id="805" r:id="rId35"/>
    <p:sldId id="793" r:id="rId36"/>
    <p:sldId id="806" r:id="rId37"/>
    <p:sldId id="824" r:id="rId38"/>
    <p:sldId id="807" r:id="rId39"/>
    <p:sldId id="809" r:id="rId40"/>
    <p:sldId id="810" r:id="rId41"/>
    <p:sldId id="811" r:id="rId42"/>
    <p:sldId id="812" r:id="rId43"/>
    <p:sldId id="817" r:id="rId44"/>
    <p:sldId id="834" r:id="rId45"/>
    <p:sldId id="833" r:id="rId46"/>
    <p:sldId id="832" r:id="rId47"/>
    <p:sldId id="831" r:id="rId48"/>
    <p:sldId id="830" r:id="rId49"/>
    <p:sldId id="829" r:id="rId50"/>
    <p:sldId id="828" r:id="rId51"/>
    <p:sldId id="827" r:id="rId52"/>
    <p:sldId id="826" r:id="rId53"/>
  </p:sldIdLst>
  <p:sldSz cx="12192000" cy="6858000"/>
  <p:notesSz cx="7010400" cy="9296400"/>
  <p:embeddedFontLst>
    <p:embeddedFont>
      <p:font typeface="Bookman Old Style" panose="02050604050505020204" pitchFamily="18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alibri Light" panose="020F0302020204030204" pitchFamily="34" charset="0"/>
      <p:regular r:id="rId63"/>
      <p:italic r:id="rId64"/>
    </p:embeddedFont>
    <p:embeddedFont>
      <p:font typeface="Cambria Math" panose="02040503050406030204" pitchFamily="18" charset="0"/>
      <p:regular r:id="rId65"/>
    </p:embeddedFont>
    <p:embeddedFont>
      <p:font typeface="Century" panose="02040604050505020304" pitchFamily="18" charset="0"/>
      <p:regular r:id="rId66"/>
    </p:embeddedFont>
    <p:embeddedFont>
      <p:font typeface="Century Gothic" panose="020B0502020202020204" pitchFamily="34" charset="0"/>
      <p:regular r:id="rId67"/>
      <p:bold r:id="rId68"/>
      <p:italic r:id="rId69"/>
      <p:boldItalic r:id="rId70"/>
    </p:embeddedFont>
    <p:embeddedFont>
      <p:font typeface="Lucida Sans Unicode" panose="020B0602030504020204" pitchFamily="34" charset="0"/>
      <p:regular r:id="rId71"/>
    </p:embeddedFont>
    <p:embeddedFont>
      <p:font typeface="Tahoma" panose="020B0604030504040204" pitchFamily="34" charset="0"/>
      <p:regular r:id="rId72"/>
      <p:bold r:id="rId73"/>
    </p:embeddedFont>
    <p:embeddedFont>
      <p:font typeface="Tw Cen MT Condensed Extra Bold" panose="020B0803020202020204" pitchFamily="34" charset="0"/>
      <p:regular r:id="rId7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A99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03B10-86E0-4596-9933-1B852E1271EF}" v="4" dt="2020-09-24T03:40:13.802"/>
    <p1510:client id="{CC205E3E-FA0A-4690-8A86-CCFBC6810D01}" v="55" dt="2020-09-23T01:42:07.451"/>
    <p1510:client id="{F7E9BDCE-6A5A-D59F-B762-24B6AEEFD446}" v="35" dt="2020-09-22T02:15:5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684" autoAdjust="0"/>
  </p:normalViewPr>
  <p:slideViewPr>
    <p:cSldViewPr snapToGrid="0">
      <p:cViewPr varScale="1">
        <p:scale>
          <a:sx n="83" d="100"/>
          <a:sy n="83" d="100"/>
        </p:scale>
        <p:origin x="234" y="51"/>
      </p:cViewPr>
      <p:guideLst/>
    </p:cSldViewPr>
  </p:slideViewPr>
  <p:outlineViewPr>
    <p:cViewPr>
      <p:scale>
        <a:sx n="33" d="100"/>
        <a:sy n="33" d="100"/>
      </p:scale>
      <p:origin x="0" y="-8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font" Target="fonts/font4.fntdata"/><Relationship Id="rId74" Type="http://schemas.openxmlformats.org/officeDocument/2006/relationships/font" Target="fonts/font20.fntdata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font" Target="fonts/font7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8.fntdata"/><Relationship Id="rId80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3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font" Target="fonts/font19.fntdata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font" Target="fonts/font1.fntdata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dong Xiao" userId="S::pengdong.xiao@digipen.edu::8ebd7437-9907-43f3-b512-a9d7ca10c82e" providerId="AD" clId="Web-{CC205E3E-FA0A-4690-8A86-CCFBC6810D01}"/>
    <pc:docChg chg="addSld delSld modSld sldOrd addMainMaster">
      <pc:chgData name="Pengdong Xiao" userId="S::pengdong.xiao@digipen.edu::8ebd7437-9907-43f3-b512-a9d7ca10c82e" providerId="AD" clId="Web-{CC205E3E-FA0A-4690-8A86-CCFBC6810D01}" dt="2020-09-23T01:42:07.451" v="53"/>
      <pc:docMkLst>
        <pc:docMk/>
      </pc:docMkLst>
      <pc:sldChg chg="del">
        <pc:chgData name="Pengdong Xiao" userId="S::pengdong.xiao@digipen.edu::8ebd7437-9907-43f3-b512-a9d7ca10c82e" providerId="AD" clId="Web-{CC205E3E-FA0A-4690-8A86-CCFBC6810D01}" dt="2020-09-23T01:40:09.216" v="33"/>
        <pc:sldMkLst>
          <pc:docMk/>
          <pc:sldMk cId="2404055770" sldId="663"/>
        </pc:sldMkLst>
      </pc:sldChg>
      <pc:sldChg chg="del">
        <pc:chgData name="Pengdong Xiao" userId="S::pengdong.xiao@digipen.edu::8ebd7437-9907-43f3-b512-a9d7ca10c82e" providerId="AD" clId="Web-{CC205E3E-FA0A-4690-8A86-CCFBC6810D01}" dt="2020-09-23T01:39:47.622" v="32"/>
        <pc:sldMkLst>
          <pc:docMk/>
          <pc:sldMk cId="3490412755" sldId="776"/>
        </pc:sldMkLst>
      </pc:sldChg>
      <pc:sldChg chg="modSp">
        <pc:chgData name="Pengdong Xiao" userId="S::pengdong.xiao@digipen.edu::8ebd7437-9907-43f3-b512-a9d7ca10c82e" providerId="AD" clId="Web-{CC205E3E-FA0A-4690-8A86-CCFBC6810D01}" dt="2020-09-23T01:41:06.841" v="44" actId="20577"/>
        <pc:sldMkLst>
          <pc:docMk/>
          <pc:sldMk cId="3919383005" sldId="786"/>
        </pc:sldMkLst>
        <pc:spChg chg="mod">
          <ac:chgData name="Pengdong Xiao" userId="S::pengdong.xiao@digipen.edu::8ebd7437-9907-43f3-b512-a9d7ca10c82e" providerId="AD" clId="Web-{CC205E3E-FA0A-4690-8A86-CCFBC6810D01}" dt="2020-09-23T01:41:06.841" v="44" actId="20577"/>
          <ac:spMkLst>
            <pc:docMk/>
            <pc:sldMk cId="3919383005" sldId="786"/>
            <ac:spMk id="2" creationId="{93FEC36B-37BE-4BF3-BCD5-7AD1F67D7101}"/>
          </ac:spMkLst>
        </pc:spChg>
      </pc:sldChg>
      <pc:sldChg chg="modSp add ord">
        <pc:chgData name="Pengdong Xiao" userId="S::pengdong.xiao@digipen.edu::8ebd7437-9907-43f3-b512-a9d7ca10c82e" providerId="AD" clId="Web-{CC205E3E-FA0A-4690-8A86-CCFBC6810D01}" dt="2020-09-23T01:39:18.965" v="30" actId="20577"/>
        <pc:sldMkLst>
          <pc:docMk/>
          <pc:sldMk cId="1287374673" sldId="825"/>
        </pc:sldMkLst>
        <pc:spChg chg="mod">
          <ac:chgData name="Pengdong Xiao" userId="S::pengdong.xiao@digipen.edu::8ebd7437-9907-43f3-b512-a9d7ca10c82e" providerId="AD" clId="Web-{CC205E3E-FA0A-4690-8A86-CCFBC6810D01}" dt="2020-09-23T01:39:18.965" v="30" actId="20577"/>
          <ac:spMkLst>
            <pc:docMk/>
            <pc:sldMk cId="1287374673" sldId="825"/>
            <ac:spMk id="3" creationId="{00000000-0000-0000-0000-000000000000}"/>
          </ac:spMkLst>
        </pc:spChg>
      </pc:sldChg>
      <pc:sldChg chg="add">
        <pc:chgData name="Pengdong Xiao" userId="S::pengdong.xiao@digipen.edu::8ebd7437-9907-43f3-b512-a9d7ca10c82e" providerId="AD" clId="Web-{CC205E3E-FA0A-4690-8A86-CCFBC6810D01}" dt="2020-09-23T01:42:06.468" v="45"/>
        <pc:sldMkLst>
          <pc:docMk/>
          <pc:sldMk cId="4021395578" sldId="826"/>
        </pc:sldMkLst>
      </pc:sldChg>
      <pc:sldChg chg="add">
        <pc:chgData name="Pengdong Xiao" userId="S::pengdong.xiao@digipen.edu::8ebd7437-9907-43f3-b512-a9d7ca10c82e" providerId="AD" clId="Web-{CC205E3E-FA0A-4690-8A86-CCFBC6810D01}" dt="2020-09-23T01:42:06.560" v="46"/>
        <pc:sldMkLst>
          <pc:docMk/>
          <pc:sldMk cId="3737377237" sldId="827"/>
        </pc:sldMkLst>
      </pc:sldChg>
      <pc:sldChg chg="add">
        <pc:chgData name="Pengdong Xiao" userId="S::pengdong.xiao@digipen.edu::8ebd7437-9907-43f3-b512-a9d7ca10c82e" providerId="AD" clId="Web-{CC205E3E-FA0A-4690-8A86-CCFBC6810D01}" dt="2020-09-23T01:42:06.670" v="47"/>
        <pc:sldMkLst>
          <pc:docMk/>
          <pc:sldMk cId="3413917874" sldId="828"/>
        </pc:sldMkLst>
      </pc:sldChg>
      <pc:sldChg chg="add">
        <pc:chgData name="Pengdong Xiao" userId="S::pengdong.xiao@digipen.edu::8ebd7437-9907-43f3-b512-a9d7ca10c82e" providerId="AD" clId="Web-{CC205E3E-FA0A-4690-8A86-CCFBC6810D01}" dt="2020-09-23T01:42:06.779" v="48"/>
        <pc:sldMkLst>
          <pc:docMk/>
          <pc:sldMk cId="3496508974" sldId="829"/>
        </pc:sldMkLst>
      </pc:sldChg>
      <pc:sldChg chg="add">
        <pc:chgData name="Pengdong Xiao" userId="S::pengdong.xiao@digipen.edu::8ebd7437-9907-43f3-b512-a9d7ca10c82e" providerId="AD" clId="Web-{CC205E3E-FA0A-4690-8A86-CCFBC6810D01}" dt="2020-09-23T01:42:06.935" v="49"/>
        <pc:sldMkLst>
          <pc:docMk/>
          <pc:sldMk cId="3501805169" sldId="830"/>
        </pc:sldMkLst>
      </pc:sldChg>
      <pc:sldChg chg="add">
        <pc:chgData name="Pengdong Xiao" userId="S::pengdong.xiao@digipen.edu::8ebd7437-9907-43f3-b512-a9d7ca10c82e" providerId="AD" clId="Web-{CC205E3E-FA0A-4690-8A86-CCFBC6810D01}" dt="2020-09-23T01:42:07.091" v="50"/>
        <pc:sldMkLst>
          <pc:docMk/>
          <pc:sldMk cId="4188352279" sldId="831"/>
        </pc:sldMkLst>
      </pc:sldChg>
      <pc:sldChg chg="add">
        <pc:chgData name="Pengdong Xiao" userId="S::pengdong.xiao@digipen.edu::8ebd7437-9907-43f3-b512-a9d7ca10c82e" providerId="AD" clId="Web-{CC205E3E-FA0A-4690-8A86-CCFBC6810D01}" dt="2020-09-23T01:42:07.263" v="51"/>
        <pc:sldMkLst>
          <pc:docMk/>
          <pc:sldMk cId="3696204997" sldId="832"/>
        </pc:sldMkLst>
      </pc:sldChg>
      <pc:sldChg chg="add">
        <pc:chgData name="Pengdong Xiao" userId="S::pengdong.xiao@digipen.edu::8ebd7437-9907-43f3-b512-a9d7ca10c82e" providerId="AD" clId="Web-{CC205E3E-FA0A-4690-8A86-CCFBC6810D01}" dt="2020-09-23T01:42:07.388" v="52"/>
        <pc:sldMkLst>
          <pc:docMk/>
          <pc:sldMk cId="678156729" sldId="833"/>
        </pc:sldMkLst>
      </pc:sldChg>
      <pc:sldChg chg="add">
        <pc:chgData name="Pengdong Xiao" userId="S::pengdong.xiao@digipen.edu::8ebd7437-9907-43f3-b512-a9d7ca10c82e" providerId="AD" clId="Web-{CC205E3E-FA0A-4690-8A86-CCFBC6810D01}" dt="2020-09-23T01:42:07.451" v="53"/>
        <pc:sldMkLst>
          <pc:docMk/>
          <pc:sldMk cId="2708193437" sldId="834"/>
        </pc:sldMkLst>
      </pc:sldChg>
      <pc:sldMasterChg chg="add addSldLayout">
        <pc:chgData name="Pengdong Xiao" userId="S::pengdong.xiao@digipen.edu::8ebd7437-9907-43f3-b512-a9d7ca10c82e" providerId="AD" clId="Web-{CC205E3E-FA0A-4690-8A86-CCFBC6810D01}" dt="2020-09-23T01:38:44.340" v="0"/>
        <pc:sldMasterMkLst>
          <pc:docMk/>
          <pc:sldMasterMk cId="1390579517" sldId="2147483660"/>
        </pc:sldMasterMkLst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3297513337" sldId="2147483661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4067711820" sldId="2147483662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3483255194" sldId="2147483663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674696010" sldId="2147483664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4015645831" sldId="2147483665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3841638590" sldId="2147483666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547096386" sldId="2147483667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820310829" sldId="2147483668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2599749358" sldId="2147483669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177552677" sldId="2147483670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38:44.340" v="0"/>
          <pc:sldLayoutMkLst>
            <pc:docMk/>
            <pc:sldMasterMk cId="1390579517" sldId="2147483660"/>
            <pc:sldLayoutMk cId="3430596414" sldId="2147483671"/>
          </pc:sldLayoutMkLst>
        </pc:sldLayoutChg>
      </pc:sldMasterChg>
      <pc:sldMasterChg chg="add addSldLayout">
        <pc:chgData name="Pengdong Xiao" userId="S::pengdong.xiao@digipen.edu::8ebd7437-9907-43f3-b512-a9d7ca10c82e" providerId="AD" clId="Web-{CC205E3E-FA0A-4690-8A86-CCFBC6810D01}" dt="2020-09-23T01:42:06.468" v="45"/>
        <pc:sldMasterMkLst>
          <pc:docMk/>
          <pc:sldMasterMk cId="134066565" sldId="2147483673"/>
        </pc:sldMasterMkLst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691813630" sldId="2147483674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2053787806" sldId="2147483675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4051525379" sldId="2147483676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1615755657" sldId="2147483677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166950594" sldId="2147483678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3277971971" sldId="2147483679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2762316565" sldId="2147483680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2967154358" sldId="2147483681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2715547866" sldId="2147483682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3658583971" sldId="2147483683"/>
          </pc:sldLayoutMkLst>
        </pc:sldLayoutChg>
        <pc:sldLayoutChg chg="add">
          <pc:chgData name="Pengdong Xiao" userId="S::pengdong.xiao@digipen.edu::8ebd7437-9907-43f3-b512-a9d7ca10c82e" providerId="AD" clId="Web-{CC205E3E-FA0A-4690-8A86-CCFBC6810D01}" dt="2020-09-23T01:42:06.468" v="45"/>
          <pc:sldLayoutMkLst>
            <pc:docMk/>
            <pc:sldMasterMk cId="134066565" sldId="2147483673"/>
            <pc:sldLayoutMk cId="1591538224" sldId="2147483684"/>
          </pc:sldLayoutMkLst>
        </pc:sldLayoutChg>
      </pc:sldMasterChg>
    </pc:docChg>
  </pc:docChgLst>
  <pc:docChgLst>
    <pc:chgData name="Pengdong Xiao" userId="S::pengdong.xiao@digipen.edu::8ebd7437-9907-43f3-b512-a9d7ca10c82e" providerId="AD" clId="Web-{F7E9BDCE-6A5A-D59F-B762-24B6AEEFD446}"/>
    <pc:docChg chg="addSld modSld">
      <pc:chgData name="Pengdong Xiao" userId="S::pengdong.xiao@digipen.edu::8ebd7437-9907-43f3-b512-a9d7ca10c82e" providerId="AD" clId="Web-{F7E9BDCE-6A5A-D59F-B762-24B6AEEFD446}" dt="2020-09-22T02:15:50.270" v="32" actId="1076"/>
      <pc:docMkLst>
        <pc:docMk/>
      </pc:docMkLst>
      <pc:sldChg chg="addSp modSp add replId">
        <pc:chgData name="Pengdong Xiao" userId="S::pengdong.xiao@digipen.edu::8ebd7437-9907-43f3-b512-a9d7ca10c82e" providerId="AD" clId="Web-{F7E9BDCE-6A5A-D59F-B762-24B6AEEFD446}" dt="2020-09-22T02:15:50.270" v="32" actId="1076"/>
        <pc:sldMkLst>
          <pc:docMk/>
          <pc:sldMk cId="1143729122" sldId="824"/>
        </pc:sldMkLst>
        <pc:spChg chg="mod">
          <ac:chgData name="Pengdong Xiao" userId="S::pengdong.xiao@digipen.edu::8ebd7437-9907-43f3-b512-a9d7ca10c82e" providerId="AD" clId="Web-{F7E9BDCE-6A5A-D59F-B762-24B6AEEFD446}" dt="2020-09-22T02:14:10.583" v="17" actId="20577"/>
          <ac:spMkLst>
            <pc:docMk/>
            <pc:sldMk cId="1143729122" sldId="824"/>
            <ac:spMk id="2" creationId="{8EAA66B3-46EE-4813-8D3C-0F8BBE9BF1ED}"/>
          </ac:spMkLst>
        </pc:spChg>
        <pc:spChg chg="mod">
          <ac:chgData name="Pengdong Xiao" userId="S::pengdong.xiao@digipen.edu::8ebd7437-9907-43f3-b512-a9d7ca10c82e" providerId="AD" clId="Web-{F7E9BDCE-6A5A-D59F-B762-24B6AEEFD446}" dt="2020-09-22T02:15:39.582" v="31" actId="1076"/>
          <ac:spMkLst>
            <pc:docMk/>
            <pc:sldMk cId="1143729122" sldId="824"/>
            <ac:spMk id="3" creationId="{55D7F287-023B-4B42-9940-C6E50ECDA90A}"/>
          </ac:spMkLst>
        </pc:spChg>
        <pc:picChg chg="add mod">
          <ac:chgData name="Pengdong Xiao" userId="S::pengdong.xiao@digipen.edu::8ebd7437-9907-43f3-b512-a9d7ca10c82e" providerId="AD" clId="Web-{F7E9BDCE-6A5A-D59F-B762-24B6AEEFD446}" dt="2020-09-22T02:15:50.270" v="32" actId="1076"/>
          <ac:picMkLst>
            <pc:docMk/>
            <pc:sldMk cId="1143729122" sldId="824"/>
            <ac:picMk id="4" creationId="{5DFB2E8F-C9A1-4D99-BE63-35E34C40106C}"/>
          </ac:picMkLst>
        </pc:picChg>
      </pc:sldChg>
    </pc:docChg>
  </pc:docChgLst>
  <pc:docChgLst>
    <pc:chgData name="Pengdong Xiao" userId="S::pengdong.xiao@digipen.edu::8ebd7437-9907-43f3-b512-a9d7ca10c82e" providerId="AD" clId="Web-{A3103B10-86E0-4596-9933-1B852E1271EF}"/>
    <pc:docChg chg="modSld">
      <pc:chgData name="Pengdong Xiao" userId="S::pengdong.xiao@digipen.edu::8ebd7437-9907-43f3-b512-a9d7ca10c82e" providerId="AD" clId="Web-{A3103B10-86E0-4596-9933-1B852E1271EF}" dt="2020-09-24T03:40:13.755" v="2" actId="20577"/>
      <pc:docMkLst>
        <pc:docMk/>
      </pc:docMkLst>
      <pc:sldChg chg="modSp">
        <pc:chgData name="Pengdong Xiao" userId="S::pengdong.xiao@digipen.edu::8ebd7437-9907-43f3-b512-a9d7ca10c82e" providerId="AD" clId="Web-{A3103B10-86E0-4596-9933-1B852E1271EF}" dt="2020-09-24T03:40:09.771" v="0" actId="20577"/>
        <pc:sldMkLst>
          <pc:docMk/>
          <pc:sldMk cId="1287374673" sldId="825"/>
        </pc:sldMkLst>
        <pc:spChg chg="mod">
          <ac:chgData name="Pengdong Xiao" userId="S::pengdong.xiao@digipen.edu::8ebd7437-9907-43f3-b512-a9d7ca10c82e" providerId="AD" clId="Web-{A3103B10-86E0-4596-9933-1B852E1271EF}" dt="2020-09-24T03:40:09.771" v="0" actId="20577"/>
          <ac:spMkLst>
            <pc:docMk/>
            <pc:sldMk cId="1287374673" sldId="8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CC70-485B-44F5-A7F5-1A1A10FCA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1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5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8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6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9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6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18136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787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15253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755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50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971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31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154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547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583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6202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6202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0F35A-B7EF-4E42-ABF1-581920F6735D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4CAA-17BD-467D-BFFB-604AF8021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06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0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0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0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0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975" y="1823117"/>
            <a:ext cx="8993798" cy="127032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TFIP-AI - Machine Learning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290" y="4461207"/>
            <a:ext cx="6919369" cy="1111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Unit 3 Logical and Reasoning Systems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Part 3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2873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7147565" cy="2039539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EACE88F-8A58-450F-9CB7-D41748236F08}"/>
              </a:ext>
            </a:extLst>
          </p:cNvPr>
          <p:cNvSpPr/>
          <p:nvPr/>
        </p:nvSpPr>
        <p:spPr>
          <a:xfrm>
            <a:off x="2989979" y="1426571"/>
            <a:ext cx="6212041" cy="480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C8D10C5-8055-4D0C-A850-BE6B5641CBA5}"/>
              </a:ext>
            </a:extLst>
          </p:cNvPr>
          <p:cNvSpPr txBox="1"/>
          <p:nvPr/>
        </p:nvSpPr>
        <p:spPr>
          <a:xfrm>
            <a:off x="4084796" y="3787861"/>
            <a:ext cx="436245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5" dirty="0">
                <a:latin typeface="Times New Roman"/>
                <a:cs typeface="Times New Roman"/>
              </a:rPr>
              <a:t>R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776AA60-951E-45ED-8512-1334521CDD6B}"/>
              </a:ext>
            </a:extLst>
          </p:cNvPr>
          <p:cNvSpPr txBox="1"/>
          <p:nvPr/>
        </p:nvSpPr>
        <p:spPr>
          <a:xfrm>
            <a:off x="7234587" y="3787861"/>
            <a:ext cx="309880" cy="708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50" b="1" spc="10" dirty="0">
                <a:latin typeface="Times New Roman"/>
                <a:cs typeface="Times New Roman"/>
              </a:rPr>
              <a:t>J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4D6DD87-3262-48FE-98DE-7E520FBCC66F}"/>
              </a:ext>
            </a:extLst>
          </p:cNvPr>
          <p:cNvSpPr txBox="1"/>
          <p:nvPr/>
        </p:nvSpPr>
        <p:spPr>
          <a:xfrm>
            <a:off x="6601200" y="4225487"/>
            <a:ext cx="15367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5" dirty="0"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6D3488B-2978-43A8-B8EE-AA9978520004}"/>
              </a:ext>
            </a:extLst>
          </p:cNvPr>
          <p:cNvSpPr txBox="1"/>
          <p:nvPr/>
        </p:nvSpPr>
        <p:spPr>
          <a:xfrm>
            <a:off x="5191055" y="4748253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C00000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C00000"/>
                </a:solidFill>
                <a:latin typeface="Arial"/>
                <a:cs typeface="Arial"/>
              </a:rPr>
              <a:t>leg</a:t>
            </a:r>
            <a:endParaRPr sz="1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7A8F79B-77CD-4966-85F0-5F416DA8E04B}"/>
              </a:ext>
            </a:extLst>
          </p:cNvPr>
          <p:cNvSpPr txBox="1"/>
          <p:nvPr/>
        </p:nvSpPr>
        <p:spPr>
          <a:xfrm>
            <a:off x="8375408" y="4735024"/>
            <a:ext cx="84010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0" dirty="0">
                <a:solidFill>
                  <a:srgbClr val="C00000"/>
                </a:solidFill>
                <a:latin typeface="Arial"/>
                <a:cs typeface="Arial"/>
              </a:rPr>
              <a:t>left</a:t>
            </a:r>
            <a:r>
              <a:rPr sz="195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C00000"/>
                </a:solidFill>
                <a:latin typeface="Arial"/>
                <a:cs typeface="Arial"/>
              </a:rPr>
              <a:t>leg</a:t>
            </a:r>
            <a:endParaRPr sz="195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466B750-2AF2-4750-8318-FA7C9BD2C1C5}"/>
              </a:ext>
            </a:extLst>
          </p:cNvPr>
          <p:cNvSpPr txBox="1"/>
          <p:nvPr/>
        </p:nvSpPr>
        <p:spPr>
          <a:xfrm>
            <a:off x="5287172" y="2468100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FEB79CB-11C4-4395-8BA6-C4ECCAE81E58}"/>
              </a:ext>
            </a:extLst>
          </p:cNvPr>
          <p:cNvSpPr txBox="1"/>
          <p:nvPr/>
        </p:nvSpPr>
        <p:spPr>
          <a:xfrm>
            <a:off x="5273942" y="3128473"/>
            <a:ext cx="90995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15" dirty="0">
                <a:latin typeface="Arial"/>
                <a:cs typeface="Arial"/>
              </a:rPr>
              <a:t>brother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B7390C8-B381-4A0B-8336-465B3EAF0EAC}"/>
              </a:ext>
            </a:extLst>
          </p:cNvPr>
          <p:cNvSpPr txBox="1"/>
          <p:nvPr/>
        </p:nvSpPr>
        <p:spPr>
          <a:xfrm>
            <a:off x="2665203" y="2555992"/>
            <a:ext cx="868044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person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6AC0FA0-250E-4770-A774-73945FA18E8C}"/>
              </a:ext>
            </a:extLst>
          </p:cNvPr>
          <p:cNvSpPr txBox="1"/>
          <p:nvPr/>
        </p:nvSpPr>
        <p:spPr>
          <a:xfrm>
            <a:off x="7383342" y="2314107"/>
            <a:ext cx="1804035" cy="1093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on</a:t>
            </a:r>
            <a:r>
              <a:rPr sz="195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head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948055" marR="5080">
              <a:lnSpc>
                <a:spcPts val="1989"/>
              </a:lnSpc>
            </a:pPr>
            <a:r>
              <a:rPr sz="1950" b="1" spc="15" dirty="0">
                <a:solidFill>
                  <a:schemeClr val="accent1"/>
                </a:solidFill>
                <a:latin typeface="Arial"/>
                <a:cs typeface="Arial"/>
              </a:rPr>
              <a:t>person  </a:t>
            </a: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king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505E8D9-2CD3-407B-8456-C9AA55900AA5}"/>
              </a:ext>
            </a:extLst>
          </p:cNvPr>
          <p:cNvSpPr txBox="1"/>
          <p:nvPr/>
        </p:nvSpPr>
        <p:spPr>
          <a:xfrm>
            <a:off x="7848326" y="1374539"/>
            <a:ext cx="769620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b="1" spc="20" dirty="0">
                <a:solidFill>
                  <a:schemeClr val="accent1"/>
                </a:solidFill>
                <a:latin typeface="Arial"/>
                <a:cs typeface="Arial"/>
              </a:rPr>
              <a:t>crown</a:t>
            </a:r>
            <a:endParaRPr sz="195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80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8048699" cy="2039539"/>
          </a:xfrm>
        </p:spPr>
        <p:txBody>
          <a:bodyPr/>
          <a:lstStyle/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0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spc="-120" dirty="0">
                <a:latin typeface="Tahoma"/>
                <a:cs typeface="Tahoma"/>
              </a:rPr>
              <a:t>Consider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0" dirty="0">
                <a:latin typeface="Tahoma"/>
                <a:cs typeface="Tahoma"/>
              </a:rPr>
              <a:t>interpretation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which: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 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ohn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-18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</a:t>
            </a:r>
            <a:r>
              <a:rPr lang="en-US" sz="2400" spc="10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endParaRPr lang="en-US" sz="2400" spc="-120" dirty="0">
              <a:latin typeface="Tahoma"/>
              <a:cs typeface="Tahoma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A6932-B476-4862-8093-45A570EC1BEE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02DD359-F7FB-40FC-9A3F-695CB056734F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F0D39F00-8DBF-4F8D-A89A-17C098A1DC5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403E414-D43F-47A8-94A0-ED266FC7DCE6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DDD51A7C-2616-41F7-9204-B6201BD11C77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9B711C3E-0F8A-4F3E-B476-F64A67C4A712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C9179014-1625-416C-80CC-ABF2592C220C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BFCA3BFE-92D0-47CD-93FE-935192701F52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4031F166-0A53-4D83-A80E-F66DD52A2776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7D60D7-563D-4252-81C8-D0F45132C59C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4A36D580-CD1B-4069-9730-9BA184F7CFF0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886037E7-2566-4584-A673-5BE5FE63A27D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86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6F4-5D7F-42EE-B810-1130D47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for FOL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B11D-E8AE-42B7-BEE6-77A08610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solidFill>
                  <a:srgbClr val="C00000"/>
                </a:solidFill>
                <a:latin typeface="Tahoma"/>
                <a:cs typeface="Tahoma"/>
              </a:rPr>
              <a:t>Lots of models!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DDF8F-6AD9-4892-AED2-6E25DE72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40" y="4063081"/>
            <a:ext cx="8174136" cy="18403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D1EC32-7B8C-4147-8637-43F128910B88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B30E738F-D619-4362-8548-B6DD63C1F672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BEE9E237-6FCA-4F57-ABB5-224A83C0D8A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48418AE-2032-47DA-8D8B-C8F625E12228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5BDD94B8-ACB5-4D4D-A21A-C4D50E687B8A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A8972F4-EA5E-4310-9203-F0DB33EF91BA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D1ADBF4-7679-4722-A978-318D5A38915E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901958A-9DEA-4FE3-84CA-79BF5B92EAC5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FC1705F3-0815-42B4-8374-F11FDA445EEA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CF57A71-F705-4A09-B35B-678A02DB1F8B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04FC9F56-45C5-411E-B3FB-49B5FF591136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26C08D5C-4679-4C02-A4C7-D6FB4FD186A3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49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6F4-5D7F-42EE-B810-1130D472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for FOL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B11D-E8AE-42B7-BEE6-77A08610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994943"/>
            <a:ext cx="10515600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solidFill>
                  <a:srgbClr val="C00000"/>
                </a:solidFill>
                <a:latin typeface="Tahoma"/>
                <a:cs typeface="Tahoma"/>
              </a:rPr>
              <a:t>Lots of models!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pc="-8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80" dirty="0">
                <a:latin typeface="Tahoma"/>
                <a:cs typeface="Tahoma"/>
              </a:rPr>
              <a:t>Entailment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00" dirty="0">
                <a:latin typeface="Tahoma"/>
                <a:cs typeface="Tahoma"/>
              </a:rPr>
              <a:t>propositional </a:t>
            </a:r>
            <a:r>
              <a:rPr lang="en-US" spc="-90" dirty="0">
                <a:latin typeface="Tahoma"/>
                <a:cs typeface="Tahoma"/>
              </a:rPr>
              <a:t>logic </a:t>
            </a:r>
            <a:r>
              <a:rPr lang="en-US" spc="-125" dirty="0">
                <a:latin typeface="Tahoma"/>
                <a:cs typeface="Tahoma"/>
              </a:rPr>
              <a:t>can </a:t>
            </a:r>
            <a:r>
              <a:rPr lang="en-US" spc="-155" dirty="0">
                <a:latin typeface="Tahoma"/>
                <a:cs typeface="Tahoma"/>
              </a:rPr>
              <a:t>be </a:t>
            </a:r>
            <a:r>
              <a:rPr lang="en-US" spc="-130" dirty="0">
                <a:latin typeface="Tahoma"/>
                <a:cs typeface="Tahoma"/>
              </a:rPr>
              <a:t>computed </a:t>
            </a:r>
            <a:r>
              <a:rPr lang="en-US" spc="-160" dirty="0">
                <a:latin typeface="Tahoma"/>
                <a:cs typeface="Tahoma"/>
              </a:rPr>
              <a:t>by </a:t>
            </a:r>
            <a:r>
              <a:rPr lang="en-US" spc="-130" dirty="0">
                <a:latin typeface="Tahoma"/>
                <a:cs typeface="Tahoma"/>
              </a:rPr>
              <a:t>enumerating</a:t>
            </a:r>
            <a:r>
              <a:rPr lang="en-US" spc="-25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models</a:t>
            </a:r>
            <a:endParaRPr lang="en-US" dirty="0">
              <a:latin typeface="Tahoma"/>
              <a:cs typeface="Tahoma"/>
            </a:endParaRPr>
          </a:p>
          <a:p>
            <a:pPr marL="12700" marR="1078230" indent="-635">
              <a:lnSpc>
                <a:spcPct val="163400"/>
              </a:lnSpc>
            </a:pPr>
            <a:r>
              <a:rPr lang="en-US" spc="-140" dirty="0">
                <a:latin typeface="Tahoma"/>
                <a:cs typeface="Tahoma"/>
              </a:rPr>
              <a:t>We </a:t>
            </a:r>
            <a:r>
              <a:rPr lang="en-US" spc="45" dirty="0">
                <a:solidFill>
                  <a:srgbClr val="C00000"/>
                </a:solidFill>
                <a:latin typeface="Century"/>
                <a:cs typeface="Century"/>
              </a:rPr>
              <a:t>can</a:t>
            </a:r>
            <a:r>
              <a:rPr lang="en-US" spc="4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pc="-150" dirty="0">
                <a:latin typeface="Tahoma"/>
                <a:cs typeface="Tahoma"/>
              </a:rPr>
              <a:t>enumerate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5" dirty="0">
                <a:latin typeface="Tahoma"/>
                <a:cs typeface="Tahoma"/>
              </a:rPr>
              <a:t>FOL </a:t>
            </a:r>
            <a:r>
              <a:rPr lang="en-US" spc="-140" dirty="0">
                <a:latin typeface="Tahoma"/>
                <a:cs typeface="Tahoma"/>
              </a:rPr>
              <a:t>models </a:t>
            </a:r>
            <a:r>
              <a:rPr lang="en-US" spc="-114" dirty="0">
                <a:latin typeface="Tahoma"/>
                <a:cs typeface="Tahoma"/>
              </a:rPr>
              <a:t>for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given </a:t>
            </a:r>
            <a:r>
              <a:rPr lang="en-US" spc="110" dirty="0">
                <a:latin typeface="Tahoma"/>
                <a:cs typeface="Tahoma"/>
              </a:rPr>
              <a:t>KB </a:t>
            </a:r>
            <a:r>
              <a:rPr lang="en-US" spc="-125" dirty="0">
                <a:latin typeface="Tahoma"/>
                <a:cs typeface="Tahoma"/>
              </a:rPr>
              <a:t>vocabulary:  </a:t>
            </a: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45" dirty="0">
                <a:latin typeface="Tahoma"/>
                <a:cs typeface="Tahoma"/>
              </a:rPr>
              <a:t>number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30" dirty="0">
                <a:latin typeface="Tahoma"/>
                <a:cs typeface="Tahoma"/>
              </a:rPr>
              <a:t>domain </a:t>
            </a:r>
            <a:r>
              <a:rPr lang="en-US" spc="-145" dirty="0">
                <a:latin typeface="Tahoma"/>
                <a:cs typeface="Tahoma"/>
              </a:rPr>
              <a:t>elements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1 </a:t>
            </a:r>
            <a:r>
              <a:rPr lang="en-US" spc="-70" dirty="0">
                <a:latin typeface="Tahoma"/>
                <a:cs typeface="Tahoma"/>
              </a:rPr>
              <a:t>to</a:t>
            </a:r>
            <a:r>
              <a:rPr lang="en-US" spc="-40" dirty="0">
                <a:latin typeface="Tahoma"/>
                <a:cs typeface="Tahoma"/>
              </a:rPr>
              <a:t> </a:t>
            </a:r>
            <a:r>
              <a:rPr lang="en-US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∞</a:t>
            </a:r>
            <a:endParaRPr lang="en-US" dirty="0">
              <a:latin typeface="Lucida Sans Unicode"/>
              <a:cs typeface="Lucida Sans Unicode"/>
            </a:endParaRPr>
          </a:p>
          <a:p>
            <a:pPr marL="743585" marR="2324100" indent="-365760">
              <a:lnSpc>
                <a:spcPct val="101000"/>
              </a:lnSpc>
              <a:spcBef>
                <a:spcPts val="10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pc="-125" dirty="0">
                <a:latin typeface="Tahoma"/>
                <a:cs typeface="Tahoma"/>
              </a:rPr>
              <a:t>-</a:t>
            </a:r>
            <a:r>
              <a:rPr lang="en-US" spc="-125" dirty="0" err="1">
                <a:latin typeface="Tahoma"/>
                <a:cs typeface="Tahoma"/>
              </a:rPr>
              <a:t>ary</a:t>
            </a:r>
            <a:r>
              <a:rPr lang="en-US" spc="-125" dirty="0">
                <a:latin typeface="Tahoma"/>
                <a:cs typeface="Tahoma"/>
              </a:rPr>
              <a:t> predicate </a:t>
            </a:r>
            <a:r>
              <a:rPr lang="en-US" i="1" spc="60" dirty="0" err="1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89" baseline="-11904" dirty="0" err="1">
                <a:solidFill>
                  <a:srgbClr val="990099"/>
                </a:solidFill>
                <a:latin typeface="Arial"/>
                <a:cs typeface="Arial"/>
              </a:rPr>
              <a:t>k</a:t>
            </a:r>
            <a:r>
              <a:rPr lang="en-US" i="1" spc="89" baseline="-11904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20" dirty="0">
                <a:latin typeface="Tahoma"/>
                <a:cs typeface="Tahoma"/>
              </a:rPr>
              <a:t>vocabulary  </a:t>
            </a:r>
          </a:p>
          <a:p>
            <a:pPr marL="743585" marR="2324100" indent="-365760">
              <a:lnSpc>
                <a:spcPct val="101000"/>
              </a:lnSpc>
              <a:spcBef>
                <a:spcPts val="10"/>
              </a:spcBef>
            </a:pPr>
            <a:r>
              <a:rPr lang="en-US" spc="-120" dirty="0">
                <a:latin typeface="Tahoma"/>
                <a:cs typeface="Tahoma"/>
              </a:rPr>
              <a:t>    </a:t>
            </a: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pc="-125" dirty="0">
                <a:latin typeface="Tahoma"/>
                <a:cs typeface="Tahoma"/>
              </a:rPr>
              <a:t>-</a:t>
            </a:r>
            <a:r>
              <a:rPr lang="en-US" spc="-125" dirty="0" err="1">
                <a:latin typeface="Tahoma"/>
                <a:cs typeface="Tahoma"/>
              </a:rPr>
              <a:t>ary</a:t>
            </a:r>
            <a:r>
              <a:rPr lang="en-US" spc="-125" dirty="0">
                <a:latin typeface="Tahoma"/>
                <a:cs typeface="Tahoma"/>
              </a:rPr>
              <a:t> </a:t>
            </a:r>
            <a:r>
              <a:rPr lang="en-US" spc="-95" dirty="0">
                <a:latin typeface="Tahoma"/>
                <a:cs typeface="Tahoma"/>
              </a:rPr>
              <a:t>relation </a:t>
            </a:r>
            <a:r>
              <a:rPr lang="en-US" spc="-145" dirty="0">
                <a:latin typeface="Tahoma"/>
                <a:cs typeface="Tahoma"/>
              </a:rPr>
              <a:t>on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latin typeface="Tahoma"/>
                <a:cs typeface="Tahoma"/>
              </a:rPr>
              <a:t>objects</a:t>
            </a:r>
            <a:endParaRPr lang="en-US" dirty="0">
              <a:latin typeface="Tahoma"/>
              <a:cs typeface="Tahoma"/>
            </a:endParaRPr>
          </a:p>
          <a:p>
            <a:pPr marL="1109345">
              <a:lnSpc>
                <a:spcPct val="100000"/>
              </a:lnSpc>
              <a:spcBef>
                <a:spcPts val="40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00" dirty="0">
                <a:latin typeface="Tahoma"/>
                <a:cs typeface="Tahoma"/>
              </a:rPr>
              <a:t>constant </a:t>
            </a:r>
            <a:r>
              <a:rPr lang="en-US" spc="-125" dirty="0">
                <a:latin typeface="Tahoma"/>
                <a:cs typeface="Tahoma"/>
              </a:rPr>
              <a:t>symbol 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270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vocabulary</a:t>
            </a:r>
            <a:endParaRPr lang="en-US" dirty="0">
              <a:latin typeface="Tahoma"/>
              <a:cs typeface="Tahoma"/>
            </a:endParaRPr>
          </a:p>
          <a:p>
            <a:pPr marL="1475740">
              <a:lnSpc>
                <a:spcPct val="100000"/>
              </a:lnSpc>
              <a:spcBef>
                <a:spcPts val="35"/>
              </a:spcBef>
            </a:pPr>
            <a:r>
              <a:rPr lang="en-US" spc="-100" dirty="0">
                <a:latin typeface="Tahoma"/>
                <a:cs typeface="Tahoma"/>
              </a:rPr>
              <a:t>For </a:t>
            </a:r>
            <a:r>
              <a:rPr lang="en-US" spc="-150" dirty="0">
                <a:latin typeface="Tahoma"/>
                <a:cs typeface="Tahoma"/>
              </a:rPr>
              <a:t>each </a:t>
            </a:r>
            <a:r>
              <a:rPr lang="en-US" spc="-114" dirty="0">
                <a:latin typeface="Tahoma"/>
                <a:cs typeface="Tahoma"/>
              </a:rPr>
              <a:t>choice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30" dirty="0">
                <a:latin typeface="Tahoma"/>
                <a:cs typeface="Tahoma"/>
              </a:rPr>
              <a:t>referent </a:t>
            </a:r>
            <a:r>
              <a:rPr lang="en-US" spc="-114" dirty="0">
                <a:latin typeface="Tahoma"/>
                <a:cs typeface="Tahoma"/>
              </a:rPr>
              <a:t>for 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C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pc="-114" dirty="0">
                <a:latin typeface="Tahoma"/>
                <a:cs typeface="Tahoma"/>
              </a:rPr>
              <a:t>objects </a:t>
            </a:r>
            <a:r>
              <a:rPr lang="en-US" i="1" spc="-55" dirty="0">
                <a:latin typeface="Bookman Old Style"/>
                <a:cs typeface="Bookman Old Style"/>
              </a:rPr>
              <a:t>. .</a:t>
            </a:r>
            <a:r>
              <a:rPr lang="en-US" i="1" spc="-270" dirty="0">
                <a:latin typeface="Bookman Old Style"/>
                <a:cs typeface="Bookman Old Style"/>
              </a:rPr>
              <a:t> </a:t>
            </a:r>
            <a:r>
              <a:rPr lang="en-US" i="1" spc="-55" dirty="0"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10" dirty="0">
                <a:latin typeface="Tahoma"/>
                <a:cs typeface="Tahoma"/>
              </a:rPr>
              <a:t>Computing </a:t>
            </a:r>
            <a:r>
              <a:rPr lang="en-US" spc="-105" dirty="0">
                <a:latin typeface="Tahoma"/>
                <a:cs typeface="Tahoma"/>
              </a:rPr>
              <a:t>entailment </a:t>
            </a:r>
            <a:r>
              <a:rPr lang="en-US" spc="-160" dirty="0">
                <a:latin typeface="Tahoma"/>
                <a:cs typeface="Tahoma"/>
              </a:rPr>
              <a:t>by </a:t>
            </a:r>
            <a:r>
              <a:rPr lang="en-US" spc="-130" dirty="0">
                <a:latin typeface="Tahoma"/>
                <a:cs typeface="Tahoma"/>
              </a:rPr>
              <a:t>enumerating </a:t>
            </a:r>
            <a:r>
              <a:rPr lang="en-US" spc="-5" dirty="0">
                <a:latin typeface="Tahoma"/>
                <a:cs typeface="Tahoma"/>
              </a:rPr>
              <a:t>FOL </a:t>
            </a:r>
            <a:r>
              <a:rPr lang="en-US" spc="-140" dirty="0">
                <a:latin typeface="Tahoma"/>
                <a:cs typeface="Tahoma"/>
              </a:rPr>
              <a:t>models </a:t>
            </a:r>
            <a:r>
              <a:rPr lang="en-US" spc="-95" dirty="0">
                <a:latin typeface="Tahoma"/>
                <a:cs typeface="Tahoma"/>
              </a:rPr>
              <a:t>is not</a:t>
            </a:r>
            <a:r>
              <a:rPr lang="en-US" spc="-170" dirty="0">
                <a:latin typeface="Tahoma"/>
                <a:cs typeface="Tahoma"/>
              </a:rPr>
              <a:t> </a:t>
            </a:r>
            <a:r>
              <a:rPr lang="en-US" spc="-145" dirty="0">
                <a:latin typeface="Tahoma"/>
                <a:cs typeface="Tahoma"/>
              </a:rPr>
              <a:t>easy!</a:t>
            </a:r>
            <a:endParaRPr lang="en-US" dirty="0">
              <a:latin typeface="Tahoma"/>
              <a:cs typeface="Tahom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6AAE-EAA0-454E-9FAC-0A7F44E4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in First-Order</a:t>
            </a:r>
            <a:r>
              <a:rPr lang="en-US" baseline="0" dirty="0"/>
              <a:t> Logic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BAB4938-FCF3-4790-A6EF-6BA102C5EC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2450" y="1112838"/>
            <a:ext cx="10515600" cy="47949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40" dirty="0">
                <a:latin typeface="Tahoma"/>
                <a:cs typeface="Tahoma"/>
              </a:rPr>
              <a:t>Sentences </a:t>
            </a:r>
            <a:r>
              <a:rPr sz="2400" spc="-165" dirty="0">
                <a:latin typeface="Tahoma"/>
                <a:cs typeface="Tahoma"/>
              </a:rPr>
              <a:t>are </a:t>
            </a:r>
            <a:r>
              <a:rPr sz="2400" spc="-114" dirty="0">
                <a:latin typeface="Tahoma"/>
                <a:cs typeface="Tahoma"/>
              </a:rPr>
              <a:t>true </a:t>
            </a:r>
            <a:r>
              <a:rPr sz="2400" spc="-95" dirty="0">
                <a:latin typeface="Tahoma"/>
                <a:cs typeface="Tahoma"/>
              </a:rPr>
              <a:t>with </a:t>
            </a:r>
            <a:r>
              <a:rPr sz="2400" spc="-125" dirty="0">
                <a:latin typeface="Tahoma"/>
                <a:cs typeface="Tahoma"/>
              </a:rPr>
              <a:t>respect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45" dirty="0">
                <a:latin typeface="Tahoma"/>
                <a:cs typeface="Tahoma"/>
              </a:rPr>
              <a:t>a </a:t>
            </a:r>
            <a:r>
              <a:rPr sz="2400" spc="-135" dirty="0">
                <a:solidFill>
                  <a:srgbClr val="C00000"/>
                </a:solidFill>
                <a:latin typeface="Tahoma"/>
                <a:cs typeface="Tahoma"/>
              </a:rPr>
              <a:t>model </a:t>
            </a:r>
            <a:r>
              <a:rPr sz="2400" spc="-145" dirty="0">
                <a:latin typeface="Tahoma"/>
                <a:cs typeface="Tahoma"/>
              </a:rPr>
              <a:t>and an</a:t>
            </a:r>
            <a:r>
              <a:rPr sz="2400" spc="-254" dirty="0">
                <a:latin typeface="Tahoma"/>
                <a:cs typeface="Tahoma"/>
              </a:rPr>
              <a:t> </a:t>
            </a:r>
            <a:r>
              <a:rPr sz="2400" spc="-100" dirty="0">
                <a:solidFill>
                  <a:srgbClr val="C00000"/>
                </a:solidFill>
                <a:latin typeface="Tahoma"/>
                <a:cs typeface="Tahoma"/>
              </a:rPr>
              <a:t>interpretation</a:t>
            </a:r>
            <a:endParaRPr sz="24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</a:pPr>
            <a:r>
              <a:rPr sz="2400" spc="-75" dirty="0">
                <a:latin typeface="Tahoma"/>
                <a:cs typeface="Tahoma"/>
              </a:rPr>
              <a:t>Model </a:t>
            </a:r>
            <a:r>
              <a:rPr sz="2400" spc="-105" dirty="0">
                <a:latin typeface="Tahoma"/>
                <a:cs typeface="Tahoma"/>
              </a:rPr>
              <a:t>contains </a:t>
            </a:r>
            <a:r>
              <a:rPr sz="2400" spc="-25" dirty="0">
                <a:latin typeface="Lucida Sans Unicode"/>
                <a:cs typeface="Lucida Sans Unicode"/>
              </a:rPr>
              <a:t>≥ </a:t>
            </a:r>
            <a:r>
              <a:rPr sz="2400" spc="-190" dirty="0">
                <a:latin typeface="Century Gothic"/>
                <a:cs typeface="Century Gothic"/>
              </a:rPr>
              <a:t>1 </a:t>
            </a:r>
            <a:r>
              <a:rPr sz="2400" spc="-114" dirty="0">
                <a:latin typeface="Tahoma"/>
                <a:cs typeface="Tahoma"/>
              </a:rPr>
              <a:t>objects </a:t>
            </a:r>
            <a:r>
              <a:rPr sz="2400" spc="-120" dirty="0">
                <a:latin typeface="Tahoma"/>
                <a:cs typeface="Tahoma"/>
              </a:rPr>
              <a:t>(</a:t>
            </a:r>
            <a:r>
              <a:rPr sz="2400" spc="-120" dirty="0">
                <a:solidFill>
                  <a:srgbClr val="C00000"/>
                </a:solidFill>
                <a:latin typeface="Tahoma"/>
                <a:cs typeface="Tahoma"/>
              </a:rPr>
              <a:t>domain </a:t>
            </a:r>
            <a:r>
              <a:rPr sz="2400" spc="-135" dirty="0">
                <a:solidFill>
                  <a:srgbClr val="C00000"/>
                </a:solidFill>
                <a:latin typeface="Tahoma"/>
                <a:cs typeface="Tahoma"/>
              </a:rPr>
              <a:t>elements</a:t>
            </a:r>
            <a:r>
              <a:rPr sz="2400" spc="-135" dirty="0">
                <a:latin typeface="Tahoma"/>
                <a:cs typeface="Tahoma"/>
              </a:rPr>
              <a:t>) </a:t>
            </a:r>
            <a:r>
              <a:rPr sz="2400" spc="-145" dirty="0">
                <a:latin typeface="Tahoma"/>
                <a:cs typeface="Tahoma"/>
              </a:rPr>
              <a:t>and </a:t>
            </a:r>
            <a:r>
              <a:rPr sz="2400" spc="-105" dirty="0">
                <a:latin typeface="Tahoma"/>
                <a:cs typeface="Tahoma"/>
              </a:rPr>
              <a:t>relations </a:t>
            </a:r>
            <a:r>
              <a:rPr sz="2400" spc="-155" dirty="0">
                <a:latin typeface="Tahoma"/>
                <a:cs typeface="Tahoma"/>
              </a:rPr>
              <a:t>among </a:t>
            </a:r>
            <a:r>
              <a:rPr sz="2400" spc="-145" dirty="0">
                <a:latin typeface="Tahoma"/>
                <a:cs typeface="Tahoma"/>
              </a:rPr>
              <a:t>them  </a:t>
            </a:r>
            <a:r>
              <a:rPr sz="2400" spc="-114" dirty="0">
                <a:latin typeface="Tahoma"/>
                <a:cs typeface="Tahoma"/>
              </a:rPr>
              <a:t>Interpretation </a:t>
            </a:r>
            <a:r>
              <a:rPr sz="2400" spc="-120" dirty="0">
                <a:latin typeface="Tahoma"/>
                <a:cs typeface="Tahoma"/>
              </a:rPr>
              <a:t>specifies </a:t>
            </a:r>
            <a:r>
              <a:rPr sz="2400" spc="-135" dirty="0">
                <a:latin typeface="Tahoma"/>
                <a:cs typeface="Tahoma"/>
              </a:rPr>
              <a:t>referents</a:t>
            </a:r>
            <a:r>
              <a:rPr sz="2400" spc="27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for</a:t>
            </a:r>
            <a:endParaRPr sz="2400" dirty="0"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00" dirty="0">
                <a:solidFill>
                  <a:srgbClr val="990099"/>
                </a:solidFill>
                <a:latin typeface="Tahoma"/>
                <a:cs typeface="Tahoma"/>
              </a:rPr>
              <a:t>constant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 </a:t>
            </a:r>
            <a:r>
              <a:rPr sz="2400" spc="-114" dirty="0">
                <a:solidFill>
                  <a:srgbClr val="004B00"/>
                </a:solidFill>
                <a:latin typeface="Tahoma"/>
                <a:cs typeface="Tahoma"/>
              </a:rPr>
              <a:t>objects</a:t>
            </a:r>
            <a:endParaRPr lang="en-US" sz="2400" spc="-114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25" dirty="0">
                <a:solidFill>
                  <a:srgbClr val="990099"/>
                </a:solidFill>
                <a:latin typeface="Tahoma"/>
                <a:cs typeface="Tahoma"/>
              </a:rPr>
              <a:t>predicate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</a:t>
            </a:r>
            <a:r>
              <a:rPr sz="2400" spc="240" dirty="0">
                <a:latin typeface="Lucida Sans Unicode"/>
                <a:cs typeface="Lucida Sans Unicode"/>
              </a:rPr>
              <a:t> </a:t>
            </a:r>
            <a:r>
              <a:rPr sz="240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lang="en-US" sz="2400" dirty="0">
              <a:latin typeface="Tahoma"/>
              <a:cs typeface="Tahoma"/>
            </a:endParaRPr>
          </a:p>
          <a:p>
            <a:pPr marL="378460" marR="4143375">
              <a:lnSpc>
                <a:spcPct val="100000"/>
              </a:lnSpc>
              <a:spcBef>
                <a:spcPts val="75"/>
              </a:spcBef>
            </a:pPr>
            <a:r>
              <a:rPr sz="2400" spc="-100" dirty="0">
                <a:solidFill>
                  <a:srgbClr val="990099"/>
                </a:solidFill>
                <a:latin typeface="Tahoma"/>
                <a:cs typeface="Tahoma"/>
              </a:rPr>
              <a:t>function </a:t>
            </a:r>
            <a:r>
              <a:rPr sz="2400" spc="-130" dirty="0">
                <a:solidFill>
                  <a:srgbClr val="990099"/>
                </a:solidFill>
                <a:latin typeface="Tahoma"/>
                <a:cs typeface="Tahoma"/>
              </a:rPr>
              <a:t>symbols </a:t>
            </a:r>
            <a:r>
              <a:rPr sz="2400" spc="140" dirty="0">
                <a:latin typeface="Lucida Sans Unicode"/>
                <a:cs typeface="Lucida Sans Unicode"/>
              </a:rPr>
              <a:t>→ </a:t>
            </a:r>
            <a:r>
              <a:rPr sz="2400" spc="-95" dirty="0">
                <a:solidFill>
                  <a:srgbClr val="004B00"/>
                </a:solidFill>
                <a:latin typeface="Tahoma"/>
                <a:cs typeface="Tahoma"/>
              </a:rPr>
              <a:t>functional</a:t>
            </a:r>
            <a:r>
              <a:rPr sz="2400" spc="-3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004B00"/>
                </a:solidFill>
                <a:latin typeface="Tahoma"/>
                <a:cs typeface="Tahoma"/>
              </a:rPr>
              <a:t>relations</a:t>
            </a:r>
            <a:endParaRPr sz="2400" dirty="0">
              <a:latin typeface="Tahoma"/>
              <a:cs typeface="Tahoma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endParaRPr lang="en-US" sz="400" spc="-45" dirty="0">
              <a:latin typeface="Tahoma"/>
              <a:cs typeface="Tahoma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sz="2400" spc="-45" dirty="0">
                <a:latin typeface="Tahoma"/>
                <a:cs typeface="Tahoma"/>
              </a:rPr>
              <a:t>An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atomic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sentence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spc="-8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40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i="1" spc="15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sz="2400" spc="7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-95" dirty="0">
                <a:latin typeface="Tahoma"/>
                <a:cs typeface="Tahoma"/>
              </a:rPr>
              <a:t>is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14" dirty="0">
                <a:latin typeface="Tahoma"/>
                <a:cs typeface="Tahoma"/>
              </a:rPr>
              <a:t>true</a:t>
            </a:r>
            <a:r>
              <a:rPr lang="en-US" sz="2400" spc="-114" dirty="0">
                <a:latin typeface="Tahoma"/>
                <a:cs typeface="Tahoma"/>
              </a:rPr>
              <a:t>:</a:t>
            </a: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lang="en-US" sz="2400" spc="-70" dirty="0">
                <a:latin typeface="Tahoma"/>
                <a:cs typeface="Tahoma"/>
              </a:rPr>
              <a:t>	</a:t>
            </a:r>
            <a:r>
              <a:rPr sz="2400" spc="-70" dirty="0" err="1">
                <a:latin typeface="Tahoma"/>
                <a:cs typeface="Tahoma"/>
              </a:rPr>
              <a:t>iff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125" dirty="0">
                <a:latin typeface="Tahoma"/>
                <a:cs typeface="Tahoma"/>
              </a:rPr>
              <a:t>the </a:t>
            </a:r>
            <a:r>
              <a:rPr sz="2400" spc="-114" dirty="0">
                <a:solidFill>
                  <a:srgbClr val="004B00"/>
                </a:solidFill>
                <a:latin typeface="Tahoma"/>
                <a:cs typeface="Tahoma"/>
              </a:rPr>
              <a:t>objects </a:t>
            </a:r>
            <a:r>
              <a:rPr sz="2400" spc="-140" dirty="0">
                <a:latin typeface="Tahoma"/>
                <a:cs typeface="Tahoma"/>
              </a:rPr>
              <a:t>referred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60" dirty="0">
                <a:latin typeface="Tahoma"/>
                <a:cs typeface="Tahoma"/>
              </a:rPr>
              <a:t>by </a:t>
            </a:r>
            <a:r>
              <a:rPr sz="24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sz="24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4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,</a:t>
            </a:r>
            <a:r>
              <a:rPr sz="2400" b="0" i="1" spc="-48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5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sz="2400" i="1" spc="7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endParaRPr lang="en-US" sz="2400" i="1" baseline="-11904" dirty="0">
              <a:solidFill>
                <a:srgbClr val="990099"/>
              </a:solidFill>
              <a:latin typeface="Arial"/>
              <a:cs typeface="Arial"/>
            </a:endParaRPr>
          </a:p>
          <a:p>
            <a:pPr marL="12700" marR="1648460">
              <a:lnSpc>
                <a:spcPct val="101000"/>
              </a:lnSpc>
              <a:spcBef>
                <a:spcPts val="1535"/>
              </a:spcBef>
            </a:pPr>
            <a:r>
              <a:rPr lang="en-US" sz="2400" spc="-165" dirty="0">
                <a:latin typeface="Tahoma"/>
                <a:cs typeface="Tahoma"/>
              </a:rPr>
              <a:t>	</a:t>
            </a:r>
            <a:r>
              <a:rPr sz="2400" spc="-165" dirty="0">
                <a:latin typeface="Tahoma"/>
                <a:cs typeface="Tahoma"/>
              </a:rPr>
              <a:t>are </a:t>
            </a:r>
            <a:r>
              <a:rPr sz="2400" spc="-85" dirty="0">
                <a:latin typeface="Tahoma"/>
                <a:cs typeface="Tahoma"/>
              </a:rPr>
              <a:t>in </a:t>
            </a:r>
            <a:r>
              <a:rPr sz="2400" spc="-125" dirty="0">
                <a:latin typeface="Tahoma"/>
                <a:cs typeface="Tahoma"/>
              </a:rPr>
              <a:t>the </a:t>
            </a:r>
            <a:r>
              <a:rPr sz="2400" spc="-95" dirty="0">
                <a:solidFill>
                  <a:srgbClr val="004B00"/>
                </a:solidFill>
                <a:latin typeface="Tahoma"/>
                <a:cs typeface="Tahoma"/>
              </a:rPr>
              <a:t>relation </a:t>
            </a:r>
            <a:r>
              <a:rPr sz="2400" spc="-140" dirty="0">
                <a:latin typeface="Tahoma"/>
                <a:cs typeface="Tahoma"/>
              </a:rPr>
              <a:t>referred </a:t>
            </a:r>
            <a:r>
              <a:rPr sz="2400" spc="-70" dirty="0">
                <a:latin typeface="Tahoma"/>
                <a:cs typeface="Tahoma"/>
              </a:rPr>
              <a:t>to </a:t>
            </a:r>
            <a:r>
              <a:rPr sz="2400" spc="-160" dirty="0">
                <a:latin typeface="Tahoma"/>
                <a:cs typeface="Tahoma"/>
              </a:rPr>
              <a:t>by</a:t>
            </a:r>
            <a:r>
              <a:rPr sz="2400" spc="-245" dirty="0">
                <a:latin typeface="Tahoma"/>
                <a:cs typeface="Tahoma"/>
              </a:rPr>
              <a:t> </a:t>
            </a:r>
            <a:r>
              <a:rPr sz="240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endParaRPr sz="24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85717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DED-DB69-43FB-91D2-7503CE5A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0687-E6D0-4511-BBFE-306E9341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7147565" cy="2039539"/>
          </a:xfrm>
        </p:spPr>
        <p:txBody>
          <a:bodyPr/>
          <a:lstStyle/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spc="-120" dirty="0">
                <a:latin typeface="Tahoma"/>
                <a:cs typeface="Tahoma"/>
              </a:rPr>
              <a:t>Consider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0" dirty="0">
                <a:latin typeface="Tahoma"/>
                <a:cs typeface="Tahoma"/>
              </a:rPr>
              <a:t>interpretation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which:</a:t>
            </a: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endParaRPr lang="en-US" sz="2400" spc="-125" dirty="0">
              <a:latin typeface="Tahoma"/>
              <a:cs typeface="Tahoma"/>
            </a:endParaRPr>
          </a:p>
          <a:p>
            <a:pPr marL="12700" marR="2483485">
              <a:lnSpc>
                <a:spcPct val="100000"/>
              </a:lnSpc>
              <a:spcBef>
                <a:spcPts val="85"/>
              </a:spcBef>
            </a:pP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Richard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ohn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</a:t>
            </a:r>
            <a:r>
              <a:rPr lang="en-US" sz="2400" spc="-18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 </a:t>
            </a:r>
            <a:r>
              <a:rPr lang="en-US" sz="2400" spc="140" dirty="0">
                <a:latin typeface="Lucida Sans Unicode"/>
                <a:cs typeface="Lucida Sans Unicode"/>
              </a:rPr>
              <a:t>→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</a:t>
            </a:r>
            <a:r>
              <a:rPr lang="en-US" sz="2400" spc="10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relation</a:t>
            </a:r>
            <a:endParaRPr lang="en-US" sz="24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endParaRPr lang="en-US" sz="2400" spc="-12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lang="en-US" sz="2400" spc="-120" dirty="0">
                <a:latin typeface="Tahoma"/>
                <a:cs typeface="Tahoma"/>
              </a:rPr>
              <a:t>Under </a:t>
            </a:r>
            <a:r>
              <a:rPr lang="en-US" sz="2400" spc="-85" dirty="0">
                <a:latin typeface="Tahoma"/>
                <a:cs typeface="Tahoma"/>
              </a:rPr>
              <a:t>this </a:t>
            </a:r>
            <a:r>
              <a:rPr lang="en-US" sz="2400" spc="-100" dirty="0">
                <a:latin typeface="Tahoma"/>
                <a:cs typeface="Tahoma"/>
              </a:rPr>
              <a:t>interpretation,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14" dirty="0">
                <a:latin typeface="Tahoma"/>
                <a:cs typeface="Tahoma"/>
              </a:rPr>
              <a:t>true </a:t>
            </a:r>
            <a:r>
              <a:rPr lang="en-US" sz="2400" spc="-95" dirty="0">
                <a:latin typeface="Tahoma"/>
                <a:cs typeface="Tahoma"/>
              </a:rPr>
              <a:t>just </a:t>
            </a:r>
            <a:r>
              <a:rPr lang="en-US" sz="2400" spc="-85" dirty="0">
                <a:latin typeface="Tahoma"/>
                <a:cs typeface="Tahoma"/>
              </a:rPr>
              <a:t>in the </a:t>
            </a:r>
            <a:r>
              <a:rPr lang="en-US" sz="2400" spc="-155" dirty="0">
                <a:latin typeface="Tahoma"/>
                <a:cs typeface="Tahoma"/>
              </a:rPr>
              <a:t>case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Richard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105" dirty="0">
                <a:solidFill>
                  <a:srgbClr val="004B00"/>
                </a:solidFill>
                <a:latin typeface="Tahoma"/>
                <a:cs typeface="Tahoma"/>
              </a:rPr>
              <a:t>Lionheart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</a:t>
            </a:r>
            <a:r>
              <a:rPr lang="en-US" sz="2400" spc="-90" dirty="0">
                <a:solidFill>
                  <a:srgbClr val="004B00"/>
                </a:solidFill>
                <a:latin typeface="Tahoma"/>
                <a:cs typeface="Tahoma"/>
              </a:rPr>
              <a:t>evil </a:t>
            </a:r>
            <a:r>
              <a:rPr lang="en-US" sz="2400" spc="-50" dirty="0">
                <a:solidFill>
                  <a:srgbClr val="004B00"/>
                </a:solidFill>
                <a:latin typeface="Tahoma"/>
                <a:cs typeface="Tahoma"/>
              </a:rPr>
              <a:t>King </a:t>
            </a:r>
            <a:r>
              <a:rPr lang="en-US" sz="2400" spc="-100" dirty="0">
                <a:solidFill>
                  <a:srgbClr val="004B00"/>
                </a:solidFill>
                <a:latin typeface="Tahoma"/>
                <a:cs typeface="Tahoma"/>
              </a:rPr>
              <a:t>John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the brotherhood </a:t>
            </a:r>
            <a:r>
              <a:rPr lang="en-US" sz="2400" spc="-95" dirty="0">
                <a:solidFill>
                  <a:srgbClr val="004B00"/>
                </a:solidFill>
                <a:latin typeface="Tahoma"/>
                <a:cs typeface="Tahoma"/>
              </a:rPr>
              <a:t>relation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290" dirty="0">
                <a:latin typeface="Tahoma"/>
                <a:cs typeface="Tahoma"/>
              </a:rPr>
              <a:t> </a:t>
            </a:r>
            <a:r>
              <a:rPr lang="en-US" sz="2400" spc="-135" dirty="0">
                <a:latin typeface="Tahoma"/>
                <a:cs typeface="Tahoma"/>
              </a:rPr>
              <a:t>model</a:t>
            </a:r>
            <a:endParaRPr lang="en-US"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0A6932-B476-4862-8093-45A570EC1BEE}"/>
              </a:ext>
            </a:extLst>
          </p:cNvPr>
          <p:cNvGrpSpPr/>
          <p:nvPr/>
        </p:nvGrpSpPr>
        <p:grpSpPr>
          <a:xfrm>
            <a:off x="6096000" y="270164"/>
            <a:ext cx="5095009" cy="3259806"/>
            <a:chOff x="2665203" y="1374539"/>
            <a:chExt cx="7722943" cy="4856557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02DD359-F7FB-40FC-9A3F-695CB056734F}"/>
                </a:ext>
              </a:extLst>
            </p:cNvPr>
            <p:cNvSpPr/>
            <p:nvPr/>
          </p:nvSpPr>
          <p:spPr>
            <a:xfrm>
              <a:off x="2989979" y="1426571"/>
              <a:ext cx="6212041" cy="4804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F0D39F00-8DBF-4F8D-A89A-17C098A1DC54}"/>
                </a:ext>
              </a:extLst>
            </p:cNvPr>
            <p:cNvSpPr txBox="1"/>
            <p:nvPr/>
          </p:nvSpPr>
          <p:spPr>
            <a:xfrm>
              <a:off x="4084796" y="3787861"/>
              <a:ext cx="436245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5" dirty="0">
                  <a:latin typeface="Times New Roman"/>
                  <a:cs typeface="Times New Roman"/>
                </a:rPr>
                <a:t>R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403E414-D43F-47A8-94A0-ED266FC7DCE6}"/>
                </a:ext>
              </a:extLst>
            </p:cNvPr>
            <p:cNvSpPr txBox="1"/>
            <p:nvPr/>
          </p:nvSpPr>
          <p:spPr>
            <a:xfrm>
              <a:off x="7234587" y="3787861"/>
              <a:ext cx="309880" cy="757538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200" b="1" spc="10" dirty="0">
                  <a:latin typeface="Times New Roman"/>
                  <a:cs typeface="Times New Roman"/>
                </a:rPr>
                <a:t>J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DDD51A7C-2616-41F7-9204-B6201BD11C77}"/>
                </a:ext>
              </a:extLst>
            </p:cNvPr>
            <p:cNvSpPr txBox="1"/>
            <p:nvPr/>
          </p:nvSpPr>
          <p:spPr>
            <a:xfrm>
              <a:off x="6601201" y="4225487"/>
              <a:ext cx="153670" cy="297093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200" b="1" spc="5" dirty="0">
                  <a:latin typeface="Times New Roman"/>
                  <a:cs typeface="Times New Roman"/>
                </a:rPr>
                <a:t>$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9B711C3E-0F8A-4F3E-B476-F64A67C4A712}"/>
                </a:ext>
              </a:extLst>
            </p:cNvPr>
            <p:cNvSpPr txBox="1"/>
            <p:nvPr/>
          </p:nvSpPr>
          <p:spPr>
            <a:xfrm>
              <a:off x="5191056" y="4748253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 dirty="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C9179014-1625-416C-80CC-ABF2592C220C}"/>
                </a:ext>
              </a:extLst>
            </p:cNvPr>
            <p:cNvSpPr txBox="1"/>
            <p:nvPr/>
          </p:nvSpPr>
          <p:spPr>
            <a:xfrm>
              <a:off x="8375408" y="4735024"/>
              <a:ext cx="84010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0" dirty="0">
                  <a:solidFill>
                    <a:srgbClr val="C00000"/>
                  </a:solidFill>
                  <a:latin typeface="Arial"/>
                  <a:cs typeface="Arial"/>
                </a:rPr>
                <a:t>left</a:t>
              </a:r>
              <a:r>
                <a:rPr sz="1200" b="1" spc="-50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1200" b="1" spc="15" dirty="0">
                  <a:solidFill>
                    <a:srgbClr val="C00000"/>
                  </a:solidFill>
                  <a:latin typeface="Arial"/>
                  <a:cs typeface="Arial"/>
                </a:rPr>
                <a:t>leg</a:t>
              </a:r>
              <a:endParaRPr sz="1200">
                <a:solidFill>
                  <a:srgbClr val="C00000"/>
                </a:solidFill>
                <a:latin typeface="Arial"/>
                <a:cs typeface="Arial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BFCA3BFE-92D0-47CD-93FE-935192701F52}"/>
                </a:ext>
              </a:extLst>
            </p:cNvPr>
            <p:cNvSpPr txBox="1"/>
            <p:nvPr/>
          </p:nvSpPr>
          <p:spPr>
            <a:xfrm>
              <a:off x="5287172" y="2468100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4031F166-0A53-4D83-A80E-F66DD52A2776}"/>
                </a:ext>
              </a:extLst>
            </p:cNvPr>
            <p:cNvSpPr txBox="1"/>
            <p:nvPr/>
          </p:nvSpPr>
          <p:spPr>
            <a:xfrm>
              <a:off x="5273942" y="3128473"/>
              <a:ext cx="909955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15" dirty="0">
                  <a:latin typeface="Arial"/>
                  <a:cs typeface="Arial"/>
                </a:rPr>
                <a:t>brother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B7D60D7-563D-4252-81C8-D0F45132C59C}"/>
                </a:ext>
              </a:extLst>
            </p:cNvPr>
            <p:cNvSpPr txBox="1"/>
            <p:nvPr/>
          </p:nvSpPr>
          <p:spPr>
            <a:xfrm>
              <a:off x="2665203" y="2555992"/>
              <a:ext cx="868044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person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4A36D580-CD1B-4069-9730-9BA184F7CFF0}"/>
                </a:ext>
              </a:extLst>
            </p:cNvPr>
            <p:cNvSpPr txBox="1"/>
            <p:nvPr/>
          </p:nvSpPr>
          <p:spPr>
            <a:xfrm>
              <a:off x="7461156" y="2313248"/>
              <a:ext cx="2926990" cy="890321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on</a:t>
              </a:r>
              <a:r>
                <a:rPr sz="1200" b="1" dirty="0">
                  <a:solidFill>
                    <a:schemeClr val="accent1"/>
                  </a:solidFill>
                  <a:latin typeface="Arial"/>
                  <a:cs typeface="Arial"/>
                </a:rPr>
                <a:t>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head</a:t>
              </a:r>
              <a:endParaRPr lang="en-US" sz="1200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endParaRPr lang="en-US" sz="1200" b="1" spc="15" dirty="0">
                <a:solidFill>
                  <a:schemeClr val="accent1"/>
                </a:solidFill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lang="en-US"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              </a:t>
              </a:r>
              <a:r>
                <a:rPr sz="1200" b="1" spc="15" dirty="0">
                  <a:solidFill>
                    <a:schemeClr val="accent1"/>
                  </a:solidFill>
                  <a:latin typeface="Arial"/>
                  <a:cs typeface="Arial"/>
                </a:rPr>
                <a:t>person  </a:t>
              </a: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king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886037E7-2566-4584-A673-5BE5FE63A27D}"/>
                </a:ext>
              </a:extLst>
            </p:cNvPr>
            <p:cNvSpPr txBox="1"/>
            <p:nvPr/>
          </p:nvSpPr>
          <p:spPr>
            <a:xfrm>
              <a:off x="7848326" y="1374539"/>
              <a:ext cx="769621" cy="301869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0"/>
                </a:spcBef>
              </a:pPr>
              <a:r>
                <a:rPr sz="1200" b="1" spc="20" dirty="0">
                  <a:solidFill>
                    <a:schemeClr val="accent1"/>
                  </a:solidFill>
                  <a:latin typeface="Arial"/>
                  <a:cs typeface="Arial"/>
                </a:rPr>
                <a:t>crown</a:t>
              </a:r>
              <a:endParaRPr sz="12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3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7EAC-A642-4ECF-8AEB-611E9A9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D7D-AFC9-4BED-87D6-6C8F6ED4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286115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)    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40" dirty="0">
                <a:latin typeface="Tahoma"/>
                <a:cs typeface="Tahoma"/>
              </a:rPr>
              <a:t>Everyone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14" dirty="0">
                <a:latin typeface="Tahoma"/>
                <a:cs typeface="Tahoma"/>
              </a:rPr>
              <a:t>the banquet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310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hungry: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  <a:tab pos="2402840" algn="l"/>
                <a:tab pos="279590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  <a:tab pos="2402840" algn="l"/>
                <a:tab pos="2795905" algn="l"/>
              </a:tabLst>
            </a:pPr>
            <a:endParaRPr lang="en-US" sz="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 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model 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lang="en-US" spc="-70" dirty="0" err="1">
                <a:latin typeface="Tahoma"/>
                <a:cs typeface="Tahoma"/>
              </a:rPr>
              <a:t>iff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95" dirty="0">
                <a:latin typeface="Tahoma"/>
                <a:cs typeface="Tahoma"/>
              </a:rPr>
              <a:t>with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2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25" dirty="0">
                <a:latin typeface="Tahoma"/>
                <a:cs typeface="Tahoma"/>
              </a:rPr>
              <a:t>being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25" dirty="0">
                <a:solidFill>
                  <a:srgbClr val="7E0000"/>
                </a:solidFill>
                <a:latin typeface="Century"/>
                <a:cs typeface="Century"/>
              </a:rPr>
              <a:t>each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spc="-105" dirty="0">
                <a:latin typeface="Tahoma"/>
                <a:cs typeface="Tahoma"/>
              </a:rPr>
              <a:t>object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114" dirty="0">
                <a:latin typeface="Tahoma"/>
                <a:cs typeface="Tahoma"/>
              </a:rPr>
              <a:t> </a:t>
            </a:r>
            <a:r>
              <a:rPr lang="en-US" spc="-135" dirty="0">
                <a:latin typeface="Tahoma"/>
                <a:cs typeface="Tahoma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lang="en-US" sz="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85" dirty="0">
                <a:solidFill>
                  <a:srgbClr val="7E0000"/>
                </a:solidFill>
                <a:latin typeface="Century"/>
                <a:cs typeface="Century"/>
              </a:rPr>
              <a:t>Roughly</a:t>
            </a:r>
            <a:r>
              <a:rPr lang="en-US" spc="10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pc="-125" dirty="0">
                <a:latin typeface="Tahoma"/>
                <a:cs typeface="Tahoma"/>
              </a:rPr>
              <a:t>speaking,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114" dirty="0">
                <a:latin typeface="Tahoma"/>
                <a:cs typeface="Tahoma"/>
              </a:rPr>
              <a:t>equivalent</a:t>
            </a:r>
            <a:r>
              <a:rPr lang="en-US" spc="-5" dirty="0">
                <a:latin typeface="Tahoma"/>
                <a:cs typeface="Tahoma"/>
              </a:rPr>
              <a:t> </a:t>
            </a:r>
            <a:r>
              <a:rPr lang="en-US" spc="-70" dirty="0">
                <a:latin typeface="Tahoma"/>
                <a:cs typeface="Tahoma"/>
              </a:rPr>
              <a:t>to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conjunction</a:t>
            </a:r>
            <a:r>
              <a:rPr lang="en-US" spc="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instantiations</a:t>
            </a:r>
            <a:r>
              <a:rPr lang="en-US" spc="65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  <a:tabLst>
                <a:tab pos="3750945" algn="l"/>
                <a:tab pos="4144010" algn="l"/>
              </a:tabLst>
            </a:pP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3483610" algn="l"/>
                <a:tab pos="3876675" algn="l"/>
              </a:tabLst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  <a:tabLst>
                <a:tab pos="3596640" algn="l"/>
                <a:tab pos="3989704" algn="l"/>
              </a:tabLst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Hungry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3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7EAC-A642-4ECF-8AEB-611E9A9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D7D-AFC9-4BED-87D6-6C8F6ED4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r>
              <a:rPr lang="en-US" spc="-100" dirty="0">
                <a:latin typeface="Tahoma"/>
                <a:cs typeface="Tahoma"/>
              </a:rPr>
              <a:t>Common mistake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endParaRPr lang="en-US" spc="-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6655" algn="l"/>
                <a:tab pos="1651635" algn="l"/>
              </a:tabLst>
            </a:pPr>
            <a:r>
              <a:rPr lang="en-US" spc="-100" dirty="0">
                <a:latin typeface="Tahoma"/>
                <a:cs typeface="Tahoma"/>
              </a:rPr>
              <a:t>Typically,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45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40" dirty="0">
                <a:latin typeface="Tahoma"/>
                <a:cs typeface="Tahoma"/>
              </a:rPr>
              <a:t>Common </a:t>
            </a:r>
            <a:r>
              <a:rPr lang="en-US" spc="-130" dirty="0">
                <a:latin typeface="Tahoma"/>
                <a:cs typeface="Tahoma"/>
              </a:rPr>
              <a:t>mistake:  using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 </a:t>
            </a:r>
            <a:r>
              <a:rPr lang="en-US" spc="-160" dirty="0">
                <a:latin typeface="Tahoma"/>
                <a:cs typeface="Tahoma"/>
              </a:rPr>
              <a:t>as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420" dirty="0">
                <a:latin typeface="Tahoma"/>
                <a:cs typeface="Tahoma"/>
              </a:rPr>
              <a:t>  </a:t>
            </a:r>
            <a:r>
              <a:rPr lang="en-US" spc="-43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430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Banquet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34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80" dirty="0">
                <a:latin typeface="Tahoma"/>
                <a:cs typeface="Tahoma"/>
              </a:rPr>
              <a:t>means </a:t>
            </a:r>
            <a:r>
              <a:rPr lang="en-US" spc="-110" dirty="0">
                <a:latin typeface="Tahoma"/>
                <a:cs typeface="Tahoma"/>
              </a:rPr>
              <a:t>“Everyone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14" dirty="0">
                <a:latin typeface="Tahoma"/>
                <a:cs typeface="Tahoma"/>
              </a:rPr>
              <a:t>the banquet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spc="-170" dirty="0">
                <a:latin typeface="Tahoma"/>
                <a:cs typeface="Tahoma"/>
              </a:rPr>
              <a:t>everyone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85" dirty="0">
                <a:latin typeface="Tahoma"/>
                <a:cs typeface="Tahoma"/>
              </a:rPr>
              <a:t> </a:t>
            </a:r>
            <a:r>
              <a:rPr lang="en-US" spc="-80" dirty="0">
                <a:latin typeface="Tahoma"/>
                <a:cs typeface="Tahoma"/>
              </a:rPr>
              <a:t>hungry”</a:t>
            </a:r>
            <a:endParaRPr lang="en-US" dirty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6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FC79-5B3C-43A4-A015-5000D9B2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F38C-F290-4DBC-873F-EC5F361E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294280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9575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variables</a:t>
            </a:r>
            <a:r>
              <a:rPr lang="en-US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)	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lang="en-US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sentence</a:t>
            </a:r>
            <a:r>
              <a:rPr lang="en-US" spc="-6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60" dirty="0">
                <a:latin typeface="Tahoma"/>
                <a:cs typeface="Tahoma"/>
              </a:rPr>
              <a:t>Someone </a:t>
            </a:r>
            <a:r>
              <a:rPr lang="en-US" spc="-65" dirty="0">
                <a:latin typeface="Tahoma"/>
                <a:cs typeface="Tahoma"/>
              </a:rPr>
              <a:t>at </a:t>
            </a:r>
            <a:r>
              <a:rPr lang="en-US" spc="-105" dirty="0">
                <a:latin typeface="Tahoma"/>
                <a:cs typeface="Tahoma"/>
              </a:rPr>
              <a:t>the tournament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35" dirty="0">
                <a:latin typeface="Tahoma"/>
                <a:cs typeface="Tahoma"/>
              </a:rPr>
              <a:t> </a:t>
            </a:r>
            <a:r>
              <a:rPr lang="en-US" spc="-140" dirty="0">
                <a:latin typeface="Tahoma"/>
                <a:cs typeface="Tahoma"/>
              </a:rPr>
              <a:t>hungry: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9339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3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3395" algn="l"/>
                <a:tab pos="94170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	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model </a:t>
            </a:r>
            <a:r>
              <a:rPr lang="en-US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 </a:t>
            </a:r>
            <a:r>
              <a:rPr lang="en-US" spc="-70" dirty="0" err="1">
                <a:latin typeface="Tahoma"/>
                <a:cs typeface="Tahoma"/>
              </a:rPr>
              <a:t>iff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95" dirty="0">
                <a:latin typeface="Tahoma"/>
                <a:cs typeface="Tahoma"/>
              </a:rPr>
              <a:t>with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2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25" dirty="0">
                <a:latin typeface="Tahoma"/>
                <a:cs typeface="Tahoma"/>
              </a:rPr>
              <a:t>being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55" dirty="0">
                <a:solidFill>
                  <a:srgbClr val="7E0000"/>
                </a:solidFill>
                <a:latin typeface="Century"/>
                <a:cs typeface="Century"/>
              </a:rPr>
              <a:t>some </a:t>
            </a:r>
            <a:r>
              <a:rPr lang="en-US" spc="-120" dirty="0">
                <a:latin typeface="Tahoma"/>
                <a:cs typeface="Tahoma"/>
              </a:rPr>
              <a:t>possible </a:t>
            </a:r>
            <a:r>
              <a:rPr lang="en-US" spc="-105" dirty="0">
                <a:latin typeface="Tahoma"/>
                <a:cs typeface="Tahoma"/>
              </a:rPr>
              <a:t>object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380" dirty="0">
                <a:latin typeface="Tahoma"/>
                <a:cs typeface="Tahoma"/>
              </a:rPr>
              <a:t> </a:t>
            </a:r>
            <a:r>
              <a:rPr lang="en-US" spc="-135" dirty="0">
                <a:latin typeface="Tahoma"/>
                <a:cs typeface="Tahoma"/>
              </a:rPr>
              <a:t>model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85" dirty="0">
                <a:solidFill>
                  <a:srgbClr val="7E0000"/>
                </a:solidFill>
                <a:latin typeface="Century"/>
                <a:cs typeface="Century"/>
              </a:rPr>
              <a:t>Roughly </a:t>
            </a:r>
            <a:r>
              <a:rPr lang="en-US" spc="-125" dirty="0">
                <a:latin typeface="Tahoma"/>
                <a:cs typeface="Tahoma"/>
              </a:rPr>
              <a:t>speaking, </a:t>
            </a:r>
            <a:r>
              <a:rPr lang="en-US" spc="-114" dirty="0">
                <a:latin typeface="Tahoma"/>
                <a:cs typeface="Tahoma"/>
              </a:rPr>
              <a:t>equivalent </a:t>
            </a:r>
            <a:r>
              <a:rPr lang="en-US" spc="-70" dirty="0">
                <a:latin typeface="Tahoma"/>
                <a:cs typeface="Tahoma"/>
              </a:rPr>
              <a:t>to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disjunction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instantiations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400" dirty="0">
                <a:latin typeface="Tahoma"/>
                <a:cs typeface="Tahoma"/>
              </a:rPr>
              <a:t>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lang="en-US" dirty="0">
              <a:latin typeface="Bookman Old Style"/>
              <a:cs typeface="Bookman Old Style"/>
            </a:endParaRPr>
          </a:p>
          <a:p>
            <a:pPr marL="693420">
              <a:lnSpc>
                <a:spcPct val="100000"/>
              </a:lnSpc>
              <a:spcBef>
                <a:spcPts val="1310"/>
              </a:spcBef>
            </a:pP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Richard,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2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lang="en-US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</a:pP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lang="en-US" dirty="0">
              <a:latin typeface="Bookman Old Style"/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4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BF3-5AD5-48FD-91EE-55CFA831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19D0-B619-4C4C-88E4-2B165CB7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00" dirty="0">
                <a:latin typeface="Tahoma"/>
                <a:cs typeface="Tahoma"/>
              </a:rPr>
              <a:t>Common mistake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endParaRPr lang="en-US" spc="-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00" dirty="0">
                <a:latin typeface="Tahoma"/>
                <a:cs typeface="Tahoma"/>
              </a:rPr>
              <a:t>Typically,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-80" dirty="0">
                <a:latin typeface="Tahoma"/>
                <a:cs typeface="Tahoma"/>
              </a:rPr>
              <a:t> </a:t>
            </a: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endParaRPr lang="en-US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715260" algn="l"/>
                <a:tab pos="3192145" algn="l"/>
              </a:tabLst>
            </a:pPr>
            <a:r>
              <a:rPr lang="en-US" spc="-140" dirty="0">
                <a:latin typeface="Tahoma"/>
                <a:cs typeface="Tahoma"/>
              </a:rPr>
              <a:t>Common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30" dirty="0">
                <a:latin typeface="Tahoma"/>
                <a:cs typeface="Tahoma"/>
              </a:rPr>
              <a:t>mistake:</a:t>
            </a:r>
            <a:r>
              <a:rPr lang="en-US" spc="225" dirty="0">
                <a:latin typeface="Tahoma"/>
                <a:cs typeface="Tahoma"/>
              </a:rPr>
              <a:t> </a:t>
            </a:r>
            <a:r>
              <a:rPr lang="en-US" spc="-130" dirty="0">
                <a:latin typeface="Tahoma"/>
                <a:cs typeface="Tahoma"/>
              </a:rPr>
              <a:t>using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pc="-160" dirty="0">
                <a:latin typeface="Tahoma"/>
                <a:cs typeface="Tahoma"/>
              </a:rPr>
              <a:t>as </a:t>
            </a:r>
            <a:r>
              <a:rPr lang="en-US" spc="-125" dirty="0">
                <a:latin typeface="Tahoma"/>
                <a:cs typeface="Tahoma"/>
              </a:rPr>
              <a:t>the main </a:t>
            </a:r>
            <a:r>
              <a:rPr lang="en-US" spc="-114" dirty="0">
                <a:latin typeface="Tahoma"/>
                <a:cs typeface="Tahoma"/>
              </a:rPr>
              <a:t>connective </a:t>
            </a:r>
            <a:r>
              <a:rPr lang="en-US" spc="-95" dirty="0">
                <a:latin typeface="Tahoma"/>
                <a:cs typeface="Tahoma"/>
              </a:rPr>
              <a:t>with</a:t>
            </a:r>
            <a:r>
              <a:rPr lang="en-US" spc="50" dirty="0">
                <a:latin typeface="Tahoma"/>
                <a:cs typeface="Tahoma"/>
              </a:rPr>
              <a:t> </a:t>
            </a:r>
            <a:r>
              <a:rPr lang="en-US" spc="-200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200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808990" algn="l"/>
                <a:tab pos="2760980" algn="l"/>
                <a:tab pos="3154045" algn="l"/>
              </a:tabLst>
            </a:pP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Tournament</a:t>
            </a:r>
            <a:r>
              <a:rPr lang="en-US" spc="-7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Hungry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spc="-135" dirty="0">
                <a:latin typeface="Tahoma"/>
                <a:cs typeface="Tahoma"/>
              </a:rPr>
              <a:t>there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65" dirty="0">
                <a:latin typeface="Tahoma"/>
                <a:cs typeface="Tahoma"/>
              </a:rPr>
              <a:t>anyone </a:t>
            </a:r>
            <a:r>
              <a:rPr lang="en-US" spc="-170" dirty="0">
                <a:latin typeface="Tahoma"/>
                <a:cs typeface="Tahoma"/>
              </a:rPr>
              <a:t>who </a:t>
            </a:r>
            <a:r>
              <a:rPr lang="en-US" spc="-95" dirty="0">
                <a:latin typeface="Tahoma"/>
                <a:cs typeface="Tahoma"/>
              </a:rPr>
              <a:t>is not </a:t>
            </a:r>
            <a:r>
              <a:rPr lang="en-US" spc="-65" dirty="0">
                <a:latin typeface="Tahoma"/>
                <a:cs typeface="Tahoma"/>
              </a:rPr>
              <a:t>at</a:t>
            </a:r>
            <a:r>
              <a:rPr lang="en-US" spc="-350" dirty="0">
                <a:latin typeface="Tahoma"/>
                <a:cs typeface="Tahoma"/>
              </a:rPr>
              <a:t> </a:t>
            </a:r>
            <a:r>
              <a:rPr lang="en-US" spc="-100" dirty="0">
                <a:latin typeface="Tahoma"/>
                <a:cs typeface="Tahoma"/>
              </a:rPr>
              <a:t>the tournament!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608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066-AE23-4140-BD49-901F776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030-3701-4F1B-ABE4-35B6B75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Need for first-order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with FOL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Inference with FOL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38B-342C-4EF8-A426-DEDD6C57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B62FF5-A94A-4F7A-85DD-778DAF201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36033"/>
              </p:ext>
            </p:extLst>
          </p:nvPr>
        </p:nvGraphicFramePr>
        <p:xfrm>
          <a:off x="552449" y="1112838"/>
          <a:ext cx="6052456" cy="1476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921">
                  <a:extLst>
                    <a:ext uri="{9D8B030D-6E8A-4147-A177-3AD203B41FA5}">
                      <a16:colId xmlns:a16="http://schemas.microsoft.com/office/drawing/2014/main" val="3171937833"/>
                    </a:ext>
                  </a:extLst>
                </a:gridCol>
                <a:gridCol w="680752">
                  <a:extLst>
                    <a:ext uri="{9D8B030D-6E8A-4147-A177-3AD203B41FA5}">
                      <a16:colId xmlns:a16="http://schemas.microsoft.com/office/drawing/2014/main" val="197737163"/>
                    </a:ext>
                  </a:extLst>
                </a:gridCol>
                <a:gridCol w="2493785">
                  <a:extLst>
                    <a:ext uri="{9D8B030D-6E8A-4147-A177-3AD203B41FA5}">
                      <a16:colId xmlns:a16="http://schemas.microsoft.com/office/drawing/2014/main" val="2773676164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val="1649428563"/>
                    </a:ext>
                  </a:extLst>
                </a:gridCol>
                <a:gridCol w="1681841">
                  <a:extLst>
                    <a:ext uri="{9D8B030D-6E8A-4147-A177-3AD203B41FA5}">
                      <a16:colId xmlns:a16="http://schemas.microsoft.com/office/drawing/2014/main" val="2242429753"/>
                    </a:ext>
                  </a:extLst>
                </a:gridCol>
              </a:tblGrid>
              <a:tr h="482915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01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24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2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01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4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10"/>
                        </a:lnSpc>
                      </a:pP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3706266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 </a:t>
                      </a: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23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9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30"/>
                        </a:lnSpc>
                      </a:pP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6933583"/>
                  </a:ext>
                </a:extLst>
              </a:tr>
              <a:tr h="482915">
                <a:tc>
                  <a:txBody>
                    <a:bodyPr/>
                    <a:lstStyle/>
                    <a:p>
                      <a:pPr marL="3175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5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23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34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30"/>
                        </a:lnSpc>
                      </a:pPr>
                      <a:r>
                        <a:rPr sz="2400" spc="-95" dirty="0">
                          <a:latin typeface="Tahoma"/>
                          <a:cs typeface="Tahoma"/>
                        </a:rPr>
                        <a:t>is </a:t>
                      </a:r>
                      <a:r>
                        <a:rPr sz="2400" spc="90" dirty="0">
                          <a:solidFill>
                            <a:srgbClr val="7E0000"/>
                          </a:solidFill>
                          <a:latin typeface="Century"/>
                          <a:cs typeface="Century"/>
                        </a:rPr>
                        <a:t>not </a:t>
                      </a:r>
                      <a:r>
                        <a:rPr sz="2400" spc="-1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spc="-180" dirty="0">
                          <a:latin typeface="Tahoma"/>
                          <a:cs typeface="Tahoma"/>
                        </a:rPr>
                        <a:t>same</a:t>
                      </a:r>
                      <a:r>
                        <a:rPr sz="2400" spc="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60" dirty="0">
                          <a:latin typeface="Tahoma"/>
                          <a:cs typeface="Tahoma"/>
                        </a:rPr>
                        <a:t>as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230"/>
                        </a:lnSpc>
                      </a:pPr>
                      <a:r>
                        <a:rPr sz="2400" spc="-67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∀</a:t>
                      </a:r>
                      <a:r>
                        <a:rPr sz="2400" spc="-4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-2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230"/>
                        </a:lnSpc>
                      </a:pPr>
                      <a:r>
                        <a:rPr sz="2400" spc="-21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∃</a:t>
                      </a:r>
                      <a:r>
                        <a:rPr sz="2400" spc="-325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0" i="1" spc="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endParaRPr sz="24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4255800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455A8A97-F0F3-4AC1-A29E-6DB41CA5AAA9}"/>
              </a:ext>
            </a:extLst>
          </p:cNvPr>
          <p:cNvSpPr txBox="1">
            <a:spLocks/>
          </p:cNvSpPr>
          <p:nvPr/>
        </p:nvSpPr>
        <p:spPr>
          <a:xfrm>
            <a:off x="553537" y="2707103"/>
            <a:ext cx="8614956" cy="2271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 marL="0">
              <a:defRPr sz="2050" b="0" i="1">
                <a:solidFill>
                  <a:srgbClr val="990099"/>
                </a:solidFill>
                <a:latin typeface="Bookman Old Style"/>
                <a:ea typeface="+mn-ea"/>
                <a:cs typeface="Bookman Old Style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>
                <a:tab pos="493395" algn="l"/>
                <a:tab pos="962660" algn="l"/>
              </a:tabLst>
              <a:defRPr/>
            </a:pPr>
            <a:r>
              <a:rPr kumimoji="0" lang="en-US" sz="2400" b="0" i="0" u="none" strike="noStrike" kern="0" cap="none" spc="-2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∃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	</a:t>
            </a:r>
            <a:r>
              <a:rPr kumimoji="0" lang="en-US" sz="2400" b="0" i="0" u="none" strike="noStrike" kern="0" cap="none" spc="-6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∀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	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Loves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x,</a:t>
            </a:r>
            <a:r>
              <a:rPr kumimoji="0" lang="en-US" sz="2400" b="0" i="1" u="none" strike="noStrike" kern="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 </a:t>
            </a:r>
            <a:r>
              <a:rPr kumimoji="0" lang="en-US" sz="2400" b="0" i="1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“There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lang="en-US" sz="2400" b="0" i="0" u="none" strike="noStrike" kern="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 person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who </a:t>
            </a:r>
            <a:r>
              <a:rPr kumimoji="0" lang="en-US" sz="2400" b="0" i="0" u="none" strike="noStrike" kern="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loves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everyone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lang="en-US" sz="2400" b="0" i="0" u="none" strike="noStrike" kern="0" cap="none" spc="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world”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481330" algn="l"/>
                <a:tab pos="962660" algn="l"/>
              </a:tabLst>
              <a:defRPr/>
            </a:pPr>
            <a:r>
              <a:rPr kumimoji="0" lang="en-US" sz="2400" b="0" i="0" u="none" strike="noStrike" kern="0" cap="none" spc="-6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∀</a:t>
            </a:r>
            <a:r>
              <a:rPr kumimoji="0" lang="en-US" sz="2400" b="0" i="0" u="none" strike="noStrike" kern="0" cap="none" spc="-3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-24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	</a:t>
            </a:r>
            <a:r>
              <a:rPr kumimoji="0" lang="en-US" sz="2400" b="0" i="0" u="none" strike="noStrike" kern="0" cap="none" spc="-21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∃</a:t>
            </a:r>
            <a:r>
              <a:rPr kumimoji="0" lang="en-US" sz="2400" b="0" i="0" u="none" strike="noStrike" kern="0" cap="none" spc="-30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lang="en-US" sz="2400" b="0" i="1" u="none" strike="noStrike" kern="0" cap="none" spc="4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	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Loves</a:t>
            </a:r>
            <a:r>
              <a:rPr kumimoji="0" lang="en-US" sz="2400" b="0" i="0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(</a:t>
            </a:r>
            <a:r>
              <a:rPr kumimoji="0" lang="en-US" sz="2400" b="0" i="1" u="none" strike="noStrike" kern="0" cap="none" spc="-5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x,</a:t>
            </a:r>
            <a:r>
              <a:rPr kumimoji="0" lang="en-US" sz="2400" b="0" i="1" u="none" strike="noStrike" kern="0" cap="none" spc="-27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 </a:t>
            </a:r>
            <a:r>
              <a:rPr kumimoji="0" lang="en-US" sz="2400" b="0" i="1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Bookman Old Style"/>
                <a:ea typeface="+mn-ea"/>
              </a:rPr>
              <a:t>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)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1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“Everyone </a:t>
            </a:r>
            <a:r>
              <a:rPr kumimoji="0" lang="en-US" sz="2400" b="0" i="0" u="none" strike="noStrike" kern="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 </a:t>
            </a:r>
            <a:r>
              <a:rPr kumimoji="0" lang="en-US" sz="2400" b="0" i="0" u="none" strike="noStrike" kern="0" cap="none" spc="-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world </a:t>
            </a:r>
            <a:r>
              <a:rPr kumimoji="0" lang="en-US" sz="2400" b="0" i="0" u="none" strike="noStrike" kern="0" cap="none" spc="-9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lang="en-US" sz="2400" b="0" i="0" u="none" strike="noStrike" kern="0" cap="none" spc="-13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loved </a:t>
            </a:r>
            <a:r>
              <a:rPr kumimoji="0" lang="en-US" sz="2400" b="0" i="0" u="none" strike="noStrike" kern="0" cap="none" spc="-16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by </a:t>
            </a:r>
            <a:r>
              <a:rPr kumimoji="0" lang="en-US" sz="2400" b="0" i="0" u="none" strike="noStrike" kern="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at </a:t>
            </a:r>
            <a:r>
              <a:rPr kumimoji="0" lang="en-US" sz="2400" b="0" i="0" u="none" strike="noStrike" kern="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least </a:t>
            </a:r>
            <a:r>
              <a:rPr kumimoji="0" lang="en-US" sz="2400" b="0" i="0" u="none" strike="noStrike" kern="0" cap="none" spc="-1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one</a:t>
            </a:r>
            <a:r>
              <a:rPr kumimoji="0" lang="en-US" sz="2400" b="0" i="0" u="none" strike="noStrike" kern="0" cap="none" spc="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person”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-90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Quantifier 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004B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duality</a:t>
            </a:r>
            <a:r>
              <a:rPr kumimoji="0" lang="en-US" sz="2400" b="0" i="0" u="none" strike="noStrike" kern="0" cap="none" spc="-1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 </a:t>
            </a:r>
            <a:r>
              <a:rPr kumimoji="0" lang="en-US" sz="2400" b="0" i="0" u="none" strike="noStrike" kern="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each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 </a:t>
            </a:r>
            <a:r>
              <a:rPr kumimoji="0" lang="en-US" sz="2400" b="0" i="0" u="none" strike="noStrike" kern="0" cap="none" spc="-15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 </a:t>
            </a:r>
            <a:r>
              <a:rPr kumimoji="0" lang="en-US" sz="2400" b="0" i="0" u="none" strike="noStrike" kern="0" cap="none" spc="-17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expressed </a:t>
            </a:r>
            <a:r>
              <a:rPr kumimoji="0" lang="en-US" sz="2400" b="0" i="0" u="none" strike="noStrike" kern="0" cap="none" spc="-1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using </a:t>
            </a:r>
            <a:r>
              <a:rPr kumimoji="0" lang="en-US" sz="2400" b="0" i="0" u="none" strike="noStrike" kern="0" cap="none" spc="-12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lang="en-US" sz="2400" b="0" i="0" u="none" strike="noStrike" kern="0" cap="none" spc="30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n-US" sz="2400" b="0" i="0" u="none" strike="noStrike" kern="0" cap="none" spc="-11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other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08E87F6-E0C7-41ED-9674-A5F7BBBA0981}"/>
              </a:ext>
            </a:extLst>
          </p:cNvPr>
          <p:cNvSpPr txBox="1"/>
          <p:nvPr/>
        </p:nvSpPr>
        <p:spPr>
          <a:xfrm>
            <a:off x="561568" y="5189589"/>
            <a:ext cx="4034091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493395" algn="l"/>
              </a:tabLst>
            </a:pPr>
            <a:r>
              <a:rPr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IceCream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70"/>
              </a:spcBef>
              <a:tabLst>
                <a:tab pos="493395" algn="l"/>
              </a:tabLst>
            </a:pPr>
            <a:r>
              <a:rPr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Broccoli</a:t>
            </a:r>
            <a:r>
              <a:rPr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E6A336A-4A77-4AA7-956B-BB48C8CE3015}"/>
              </a:ext>
            </a:extLst>
          </p:cNvPr>
          <p:cNvSpPr txBox="1"/>
          <p:nvPr/>
        </p:nvSpPr>
        <p:spPr>
          <a:xfrm>
            <a:off x="3955727" y="5189589"/>
            <a:ext cx="4835718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1454">
              <a:spcBef>
                <a:spcPts val="114"/>
              </a:spcBef>
              <a:tabLst>
                <a:tab pos="866140" algn="l"/>
              </a:tabLst>
            </a:pPr>
            <a:r>
              <a:rPr sz="2400" spc="-235" dirty="0">
                <a:solidFill>
                  <a:srgbClr val="990099"/>
                </a:solidFill>
                <a:latin typeface="Lucida Sans Unicode"/>
                <a:cs typeface="Lucida Sans Unicode"/>
              </a:rPr>
              <a:t>¬∃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IceCream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70"/>
              </a:spcBef>
              <a:tabLst>
                <a:tab pos="668655" algn="l"/>
              </a:tabLst>
            </a:pPr>
            <a:r>
              <a:rPr lang="en-US" sz="2400" spc="-459" dirty="0">
                <a:solidFill>
                  <a:srgbClr val="990099"/>
                </a:solidFill>
                <a:latin typeface="Lucida Sans Unicode"/>
                <a:cs typeface="Lucida Sans Unicode"/>
              </a:rPr>
              <a:t>      </a:t>
            </a:r>
            <a:r>
              <a:rPr sz="2400" spc="-459" dirty="0">
                <a:solidFill>
                  <a:srgbClr val="990099"/>
                </a:solidFill>
                <a:latin typeface="Lucida Sans Unicode"/>
                <a:cs typeface="Lucida Sans Unicode"/>
              </a:rPr>
              <a:t>¬∀</a:t>
            </a:r>
            <a:r>
              <a:rPr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Likes</a:t>
            </a:r>
            <a:r>
              <a:rPr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sz="240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Broccoli</a:t>
            </a:r>
            <a:r>
              <a:rPr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3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B617-B439-4848-90E5-426FD405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C253-A97C-442D-9FD9-3B6DF1FF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75923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95" dirty="0">
                <a:latin typeface="Tahoma"/>
                <a:cs typeface="Tahoma"/>
              </a:rPr>
              <a:t>Brothers </a:t>
            </a:r>
            <a:r>
              <a:rPr lang="en-US" sz="2400" spc="-165" dirty="0">
                <a:latin typeface="Tahoma"/>
                <a:cs typeface="Tahoma"/>
              </a:rPr>
              <a:t>are</a:t>
            </a:r>
            <a:r>
              <a:rPr lang="en-US" sz="2400" spc="75" dirty="0">
                <a:latin typeface="Tahoma"/>
                <a:cs typeface="Tahoma"/>
              </a:rPr>
              <a:t> </a:t>
            </a:r>
            <a:r>
              <a:rPr lang="en-US" sz="2400" spc="-105" dirty="0">
                <a:latin typeface="Tahoma"/>
                <a:cs typeface="Tahoma"/>
              </a:rPr>
              <a:t>siblings</a:t>
            </a:r>
            <a:endParaRPr lang="en-US" sz="2400" dirty="0">
              <a:latin typeface="Tahoma"/>
              <a:cs typeface="Tahoma"/>
            </a:endParaRP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3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0" dirty="0">
                <a:latin typeface="Tahoma"/>
                <a:cs typeface="Tahoma"/>
              </a:rPr>
              <a:t>.  </a:t>
            </a:r>
          </a:p>
          <a:p>
            <a:pPr marL="12700" marR="3522979">
              <a:lnSpc>
                <a:spcPct val="163400"/>
              </a:lnSpc>
              <a:tabLst>
                <a:tab pos="742950" algn="l"/>
                <a:tab pos="2392045" algn="l"/>
                <a:tab pos="2785110" algn="l"/>
              </a:tabLst>
            </a:pPr>
            <a:r>
              <a:rPr lang="en-US" sz="2400" spc="-30" dirty="0">
                <a:latin typeface="Tahoma"/>
                <a:cs typeface="Tahoma"/>
              </a:rPr>
              <a:t>“Sibling” </a:t>
            </a:r>
            <a:r>
              <a:rPr lang="en-US" sz="2400" spc="-95" dirty="0">
                <a:latin typeface="Tahoma"/>
                <a:cs typeface="Tahoma"/>
              </a:rPr>
              <a:t>is</a:t>
            </a:r>
            <a:r>
              <a:rPr lang="en-US" sz="2400" spc="30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symmetric</a:t>
            </a:r>
            <a:endParaRPr lang="en-US" sz="2400" dirty="0">
              <a:latin typeface="Tahoma"/>
              <a:cs typeface="Tahoma"/>
            </a:endParaRPr>
          </a:p>
          <a:p>
            <a:pPr marL="12700" marR="3603625">
              <a:lnSpc>
                <a:spcPct val="163400"/>
              </a:lnSpc>
              <a:tabLst>
                <a:tab pos="742950" algn="l"/>
                <a:tab pos="2294255" algn="l"/>
                <a:tab pos="270256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  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y,</a:t>
            </a:r>
            <a:r>
              <a:rPr lang="en-US" sz="240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25" dirty="0">
                <a:latin typeface="Tahoma"/>
                <a:cs typeface="Tahoma"/>
              </a:rPr>
              <a:t>.  </a:t>
            </a:r>
          </a:p>
          <a:p>
            <a:pPr marL="12700" marR="1859914">
              <a:lnSpc>
                <a:spcPct val="163400"/>
              </a:lnSpc>
              <a:tabLst>
                <a:tab pos="742950" algn="l"/>
                <a:tab pos="2351405" algn="l"/>
                <a:tab pos="2759710" algn="l"/>
              </a:tabLst>
            </a:pPr>
            <a:r>
              <a:rPr lang="en-US" sz="2400" spc="60" dirty="0">
                <a:latin typeface="Tahoma"/>
                <a:cs typeface="Tahoma"/>
              </a:rPr>
              <a:t>A </a:t>
            </a:r>
            <a:r>
              <a:rPr lang="en-US" sz="2400" spc="-65" dirty="0">
                <a:latin typeface="Tahoma"/>
                <a:cs typeface="Tahoma"/>
              </a:rPr>
              <a:t>first </a:t>
            </a:r>
            <a:r>
              <a:rPr lang="en-US" sz="2400" spc="-114" dirty="0">
                <a:latin typeface="Tahoma"/>
                <a:cs typeface="Tahoma"/>
              </a:rPr>
              <a:t>cousin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75" dirty="0">
                <a:latin typeface="Tahoma"/>
                <a:cs typeface="Tahoma"/>
              </a:rPr>
              <a:t>child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10" dirty="0">
                <a:latin typeface="Tahoma"/>
                <a:cs typeface="Tahoma"/>
              </a:rPr>
              <a:t>parent’s</a:t>
            </a:r>
            <a:r>
              <a:rPr lang="en-US" sz="2400" spc="-305" dirty="0"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sibling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  <a:tabLst>
                <a:tab pos="782955" algn="l"/>
                <a:tab pos="3008630" algn="l"/>
                <a:tab pos="3456304" algn="l"/>
                <a:tab pos="432562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FirstCousin</a:t>
            </a:r>
            <a:r>
              <a:rPr lang="en-US"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  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9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p, 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4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dirty="0">
                <a:latin typeface="Lucida Sans Unicode"/>
                <a:cs typeface="Lucida Sans Unicode"/>
              </a:rPr>
              <a:t> 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0" dirty="0" err="1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3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67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BD3C-9A7A-49E5-8A0C-38AB36D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A0ED-5C65-42B6-8CB9-5644BEF2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26937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 </a:t>
            </a:r>
            <a:r>
              <a:rPr lang="en-US" spc="-95" dirty="0">
                <a:latin typeface="Tahoma"/>
                <a:cs typeface="Tahoma"/>
              </a:rPr>
              <a:t>is </a:t>
            </a:r>
            <a:r>
              <a:rPr lang="en-US" spc="-114" dirty="0">
                <a:latin typeface="Tahoma"/>
                <a:cs typeface="Tahoma"/>
              </a:rPr>
              <a:t>true </a:t>
            </a:r>
            <a:r>
              <a:rPr lang="en-US" spc="-150" dirty="0">
                <a:latin typeface="Tahoma"/>
                <a:cs typeface="Tahoma"/>
              </a:rPr>
              <a:t>under </a:t>
            </a:r>
            <a:r>
              <a:rPr lang="en-US" spc="-145" dirty="0">
                <a:latin typeface="Tahoma"/>
                <a:cs typeface="Tahoma"/>
              </a:rPr>
              <a:t>a </a:t>
            </a:r>
            <a:r>
              <a:rPr lang="en-US" spc="-135" dirty="0">
                <a:latin typeface="Tahoma"/>
                <a:cs typeface="Tahoma"/>
              </a:rPr>
              <a:t>given</a:t>
            </a:r>
            <a:r>
              <a:rPr lang="en-US" spc="-215" dirty="0">
                <a:latin typeface="Tahoma"/>
                <a:cs typeface="Tahoma"/>
              </a:rPr>
              <a:t> </a:t>
            </a:r>
            <a:r>
              <a:rPr lang="en-US" spc="-100" dirty="0">
                <a:latin typeface="Tahoma"/>
                <a:cs typeface="Tahoma"/>
              </a:rPr>
              <a:t>interpretation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spc="-110" dirty="0">
                <a:latin typeface="Tahoma"/>
                <a:cs typeface="Tahoma"/>
              </a:rPr>
              <a:t>only </a:t>
            </a:r>
            <a:r>
              <a:rPr lang="en-US" spc="-40" dirty="0">
                <a:latin typeface="Tahoma"/>
                <a:cs typeface="Tahoma"/>
              </a:rPr>
              <a:t>if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-145" dirty="0">
                <a:latin typeface="Tahoma"/>
                <a:cs typeface="Tahoma"/>
              </a:rPr>
              <a:t>and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 </a:t>
            </a:r>
            <a:r>
              <a:rPr lang="en-US" spc="-135" dirty="0">
                <a:latin typeface="Tahoma"/>
                <a:cs typeface="Tahoma"/>
              </a:rPr>
              <a:t>refer </a:t>
            </a:r>
            <a:r>
              <a:rPr lang="en-US" spc="-70" dirty="0">
                <a:latin typeface="Tahoma"/>
                <a:cs typeface="Tahoma"/>
              </a:rPr>
              <a:t>to </a:t>
            </a:r>
            <a:r>
              <a:rPr lang="en-US" spc="-125" dirty="0">
                <a:latin typeface="Tahoma"/>
                <a:cs typeface="Tahoma"/>
              </a:rPr>
              <a:t>the</a:t>
            </a:r>
            <a:r>
              <a:rPr lang="en-US" spc="-30" dirty="0">
                <a:latin typeface="Tahoma"/>
                <a:cs typeface="Tahoma"/>
              </a:rPr>
              <a:t> </a:t>
            </a:r>
            <a:r>
              <a:rPr lang="en-US" spc="-180" dirty="0">
                <a:latin typeface="Tahoma"/>
                <a:cs typeface="Tahoma"/>
              </a:rPr>
              <a:t>same </a:t>
            </a:r>
            <a:r>
              <a:rPr lang="en-US" spc="-105" dirty="0">
                <a:latin typeface="Tahoma"/>
                <a:cs typeface="Tahoma"/>
              </a:rPr>
              <a:t>object</a:t>
            </a:r>
            <a:endParaRPr lang="en-US" dirty="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20"/>
              </a:spcBef>
              <a:tabLst>
                <a:tab pos="715645" algn="l"/>
                <a:tab pos="2308860" algn="l"/>
              </a:tabLst>
            </a:pPr>
            <a:r>
              <a:rPr lang="en-US" spc="-80" dirty="0">
                <a:latin typeface="Tahoma"/>
                <a:cs typeface="Tahoma"/>
              </a:rPr>
              <a:t>E.g.,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2</a:t>
            </a:r>
            <a:r>
              <a:rPr lang="en-US" spc="18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145" dirty="0">
                <a:latin typeface="Tahoma"/>
                <a:cs typeface="Tahoma"/>
              </a:rPr>
              <a:t>and</a:t>
            </a:r>
            <a:r>
              <a:rPr lang="en-US" spc="-150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</a:t>
            </a:r>
            <a:r>
              <a:rPr lang="en-US" spc="-10" dirty="0">
                <a:solidFill>
                  <a:srgbClr val="990099"/>
                </a:solidFill>
                <a:latin typeface="Lucida Sans Unicode"/>
                <a:cs typeface="Lucida Sans Unicode"/>
              </a:rPr>
              <a:t>× 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Sqrt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Sqrt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))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US" spc="-165" dirty="0">
                <a:latin typeface="Tahoma"/>
                <a:cs typeface="Tahoma"/>
              </a:rPr>
              <a:t>are </a:t>
            </a:r>
            <a:r>
              <a:rPr lang="en-US" spc="-100" dirty="0">
                <a:latin typeface="Tahoma"/>
                <a:cs typeface="Tahoma"/>
              </a:rPr>
              <a:t>satisfiable</a:t>
            </a:r>
            <a:endParaRPr lang="en-US" dirty="0">
              <a:latin typeface="Tahoma"/>
              <a:cs typeface="Tahoma"/>
            </a:endParaRPr>
          </a:p>
          <a:p>
            <a:pPr marL="716280">
              <a:lnSpc>
                <a:spcPct val="100000"/>
              </a:lnSpc>
              <a:spcBef>
                <a:spcPts val="25"/>
              </a:spcBef>
            </a:pP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  2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pc="-190" dirty="0">
                <a:solidFill>
                  <a:srgbClr val="990099"/>
                </a:solidFill>
                <a:latin typeface="Century Gothic"/>
                <a:cs typeface="Century Gothic"/>
              </a:rPr>
              <a:t>2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60" dirty="0">
                <a:latin typeface="Tahoma"/>
                <a:cs typeface="Tahoma"/>
              </a:rPr>
              <a:t> </a:t>
            </a:r>
            <a:r>
              <a:rPr lang="en-US" spc="-95" dirty="0">
                <a:latin typeface="Tahoma"/>
                <a:cs typeface="Tahoma"/>
              </a:rPr>
              <a:t>valid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pc="-80" dirty="0">
                <a:latin typeface="Tahoma"/>
                <a:cs typeface="Tahoma"/>
              </a:rPr>
              <a:t>E.g., </a:t>
            </a:r>
            <a:r>
              <a:rPr lang="en-US" spc="-95" dirty="0">
                <a:latin typeface="Tahoma"/>
                <a:cs typeface="Tahoma"/>
              </a:rPr>
              <a:t>definition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50" dirty="0">
                <a:latin typeface="Tahoma"/>
                <a:cs typeface="Tahoma"/>
              </a:rPr>
              <a:t>(full) 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Sibling </a:t>
            </a:r>
            <a:r>
              <a:rPr lang="en-US" spc="-85" dirty="0">
                <a:latin typeface="Tahoma"/>
                <a:cs typeface="Tahoma"/>
              </a:rPr>
              <a:t>in </a:t>
            </a:r>
            <a:r>
              <a:rPr lang="en-US" spc="-135" dirty="0">
                <a:latin typeface="Tahoma"/>
                <a:cs typeface="Tahoma"/>
              </a:rPr>
              <a:t>terms </a:t>
            </a:r>
            <a:r>
              <a:rPr lang="en-US" spc="-105" dirty="0">
                <a:latin typeface="Tahoma"/>
                <a:cs typeface="Tahoma"/>
              </a:rPr>
              <a:t>of</a:t>
            </a:r>
            <a:r>
              <a:rPr lang="en-US" spc="235" dirty="0">
                <a:latin typeface="Tahoma"/>
                <a:cs typeface="Tahoma"/>
              </a:rPr>
              <a:t> </a:t>
            </a:r>
            <a:r>
              <a:rPr lang="en-US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-15" dirty="0">
                <a:latin typeface="Tahoma"/>
                <a:cs typeface="Tahoma"/>
              </a:rPr>
              <a:t>:</a:t>
            </a:r>
            <a:endParaRPr lang="en-US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1109345" algn="l"/>
                <a:tab pos="2660015" algn="l"/>
                <a:tab pos="3068320" algn="l"/>
                <a:tab pos="5171440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</a:t>
            </a: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1109345" algn="l"/>
                <a:tab pos="2660015" algn="l"/>
                <a:tab pos="3068320" algn="l"/>
                <a:tab pos="5171440" algn="l"/>
              </a:tabLst>
            </a:pP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pc="-114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x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-409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 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    </a:t>
            </a:r>
            <a:r>
              <a:rPr lang="en-US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 </a:t>
            </a:r>
            <a:r>
              <a:rPr lang="en-US" spc="-10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-2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20" dirty="0">
                <a:solidFill>
                  <a:srgbClr val="990099"/>
                </a:solidFill>
                <a:latin typeface="Century Gothic"/>
                <a:cs typeface="Century Gothic"/>
              </a:rPr>
              <a:t>  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endParaRPr lang="en-US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     Parent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m,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Parent</a:t>
            </a:r>
            <a:r>
              <a:rPr lang="en-US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pc="-140" dirty="0">
                <a:solidFill>
                  <a:srgbClr val="990099"/>
                </a:solidFill>
                <a:latin typeface="Century Gothic"/>
                <a:cs typeface="Century Gothic"/>
              </a:rPr>
              <a:t>)]</a:t>
            </a: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36B-37BE-4BF3-BCD5-7AD1F67D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is the answer for this?</a:t>
            </a:r>
            <a:endParaRPr lang="en-US" dirty="0">
              <a:solidFill>
                <a:srgbClr val="C00000"/>
              </a:solidFill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two FOL sentences:</a:t>
                </a:r>
              </a:p>
              <a:p>
                <a:endParaRPr lang="en-US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𝐻𝑢𝑛𝑔𝑟𝑦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𝐻𝑢𝑛𝑔𝑟𝑦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</a:t>
                </a:r>
                <a:r>
                  <a:rPr lang="en-US" baseline="0" dirty="0"/>
                  <a:t> of these is true?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⊨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Both</a:t>
                </a:r>
              </a:p>
              <a:p>
                <a:pPr marL="514350" indent="-514350">
                  <a:buAutoNum type="alphaUcParenR"/>
                </a:pPr>
                <a:r>
                  <a:rPr lang="en-US" baseline="0" dirty="0">
                    <a:solidFill>
                      <a:schemeClr val="tx1"/>
                    </a:solidFill>
                  </a:rPr>
                  <a:t>Neither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1AB4A-09C9-448E-8D7C-B6234E0A7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38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8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65EA-F8FD-40C1-8521-118A2CE1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</a:t>
            </a:r>
            <a:r>
              <a:rPr lang="en-US" baseline="0" dirty="0"/>
              <a:t> FOL KBs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14DF-25AC-49C2-9C0F-33F1DE34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5638686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40" dirty="0">
                <a:latin typeface="Tahoma"/>
                <a:cs typeface="Tahoma"/>
              </a:rPr>
              <a:t>Suppose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50" dirty="0" err="1">
                <a:latin typeface="Tahoma"/>
                <a:cs typeface="Tahoma"/>
              </a:rPr>
              <a:t>wumpus</a:t>
            </a:r>
            <a:r>
              <a:rPr lang="en-US" sz="2400" spc="-150" dirty="0">
                <a:latin typeface="Tahoma"/>
                <a:cs typeface="Tahoma"/>
              </a:rPr>
              <a:t>-world </a:t>
            </a:r>
            <a:r>
              <a:rPr lang="en-US" sz="2400" spc="-130" dirty="0">
                <a:latin typeface="Tahoma"/>
                <a:cs typeface="Tahoma"/>
              </a:rPr>
              <a:t>agent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30" dirty="0">
                <a:latin typeface="Tahoma"/>
                <a:cs typeface="Tahoma"/>
              </a:rPr>
              <a:t>using </a:t>
            </a:r>
            <a:r>
              <a:rPr lang="en-US" sz="2400" spc="-145" dirty="0">
                <a:latin typeface="Tahoma"/>
                <a:cs typeface="Tahoma"/>
              </a:rPr>
              <a:t>an </a:t>
            </a:r>
            <a:r>
              <a:rPr lang="en-US" sz="2400" spc="-5" dirty="0">
                <a:latin typeface="Tahoma"/>
                <a:cs typeface="Tahoma"/>
              </a:rPr>
              <a:t>FOL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105" dirty="0">
                <a:latin typeface="Tahoma"/>
                <a:cs typeface="Tahoma"/>
              </a:rPr>
              <a:t>KB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35" dirty="0">
                <a:latin typeface="Tahoma"/>
                <a:cs typeface="Tahoma"/>
              </a:rPr>
              <a:t>perceives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20" dirty="0">
                <a:latin typeface="Tahoma"/>
                <a:cs typeface="Tahoma"/>
              </a:rPr>
              <a:t>smell </a:t>
            </a:r>
            <a:r>
              <a:rPr lang="en-US" sz="2400" spc="-145" dirty="0">
                <a:latin typeface="Tahoma"/>
                <a:cs typeface="Tahoma"/>
              </a:rPr>
              <a:t>and a </a:t>
            </a:r>
            <a:r>
              <a:rPr lang="en-US" sz="2400" spc="-170" dirty="0">
                <a:latin typeface="Tahoma"/>
                <a:cs typeface="Tahoma"/>
              </a:rPr>
              <a:t>breeze </a:t>
            </a:r>
            <a:r>
              <a:rPr lang="en-US" sz="2400" spc="-80" dirty="0">
                <a:latin typeface="Tahoma"/>
                <a:cs typeface="Tahoma"/>
              </a:rPr>
              <a:t>(but </a:t>
            </a:r>
            <a:r>
              <a:rPr lang="en-US" sz="2400" spc="-145" dirty="0">
                <a:latin typeface="Tahoma"/>
                <a:cs typeface="Tahoma"/>
              </a:rPr>
              <a:t>no </a:t>
            </a:r>
            <a:r>
              <a:rPr lang="en-US" sz="2400" spc="-60" dirty="0">
                <a:latin typeface="Tahoma"/>
                <a:cs typeface="Tahoma"/>
              </a:rPr>
              <a:t>glitter)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14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190" dirty="0">
                <a:solidFill>
                  <a:srgbClr val="990099"/>
                </a:solidFill>
                <a:latin typeface="Century Gothic"/>
                <a:cs typeface="Century Gothic"/>
              </a:rPr>
              <a:t>5</a:t>
            </a:r>
            <a:r>
              <a:rPr lang="en-US" sz="2400" spc="-190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ell</a:t>
            </a:r>
            <a:r>
              <a:rPr lang="en-US" sz="2400" spc="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Breeze,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one</a:t>
            </a:r>
            <a:r>
              <a:rPr lang="en-US" sz="2400" spc="-13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5))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591310" algn="l"/>
              </a:tabLst>
            </a:pP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5))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40" dirty="0">
                <a:latin typeface="Tahoma"/>
                <a:cs typeface="Tahoma"/>
              </a:rPr>
              <a:t>i.e., </a:t>
            </a:r>
            <a:r>
              <a:rPr lang="en-US" sz="2400" spc="-160" dirty="0">
                <a:latin typeface="Tahoma"/>
                <a:cs typeface="Tahoma"/>
              </a:rPr>
              <a:t>does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US" sz="2400" spc="-85" dirty="0">
                <a:latin typeface="Tahoma"/>
                <a:cs typeface="Tahoma"/>
              </a:rPr>
              <a:t>entail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95" dirty="0">
                <a:latin typeface="Tahoma"/>
                <a:cs typeface="Tahoma"/>
              </a:rPr>
              <a:t>particular </a:t>
            </a:r>
            <a:r>
              <a:rPr lang="en-US" sz="2400" spc="-100" dirty="0">
                <a:latin typeface="Tahoma"/>
                <a:cs typeface="Tahoma"/>
              </a:rPr>
              <a:t>actions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5</a:t>
            </a:r>
            <a:r>
              <a:rPr lang="en-US" sz="2400" spc="-125" dirty="0">
                <a:latin typeface="Tahoma"/>
                <a:cs typeface="Tahoma"/>
              </a:rPr>
              <a:t>? </a:t>
            </a: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45" dirty="0">
                <a:latin typeface="Tahoma"/>
                <a:cs typeface="Tahoma"/>
              </a:rPr>
              <a:t>Answer: 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es</a:t>
            </a:r>
            <a:endParaRPr lang="en-US" sz="2400" spc="-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endParaRPr lang="en-US" sz="400" spc="-114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tabLst>
                <a:tab pos="3252470" algn="l"/>
              </a:tabLst>
            </a:pPr>
            <a:r>
              <a:rPr lang="en-US" sz="2400" spc="-114" dirty="0">
                <a:latin typeface="Tahoma"/>
                <a:cs typeface="Tahoma"/>
              </a:rPr>
              <a:t>Given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lang="en-US" sz="2400" spc="-145" dirty="0">
                <a:latin typeface="Tahoma"/>
                <a:cs typeface="Tahoma"/>
              </a:rPr>
              <a:t>and a </a:t>
            </a:r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substitution</a:t>
            </a:r>
            <a:r>
              <a:rPr lang="en-US" sz="2400" spc="350" dirty="0">
                <a:latin typeface="Tahoma"/>
                <a:cs typeface="Tahoma"/>
              </a:rPr>
              <a:t> </a:t>
            </a:r>
            <a:r>
              <a:rPr lang="el-GR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lang="el-GR" sz="2400" spc="15" dirty="0">
                <a:latin typeface="Tahoma"/>
                <a:cs typeface="Tahoma"/>
              </a:rPr>
              <a:t>,</a:t>
            </a:r>
            <a:endParaRPr lang="el-GR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150" dirty="0">
                <a:latin typeface="Tahoma"/>
                <a:cs typeface="Tahoma"/>
              </a:rPr>
              <a:t>denotes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5" dirty="0">
                <a:latin typeface="Tahoma"/>
                <a:cs typeface="Tahoma"/>
              </a:rPr>
              <a:t>result of </a:t>
            </a:r>
            <a:r>
              <a:rPr lang="en-US" sz="2400" spc="-120" dirty="0">
                <a:latin typeface="Tahoma"/>
                <a:cs typeface="Tahoma"/>
              </a:rPr>
              <a:t>plugging </a:t>
            </a: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80" dirty="0">
                <a:latin typeface="Tahoma"/>
                <a:cs typeface="Tahoma"/>
              </a:rPr>
              <a:t>into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0" dirty="0">
                <a:latin typeface="Tahoma"/>
                <a:cs typeface="Tahoma"/>
              </a:rPr>
              <a:t>;</a:t>
            </a:r>
            <a:r>
              <a:rPr lang="en-US" sz="2400" spc="409" dirty="0">
                <a:latin typeface="Tahoma"/>
                <a:cs typeface="Tahoma"/>
              </a:rPr>
              <a:t> </a:t>
            </a:r>
            <a:r>
              <a:rPr lang="en-US" sz="2400" spc="-125" dirty="0">
                <a:latin typeface="Tahoma"/>
                <a:cs typeface="Tahoma"/>
              </a:rPr>
              <a:t>e.g.,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3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l-GR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l-GR" sz="2400" spc="-33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l-GR" sz="2400" spc="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x/EVE,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y/WALL-E</a:t>
            </a:r>
            <a:r>
              <a:rPr lang="en-US" sz="240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l-GR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l-GR" sz="2400" spc="-3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Smarter</a:t>
            </a:r>
            <a:r>
              <a:rPr lang="en-US"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EVE, </a:t>
            </a:r>
            <a:r>
              <a:rPr lang="en-US" sz="240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WALL-E</a:t>
            </a:r>
            <a:r>
              <a:rPr lang="en-US" sz="2400" spc="7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 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1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25" dirty="0">
                <a:latin typeface="Tahoma"/>
                <a:cs typeface="Tahoma"/>
              </a:rPr>
              <a:t>returns </a:t>
            </a:r>
            <a:r>
              <a:rPr lang="en-US" sz="2400" spc="-90" dirty="0">
                <a:latin typeface="Tahoma"/>
                <a:cs typeface="Tahoma"/>
              </a:rPr>
              <a:t>some/all </a:t>
            </a:r>
            <a:r>
              <a:rPr lang="el-GR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 </a:t>
            </a:r>
            <a:r>
              <a:rPr lang="en-US" sz="2400" spc="-135" dirty="0">
                <a:latin typeface="Tahoma"/>
                <a:cs typeface="Tahoma"/>
              </a:rPr>
              <a:t>such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KB </a:t>
            </a:r>
            <a:r>
              <a:rPr lang="en-US" sz="2400" spc="-1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en-US"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16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l-GR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endParaRPr lang="el-GR" sz="2400" dirty="0">
              <a:latin typeface="Bookman Old Style"/>
              <a:cs typeface="Bookman Old Style"/>
            </a:endParaRP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22666-A89E-4518-A9B5-8B3EC67FDFE6}"/>
              </a:ext>
            </a:extLst>
          </p:cNvPr>
          <p:cNvSpPr/>
          <p:nvPr/>
        </p:nvSpPr>
        <p:spPr>
          <a:xfrm>
            <a:off x="2251923" y="3429000"/>
            <a:ext cx="563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a/Shoot</a:t>
            </a:r>
            <a:r>
              <a:rPr lang="en-US"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}	</a:t>
            </a:r>
            <a:r>
              <a:rPr lang="en-US" sz="2400" spc="140" dirty="0">
                <a:latin typeface="Lucida Sans Unicode"/>
                <a:cs typeface="Lucida Sans Unicode"/>
              </a:rPr>
              <a:t>← </a:t>
            </a:r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substitution</a:t>
            </a:r>
            <a:r>
              <a:rPr lang="en-US" sz="2400" spc="-8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(binding </a:t>
            </a:r>
            <a:r>
              <a:rPr lang="en-US" sz="2400" spc="-50" dirty="0">
                <a:latin typeface="Tahoma"/>
                <a:cs typeface="Tahoma"/>
              </a:rPr>
              <a:t>list) 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01FCD-BF17-4096-8211-392D706123FF}"/>
              </a:ext>
            </a:extLst>
          </p:cNvPr>
          <p:cNvSpPr/>
          <p:nvPr/>
        </p:nvSpPr>
        <p:spPr>
          <a:xfrm>
            <a:off x="8523829" y="3428999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Notation Alert!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331FC-8762-4D9B-AD32-85D0155157C8}"/>
              </a:ext>
            </a:extLst>
          </p:cNvPr>
          <p:cNvSpPr/>
          <p:nvPr/>
        </p:nvSpPr>
        <p:spPr>
          <a:xfrm>
            <a:off x="8523829" y="443048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85" dirty="0">
                <a:solidFill>
                  <a:srgbClr val="C00000"/>
                </a:solidFill>
                <a:latin typeface="Tahoma"/>
                <a:cs typeface="Tahoma"/>
              </a:rPr>
              <a:t>Notation Alert!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3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C498-98E6-433C-8616-800B99E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for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66E8-2597-45E7-9CD5-6E9BE2CD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49365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55" dirty="0">
                <a:solidFill>
                  <a:srgbClr val="004B00"/>
                </a:solidFill>
                <a:latin typeface="Tahoma"/>
                <a:cs typeface="Tahoma"/>
              </a:rPr>
              <a:t>“Perception”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11860" algn="l"/>
                <a:tab pos="3612515" algn="l"/>
                <a:tab pos="400494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60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Smell,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pc="-12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99794" algn="l"/>
                <a:tab pos="3707765" algn="l"/>
                <a:tab pos="4100829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lang="en-US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i="1" spc="-3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ercept</a:t>
            </a:r>
            <a:r>
              <a:rPr lang="en-US" spc="-95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s,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Glitter</a:t>
            </a:r>
            <a:r>
              <a:rPr lang="en-US" spc="-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endParaRPr lang="en-US" sz="400" spc="-13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241425" algn="l"/>
                <a:tab pos="2477770" algn="l"/>
                <a:tab pos="2870835" algn="l"/>
              </a:tabLst>
            </a:pPr>
            <a:r>
              <a:rPr lang="en-US" spc="-130" dirty="0">
                <a:solidFill>
                  <a:srgbClr val="004B00"/>
                </a:solidFill>
                <a:latin typeface="Tahoma"/>
                <a:cs typeface="Tahoma"/>
              </a:rPr>
              <a:t>Reflex</a:t>
            </a:r>
            <a:r>
              <a:rPr lang="en-US" spc="-130" dirty="0">
                <a:latin typeface="Tahoma"/>
                <a:cs typeface="Tahoma"/>
              </a:rPr>
              <a:t>:</a:t>
            </a:r>
            <a:r>
              <a:rPr lang="en-US" spc="235" dirty="0">
                <a:latin typeface="Tahoma"/>
                <a:cs typeface="Tahoma"/>
              </a:rPr>
              <a:t> </a:t>
            </a: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en-US" sz="400" spc="-120" dirty="0">
              <a:solidFill>
                <a:srgbClr val="004B00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pc="-120" dirty="0">
                <a:solidFill>
                  <a:srgbClr val="004B00"/>
                </a:solidFill>
                <a:latin typeface="Tahoma"/>
                <a:cs typeface="Tahoma"/>
              </a:rPr>
              <a:t>Reflex </a:t>
            </a:r>
            <a:r>
              <a:rPr lang="en-US" spc="-95" dirty="0">
                <a:solidFill>
                  <a:srgbClr val="004B00"/>
                </a:solidFill>
                <a:latin typeface="Tahoma"/>
                <a:cs typeface="Tahoma"/>
              </a:rPr>
              <a:t>with </a:t>
            </a:r>
            <a:r>
              <a:rPr lang="en-US" spc="-100" dirty="0">
                <a:solidFill>
                  <a:srgbClr val="004B00"/>
                </a:solidFill>
                <a:latin typeface="Tahoma"/>
                <a:cs typeface="Tahoma"/>
              </a:rPr>
              <a:t>internal </a:t>
            </a:r>
            <a:r>
              <a:rPr lang="en-US" spc="-120" dirty="0">
                <a:solidFill>
                  <a:srgbClr val="004B00"/>
                </a:solidFill>
                <a:latin typeface="Tahoma"/>
                <a:cs typeface="Tahoma"/>
              </a:rPr>
              <a:t>state</a:t>
            </a:r>
            <a:r>
              <a:rPr lang="en-US" spc="-120" dirty="0">
                <a:latin typeface="Tahoma"/>
                <a:cs typeface="Tahoma"/>
              </a:rPr>
              <a:t>: </a:t>
            </a:r>
            <a:r>
              <a:rPr lang="en-US" spc="-140" dirty="0">
                <a:latin typeface="Tahoma"/>
                <a:cs typeface="Tahoma"/>
              </a:rPr>
              <a:t>do </a:t>
            </a:r>
            <a:r>
              <a:rPr lang="en-US" spc="-235" dirty="0">
                <a:latin typeface="Tahoma"/>
                <a:cs typeface="Tahoma"/>
              </a:rPr>
              <a:t>we </a:t>
            </a:r>
            <a:r>
              <a:rPr lang="en-US" spc="-165" dirty="0">
                <a:latin typeface="Tahoma"/>
                <a:cs typeface="Tahoma"/>
              </a:rPr>
              <a:t>have </a:t>
            </a:r>
            <a:r>
              <a:rPr lang="en-US" spc="-125" dirty="0">
                <a:latin typeface="Tahoma"/>
                <a:cs typeface="Tahoma"/>
              </a:rPr>
              <a:t>the </a:t>
            </a:r>
            <a:r>
              <a:rPr lang="en-US" spc="-114" dirty="0">
                <a:latin typeface="Tahoma"/>
                <a:cs typeface="Tahoma"/>
              </a:rPr>
              <a:t>gold</a:t>
            </a:r>
            <a:r>
              <a:rPr lang="en-US" spc="60" dirty="0">
                <a:latin typeface="Tahoma"/>
                <a:cs typeface="Tahoma"/>
              </a:rPr>
              <a:t> </a:t>
            </a:r>
            <a:r>
              <a:rPr lang="en-US" spc="-114" dirty="0">
                <a:latin typeface="Tahoma"/>
                <a:cs typeface="Tahoma"/>
              </a:rPr>
              <a:t>already?</a:t>
            </a:r>
            <a:endParaRPr lang="en-US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0055" algn="l"/>
                <a:tab pos="4023360" algn="l"/>
                <a:tab pos="4416425" algn="l"/>
              </a:tabLst>
            </a:pPr>
            <a:r>
              <a:rPr lang="en-US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i="1" spc="-25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pc="-2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26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pc="-6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Action</a:t>
            </a:r>
            <a:r>
              <a:rPr lang="en-US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-110" dirty="0">
                <a:latin typeface="Tahoma"/>
                <a:cs typeface="Tahoma"/>
              </a:rPr>
              <a:t>cannot </a:t>
            </a:r>
            <a:r>
              <a:rPr lang="en-US" spc="-155" dirty="0">
                <a:latin typeface="Tahoma"/>
                <a:cs typeface="Tahoma"/>
              </a:rPr>
              <a:t>be</a:t>
            </a:r>
            <a:r>
              <a:rPr lang="en-US" spc="-60" dirty="0">
                <a:latin typeface="Tahoma"/>
                <a:cs typeface="Tahoma"/>
              </a:rPr>
              <a:t> </a:t>
            </a:r>
            <a:r>
              <a:rPr lang="en-US" spc="-155" dirty="0">
                <a:latin typeface="Tahoma"/>
                <a:cs typeface="Tahoma"/>
              </a:rPr>
              <a:t>observed</a:t>
            </a:r>
            <a:endParaRPr lang="en-US" dirty="0">
              <a:latin typeface="Tahoma"/>
              <a:cs typeface="Tahoma"/>
            </a:endParaRPr>
          </a:p>
          <a:p>
            <a:pPr marL="743585">
              <a:lnSpc>
                <a:spcPct val="100000"/>
              </a:lnSpc>
              <a:spcBef>
                <a:spcPts val="25"/>
              </a:spcBef>
            </a:pPr>
            <a:r>
              <a:rPr lang="en-US" spc="140" dirty="0">
                <a:latin typeface="Lucida Sans Unicode"/>
                <a:cs typeface="Lucida Sans Unicode"/>
              </a:rPr>
              <a:t>⇒ </a:t>
            </a:r>
            <a:r>
              <a:rPr lang="en-US" spc="-145" dirty="0">
                <a:latin typeface="Tahoma"/>
                <a:cs typeface="Tahoma"/>
              </a:rPr>
              <a:t>keeping </a:t>
            </a:r>
            <a:r>
              <a:rPr lang="en-US" spc="-85" dirty="0">
                <a:latin typeface="Tahoma"/>
                <a:cs typeface="Tahoma"/>
              </a:rPr>
              <a:t>track </a:t>
            </a:r>
            <a:r>
              <a:rPr lang="en-US" spc="-105" dirty="0">
                <a:latin typeface="Tahoma"/>
                <a:cs typeface="Tahoma"/>
              </a:rPr>
              <a:t>of </a:t>
            </a:r>
            <a:r>
              <a:rPr lang="en-US" spc="-150" dirty="0">
                <a:latin typeface="Tahoma"/>
                <a:cs typeface="Tahoma"/>
              </a:rPr>
              <a:t>change </a:t>
            </a:r>
            <a:r>
              <a:rPr lang="en-US" spc="-95" dirty="0">
                <a:latin typeface="Tahoma"/>
                <a:cs typeface="Tahoma"/>
              </a:rPr>
              <a:t>is</a:t>
            </a:r>
            <a:r>
              <a:rPr lang="en-US" spc="-125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essential</a:t>
            </a:r>
            <a:endParaRPr lang="en-US" dirty="0">
              <a:latin typeface="Tahoma"/>
              <a:cs typeface="Tahom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DC14-468A-4971-AF8D-E4BE6688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Deducing Hidden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2C23-F078-45E6-A745-CCEB8672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90" dirty="0">
                <a:latin typeface="Tahoma"/>
                <a:cs typeface="Tahoma"/>
              </a:rPr>
              <a:t>Properties </a:t>
            </a:r>
            <a:r>
              <a:rPr lang="en-US" sz="2400" spc="-105" dirty="0">
                <a:latin typeface="Tahoma"/>
                <a:cs typeface="Tahoma"/>
              </a:rPr>
              <a:t>of</a:t>
            </a:r>
            <a:r>
              <a:rPr lang="en-US" sz="2400" spc="105" dirty="0"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locations: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700405" algn="l"/>
                <a:tab pos="3722370" algn="l"/>
                <a:tab pos="4115435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1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Smelt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Smelly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700405" algn="l"/>
                <a:tab pos="3848735" algn="l"/>
                <a:tab pos="424307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   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Breeze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45" dirty="0">
                <a:latin typeface="Tahoma"/>
                <a:cs typeface="Tahoma"/>
              </a:rPr>
              <a:t>Squares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155" dirty="0">
                <a:latin typeface="Tahoma"/>
                <a:cs typeface="Tahoma"/>
              </a:rPr>
              <a:t>breezy </a:t>
            </a:r>
            <a:r>
              <a:rPr lang="en-US" sz="2400" spc="-160" dirty="0">
                <a:latin typeface="Tahoma"/>
                <a:cs typeface="Tahoma"/>
              </a:rPr>
              <a:t>near </a:t>
            </a:r>
            <a:r>
              <a:rPr lang="en-US" sz="2400" spc="-145" dirty="0">
                <a:latin typeface="Tahoma"/>
                <a:cs typeface="Tahoma"/>
              </a:rPr>
              <a:t>a</a:t>
            </a:r>
            <a:r>
              <a:rPr lang="en-US" sz="2400" spc="130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pit: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8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Diagnostic</a:t>
            </a:r>
            <a:r>
              <a:rPr lang="en-US" sz="2400" spc="-8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rule—infer </a:t>
            </a:r>
            <a:r>
              <a:rPr lang="en-US" sz="2400" spc="-155" dirty="0">
                <a:latin typeface="Tahoma"/>
                <a:cs typeface="Tahoma"/>
              </a:rPr>
              <a:t>cause </a:t>
            </a:r>
            <a:r>
              <a:rPr lang="en-US" sz="2400" spc="-125" dirty="0">
                <a:latin typeface="Tahoma"/>
                <a:cs typeface="Tahoma"/>
              </a:rPr>
              <a:t>from</a:t>
            </a:r>
            <a:r>
              <a:rPr lang="en-US" sz="2400" spc="-145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effect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  <a:tabLst>
                <a:tab pos="1212850" algn="l"/>
                <a:tab pos="2499360" algn="l"/>
                <a:tab pos="2892425" algn="l"/>
                <a:tab pos="3373754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4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10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Causal</a:t>
            </a:r>
            <a:r>
              <a:rPr lang="en-US" sz="2400" spc="-1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95" dirty="0">
                <a:latin typeface="Tahoma"/>
                <a:cs typeface="Tahoma"/>
              </a:rPr>
              <a:t>rule—infer </a:t>
            </a:r>
            <a:r>
              <a:rPr lang="en-US" sz="2400" spc="-114" dirty="0">
                <a:latin typeface="Tahoma"/>
                <a:cs typeface="Tahoma"/>
              </a:rPr>
              <a:t>effect </a:t>
            </a:r>
            <a:r>
              <a:rPr lang="en-US" sz="2400" spc="-125" dirty="0">
                <a:latin typeface="Tahoma"/>
                <a:cs typeface="Tahoma"/>
              </a:rPr>
              <a:t>from</a:t>
            </a:r>
            <a:r>
              <a:rPr lang="en-US" sz="2400" spc="380" dirty="0">
                <a:latin typeface="Tahoma"/>
                <a:cs typeface="Tahoma"/>
              </a:rPr>
              <a:t> </a:t>
            </a:r>
            <a:r>
              <a:rPr lang="en-US" sz="2400" spc="-155" dirty="0">
                <a:latin typeface="Tahoma"/>
                <a:cs typeface="Tahoma"/>
              </a:rPr>
              <a:t>cause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  <a:tabLst>
                <a:tab pos="1474470" algn="l"/>
                <a:tab pos="4219575" algn="l"/>
                <a:tab pos="461264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3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1499"/>
              </a:lnSpc>
              <a:spcBef>
                <a:spcPts val="1525"/>
              </a:spcBef>
              <a:tabLst>
                <a:tab pos="894080" algn="l"/>
                <a:tab pos="1223010" algn="l"/>
                <a:tab pos="1884045" algn="l"/>
                <a:tab pos="2167255" algn="l"/>
                <a:tab pos="3917315" algn="l"/>
                <a:tab pos="4373880" algn="l"/>
                <a:tab pos="5128895" algn="l"/>
                <a:tab pos="5639435" algn="l"/>
                <a:tab pos="6515100" algn="l"/>
                <a:tab pos="6965950" algn="l"/>
              </a:tabLst>
            </a:pPr>
            <a:r>
              <a:rPr lang="en-US" sz="2400" spc="-100" dirty="0">
                <a:latin typeface="Tahoma"/>
                <a:cs typeface="Tahoma"/>
              </a:rPr>
              <a:t>Neithe</a:t>
            </a:r>
            <a:r>
              <a:rPr lang="en-US" sz="2400" spc="-75" dirty="0">
                <a:latin typeface="Tahoma"/>
                <a:cs typeface="Tahoma"/>
              </a:rPr>
              <a:t>r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55" dirty="0">
                <a:latin typeface="Tahoma"/>
                <a:cs typeface="Tahoma"/>
              </a:rPr>
              <a:t>thes</a:t>
            </a:r>
            <a:r>
              <a:rPr lang="en-US" sz="2400" spc="-165" dirty="0">
                <a:latin typeface="Tahoma"/>
                <a:cs typeface="Tahoma"/>
              </a:rPr>
              <a:t>e </a:t>
            </a:r>
            <a:r>
              <a:rPr lang="en-US" sz="2400" spc="-75" dirty="0">
                <a:latin typeface="Tahoma"/>
                <a:cs typeface="Tahoma"/>
              </a:rPr>
              <a:t>i</a:t>
            </a:r>
            <a:r>
              <a:rPr lang="en-US" sz="2400" spc="-120" dirty="0">
                <a:latin typeface="Tahoma"/>
                <a:cs typeface="Tahoma"/>
              </a:rPr>
              <a:t>s </a:t>
            </a:r>
            <a:r>
              <a:rPr lang="en-US" sz="2400" spc="-110" dirty="0">
                <a:latin typeface="Tahoma"/>
                <a:cs typeface="Tahoma"/>
              </a:rPr>
              <a:t>complete — e.g., </a:t>
            </a:r>
            <a:r>
              <a:rPr lang="en-US" sz="2400" spc="-120" dirty="0">
                <a:latin typeface="Tahoma"/>
                <a:cs typeface="Tahoma"/>
              </a:rPr>
              <a:t>th</a:t>
            </a:r>
            <a:r>
              <a:rPr lang="en-US" sz="2400" spc="-130" dirty="0">
                <a:latin typeface="Tahoma"/>
                <a:cs typeface="Tahoma"/>
              </a:rPr>
              <a:t>e </a:t>
            </a:r>
            <a:r>
              <a:rPr lang="en-US" sz="2400" spc="-120" dirty="0">
                <a:latin typeface="Tahoma"/>
                <a:cs typeface="Tahoma"/>
              </a:rPr>
              <a:t>causal </a:t>
            </a:r>
            <a:r>
              <a:rPr lang="en-US" sz="2400" spc="-110" dirty="0">
                <a:latin typeface="Tahoma"/>
                <a:cs typeface="Tahoma"/>
              </a:rPr>
              <a:t>rul</a:t>
            </a:r>
            <a:r>
              <a:rPr lang="en-US" sz="2400" spc="-140" dirty="0">
                <a:latin typeface="Tahoma"/>
                <a:cs typeface="Tahoma"/>
              </a:rPr>
              <a:t>e </a:t>
            </a:r>
            <a:r>
              <a:rPr lang="en-US" sz="2400" spc="-145" dirty="0">
                <a:latin typeface="Tahoma"/>
                <a:cs typeface="Tahoma"/>
              </a:rPr>
              <a:t>d</a:t>
            </a:r>
            <a:r>
              <a:rPr lang="en-US" sz="2400" spc="-95" dirty="0">
                <a:latin typeface="Tahoma"/>
                <a:cs typeface="Tahoma"/>
              </a:rPr>
              <a:t>o</a:t>
            </a:r>
            <a:r>
              <a:rPr lang="en-US" sz="2400" spc="-85" dirty="0">
                <a:latin typeface="Tahoma"/>
                <a:cs typeface="Tahoma"/>
              </a:rPr>
              <a:t>esn’t </a:t>
            </a:r>
            <a:r>
              <a:rPr lang="en-US" sz="2400" spc="-145" dirty="0">
                <a:latin typeface="Tahoma"/>
                <a:cs typeface="Tahoma"/>
              </a:rPr>
              <a:t>s</a:t>
            </a:r>
            <a:r>
              <a:rPr lang="en-US" sz="2400" spc="-225" dirty="0">
                <a:latin typeface="Tahoma"/>
                <a:cs typeface="Tahoma"/>
              </a:rPr>
              <a:t>a</a:t>
            </a:r>
            <a:r>
              <a:rPr lang="en-US" sz="2400" spc="-130" dirty="0">
                <a:latin typeface="Tahoma"/>
                <a:cs typeface="Tahoma"/>
              </a:rPr>
              <a:t>y </a:t>
            </a:r>
            <a:r>
              <a:rPr lang="en-US" sz="2400" spc="-140" dirty="0">
                <a:latin typeface="Tahoma"/>
                <a:cs typeface="Tahoma"/>
              </a:rPr>
              <a:t>whether </a:t>
            </a:r>
            <a:r>
              <a:rPr lang="en-US" sz="2400" spc="-160" dirty="0">
                <a:latin typeface="Tahoma"/>
                <a:cs typeface="Tahoma"/>
              </a:rPr>
              <a:t>squares </a:t>
            </a:r>
            <a:r>
              <a:rPr lang="en-US" sz="2400" spc="-114" dirty="0">
                <a:latin typeface="Tahoma"/>
                <a:cs typeface="Tahoma"/>
              </a:rPr>
              <a:t>far </a:t>
            </a:r>
            <a:r>
              <a:rPr lang="en-US" sz="2400" spc="-195" dirty="0">
                <a:latin typeface="Tahoma"/>
                <a:cs typeface="Tahoma"/>
              </a:rPr>
              <a:t>away </a:t>
            </a:r>
            <a:r>
              <a:rPr lang="en-US" sz="2400" spc="-125" dirty="0">
                <a:latin typeface="Tahoma"/>
                <a:cs typeface="Tahoma"/>
              </a:rPr>
              <a:t>from </a:t>
            </a:r>
            <a:r>
              <a:rPr lang="en-US" sz="2400" spc="-80" dirty="0">
                <a:latin typeface="Tahoma"/>
                <a:cs typeface="Tahoma"/>
              </a:rPr>
              <a:t>pits </a:t>
            </a:r>
            <a:r>
              <a:rPr lang="en-US" sz="2400" spc="-125" dirty="0">
                <a:latin typeface="Tahoma"/>
                <a:cs typeface="Tahoma"/>
              </a:rPr>
              <a:t>can </a:t>
            </a:r>
            <a:r>
              <a:rPr lang="en-US" sz="2400" spc="-155" dirty="0">
                <a:latin typeface="Tahoma"/>
                <a:cs typeface="Tahoma"/>
              </a:rPr>
              <a:t>be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155" dirty="0">
                <a:latin typeface="Tahoma"/>
                <a:cs typeface="Tahoma"/>
              </a:rPr>
              <a:t>breezy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5" dirty="0">
                <a:solidFill>
                  <a:schemeClr val="accent6">
                    <a:lumMod val="75000"/>
                  </a:schemeClr>
                </a:solidFill>
                <a:latin typeface="Tahoma"/>
                <a:cs typeface="Tahoma"/>
              </a:rPr>
              <a:t>Definition</a:t>
            </a:r>
            <a:r>
              <a:rPr lang="en-US" sz="2400" spc="-7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for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i="1" spc="4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30" dirty="0">
                <a:latin typeface="Tahoma"/>
                <a:cs typeface="Tahoma"/>
              </a:rPr>
              <a:t>predicate: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0"/>
              </a:spcBef>
              <a:tabLst>
                <a:tab pos="1212850" algn="l"/>
                <a:tab pos="2513330" algn="l"/>
                <a:tab pos="2921635" algn="l"/>
                <a:tab pos="346837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   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Breezy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lang="en-US" sz="2400" spc="-21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spc="-210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Pit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8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Adjacent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</a:t>
            </a:r>
            <a:r>
              <a:rPr lang="en-US" sz="2400" i="1" spc="-4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140" dirty="0">
                <a:solidFill>
                  <a:srgbClr val="990099"/>
                </a:solidFill>
                <a:latin typeface="Century Gothic"/>
                <a:cs typeface="Century Gothic"/>
              </a:rPr>
              <a:t>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287F055-3C43-4488-95A3-E044C410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10" y="3118757"/>
            <a:ext cx="3872537" cy="3739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E3DAF-5D75-4962-9DC8-167B7AB7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97A5-2D6F-4947-9D85-51A6E61C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80" dirty="0">
                <a:latin typeface="Tahoma"/>
                <a:cs typeface="Tahoma"/>
              </a:rPr>
              <a:t>Facts </a:t>
            </a:r>
            <a:r>
              <a:rPr lang="en-US" sz="2400" spc="-114" dirty="0">
                <a:latin typeface="Tahoma"/>
                <a:cs typeface="Tahoma"/>
              </a:rPr>
              <a:t>hold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95" dirty="0">
                <a:solidFill>
                  <a:srgbClr val="C00000"/>
                </a:solidFill>
                <a:latin typeface="Tahoma"/>
                <a:cs typeface="Tahoma"/>
              </a:rPr>
              <a:t>situations</a:t>
            </a:r>
            <a:r>
              <a:rPr lang="en-US" sz="2400" spc="-95" dirty="0">
                <a:latin typeface="Tahoma"/>
                <a:cs typeface="Tahoma"/>
              </a:rPr>
              <a:t>, </a:t>
            </a:r>
            <a:r>
              <a:rPr lang="en-US" sz="2400" spc="-114" dirty="0">
                <a:latin typeface="Tahoma"/>
                <a:cs typeface="Tahoma"/>
              </a:rPr>
              <a:t>rather than</a:t>
            </a:r>
            <a:r>
              <a:rPr lang="en-US" sz="2400" spc="45" dirty="0">
                <a:latin typeface="Tahoma"/>
                <a:cs typeface="Tahoma"/>
              </a:rPr>
              <a:t> </a:t>
            </a:r>
            <a:r>
              <a:rPr lang="en-US" sz="2400" spc="-105" dirty="0">
                <a:latin typeface="Tahoma"/>
                <a:cs typeface="Tahoma"/>
              </a:rPr>
              <a:t>eternally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80" dirty="0">
                <a:latin typeface="Tahoma"/>
                <a:cs typeface="Tahoma"/>
              </a:rPr>
              <a:t>E.g.,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14" dirty="0">
                <a:latin typeface="Tahoma"/>
                <a:cs typeface="Tahoma"/>
              </a:rPr>
              <a:t>rather than </a:t>
            </a:r>
            <a:r>
              <a:rPr lang="en-US" sz="2400" spc="-95" dirty="0">
                <a:latin typeface="Tahoma"/>
                <a:cs typeface="Tahoma"/>
              </a:rPr>
              <a:t>just</a:t>
            </a:r>
            <a:r>
              <a:rPr lang="en-US" sz="2400" spc="-200" dirty="0">
                <a:latin typeface="Tahoma"/>
                <a:cs typeface="Tahoma"/>
              </a:rPr>
              <a:t>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0" dirty="0">
                <a:solidFill>
                  <a:srgbClr val="C00000"/>
                </a:solidFill>
                <a:latin typeface="Tahoma"/>
                <a:cs typeface="Tahoma"/>
              </a:rPr>
              <a:t>Situation </a:t>
            </a:r>
            <a:r>
              <a:rPr lang="en-US" sz="2400" spc="-100" dirty="0">
                <a:solidFill>
                  <a:srgbClr val="C00000"/>
                </a:solidFill>
                <a:latin typeface="Tahoma"/>
                <a:cs typeface="Tahoma"/>
              </a:rPr>
              <a:t>calculus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70" dirty="0">
                <a:latin typeface="Tahoma"/>
                <a:cs typeface="Tahoma"/>
              </a:rPr>
              <a:t>one </a:t>
            </a:r>
            <a:r>
              <a:rPr lang="en-US" sz="2400" spc="-195" dirty="0">
                <a:latin typeface="Tahoma"/>
                <a:cs typeface="Tahoma"/>
              </a:rPr>
              <a:t>way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50" dirty="0">
                <a:latin typeface="Tahoma"/>
                <a:cs typeface="Tahoma"/>
              </a:rPr>
              <a:t>represent change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40" dirty="0">
                <a:latin typeface="Tahoma"/>
                <a:cs typeface="Tahoma"/>
              </a:rPr>
              <a:t> </a:t>
            </a:r>
            <a:r>
              <a:rPr lang="en-US" sz="2400" spc="-55" dirty="0">
                <a:latin typeface="Tahoma"/>
                <a:cs typeface="Tahoma"/>
              </a:rPr>
              <a:t>FOL:</a:t>
            </a:r>
            <a:endParaRPr lang="en-US" sz="2400" dirty="0">
              <a:latin typeface="Tahoma"/>
              <a:cs typeface="Tahoma"/>
            </a:endParaRPr>
          </a:p>
          <a:p>
            <a:pPr marL="744220" marR="5080" indent="-635">
              <a:lnSpc>
                <a:spcPct val="101499"/>
              </a:lnSpc>
            </a:pPr>
            <a:r>
              <a:rPr lang="en-US" sz="2400" spc="-95" dirty="0">
                <a:latin typeface="Tahoma"/>
                <a:cs typeface="Tahoma"/>
              </a:rPr>
              <a:t>Adds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145" dirty="0">
                <a:latin typeface="Tahoma"/>
                <a:cs typeface="Tahoma"/>
              </a:rPr>
              <a:t>argument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50" dirty="0">
                <a:latin typeface="Tahoma"/>
                <a:cs typeface="Tahoma"/>
              </a:rPr>
              <a:t>each </a:t>
            </a:r>
            <a:r>
              <a:rPr lang="en-US" sz="2400" spc="-125" dirty="0">
                <a:latin typeface="Tahoma"/>
                <a:cs typeface="Tahoma"/>
              </a:rPr>
              <a:t>non-eternal predicate  </a:t>
            </a:r>
            <a:r>
              <a:rPr lang="en-US" sz="2400" spc="-80" dirty="0">
                <a:latin typeface="Tahoma"/>
                <a:cs typeface="Tahoma"/>
              </a:rPr>
              <a:t>E.g.,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250" dirty="0">
                <a:solidFill>
                  <a:srgbClr val="990099"/>
                </a:solidFill>
                <a:latin typeface="Bookman Old Style"/>
                <a:cs typeface="Bookman Old Style"/>
              </a:rPr>
              <a:t>ow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lang="en-US" sz="240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ow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50" dirty="0">
                <a:latin typeface="Tahoma"/>
                <a:cs typeface="Tahoma"/>
              </a:rPr>
              <a:t>denotes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situation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80" dirty="0">
                <a:latin typeface="Tahoma"/>
                <a:cs typeface="Tahoma"/>
              </a:rPr>
              <a:t>Situations </a:t>
            </a:r>
            <a:r>
              <a:rPr lang="en-US" sz="2400" spc="-165" dirty="0">
                <a:latin typeface="Tahoma"/>
                <a:cs typeface="Tahoma"/>
              </a:rPr>
              <a:t>are </a:t>
            </a:r>
            <a:r>
              <a:rPr lang="en-US" sz="2400" spc="-130" dirty="0">
                <a:latin typeface="Tahoma"/>
                <a:cs typeface="Tahoma"/>
              </a:rPr>
              <a:t>connected </a:t>
            </a:r>
            <a:r>
              <a:rPr lang="en-US" sz="2400" spc="-160" dirty="0">
                <a:latin typeface="Tahoma"/>
                <a:cs typeface="Tahoma"/>
              </a:rPr>
              <a:t>by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function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14" dirty="0">
                <a:latin typeface="Tahoma"/>
                <a:cs typeface="Tahoma"/>
              </a:rPr>
              <a:t>results </a:t>
            </a:r>
            <a:r>
              <a:rPr lang="en-US" sz="2400" spc="-125" dirty="0">
                <a:latin typeface="Tahoma"/>
                <a:cs typeface="Tahoma"/>
              </a:rPr>
              <a:t>from doing </a:t>
            </a:r>
            <a:r>
              <a:rPr lang="en-US" sz="240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195" dirty="0">
                <a:latin typeface="Tahoma"/>
                <a:cs typeface="Tahoma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16A5-1ADB-4123-89F3-124BCBE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</a:t>
            </a:r>
            <a:r>
              <a:rPr lang="en-US" baseline="0" dirty="0"/>
              <a:t>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1842-E91F-40C8-B2F5-4AD3A931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20" dirty="0">
                <a:latin typeface="Tahoma"/>
                <a:cs typeface="Tahoma"/>
              </a:rPr>
              <a:t>“Effect” </a:t>
            </a:r>
            <a:r>
              <a:rPr lang="en-US" sz="2400" spc="-114" dirty="0">
                <a:latin typeface="Tahoma"/>
                <a:cs typeface="Tahoma"/>
              </a:rPr>
              <a:t>axiom—describe </a:t>
            </a:r>
            <a:r>
              <a:rPr lang="en-US" sz="2400" spc="-155" dirty="0">
                <a:latin typeface="Tahoma"/>
                <a:cs typeface="Tahoma"/>
              </a:rPr>
              <a:t>changes </a:t>
            </a:r>
            <a:r>
              <a:rPr lang="en-US" sz="2400" spc="-170" dirty="0">
                <a:latin typeface="Tahoma"/>
                <a:cs typeface="Tahoma"/>
              </a:rPr>
              <a:t>due </a:t>
            </a:r>
            <a:r>
              <a:rPr lang="en-US" sz="2400" spc="-70" dirty="0">
                <a:latin typeface="Tahoma"/>
                <a:cs typeface="Tahoma"/>
              </a:rPr>
              <a:t>to</a:t>
            </a:r>
            <a:r>
              <a:rPr lang="en-US" sz="2400" spc="-44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67359" algn="l"/>
                <a:tab pos="1732914" algn="l"/>
                <a:tab pos="212598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   </a:t>
            </a:r>
            <a:r>
              <a:rPr lang="en-US" sz="2400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509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Grab,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55" dirty="0">
                <a:latin typeface="Tahoma"/>
                <a:cs typeface="Tahoma"/>
              </a:rPr>
              <a:t>“Frame” </a:t>
            </a:r>
            <a:r>
              <a:rPr lang="en-US" sz="2400" spc="-114" dirty="0">
                <a:latin typeface="Tahoma"/>
                <a:cs typeface="Tahoma"/>
              </a:rPr>
              <a:t>axiom—describe </a:t>
            </a:r>
            <a:r>
              <a:rPr lang="en-US" sz="2400" spc="45" dirty="0">
                <a:solidFill>
                  <a:srgbClr val="7E0000"/>
                </a:solidFill>
                <a:latin typeface="Century"/>
                <a:cs typeface="Century"/>
              </a:rPr>
              <a:t>non-changes </a:t>
            </a:r>
            <a:r>
              <a:rPr lang="en-US" sz="2400" spc="-170" dirty="0">
                <a:latin typeface="Tahoma"/>
                <a:cs typeface="Tahoma"/>
              </a:rPr>
              <a:t>due </a:t>
            </a:r>
            <a:r>
              <a:rPr lang="en-US" sz="2400" spc="-70" dirty="0">
                <a:latin typeface="Tahoma"/>
                <a:cs typeface="Tahoma"/>
              </a:rPr>
              <a:t>to</a:t>
            </a:r>
            <a:r>
              <a:rPr lang="en-US" sz="2400" spc="-9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67359" algn="l"/>
                <a:tab pos="2278380" algn="l"/>
                <a:tab pos="267081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  </a:t>
            </a:r>
            <a:r>
              <a:rPr lang="en-US" sz="2400" i="1" spc="-45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 </a:t>
            </a:r>
            <a:r>
              <a:rPr lang="en-US" sz="2400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HaveArrow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0B92956-9BA4-487F-81DC-BD7454EA9460}"/>
              </a:ext>
            </a:extLst>
          </p:cNvPr>
          <p:cNvSpPr txBox="1"/>
          <p:nvPr/>
        </p:nvSpPr>
        <p:spPr>
          <a:xfrm>
            <a:off x="722082" y="3214077"/>
            <a:ext cx="8764818" cy="95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25" dirty="0">
                <a:solidFill>
                  <a:srgbClr val="C00000"/>
                </a:solidFill>
                <a:latin typeface="Tahoma"/>
                <a:cs typeface="Tahoma"/>
              </a:rPr>
              <a:t>Successor-state </a:t>
            </a:r>
            <a:r>
              <a:rPr sz="2400" spc="-130" dirty="0">
                <a:solidFill>
                  <a:srgbClr val="C00000"/>
                </a:solidFill>
                <a:latin typeface="Tahoma"/>
                <a:cs typeface="Tahoma"/>
              </a:rPr>
              <a:t>axioms </a:t>
            </a:r>
            <a:r>
              <a:rPr sz="2400" spc="-135" dirty="0">
                <a:latin typeface="Tahoma"/>
                <a:cs typeface="Tahoma"/>
              </a:rPr>
              <a:t>solve </a:t>
            </a:r>
            <a:r>
              <a:rPr sz="2400" spc="-125" dirty="0">
                <a:latin typeface="Tahoma"/>
                <a:cs typeface="Tahoma"/>
              </a:rPr>
              <a:t>the representational </a:t>
            </a:r>
            <a:r>
              <a:rPr sz="2400" spc="-145" dirty="0">
                <a:latin typeface="Tahoma"/>
                <a:cs typeface="Tahoma"/>
              </a:rPr>
              <a:t>frame</a:t>
            </a:r>
            <a:r>
              <a:rPr sz="2400" spc="225" dirty="0">
                <a:latin typeface="Tahoma"/>
                <a:cs typeface="Tahoma"/>
              </a:rPr>
              <a:t> </a:t>
            </a:r>
            <a:r>
              <a:rPr sz="2400" spc="-140" dirty="0">
                <a:latin typeface="Tahoma"/>
                <a:cs typeface="Tahoma"/>
              </a:rPr>
              <a:t>problem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-95" dirty="0">
                <a:latin typeface="Tahoma"/>
                <a:cs typeface="Tahoma"/>
              </a:rPr>
              <a:t>Each </a:t>
            </a:r>
            <a:r>
              <a:rPr sz="2400" spc="-120" dirty="0">
                <a:latin typeface="Tahoma"/>
                <a:cs typeface="Tahoma"/>
              </a:rPr>
              <a:t>axiom </a:t>
            </a:r>
            <a:r>
              <a:rPr sz="2400" spc="-95" dirty="0">
                <a:latin typeface="Tahoma"/>
                <a:cs typeface="Tahoma"/>
              </a:rPr>
              <a:t>is </a:t>
            </a:r>
            <a:r>
              <a:rPr sz="2400" spc="-30" dirty="0">
                <a:latin typeface="Tahoma"/>
                <a:cs typeface="Tahoma"/>
              </a:rPr>
              <a:t>“about” </a:t>
            </a:r>
            <a:r>
              <a:rPr sz="2400" spc="-145" dirty="0">
                <a:latin typeface="Tahoma"/>
                <a:cs typeface="Tahoma"/>
              </a:rPr>
              <a:t>a </a:t>
            </a:r>
            <a:r>
              <a:rPr sz="2400" spc="60" dirty="0">
                <a:solidFill>
                  <a:srgbClr val="7E0000"/>
                </a:solidFill>
                <a:latin typeface="Century"/>
                <a:cs typeface="Century"/>
              </a:rPr>
              <a:t>predicate </a:t>
            </a:r>
            <a:r>
              <a:rPr sz="2400" spc="-80" dirty="0">
                <a:latin typeface="Tahoma"/>
                <a:cs typeface="Tahoma"/>
              </a:rPr>
              <a:t>(not </a:t>
            </a:r>
            <a:r>
              <a:rPr sz="2400" spc="-145" dirty="0">
                <a:latin typeface="Tahoma"/>
                <a:cs typeface="Tahoma"/>
              </a:rPr>
              <a:t>an </a:t>
            </a:r>
            <a:r>
              <a:rPr sz="2400" spc="-85" dirty="0">
                <a:latin typeface="Tahoma"/>
                <a:cs typeface="Tahoma"/>
              </a:rPr>
              <a:t>action </a:t>
            </a:r>
            <a:r>
              <a:rPr sz="2400" spc="-130" dirty="0">
                <a:latin typeface="Tahoma"/>
                <a:cs typeface="Tahoma"/>
              </a:rPr>
              <a:t>per</a:t>
            </a:r>
            <a:r>
              <a:rPr sz="2400" spc="265" dirty="0">
                <a:latin typeface="Tahoma"/>
                <a:cs typeface="Tahoma"/>
              </a:rPr>
              <a:t> </a:t>
            </a:r>
            <a:r>
              <a:rPr sz="2400" spc="-155" dirty="0">
                <a:latin typeface="Tahoma"/>
                <a:cs typeface="Tahoma"/>
              </a:rPr>
              <a:t>se):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353EFB2-27F3-48DF-94CE-C122F45D050D}"/>
              </a:ext>
            </a:extLst>
          </p:cNvPr>
          <p:cNvSpPr txBox="1"/>
          <p:nvPr/>
        </p:nvSpPr>
        <p:spPr>
          <a:xfrm>
            <a:off x="1039076" y="4235157"/>
            <a:ext cx="2393153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r>
              <a:rPr sz="2400" spc="-15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990099"/>
                </a:solidFill>
                <a:latin typeface="Tahoma"/>
                <a:cs typeface="Tahoma"/>
              </a:rPr>
              <a:t>afterwards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535FB28-4456-4B09-9702-94578B5AD869}"/>
              </a:ext>
            </a:extLst>
          </p:cNvPr>
          <p:cNvSpPr txBox="1"/>
          <p:nvPr/>
        </p:nvSpPr>
        <p:spPr>
          <a:xfrm>
            <a:off x="3332947" y="4234032"/>
            <a:ext cx="6599224" cy="83099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45465" algn="l"/>
              </a:tabLst>
            </a:pPr>
            <a:r>
              <a:rPr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	</a:t>
            </a:r>
            <a:r>
              <a:rPr sz="2400" spc="-17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sz="2400" spc="-170" dirty="0">
                <a:solidFill>
                  <a:srgbClr val="990099"/>
                </a:solidFill>
                <a:latin typeface="Tahoma"/>
                <a:cs typeface="Tahoma"/>
              </a:rPr>
              <a:t>an </a:t>
            </a:r>
            <a:r>
              <a:rPr sz="2400" spc="-85" dirty="0">
                <a:solidFill>
                  <a:srgbClr val="990099"/>
                </a:solidFill>
                <a:latin typeface="Tahoma"/>
                <a:cs typeface="Tahoma"/>
              </a:rPr>
              <a:t>action </a:t>
            </a:r>
            <a:r>
              <a:rPr sz="2400" spc="-175" dirty="0">
                <a:solidFill>
                  <a:srgbClr val="990099"/>
                </a:solidFill>
                <a:latin typeface="Tahoma"/>
                <a:cs typeface="Tahoma"/>
              </a:rPr>
              <a:t>made 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40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</a:t>
            </a:r>
            <a:endParaRPr sz="2400" dirty="0">
              <a:latin typeface="Tahoma"/>
              <a:cs typeface="Tahoma"/>
            </a:endParaRPr>
          </a:p>
          <a:p>
            <a:pPr marL="57150">
              <a:lnSpc>
                <a:spcPct val="100000"/>
              </a:lnSpc>
              <a:spcBef>
                <a:spcPts val="325"/>
              </a:spcBef>
              <a:tabLst>
                <a:tab pos="547370" algn="l"/>
              </a:tabLst>
            </a:pP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	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 </a:t>
            </a:r>
            <a:r>
              <a:rPr sz="2400" spc="-114" dirty="0">
                <a:solidFill>
                  <a:srgbClr val="990099"/>
                </a:solidFill>
                <a:latin typeface="Tahoma"/>
                <a:cs typeface="Tahoma"/>
              </a:rPr>
              <a:t>true </a:t>
            </a:r>
            <a:r>
              <a:rPr sz="2400" spc="-125" dirty="0">
                <a:solidFill>
                  <a:srgbClr val="990099"/>
                </a:solidFill>
                <a:latin typeface="Tahoma"/>
                <a:cs typeface="Tahoma"/>
              </a:rPr>
              <a:t>already </a:t>
            </a:r>
            <a:r>
              <a:rPr sz="2400" spc="-145" dirty="0">
                <a:solidFill>
                  <a:srgbClr val="990099"/>
                </a:solidFill>
                <a:latin typeface="Tahoma"/>
                <a:cs typeface="Tahoma"/>
              </a:rPr>
              <a:t>and no </a:t>
            </a:r>
            <a:r>
              <a:rPr sz="2400" spc="-85" dirty="0">
                <a:solidFill>
                  <a:srgbClr val="990099"/>
                </a:solidFill>
                <a:latin typeface="Tahoma"/>
                <a:cs typeface="Tahoma"/>
              </a:rPr>
              <a:t>action </a:t>
            </a:r>
            <a:r>
              <a:rPr sz="2400" spc="-175" dirty="0">
                <a:solidFill>
                  <a:srgbClr val="990099"/>
                </a:solidFill>
                <a:latin typeface="Tahoma"/>
                <a:cs typeface="Tahoma"/>
              </a:rPr>
              <a:t>made </a:t>
            </a:r>
            <a:r>
              <a:rPr sz="2400" spc="105" dirty="0">
                <a:solidFill>
                  <a:srgbClr val="990099"/>
                </a:solidFill>
                <a:latin typeface="Tahoma"/>
                <a:cs typeface="Tahoma"/>
              </a:rPr>
              <a:t>P</a:t>
            </a:r>
            <a:r>
              <a:rPr sz="2400" spc="-25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990099"/>
                </a:solidFill>
                <a:latin typeface="Tahoma"/>
                <a:cs typeface="Tahoma"/>
              </a:rPr>
              <a:t>false</a:t>
            </a:r>
            <a:r>
              <a:rPr sz="2400" spc="-14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8E86EE7-2FB4-41BC-B931-D2A1C444835A}"/>
              </a:ext>
            </a:extLst>
          </p:cNvPr>
          <p:cNvSpPr txBox="1"/>
          <p:nvPr/>
        </p:nvSpPr>
        <p:spPr>
          <a:xfrm>
            <a:off x="722082" y="5253987"/>
            <a:ext cx="6425406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100" dirty="0">
                <a:latin typeface="Tahoma"/>
                <a:cs typeface="Tahoma"/>
              </a:rPr>
              <a:t>For </a:t>
            </a:r>
            <a:r>
              <a:rPr sz="2400" spc="-110" dirty="0">
                <a:latin typeface="Tahoma"/>
                <a:cs typeface="Tahoma"/>
              </a:rPr>
              <a:t>holding </a:t>
            </a:r>
            <a:r>
              <a:rPr sz="2400" spc="-125" dirty="0">
                <a:latin typeface="Tahoma"/>
                <a:cs typeface="Tahoma"/>
              </a:rPr>
              <a:t>the</a:t>
            </a:r>
            <a:r>
              <a:rPr sz="2400" spc="235" dirty="0">
                <a:latin typeface="Tahoma"/>
                <a:cs typeface="Tahoma"/>
              </a:rPr>
              <a:t> </a:t>
            </a:r>
            <a:r>
              <a:rPr sz="2400" spc="-130" dirty="0">
                <a:latin typeface="Tahoma"/>
                <a:cs typeface="Tahoma"/>
              </a:rPr>
              <a:t>gold:</a:t>
            </a:r>
            <a:endParaRPr sz="2400" dirty="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  <a:tabLst>
                <a:tab pos="1082675" algn="l"/>
                <a:tab pos="4331970" algn="l"/>
              </a:tabLst>
            </a:pPr>
            <a:r>
              <a:rPr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40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40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lang="en-US" sz="240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   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sz="24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40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  </a:t>
            </a:r>
            <a:r>
              <a:rPr sz="24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400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         </a:t>
            </a:r>
            <a:r>
              <a:rPr sz="2400" spc="-150" dirty="0">
                <a:solidFill>
                  <a:srgbClr val="990099"/>
                </a:solidFill>
                <a:latin typeface="Century Gothic"/>
                <a:cs typeface="Century Gothic"/>
              </a:rPr>
              <a:t>[(</a:t>
            </a:r>
            <a:r>
              <a:rPr sz="240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36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Grab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AtGold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sz="2400" dirty="0">
              <a:latin typeface="Century Gothic"/>
              <a:cs typeface="Century Gothic"/>
            </a:endParaRPr>
          </a:p>
          <a:p>
            <a:pPr marL="802005">
              <a:lnSpc>
                <a:spcPct val="100000"/>
              </a:lnSpc>
              <a:spcBef>
                <a:spcPts val="25"/>
              </a:spcBef>
            </a:pP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    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 </a:t>
            </a:r>
            <a:r>
              <a:rPr sz="24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spc="-114" dirty="0">
                <a:solidFill>
                  <a:srgbClr val="990099"/>
                </a:solidFill>
                <a:latin typeface="Lucida Sans Unicode"/>
                <a:cs typeface="Lucida Sans Unicode"/>
              </a:rPr>
              <a:t>¬(</a:t>
            </a:r>
            <a:r>
              <a:rPr sz="240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 </a:t>
            </a:r>
            <a:r>
              <a:rPr sz="2400" spc="12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39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Release</a:t>
            </a:r>
            <a:r>
              <a:rPr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 )</a:t>
            </a:r>
            <a:r>
              <a:rPr sz="2400" spc="-21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393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067-0178-472E-AA14-C18C2E4B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3344-2056-4FAF-A768-D4796D0A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75" dirty="0">
                <a:latin typeface="Tahoma"/>
                <a:cs typeface="Tahoma"/>
              </a:rPr>
              <a:t>Initial </a:t>
            </a:r>
            <a:r>
              <a:rPr lang="en-US" sz="2400" spc="-90" dirty="0">
                <a:latin typeface="Tahoma"/>
                <a:cs typeface="Tahoma"/>
              </a:rPr>
              <a:t>condition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135" dirty="0">
                <a:latin typeface="Tahoma"/>
                <a:cs typeface="Tahoma"/>
              </a:rPr>
              <a:t> </a:t>
            </a:r>
            <a:r>
              <a:rPr lang="en-US" sz="2400" spc="5" dirty="0">
                <a:latin typeface="Tahoma"/>
                <a:cs typeface="Tahoma"/>
              </a:rPr>
              <a:t>KB:</a:t>
            </a:r>
            <a:endParaRPr lang="en-US" sz="2400" dirty="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Agent,</a:t>
            </a:r>
            <a:r>
              <a:rPr lang="en-US" sz="2400" i="1" spc="-5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[1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1]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743585">
              <a:lnSpc>
                <a:spcPct val="100000"/>
              </a:lnSpc>
              <a:spcBef>
                <a:spcPts val="35"/>
              </a:spcBef>
            </a:pP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At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[1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155" dirty="0">
                <a:solidFill>
                  <a:srgbClr val="990099"/>
                </a:solidFill>
                <a:latin typeface="Century Gothic"/>
                <a:cs typeface="Century Gothic"/>
              </a:rPr>
              <a:t>2]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371090" algn="l"/>
              </a:tabLst>
            </a:pPr>
            <a:r>
              <a:rPr lang="en-US" sz="2400" spc="-135" dirty="0">
                <a:latin typeface="Tahoma"/>
                <a:cs typeface="Tahoma"/>
              </a:rPr>
              <a:t>Query: 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-3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2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lang="en-US" sz="2400" spc="-105" dirty="0">
                <a:latin typeface="Tahoma"/>
                <a:cs typeface="Tahoma"/>
              </a:rPr>
              <a:t>i.e.,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what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65" dirty="0">
                <a:latin typeface="Tahoma"/>
                <a:cs typeface="Tahoma"/>
              </a:rPr>
              <a:t>will </a:t>
            </a:r>
            <a:r>
              <a:rPr lang="en-US" sz="2400" spc="-229" dirty="0">
                <a:latin typeface="Tahoma"/>
                <a:cs typeface="Tahoma"/>
              </a:rPr>
              <a:t>I </a:t>
            </a:r>
            <a:r>
              <a:rPr lang="en-US" sz="2400" spc="-155" dirty="0">
                <a:latin typeface="Tahoma"/>
                <a:cs typeface="Tahoma"/>
              </a:rPr>
              <a:t>be </a:t>
            </a:r>
            <a:r>
              <a:rPr lang="en-US" sz="2400" spc="-110" dirty="0">
                <a:latin typeface="Tahoma"/>
                <a:cs typeface="Tahoma"/>
              </a:rPr>
              <a:t>holding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175" dirty="0">
                <a:latin typeface="Tahoma"/>
                <a:cs typeface="Tahoma"/>
              </a:rPr>
              <a:t> </a:t>
            </a:r>
            <a:r>
              <a:rPr lang="en-US" sz="2400" spc="-100" dirty="0">
                <a:latin typeface="Tahoma"/>
                <a:cs typeface="Tahoma"/>
              </a:rPr>
              <a:t>gold?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145" dirty="0">
                <a:latin typeface="Tahoma"/>
                <a:cs typeface="Tahoma"/>
              </a:rPr>
              <a:t>Answer: </a:t>
            </a:r>
            <a:r>
              <a:rPr lang="en-US" sz="240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s/Result</a:t>
            </a:r>
            <a:r>
              <a:rPr lang="en-US" sz="2400" spc="-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Grab, 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lang="en-US" sz="2400" i="1" spc="-4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9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6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lang="en-US" sz="2400" spc="-105" dirty="0">
                <a:latin typeface="Tahoma"/>
                <a:cs typeface="Tahoma"/>
              </a:rPr>
              <a:t>i.e., </a:t>
            </a:r>
            <a:r>
              <a:rPr lang="en-US" sz="2400" spc="-155" dirty="0">
                <a:latin typeface="Tahoma"/>
                <a:cs typeface="Tahoma"/>
              </a:rPr>
              <a:t>go </a:t>
            </a:r>
            <a:r>
              <a:rPr lang="en-US" sz="2400" spc="-145" dirty="0">
                <a:latin typeface="Tahoma"/>
                <a:cs typeface="Tahoma"/>
              </a:rPr>
              <a:t>forward and </a:t>
            </a:r>
            <a:r>
              <a:rPr lang="en-US" sz="2400" spc="-130" dirty="0">
                <a:latin typeface="Tahoma"/>
                <a:cs typeface="Tahoma"/>
              </a:rPr>
              <a:t>then grab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-120" dirty="0">
                <a:latin typeface="Tahoma"/>
                <a:cs typeface="Tahoma"/>
              </a:rPr>
              <a:t> </a:t>
            </a:r>
            <a:r>
              <a:rPr lang="en-US" sz="2400" spc="-114" dirty="0">
                <a:latin typeface="Tahoma"/>
                <a:cs typeface="Tahoma"/>
              </a:rPr>
              <a:t>gold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60" dirty="0">
                <a:latin typeface="Tahoma"/>
                <a:cs typeface="Tahoma"/>
              </a:rPr>
              <a:t>This </a:t>
            </a:r>
            <a:r>
              <a:rPr lang="en-US" sz="2400" spc="-175" dirty="0">
                <a:latin typeface="Tahoma"/>
                <a:cs typeface="Tahoma"/>
              </a:rPr>
              <a:t>assumes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30" dirty="0">
                <a:latin typeface="Tahoma"/>
                <a:cs typeface="Tahoma"/>
              </a:rPr>
              <a:t>agent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interested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plans </a:t>
            </a:r>
            <a:r>
              <a:rPr lang="en-US" sz="2400" spc="-95" dirty="0">
                <a:latin typeface="Tahoma"/>
                <a:cs typeface="Tahoma"/>
              </a:rPr>
              <a:t>starting </a:t>
            </a:r>
            <a:r>
              <a:rPr lang="en-US" sz="2400" spc="-65" dirty="0">
                <a:latin typeface="Tahoma"/>
                <a:cs typeface="Tahoma"/>
              </a:rPr>
              <a:t>at </a:t>
            </a:r>
            <a:r>
              <a:rPr lang="en-US"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75" dirty="0">
                <a:latin typeface="Tahoma"/>
                <a:cs typeface="Tahoma"/>
              </a:rPr>
              <a:t>that</a:t>
            </a:r>
            <a:r>
              <a:rPr lang="en-US" sz="2400" spc="-35" dirty="0">
                <a:latin typeface="Tahoma"/>
                <a:cs typeface="Tahoma"/>
              </a:rPr>
              <a:t> 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endParaRPr lang="en-US" sz="2400" baseline="-11904" dirty="0">
              <a:latin typeface="Tw Cen MT Condensed Extra Bold"/>
              <a:cs typeface="Tw Cen MT Condensed Extra Bold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10" dirty="0">
                <a:latin typeface="Tahoma"/>
                <a:cs typeface="Tahoma"/>
              </a:rPr>
              <a:t>only </a:t>
            </a:r>
            <a:r>
              <a:rPr lang="en-US" sz="2400" spc="-85" dirty="0">
                <a:latin typeface="Tahoma"/>
                <a:cs typeface="Tahoma"/>
              </a:rPr>
              <a:t>situation </a:t>
            </a:r>
            <a:r>
              <a:rPr lang="en-US" sz="2400" spc="-130" dirty="0">
                <a:latin typeface="Tahoma"/>
                <a:cs typeface="Tahoma"/>
              </a:rPr>
              <a:t>described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25" dirty="0">
                <a:latin typeface="Tahoma"/>
                <a:cs typeface="Tahoma"/>
              </a:rPr>
              <a:t>the</a:t>
            </a:r>
            <a:r>
              <a:rPr lang="en-US" sz="2400" spc="185" dirty="0">
                <a:latin typeface="Tahoma"/>
                <a:cs typeface="Tahoma"/>
              </a:rPr>
              <a:t> </a:t>
            </a:r>
            <a:r>
              <a:rPr lang="en-US" sz="2400" spc="105" dirty="0">
                <a:latin typeface="Tahoma"/>
                <a:cs typeface="Tahoma"/>
              </a:rPr>
              <a:t>KB</a:t>
            </a:r>
            <a:endParaRPr lang="en-US" sz="2400" dirty="0">
              <a:latin typeface="Tahoma"/>
              <a:cs typeface="Tahom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52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7A16-53E2-44BE-ADA5-C109EB8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B3B-650D-45FD-AD8C-490AD30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8820502" cy="5377691"/>
          </a:xfrm>
        </p:spPr>
        <p:txBody>
          <a:bodyPr/>
          <a:lstStyle/>
          <a:p>
            <a:pPr marL="483234" indent="-457200">
              <a:lnSpc>
                <a:spcPct val="100000"/>
              </a:lnSpc>
              <a:spcBef>
                <a:spcPts val="114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 </a:t>
            </a:r>
            <a:r>
              <a:rPr lang="en-US" sz="2400" spc="20" dirty="0">
                <a:solidFill>
                  <a:srgbClr val="7E0000"/>
                </a:solidFill>
                <a:cs typeface="Century"/>
              </a:rPr>
              <a:t>declarative</a:t>
            </a:r>
            <a:r>
              <a:rPr lang="en-US" sz="2400" spc="20" dirty="0">
                <a:cs typeface="Tahoma"/>
              </a:rPr>
              <a:t>: </a:t>
            </a:r>
            <a:r>
              <a:rPr lang="en-US" sz="2400" spc="-145" dirty="0">
                <a:cs typeface="Tahoma"/>
              </a:rPr>
              <a:t>pieces </a:t>
            </a:r>
            <a:r>
              <a:rPr lang="en-US" sz="2400" spc="-105" dirty="0">
                <a:cs typeface="Tahoma"/>
              </a:rPr>
              <a:t>of </a:t>
            </a:r>
            <a:r>
              <a:rPr lang="en-US" sz="2400" spc="-120" dirty="0">
                <a:cs typeface="Tahoma"/>
              </a:rPr>
              <a:t>syntax </a:t>
            </a:r>
            <a:r>
              <a:rPr lang="en-US" sz="2400" spc="-135" dirty="0">
                <a:cs typeface="Tahoma"/>
              </a:rPr>
              <a:t>correspond </a:t>
            </a:r>
            <a:r>
              <a:rPr lang="en-US" sz="2400" spc="-70" dirty="0">
                <a:cs typeface="Tahoma"/>
              </a:rPr>
              <a:t>to</a:t>
            </a:r>
            <a:r>
              <a:rPr lang="en-US" sz="2400" spc="355" dirty="0">
                <a:cs typeface="Tahoma"/>
              </a:rPr>
              <a:t> </a:t>
            </a:r>
            <a:r>
              <a:rPr lang="en-US" sz="2400" spc="-100" dirty="0">
                <a:cs typeface="Tahoma"/>
              </a:rPr>
              <a:t>facts</a:t>
            </a:r>
            <a:endParaRPr lang="en-US" sz="2400" dirty="0">
              <a:cs typeface="Tahoma"/>
            </a:endParaRPr>
          </a:p>
          <a:p>
            <a:pPr marL="469900" marR="668020" indent="-457200">
              <a:lnSpc>
                <a:spcPct val="101000"/>
              </a:lnSpc>
              <a:spcBef>
                <a:spcPts val="1535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125" dirty="0">
                <a:cs typeface="Tahoma"/>
              </a:rPr>
              <a:t>allows </a:t>
            </a:r>
            <a:r>
              <a:rPr lang="en-US" sz="2400" spc="-90" dirty="0">
                <a:cs typeface="Tahoma"/>
              </a:rPr>
              <a:t>partial/disjunctive/negated </a:t>
            </a:r>
            <a:r>
              <a:rPr lang="en-US" sz="2400" spc="-105" dirty="0">
                <a:cs typeface="Tahoma"/>
              </a:rPr>
              <a:t>information</a:t>
            </a:r>
            <a:r>
              <a:rPr lang="en-US" dirty="0">
                <a:cs typeface="Tahoma"/>
              </a:rPr>
              <a:t>    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25" dirty="0">
                <a:cs typeface="Tahoma"/>
              </a:rPr>
              <a:t>most </a:t>
            </a:r>
            <a:r>
              <a:rPr lang="en-US" sz="2400" spc="-105" dirty="0">
                <a:cs typeface="Tahoma"/>
              </a:rPr>
              <a:t>data structures </a:t>
            </a:r>
            <a:r>
              <a:rPr lang="en-US" sz="2400" spc="-145" dirty="0">
                <a:cs typeface="Tahoma"/>
              </a:rPr>
              <a:t>and</a:t>
            </a:r>
            <a:r>
              <a:rPr lang="en-US" sz="2400" spc="-35" dirty="0">
                <a:cs typeface="Tahoma"/>
              </a:rPr>
              <a:t> </a:t>
            </a:r>
            <a:r>
              <a:rPr lang="en-US" sz="2400" spc="-135" dirty="0">
                <a:cs typeface="Tahoma"/>
              </a:rPr>
              <a:t>databases)</a:t>
            </a:r>
            <a:endParaRPr lang="en-US" sz="2400" dirty="0">
              <a:cs typeface="Tahoma"/>
            </a:endParaRPr>
          </a:p>
          <a:p>
            <a:pPr marL="494030" indent="-457200">
              <a:lnSpc>
                <a:spcPct val="100000"/>
              </a:lnSpc>
              <a:spcBef>
                <a:spcPts val="15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200" dirty="0">
                <a:cs typeface="Tahoma"/>
              </a:rPr>
              <a:t> </a:t>
            </a:r>
            <a:r>
              <a:rPr lang="en-US" sz="2400" spc="50" dirty="0">
                <a:solidFill>
                  <a:srgbClr val="7E0000"/>
                </a:solidFill>
                <a:cs typeface="Century"/>
              </a:rPr>
              <a:t>compositional</a:t>
            </a:r>
            <a:r>
              <a:rPr lang="en-US" sz="2400" spc="50" dirty="0">
                <a:cs typeface="Tahoma"/>
              </a:rPr>
              <a:t>:</a:t>
            </a:r>
            <a:r>
              <a:rPr lang="en-US" sz="2400" dirty="0">
                <a:cs typeface="Tahoma"/>
              </a:rPr>
              <a:t>                                           </a:t>
            </a:r>
            <a:r>
              <a:rPr lang="en-US" sz="2400" spc="-150" dirty="0">
                <a:cs typeface="Tahoma"/>
              </a:rPr>
              <a:t>meaning</a:t>
            </a:r>
            <a:r>
              <a:rPr lang="en-US" sz="2400" spc="25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B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spc="225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cs typeface="Lucida Sans Unicode"/>
              </a:rPr>
              <a:t>∧</a:t>
            </a:r>
            <a:r>
              <a:rPr lang="en-US" sz="2400" spc="-190" dirty="0">
                <a:solidFill>
                  <a:srgbClr val="990099"/>
                </a:solidFill>
                <a:cs typeface="Lucida Sans Unicode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P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2</a:t>
            </a:r>
            <a:r>
              <a:rPr lang="en-US" sz="2400" spc="517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10" dirty="0">
                <a:cs typeface="Tahoma"/>
              </a:rPr>
              <a:t> </a:t>
            </a:r>
            <a:r>
              <a:rPr lang="en-US" sz="2400" spc="-135" dirty="0">
                <a:cs typeface="Tahoma"/>
              </a:rPr>
              <a:t>derived</a:t>
            </a:r>
            <a:r>
              <a:rPr lang="en-US" sz="2400" spc="20" dirty="0">
                <a:cs typeface="Tahoma"/>
              </a:rPr>
              <a:t> </a:t>
            </a:r>
            <a:r>
              <a:rPr lang="en-US" sz="2400" spc="-125" dirty="0">
                <a:cs typeface="Tahoma"/>
              </a:rPr>
              <a:t>from</a:t>
            </a:r>
            <a:r>
              <a:rPr lang="en-US" sz="2400" spc="30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meaning</a:t>
            </a:r>
            <a:r>
              <a:rPr lang="en-US" sz="2400" spc="30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B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spc="525" baseline="-11904" dirty="0">
                <a:solidFill>
                  <a:srgbClr val="990099"/>
                </a:solidFill>
                <a:cs typeface="Tw Cen MT Condensed Extra Bold"/>
              </a:rPr>
              <a:t> </a:t>
            </a:r>
            <a:r>
              <a:rPr lang="en-US" sz="2400" spc="-145" dirty="0">
                <a:cs typeface="Tahoma"/>
              </a:rPr>
              <a:t>and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05" dirty="0">
                <a:cs typeface="Tahoma"/>
              </a:rPr>
              <a:t>of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i="1" spc="25" dirty="0">
                <a:solidFill>
                  <a:srgbClr val="990099"/>
                </a:solidFill>
                <a:cs typeface="Bookman Old Style"/>
              </a:rPr>
              <a:t>P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1</a:t>
            </a:r>
            <a:r>
              <a:rPr lang="en-US" sz="2400" i="1" spc="37" baseline="-11904" dirty="0">
                <a:solidFill>
                  <a:srgbClr val="990099"/>
                </a:solidFill>
                <a:cs typeface="Arial"/>
              </a:rPr>
              <a:t>,</a:t>
            </a:r>
            <a:r>
              <a:rPr lang="en-US" sz="2400" spc="37" baseline="-11904" dirty="0">
                <a:solidFill>
                  <a:srgbClr val="990099"/>
                </a:solidFill>
                <a:cs typeface="Tw Cen MT Condensed Extra Bold"/>
              </a:rPr>
              <a:t>2</a:t>
            </a:r>
            <a:endParaRPr lang="en-US" sz="2400" baseline="-11904" dirty="0">
              <a:cs typeface="Tw Cen MT Condensed Extra Bold"/>
            </a:endParaRPr>
          </a:p>
          <a:p>
            <a:pPr marL="494030" indent="-457200">
              <a:lnSpc>
                <a:spcPct val="100000"/>
              </a:lnSpc>
              <a:spcBef>
                <a:spcPts val="15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105" dirty="0">
                <a:cs typeface="Tahoma"/>
              </a:rPr>
              <a:t>Meaning </a:t>
            </a:r>
            <a:r>
              <a:rPr lang="en-US" sz="2400" spc="-85" dirty="0">
                <a:cs typeface="Tahoma"/>
              </a:rPr>
              <a:t>in </a:t>
            </a:r>
            <a:r>
              <a:rPr lang="en-US" sz="2400" spc="-100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95" dirty="0">
                <a:cs typeface="Tahoma"/>
              </a:rPr>
              <a:t>is</a:t>
            </a:r>
            <a:r>
              <a:rPr lang="en-US" sz="2400" spc="440" dirty="0">
                <a:cs typeface="Tahoma"/>
              </a:rPr>
              <a:t> </a:t>
            </a:r>
            <a:r>
              <a:rPr lang="en-US" sz="2400" spc="70" dirty="0">
                <a:solidFill>
                  <a:srgbClr val="7E0000"/>
                </a:solidFill>
                <a:cs typeface="Century"/>
              </a:rPr>
              <a:t>context-independent</a:t>
            </a:r>
            <a:r>
              <a:rPr lang="en-US" sz="2400" dirty="0">
                <a:solidFill>
                  <a:srgbClr val="7E0000"/>
                </a:solidFill>
                <a:cs typeface="Century"/>
              </a:rPr>
              <a:t>                     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00" dirty="0">
                <a:cs typeface="Tahoma"/>
              </a:rPr>
              <a:t>natural </a:t>
            </a:r>
            <a:r>
              <a:rPr lang="en-US" sz="2400" spc="-145" dirty="0">
                <a:cs typeface="Tahoma"/>
              </a:rPr>
              <a:t>language, </a:t>
            </a:r>
            <a:r>
              <a:rPr lang="en-US" sz="2400" spc="-180" dirty="0">
                <a:cs typeface="Tahoma"/>
              </a:rPr>
              <a:t>where </a:t>
            </a:r>
            <a:r>
              <a:rPr lang="en-US" sz="2400" spc="-150" dirty="0">
                <a:cs typeface="Tahoma"/>
              </a:rPr>
              <a:t>meaning </a:t>
            </a:r>
            <a:r>
              <a:rPr lang="en-US" sz="2400" spc="-160" dirty="0">
                <a:cs typeface="Tahoma"/>
              </a:rPr>
              <a:t>depends </a:t>
            </a:r>
            <a:r>
              <a:rPr lang="en-US" sz="2400" spc="-145" dirty="0">
                <a:cs typeface="Tahoma"/>
              </a:rPr>
              <a:t>on</a:t>
            </a:r>
            <a:r>
              <a:rPr lang="en-US" sz="2400" spc="-440" dirty="0">
                <a:cs typeface="Tahoma"/>
              </a:rPr>
              <a:t> </a:t>
            </a:r>
            <a:r>
              <a:rPr lang="en-US" sz="2400" spc="-90" dirty="0">
                <a:cs typeface="Tahoma"/>
              </a:rPr>
              <a:t>context)</a:t>
            </a:r>
            <a:endParaRPr lang="en-US" sz="2400" dirty="0">
              <a:cs typeface="Tahoma"/>
            </a:endParaRPr>
          </a:p>
          <a:p>
            <a:pPr marL="469900" marR="1995170" indent="-457200">
              <a:lnSpc>
                <a:spcPct val="101000"/>
              </a:lnSpc>
              <a:spcBef>
                <a:spcPts val="154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spc="-75" dirty="0">
                <a:cs typeface="Tahoma"/>
              </a:rPr>
              <a:t>Propositional </a:t>
            </a:r>
            <a:r>
              <a:rPr lang="en-US" sz="2400" spc="-90" dirty="0">
                <a:cs typeface="Tahoma"/>
              </a:rPr>
              <a:t>logic </a:t>
            </a:r>
            <a:r>
              <a:rPr lang="en-US" sz="2400" spc="-160" dirty="0">
                <a:cs typeface="Tahoma"/>
              </a:rPr>
              <a:t>has </a:t>
            </a:r>
            <a:r>
              <a:rPr lang="en-US" sz="2400" spc="-145" dirty="0">
                <a:cs typeface="Tahoma"/>
              </a:rPr>
              <a:t>very </a:t>
            </a:r>
            <a:r>
              <a:rPr lang="en-US" sz="2400" spc="-90" dirty="0">
                <a:cs typeface="Tahoma"/>
              </a:rPr>
              <a:t>limited </a:t>
            </a:r>
            <a:r>
              <a:rPr lang="en-US" sz="2400" spc="-155" dirty="0">
                <a:cs typeface="Tahoma"/>
              </a:rPr>
              <a:t>expressive </a:t>
            </a:r>
            <a:r>
              <a:rPr lang="en-US" sz="2400" spc="-170" dirty="0">
                <a:cs typeface="Tahoma"/>
              </a:rPr>
              <a:t>power 	 </a:t>
            </a:r>
            <a:r>
              <a:rPr lang="en-US" sz="2400" spc="-105" dirty="0">
                <a:cs typeface="Tahoma"/>
              </a:rPr>
              <a:t>(unlike </a:t>
            </a:r>
            <a:r>
              <a:rPr lang="en-US" sz="2400" spc="-100" dirty="0">
                <a:cs typeface="Tahoma"/>
              </a:rPr>
              <a:t>natural</a:t>
            </a:r>
            <a:r>
              <a:rPr lang="en-US" sz="2400" spc="125" dirty="0">
                <a:cs typeface="Tahoma"/>
              </a:rPr>
              <a:t> </a:t>
            </a:r>
            <a:r>
              <a:rPr lang="en-US" sz="2400" spc="-140" dirty="0">
                <a:cs typeface="Tahoma"/>
              </a:rPr>
              <a:t>language)</a:t>
            </a:r>
            <a:endParaRPr lang="en-US" sz="400" dirty="0">
              <a:cs typeface="Tahoma"/>
            </a:endParaRPr>
          </a:p>
          <a:p>
            <a:pPr marL="12700" marR="1549400">
              <a:lnSpc>
                <a:spcPct val="101000"/>
              </a:lnSpc>
              <a:spcBef>
                <a:spcPts val="10"/>
              </a:spcBef>
              <a:buClr>
                <a:schemeClr val="tx1"/>
              </a:buClr>
            </a:pPr>
            <a:r>
              <a:rPr lang="en-US" sz="2400" spc="-80" dirty="0">
                <a:cs typeface="Tahoma"/>
              </a:rPr>
              <a:t>       E.g., </a:t>
            </a:r>
            <a:r>
              <a:rPr lang="en-US" sz="2400" spc="-110" dirty="0">
                <a:cs typeface="Tahoma"/>
              </a:rPr>
              <a:t>cannot </a:t>
            </a:r>
            <a:r>
              <a:rPr lang="en-US" sz="2400" spc="-165" dirty="0">
                <a:cs typeface="Tahoma"/>
              </a:rPr>
              <a:t>say </a:t>
            </a:r>
            <a:r>
              <a:rPr lang="en-US" sz="2400" spc="-30" dirty="0">
                <a:solidFill>
                  <a:schemeClr val="accent5"/>
                </a:solidFill>
                <a:cs typeface="Tahoma"/>
              </a:rPr>
              <a:t>“pits </a:t>
            </a:r>
            <a:r>
              <a:rPr lang="en-US" sz="2400" spc="-155" dirty="0">
                <a:solidFill>
                  <a:schemeClr val="accent5"/>
                </a:solidFill>
                <a:cs typeface="Tahoma"/>
              </a:rPr>
              <a:t>cause </a:t>
            </a:r>
            <a:r>
              <a:rPr lang="en-US" sz="2400" spc="-170" dirty="0">
                <a:solidFill>
                  <a:schemeClr val="accent5"/>
                </a:solidFill>
                <a:cs typeface="Tahoma"/>
              </a:rPr>
              <a:t>breezes </a:t>
            </a:r>
            <a:r>
              <a:rPr lang="en-US" sz="2400" spc="-85" dirty="0">
                <a:solidFill>
                  <a:schemeClr val="accent5"/>
                </a:solidFill>
                <a:cs typeface="Tahoma"/>
              </a:rPr>
              <a:t>in </a:t>
            </a:r>
            <a:r>
              <a:rPr lang="en-US" sz="2400" spc="-114" dirty="0">
                <a:solidFill>
                  <a:schemeClr val="accent5"/>
                </a:solidFill>
                <a:cs typeface="Tahoma"/>
              </a:rPr>
              <a:t>adjacent </a:t>
            </a:r>
            <a:r>
              <a:rPr lang="en-US" sz="2400" spc="-125" dirty="0">
                <a:solidFill>
                  <a:schemeClr val="accent5"/>
                </a:solidFill>
                <a:cs typeface="Tahoma"/>
              </a:rPr>
              <a:t>squares”       	</a:t>
            </a:r>
            <a:r>
              <a:rPr lang="en-US" sz="2400" spc="-130" dirty="0">
                <a:cs typeface="Tahoma"/>
              </a:rPr>
              <a:t>except</a:t>
            </a:r>
            <a:r>
              <a:rPr lang="en-US" sz="2400" dirty="0">
                <a:cs typeface="Tahoma"/>
              </a:rPr>
              <a:t> </a:t>
            </a:r>
            <a:r>
              <a:rPr lang="en-US" sz="2400" spc="-160" dirty="0">
                <a:cs typeface="Tahoma"/>
              </a:rPr>
              <a:t>by</a:t>
            </a:r>
            <a:r>
              <a:rPr lang="en-US" sz="2400" dirty="0">
                <a:cs typeface="Tahoma"/>
              </a:rPr>
              <a:t> </a:t>
            </a:r>
            <a:r>
              <a:rPr lang="en-US" sz="2400" spc="-95" dirty="0">
                <a:cs typeface="Tahoma"/>
              </a:rPr>
              <a:t>writing</a:t>
            </a:r>
            <a:r>
              <a:rPr lang="en-US" sz="2400" spc="40" dirty="0">
                <a:cs typeface="Tahoma"/>
              </a:rPr>
              <a:t> </a:t>
            </a:r>
            <a:r>
              <a:rPr lang="en-US" sz="2400" spc="-170" dirty="0">
                <a:cs typeface="Tahoma"/>
              </a:rPr>
              <a:t>one</a:t>
            </a:r>
            <a:r>
              <a:rPr lang="en-US" sz="2400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sentence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14" dirty="0">
                <a:cs typeface="Tahoma"/>
              </a:rPr>
              <a:t>for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50" dirty="0">
                <a:cs typeface="Tahoma"/>
              </a:rPr>
              <a:t>each</a:t>
            </a:r>
            <a:r>
              <a:rPr lang="en-US" sz="2400" spc="5" dirty="0">
                <a:cs typeface="Tahoma"/>
              </a:rPr>
              <a:t> </a:t>
            </a:r>
            <a:r>
              <a:rPr lang="en-US" sz="2400" spc="-160" dirty="0">
                <a:cs typeface="Tahoma"/>
              </a:rPr>
              <a:t>square</a:t>
            </a:r>
            <a:endParaRPr lang="en-US" sz="2400" dirty="0">
              <a:cs typeface="Tahoma"/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37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2D9F-E033-484A-8C84-B10402FD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F32E-F330-48A5-A0C8-E83743E4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45" dirty="0">
                <a:latin typeface="Tahoma"/>
                <a:cs typeface="Tahoma"/>
              </a:rPr>
              <a:t>Represent</a:t>
            </a:r>
            <a:r>
              <a:rPr lang="en-US" sz="2400" spc="15" dirty="0">
                <a:latin typeface="Tahoma"/>
                <a:cs typeface="Tahoma"/>
              </a:rPr>
              <a:t> </a:t>
            </a:r>
            <a:r>
              <a:rPr lang="en-US" sz="2400" spc="-125" dirty="0">
                <a:solidFill>
                  <a:srgbClr val="004B00"/>
                </a:solidFill>
                <a:latin typeface="Tahoma"/>
                <a:cs typeface="Tahoma"/>
              </a:rPr>
              <a:t>plans</a:t>
            </a:r>
            <a:r>
              <a:rPr lang="en-US" sz="2400" spc="20" dirty="0">
                <a:solidFill>
                  <a:srgbClr val="004B00"/>
                </a:solidFill>
                <a:latin typeface="Tahoma"/>
                <a:cs typeface="Tahoma"/>
              </a:rPr>
              <a:t> </a:t>
            </a:r>
            <a:r>
              <a:rPr lang="en-US" sz="2400" spc="-160" dirty="0">
                <a:latin typeface="Tahoma"/>
                <a:cs typeface="Tahoma"/>
              </a:rPr>
              <a:t>as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action</a:t>
            </a:r>
            <a:r>
              <a:rPr lang="en-US" sz="2400" spc="-10" dirty="0">
                <a:latin typeface="Tahoma"/>
                <a:cs typeface="Tahoma"/>
              </a:rPr>
              <a:t> </a:t>
            </a:r>
            <a:r>
              <a:rPr lang="en-US" sz="2400" spc="-170" dirty="0">
                <a:latin typeface="Tahoma"/>
                <a:cs typeface="Tahoma"/>
              </a:rPr>
              <a:t>sequences</a:t>
            </a:r>
            <a:r>
              <a:rPr lang="en-US" sz="2400" spc="10" dirty="0"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spc="-15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z="240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spc="-104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-157" baseline="-11904" dirty="0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05" dirty="0">
                <a:latin typeface="Tahoma"/>
                <a:cs typeface="Tahoma"/>
              </a:rPr>
              <a:t>result of </a:t>
            </a:r>
            <a:r>
              <a:rPr lang="en-US" sz="2400" spc="-120" dirty="0">
                <a:latin typeface="Tahoma"/>
                <a:cs typeface="Tahoma"/>
              </a:rPr>
              <a:t>executing </a:t>
            </a:r>
            <a:r>
              <a:rPr lang="en-US" sz="240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</a:t>
            </a:r>
            <a:r>
              <a:rPr lang="en-US" sz="2400" spc="-85" dirty="0">
                <a:latin typeface="Tahoma"/>
                <a:cs typeface="Tahoma"/>
              </a:rPr>
              <a:t>in</a:t>
            </a:r>
            <a:r>
              <a:rPr lang="en-US" sz="2400" spc="-110" dirty="0">
                <a:latin typeface="Tahoma"/>
                <a:cs typeface="Tahoma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249930" algn="l"/>
              </a:tabLst>
            </a:pPr>
            <a:r>
              <a:rPr lang="en-US" sz="2400" spc="-105" dirty="0">
                <a:latin typeface="Tahoma"/>
                <a:cs typeface="Tahoma"/>
              </a:rPr>
              <a:t>Then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145" dirty="0">
                <a:latin typeface="Tahoma"/>
                <a:cs typeface="Tahoma"/>
              </a:rPr>
              <a:t>query 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Ask</a:t>
            </a:r>
            <a:r>
              <a:rPr lang="en-US" sz="2400" spc="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KB,</a:t>
            </a:r>
            <a:r>
              <a:rPr lang="en-US" sz="240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   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Holding</a:t>
            </a:r>
            <a:r>
              <a:rPr lang="en-US" sz="2400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Gold,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15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0</a:t>
            </a:r>
            <a:r>
              <a:rPr lang="en-US"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2400" spc="-160" dirty="0">
                <a:latin typeface="Tahoma"/>
                <a:cs typeface="Tahoma"/>
              </a:rPr>
              <a:t>has </a:t>
            </a:r>
            <a:r>
              <a:rPr lang="en-US" sz="2400" spc="-125" dirty="0">
                <a:latin typeface="Tahoma"/>
                <a:cs typeface="Tahoma"/>
              </a:rPr>
              <a:t>the </a:t>
            </a:r>
            <a:r>
              <a:rPr lang="en-US" sz="2400" spc="-95" dirty="0">
                <a:latin typeface="Tahoma"/>
                <a:cs typeface="Tahoma"/>
              </a:rPr>
              <a:t>solution </a:t>
            </a:r>
            <a:r>
              <a:rPr lang="en-US" sz="2400" spc="-5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p/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[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orward,</a:t>
            </a:r>
            <a:r>
              <a:rPr lang="en-US" sz="240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Grab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400" spc="-75" dirty="0">
                <a:latin typeface="Tahoma"/>
                <a:cs typeface="Tahoma"/>
              </a:rPr>
              <a:t>Definition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i="1" spc="-1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spc="-85" dirty="0">
                <a:latin typeface="Tahoma"/>
                <a:cs typeface="Tahoma"/>
              </a:rPr>
              <a:t>in </a:t>
            </a:r>
            <a:r>
              <a:rPr lang="en-US" sz="2400" spc="-135" dirty="0">
                <a:latin typeface="Tahoma"/>
                <a:cs typeface="Tahoma"/>
              </a:rPr>
              <a:t>terms </a:t>
            </a:r>
            <a:r>
              <a:rPr lang="en-US" sz="2400" spc="-105" dirty="0">
                <a:latin typeface="Tahoma"/>
                <a:cs typeface="Tahoma"/>
              </a:rPr>
              <a:t>of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5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  <a:tabLst>
                <a:tab pos="833119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   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([ </a:t>
            </a:r>
            <a:r>
              <a:rPr lang="en-US" sz="2400" spc="-13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229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lang="en-US" sz="2400" dirty="0">
              <a:latin typeface="Bookman Old Style"/>
              <a:cs typeface="Bookman Old Style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  <a:tabLst>
                <a:tab pos="1327785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    </a:t>
            </a:r>
            <a:r>
              <a:rPr lang="en-US" sz="2400" i="1" spc="-75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([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lang="en-US" sz="2400" i="1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,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]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z="2400" spc="-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i="1" spc="-30" dirty="0" err="1">
                <a:solidFill>
                  <a:srgbClr val="990099"/>
                </a:solidFill>
                <a:latin typeface="Bookman Old Style"/>
                <a:cs typeface="Bookman Old Style"/>
              </a:rPr>
              <a:t>PlanResult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p,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Result</a:t>
            </a:r>
            <a:r>
              <a:rPr lang="en-US" sz="2400" spc="-6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1525"/>
              </a:spcBef>
            </a:pPr>
            <a:endParaRPr lang="en-US" sz="2400" spc="-85" dirty="0">
              <a:solidFill>
                <a:srgbClr val="C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8959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4066-AE23-4140-BD49-901F776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D030-3701-4F1B-ABE4-35B6B75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Need for first-order 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Planning with FOL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Inference with FOL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8C0A-2A1C-45F3-8734-990929D6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First-Order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9E576-4273-4523-A5FD-5924CD05C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A)  Reducing first-order inference to propositional inference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Unification</a:t>
                </a:r>
              </a:p>
              <a:p>
                <a:pPr marL="514350" indent="-514350">
                  <a:buAutoNum type="alphaUcParenR"/>
                </a:pPr>
                <a:endParaRPr lang="en-US" dirty="0"/>
              </a:p>
              <a:p>
                <a:r>
                  <a:rPr lang="en-US" dirty="0"/>
                  <a:t>B)  </a:t>
                </a:r>
                <a:r>
                  <a:rPr lang="en-US" i="1" dirty="0"/>
                  <a:t>Lifting</a:t>
                </a:r>
                <a:r>
                  <a:rPr lang="en-US" dirty="0"/>
                  <a:t> propositional inference to first-order inference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Generalized Modus Ponens</a:t>
                </a:r>
              </a:p>
              <a:p>
                <a:pPr marL="514350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FOL forward chaining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9E576-4273-4523-A5FD-5924CD05C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5090" b="-107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20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6BD-DBEF-4E9B-ADE5-8096D889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4B3C-1CE6-48C3-96B4-18C6F3B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449401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z="2400" spc="-110" dirty="0">
                <a:latin typeface="Tahoma"/>
                <a:cs typeface="Tahoma"/>
              </a:rPr>
              <a:t>Every </a:t>
            </a:r>
            <a:r>
              <a:rPr lang="en-US" sz="2400" spc="-90" dirty="0">
                <a:latin typeface="Tahoma"/>
                <a:cs typeface="Tahoma"/>
              </a:rPr>
              <a:t>instantiation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14" dirty="0">
                <a:latin typeface="Tahoma"/>
                <a:cs typeface="Tahoma"/>
              </a:rPr>
              <a:t>universally </a:t>
            </a:r>
            <a:r>
              <a:rPr lang="en-US" sz="2400" spc="-105" dirty="0">
                <a:latin typeface="Tahoma"/>
                <a:cs typeface="Tahoma"/>
              </a:rPr>
              <a:t>quantified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10" dirty="0">
                <a:latin typeface="Tahoma"/>
                <a:cs typeface="Tahoma"/>
              </a:rPr>
              <a:t>entailed </a:t>
            </a:r>
            <a:r>
              <a:rPr lang="en-US" sz="2400" spc="-160" dirty="0">
                <a:latin typeface="Tahoma"/>
                <a:cs typeface="Tahoma"/>
              </a:rPr>
              <a:t>by</a:t>
            </a:r>
            <a:r>
              <a:rPr lang="en-US" sz="2400" spc="185" dirty="0">
                <a:latin typeface="Tahoma"/>
                <a:cs typeface="Tahoma"/>
              </a:rPr>
              <a:t> </a:t>
            </a:r>
            <a:r>
              <a:rPr lang="en-US" sz="2400" spc="-70" dirty="0">
                <a:latin typeface="Tahoma"/>
                <a:cs typeface="Tahoma"/>
              </a:rPr>
              <a:t>it:</a:t>
            </a:r>
            <a:endParaRPr lang="en-US" sz="2400" dirty="0">
              <a:latin typeface="Tahoma"/>
              <a:cs typeface="Tahoma"/>
            </a:endParaRPr>
          </a:p>
          <a:p>
            <a:pPr marR="5949950" algn="ctr">
              <a:lnSpc>
                <a:spcPct val="100000"/>
              </a:lnSpc>
              <a:spcBef>
                <a:spcPts val="1005"/>
              </a:spcBef>
              <a:tabLst>
                <a:tab pos="467359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lang="el-GR" sz="2400" dirty="0">
              <a:latin typeface="Bookman Old Style"/>
              <a:cs typeface="Bookman Old Style"/>
            </a:endParaRPr>
          </a:p>
          <a:p>
            <a:pPr marL="344805">
              <a:lnSpc>
                <a:spcPct val="100000"/>
              </a:lnSpc>
              <a:spcBef>
                <a:spcPts val="350"/>
              </a:spcBef>
            </a:pPr>
            <a:r>
              <a:rPr lang="en-US" sz="2400" spc="130" dirty="0" err="1">
                <a:solidFill>
                  <a:srgbClr val="990099"/>
                </a:solidFill>
                <a:latin typeface="Times New Roman"/>
                <a:cs typeface="Times New Roman"/>
              </a:rPr>
              <a:t>Subst</a:t>
            </a:r>
            <a:r>
              <a:rPr lang="en-US"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v/g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l-GR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en-US" sz="2400" spc="-114" dirty="0">
                <a:latin typeface="Tahoma"/>
                <a:cs typeface="Tahoma"/>
              </a:rPr>
              <a:t>for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120" dirty="0">
                <a:latin typeface="Tahoma"/>
                <a:cs typeface="Tahoma"/>
              </a:rPr>
              <a:t>variable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35" dirty="0">
                <a:latin typeface="Tahoma"/>
                <a:cs typeface="Tahoma"/>
              </a:rPr>
              <a:t>ground </a:t>
            </a:r>
            <a:r>
              <a:rPr lang="en-US" sz="2400" spc="-125" dirty="0">
                <a:latin typeface="Tahoma"/>
                <a:cs typeface="Tahoma"/>
              </a:rPr>
              <a:t>term</a:t>
            </a:r>
            <a:r>
              <a:rPr lang="en-US" sz="2400" spc="-90" dirty="0">
                <a:latin typeface="Tahoma"/>
                <a:cs typeface="Tahoma"/>
              </a:rPr>
              <a:t>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050925" algn="l"/>
                <a:tab pos="3578860" algn="l"/>
                <a:tab pos="3971290" algn="l"/>
              </a:tabLst>
            </a:pP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6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125" dirty="0">
                <a:latin typeface="Tahoma"/>
                <a:cs typeface="Tahoma"/>
              </a:rPr>
              <a:t>yields</a:t>
            </a:r>
            <a:endParaRPr lang="en-US" sz="2400" dirty="0">
              <a:latin typeface="Tahoma"/>
              <a:cs typeface="Tahoma"/>
            </a:endParaRPr>
          </a:p>
          <a:p>
            <a:pPr marL="391795" marR="1986914">
              <a:lnSpc>
                <a:spcPct val="101000"/>
              </a:lnSpc>
              <a:spcBef>
                <a:spcPts val="1405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lang="en-US" sz="24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4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391795">
              <a:lnSpc>
                <a:spcPct val="100000"/>
              </a:lnSpc>
              <a:spcBef>
                <a:spcPts val="35"/>
              </a:spcBef>
              <a:tabLst>
                <a:tab pos="5817235" algn="l"/>
                <a:tab pos="6211570" algn="l"/>
              </a:tabLst>
            </a:pP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400" spc="1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-10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8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ather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400" spc="2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7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endParaRPr lang="en-US" sz="2400" dirty="0">
              <a:latin typeface="Arial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94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6B3-46EE-4813-8D3C-0F8BBE9B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F287-023B-4B42-9940-C6E50ECD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400" spc="-100" dirty="0">
                <a:latin typeface="Tahoma"/>
                <a:cs typeface="Tahoma"/>
              </a:rPr>
              <a:t>For </a:t>
            </a:r>
            <a:r>
              <a:rPr lang="en-US" sz="2400" spc="-140" dirty="0">
                <a:latin typeface="Tahoma"/>
                <a:cs typeface="Tahoma"/>
              </a:rPr>
              <a:t>any </a:t>
            </a:r>
            <a:r>
              <a:rPr lang="en-US" sz="2400" spc="-150" dirty="0">
                <a:latin typeface="Tahoma"/>
                <a:cs typeface="Tahoma"/>
              </a:rPr>
              <a:t>sentence </a:t>
            </a:r>
            <a:r>
              <a:rPr lang="el-GR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55" dirty="0">
                <a:latin typeface="Tahoma"/>
                <a:cs typeface="Tahoma"/>
              </a:rPr>
              <a:t>, </a:t>
            </a:r>
            <a:r>
              <a:rPr lang="en-US" sz="2400" spc="-120" dirty="0">
                <a:latin typeface="Tahoma"/>
                <a:cs typeface="Tahoma"/>
              </a:rPr>
              <a:t>variable </a:t>
            </a:r>
            <a:r>
              <a:rPr lang="en-US"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spc="-70" dirty="0">
                <a:latin typeface="Tahoma"/>
                <a:cs typeface="Tahoma"/>
              </a:rPr>
              <a:t>, </a:t>
            </a:r>
            <a:r>
              <a:rPr lang="en-US" sz="2400" spc="-145" dirty="0">
                <a:latin typeface="Tahoma"/>
                <a:cs typeface="Tahoma"/>
              </a:rPr>
              <a:t>and </a:t>
            </a:r>
            <a:r>
              <a:rPr lang="en-US" sz="2400" spc="-100" dirty="0">
                <a:latin typeface="Tahoma"/>
                <a:cs typeface="Tahoma"/>
              </a:rPr>
              <a:t>constant </a:t>
            </a:r>
            <a:r>
              <a:rPr lang="en-US" sz="2400" spc="-125" dirty="0">
                <a:latin typeface="Tahoma"/>
                <a:cs typeface="Tahoma"/>
              </a:rPr>
              <a:t>symbol</a:t>
            </a:r>
            <a:r>
              <a:rPr lang="en-US" sz="2400" spc="-105" dirty="0">
                <a:latin typeface="Tahoma"/>
                <a:cs typeface="Tahoma"/>
              </a:rPr>
              <a:t> </a:t>
            </a:r>
            <a:r>
              <a:rPr lang="en-US" sz="240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lang="en-US" sz="2400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50" dirty="0">
                <a:solidFill>
                  <a:srgbClr val="7E0000"/>
                </a:solidFill>
                <a:latin typeface="Century"/>
                <a:cs typeface="Century"/>
              </a:rPr>
              <a:t>that </a:t>
            </a:r>
            <a:r>
              <a:rPr lang="en-US" sz="2400" spc="75" dirty="0">
                <a:solidFill>
                  <a:srgbClr val="7E0000"/>
                </a:solidFill>
                <a:latin typeface="Century"/>
                <a:cs typeface="Century"/>
              </a:rPr>
              <a:t>does </a:t>
            </a:r>
            <a:r>
              <a:rPr lang="en-US" sz="2400" spc="90" dirty="0">
                <a:solidFill>
                  <a:srgbClr val="7E0000"/>
                </a:solidFill>
                <a:latin typeface="Century"/>
                <a:cs typeface="Century"/>
              </a:rPr>
              <a:t>not </a:t>
            </a:r>
            <a:r>
              <a:rPr lang="en-US" sz="2400" spc="55" dirty="0">
                <a:solidFill>
                  <a:srgbClr val="7E0000"/>
                </a:solidFill>
                <a:latin typeface="Century"/>
                <a:cs typeface="Century"/>
              </a:rPr>
              <a:t>appear </a:t>
            </a:r>
            <a:r>
              <a:rPr lang="en-US" sz="2400" spc="25" dirty="0">
                <a:solidFill>
                  <a:srgbClr val="7E0000"/>
                </a:solidFill>
                <a:latin typeface="Century"/>
                <a:cs typeface="Century"/>
              </a:rPr>
              <a:t>elsewhere </a:t>
            </a:r>
            <a:r>
              <a:rPr lang="en-US" sz="2400" spc="20" dirty="0">
                <a:solidFill>
                  <a:srgbClr val="7E0000"/>
                </a:solidFill>
                <a:latin typeface="Century"/>
                <a:cs typeface="Century"/>
              </a:rPr>
              <a:t>in </a:t>
            </a:r>
            <a:r>
              <a:rPr lang="en-US" sz="2400" spc="50" dirty="0">
                <a:solidFill>
                  <a:srgbClr val="7E0000"/>
                </a:solidFill>
                <a:latin typeface="Century"/>
                <a:cs typeface="Century"/>
              </a:rPr>
              <a:t>the knowledge</a:t>
            </a:r>
            <a:r>
              <a:rPr lang="en-US" sz="2400" spc="6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lang="en-US" sz="2400" spc="-15" dirty="0">
                <a:solidFill>
                  <a:srgbClr val="7E0000"/>
                </a:solidFill>
                <a:latin typeface="Century"/>
                <a:cs typeface="Century"/>
              </a:rPr>
              <a:t>base</a:t>
            </a:r>
            <a:r>
              <a:rPr lang="en-US" sz="2400" spc="-15" dirty="0">
                <a:latin typeface="Tahoma"/>
                <a:cs typeface="Tahoma"/>
              </a:rPr>
              <a:t>: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spc="-215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v	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endParaRPr lang="el-GR" sz="2400" dirty="0">
              <a:latin typeface="Bookman Old Style"/>
              <a:cs typeface="Bookman Old Style"/>
            </a:endParaRPr>
          </a:p>
          <a:p>
            <a:pPr marL="344805">
              <a:lnSpc>
                <a:spcPct val="100000"/>
              </a:lnSpc>
              <a:spcBef>
                <a:spcPts val="360"/>
              </a:spcBef>
            </a:pPr>
            <a:r>
              <a:rPr lang="en-US" sz="2400" spc="130" dirty="0" err="1">
                <a:solidFill>
                  <a:srgbClr val="990099"/>
                </a:solidFill>
                <a:latin typeface="Times New Roman"/>
                <a:cs typeface="Times New Roman"/>
              </a:rPr>
              <a:t>Subst</a:t>
            </a:r>
            <a:r>
              <a:rPr lang="en-US"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v/k</a:t>
            </a:r>
            <a:r>
              <a:rPr lang="en-US" sz="2400" spc="13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lang="en-US"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l-GR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lang="el-GR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l-GR" sz="24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050925" algn="l"/>
              </a:tabLst>
            </a:pPr>
            <a:endParaRPr lang="en-US" sz="2400" spc="-8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050925" algn="l"/>
              </a:tabLst>
            </a:pP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r>
              <a:rPr lang="en-US" sz="2400" spc="-30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   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Crown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400" i="1" spc="-55" dirty="0" err="1">
                <a:solidFill>
                  <a:srgbClr val="990099"/>
                </a:solidFill>
                <a:latin typeface="Bookman Old Style"/>
                <a:cs typeface="Bookman Old Style"/>
              </a:rPr>
              <a:t>OnHead</a:t>
            </a:r>
            <a:r>
              <a:rPr lang="en-US" sz="240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5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125" dirty="0">
                <a:latin typeface="Tahoma"/>
                <a:cs typeface="Tahoma"/>
              </a:rPr>
              <a:t>yields</a:t>
            </a:r>
            <a:endParaRPr lang="en-US" sz="240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Crown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6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en-US" sz="2400" spc="-4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0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OnHead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9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40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438784">
              <a:lnSpc>
                <a:spcPct val="163400"/>
              </a:lnSpc>
              <a:tabLst>
                <a:tab pos="2967990" algn="l"/>
              </a:tabLst>
            </a:pPr>
            <a:r>
              <a:rPr lang="en-US" sz="2400" spc="-135" dirty="0">
                <a:latin typeface="Tahoma"/>
                <a:cs typeface="Tahoma"/>
              </a:rPr>
              <a:t>provided </a:t>
            </a:r>
            <a:r>
              <a:rPr lang="en-US" sz="240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lang="en-US" sz="2400" spc="-67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lang="en-US" sz="2400" spc="-95" dirty="0">
                <a:latin typeface="Tahoma"/>
                <a:cs typeface="Tahoma"/>
              </a:rPr>
              <a:t>is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90" dirty="0">
                <a:latin typeface="Tahoma"/>
                <a:cs typeface="Tahoma"/>
              </a:rPr>
              <a:t>new </a:t>
            </a:r>
            <a:r>
              <a:rPr lang="en-US" sz="2400" spc="-100" dirty="0">
                <a:latin typeface="Tahoma"/>
                <a:cs typeface="Tahoma"/>
              </a:rPr>
              <a:t>constant </a:t>
            </a:r>
            <a:r>
              <a:rPr lang="en-US" sz="2400" spc="-120" dirty="0">
                <a:latin typeface="Tahoma"/>
                <a:cs typeface="Tahoma"/>
              </a:rPr>
              <a:t>symbol, </a:t>
            </a:r>
            <a:r>
              <a:rPr lang="en-US" sz="2400" spc="-100" dirty="0">
                <a:latin typeface="Tahoma"/>
                <a:cs typeface="Tahoma"/>
              </a:rPr>
              <a:t>called </a:t>
            </a:r>
            <a:r>
              <a:rPr lang="en-US" sz="2400" spc="-145" dirty="0">
                <a:latin typeface="Tahoma"/>
                <a:cs typeface="Tahoma"/>
              </a:rPr>
              <a:t>a </a:t>
            </a:r>
            <a:r>
              <a:rPr lang="en-US" sz="2400" spc="-125" dirty="0" err="1">
                <a:solidFill>
                  <a:srgbClr val="C00000"/>
                </a:solidFill>
                <a:latin typeface="Tahoma"/>
                <a:cs typeface="Tahoma"/>
              </a:rPr>
              <a:t>Skolem</a:t>
            </a:r>
            <a:r>
              <a:rPr lang="en-US" sz="2400" spc="-1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2400" spc="-100" dirty="0">
                <a:solidFill>
                  <a:srgbClr val="C00000"/>
                </a:solidFill>
                <a:latin typeface="Tahoma"/>
                <a:cs typeface="Tahoma"/>
              </a:rPr>
              <a:t>constant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768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6B3-46EE-4813-8D3C-0F8BBE9B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sz="4800" dirty="0"/>
              <a:t>First Order Logic</a:t>
            </a:r>
            <a:endParaRPr lang="en-US" sz="4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F287-023B-4B42-9940-C6E50ECD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48" y="1800836"/>
            <a:ext cx="11500623" cy="738565"/>
          </a:xfrm>
        </p:spPr>
        <p:txBody>
          <a:bodyPr lIns="91440" tIns="45720" rIns="91440" bIns="45720" anchor="t"/>
          <a:lstStyle/>
          <a:p>
            <a:pPr marL="12700">
              <a:lnSpc>
                <a:spcPct val="100000"/>
              </a:lnSpc>
              <a:spcBef>
                <a:spcPts val="113"/>
              </a:spcBef>
            </a:pPr>
            <a:r>
              <a:rPr lang="en-US" sz="3200" spc="-180" dirty="0">
                <a:ea typeface="+mn-lt"/>
                <a:cs typeface="+mn-lt"/>
              </a:rPr>
              <a:t>The De Morgan rules for quantified and unquantified sentences are as follows:</a:t>
            </a:r>
            <a:endParaRPr lang="en-US" sz="32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FB2E8F-C9A1-4D99-BE63-35E34C40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3" y="3429512"/>
            <a:ext cx="11506199" cy="24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9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B399-4B4C-4F58-81C7-94103A47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Propositional</a:t>
            </a:r>
            <a:r>
              <a:rPr lang="en-US" baseline="0" dirty="0"/>
              <a:t>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1187-6FAD-43A7-83AD-6862EC6D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lang="en-US" sz="2000" spc="-140" dirty="0">
                <a:latin typeface="Tahoma"/>
                <a:cs typeface="Tahoma"/>
              </a:rPr>
              <a:t>Suppose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05" dirty="0">
                <a:latin typeface="Tahoma"/>
                <a:cs typeface="Tahoma"/>
              </a:rPr>
              <a:t>contains </a:t>
            </a:r>
            <a:r>
              <a:rPr lang="en-US" sz="2000" spc="-95" dirty="0">
                <a:latin typeface="Tahoma"/>
                <a:cs typeface="Tahoma"/>
              </a:rPr>
              <a:t>just </a:t>
            </a:r>
            <a:r>
              <a:rPr lang="en-US" sz="2000" spc="-125" dirty="0">
                <a:latin typeface="Tahoma"/>
                <a:cs typeface="Tahoma"/>
              </a:rPr>
              <a:t>the</a:t>
            </a:r>
            <a:r>
              <a:rPr lang="en-US" sz="2000" spc="-100" dirty="0">
                <a:latin typeface="Tahoma"/>
                <a:cs typeface="Tahoma"/>
              </a:rPr>
              <a:t> </a:t>
            </a:r>
            <a:r>
              <a:rPr lang="en-US" sz="2000" spc="-120" dirty="0">
                <a:latin typeface="Tahoma"/>
                <a:cs typeface="Tahoma"/>
              </a:rPr>
              <a:t>following:</a:t>
            </a:r>
            <a:endParaRPr lang="en-US" sz="2000" dirty="0">
              <a:latin typeface="Tahoma"/>
              <a:cs typeface="Tahoma"/>
            </a:endParaRPr>
          </a:p>
          <a:p>
            <a:pPr marL="391795" marR="2637790">
              <a:lnSpc>
                <a:spcPct val="101499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0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0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0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0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0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0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0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dirty="0">
                <a:solidFill>
                  <a:srgbClr val="990099"/>
                </a:solidFill>
                <a:latin typeface="Century Gothic"/>
                <a:cs typeface="Century Gothic"/>
              </a:rPr>
              <a:t>	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0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0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0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0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</a:p>
          <a:p>
            <a:pPr marL="391795" marR="2637790">
              <a:lnSpc>
                <a:spcPct val="100000"/>
              </a:lnSpc>
              <a:spcBef>
                <a:spcPts val="1270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391795" marR="4119879">
              <a:lnSpc>
                <a:spcPct val="100000"/>
              </a:lnSpc>
              <a:spcBef>
                <a:spcPts val="75"/>
              </a:spcBef>
            </a:pP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119879">
              <a:lnSpc>
                <a:spcPct val="100000"/>
              </a:lnSpc>
              <a:spcBef>
                <a:spcPts val="75"/>
              </a:spcBef>
            </a:pP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0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en-US" sz="2000" spc="-100" dirty="0">
                <a:latin typeface="Tahoma"/>
                <a:cs typeface="Tahoma"/>
              </a:rPr>
              <a:t>Instantiating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-120" dirty="0">
                <a:latin typeface="Tahoma"/>
                <a:cs typeface="Tahoma"/>
              </a:rPr>
              <a:t>universal </a:t>
            </a:r>
            <a:r>
              <a:rPr lang="en-US" sz="2000" spc="-150" dirty="0">
                <a:latin typeface="Tahoma"/>
                <a:cs typeface="Tahoma"/>
              </a:rPr>
              <a:t>sentence </a:t>
            </a:r>
            <a:r>
              <a:rPr lang="en-US" sz="2000" spc="-85" dirty="0">
                <a:latin typeface="Tahoma"/>
                <a:cs typeface="Tahoma"/>
              </a:rPr>
              <a:t>in </a:t>
            </a:r>
            <a:r>
              <a:rPr lang="en-US" sz="2000" i="1" spc="-10" dirty="0">
                <a:latin typeface="Century"/>
                <a:cs typeface="Century"/>
              </a:rPr>
              <a:t>all </a:t>
            </a:r>
            <a:r>
              <a:rPr lang="en-US" sz="2000" i="1" spc="50" dirty="0">
                <a:latin typeface="Century"/>
                <a:cs typeface="Century"/>
              </a:rPr>
              <a:t>possible </a:t>
            </a:r>
            <a:r>
              <a:rPr lang="en-US" sz="2000" spc="-170" dirty="0">
                <a:latin typeface="Tahoma"/>
                <a:cs typeface="Tahoma"/>
              </a:rPr>
              <a:t>ways, </a:t>
            </a:r>
            <a:r>
              <a:rPr lang="en-US" sz="2000" spc="-235" dirty="0">
                <a:latin typeface="Tahoma"/>
                <a:cs typeface="Tahoma"/>
              </a:rPr>
              <a:t>we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165" dirty="0">
                <a:latin typeface="Tahoma"/>
                <a:cs typeface="Tahoma"/>
              </a:rPr>
              <a:t>have</a:t>
            </a:r>
            <a:endParaRPr lang="en-US" sz="2000" dirty="0">
              <a:latin typeface="Tahoma"/>
              <a:cs typeface="Tahoma"/>
            </a:endParaRP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	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0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0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0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1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0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0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0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0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sz="20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0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0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0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0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icha</a:t>
            </a:r>
            <a:r>
              <a:rPr lang="en-US" sz="20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0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751840">
              <a:lnSpc>
                <a:spcPct val="101200"/>
              </a:lnSpc>
              <a:spcBef>
                <a:spcPts val="1280"/>
              </a:spcBef>
              <a:tabLst>
                <a:tab pos="3808729" algn="l"/>
                <a:tab pos="4201795" algn="l"/>
                <a:tab pos="4495165" algn="l"/>
                <a:tab pos="4889500" algn="l"/>
              </a:tabLst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119879">
              <a:lnSpc>
                <a:spcPct val="101000"/>
              </a:lnSpc>
              <a:spcBef>
                <a:spcPts val="10"/>
              </a:spcBef>
            </a:pP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0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0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lang="en-US" sz="2000" spc="-85" dirty="0">
                <a:latin typeface="Tahoma"/>
                <a:cs typeface="Tahoma"/>
              </a:rPr>
              <a:t>The </a:t>
            </a:r>
            <a:r>
              <a:rPr lang="en-US" sz="2000" spc="-190" dirty="0">
                <a:latin typeface="Tahoma"/>
                <a:cs typeface="Tahoma"/>
              </a:rPr>
              <a:t>new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solidFill>
                  <a:srgbClr val="C00000"/>
                </a:solidFill>
                <a:latin typeface="Tahoma"/>
                <a:cs typeface="Tahoma"/>
              </a:rPr>
              <a:t>propositionalized</a:t>
            </a:r>
            <a:r>
              <a:rPr lang="en-US" sz="2000" spc="-110" dirty="0">
                <a:latin typeface="Tahoma"/>
                <a:cs typeface="Tahoma"/>
              </a:rPr>
              <a:t>: </a:t>
            </a:r>
            <a:r>
              <a:rPr lang="en-US" sz="2000" spc="-105" dirty="0">
                <a:latin typeface="Tahoma"/>
                <a:cs typeface="Tahoma"/>
              </a:rPr>
              <a:t>proposition </a:t>
            </a:r>
            <a:r>
              <a:rPr lang="en-US" sz="2000" spc="-130" dirty="0">
                <a:latin typeface="Tahoma"/>
                <a:cs typeface="Tahoma"/>
              </a:rPr>
              <a:t>symbols</a:t>
            </a:r>
            <a:r>
              <a:rPr lang="en-US" sz="2000" spc="-170" dirty="0">
                <a:latin typeface="Tahoma"/>
                <a:cs typeface="Tahoma"/>
              </a:rPr>
              <a:t> are</a:t>
            </a:r>
            <a:endParaRPr lang="en-US" sz="2000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3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000" spc="-8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3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0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80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8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sz="2000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 </a:t>
            </a:r>
            <a:r>
              <a:rPr lang="en-US" sz="20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000" spc="-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000" spc="-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000" spc="-23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etc.</a:t>
            </a:r>
            <a:endParaRPr lang="en-US" sz="2000" dirty="0">
              <a:latin typeface="Tahoma"/>
              <a:cs typeface="Tahoma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4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B399-4B4C-4F58-81C7-94103A47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to Propositional</a:t>
            </a:r>
            <a:r>
              <a:rPr lang="en-US" baseline="0" dirty="0"/>
              <a:t>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1187-6FAD-43A7-83AD-6862EC6D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000" spc="-95" dirty="0">
                <a:latin typeface="Tahoma"/>
                <a:cs typeface="Tahoma"/>
              </a:rPr>
              <a:t>Claim: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-135" dirty="0">
                <a:latin typeface="Tahoma"/>
                <a:cs typeface="Tahoma"/>
              </a:rPr>
              <a:t>ground </a:t>
            </a:r>
            <a:r>
              <a:rPr lang="en-US" sz="2000" spc="-180" dirty="0">
                <a:latin typeface="Tahoma"/>
                <a:cs typeface="Tahoma"/>
              </a:rPr>
              <a:t>sentence</a:t>
            </a:r>
            <a:r>
              <a:rPr lang="en-US" sz="2000" spc="-270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∗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90" dirty="0">
                <a:latin typeface="Tahoma"/>
                <a:cs typeface="Tahoma"/>
              </a:rPr>
              <a:t>new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70" dirty="0" err="1">
                <a:latin typeface="Tahoma"/>
                <a:cs typeface="Tahoma"/>
              </a:rPr>
              <a:t>iff</a:t>
            </a:r>
            <a:r>
              <a:rPr lang="en-US" sz="2000" spc="-70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00" dirty="0">
                <a:latin typeface="Tahoma"/>
                <a:cs typeface="Tahoma"/>
              </a:rPr>
              <a:t>original</a:t>
            </a:r>
            <a:r>
              <a:rPr lang="en-US" sz="2000" spc="254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 marR="10160" indent="-635">
              <a:lnSpc>
                <a:spcPct val="163400"/>
              </a:lnSpc>
            </a:pPr>
            <a:r>
              <a:rPr lang="en-US" sz="2000" spc="-95" dirty="0">
                <a:latin typeface="Tahoma"/>
                <a:cs typeface="Tahoma"/>
              </a:rPr>
              <a:t>Claim: </a:t>
            </a:r>
            <a:r>
              <a:rPr lang="en-US" sz="2000" spc="-155" dirty="0">
                <a:latin typeface="Tahoma"/>
                <a:cs typeface="Tahoma"/>
              </a:rPr>
              <a:t>every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25" dirty="0">
                <a:latin typeface="Tahoma"/>
                <a:cs typeface="Tahoma"/>
              </a:rPr>
              <a:t>can </a:t>
            </a:r>
            <a:r>
              <a:rPr lang="en-US" sz="2000" spc="-155" dirty="0">
                <a:latin typeface="Tahoma"/>
                <a:cs typeface="Tahoma"/>
              </a:rPr>
              <a:t>be </a:t>
            </a:r>
            <a:r>
              <a:rPr lang="en-US" sz="2000" spc="-100" dirty="0">
                <a:latin typeface="Tahoma"/>
                <a:cs typeface="Tahoma"/>
              </a:rPr>
              <a:t>propositionalized </a:t>
            </a:r>
            <a:r>
              <a:rPr lang="en-US" sz="2000" spc="-160" dirty="0">
                <a:latin typeface="Tahoma"/>
                <a:cs typeface="Tahoma"/>
              </a:rPr>
              <a:t>so as </a:t>
            </a:r>
            <a:r>
              <a:rPr lang="en-US" sz="2000" spc="-70" dirty="0">
                <a:latin typeface="Tahoma"/>
                <a:cs typeface="Tahoma"/>
              </a:rPr>
              <a:t>to </a:t>
            </a:r>
            <a:r>
              <a:rPr lang="en-US" sz="2000" spc="-165" dirty="0">
                <a:latin typeface="Tahoma"/>
                <a:cs typeface="Tahoma"/>
              </a:rPr>
              <a:t>preserve </a:t>
            </a:r>
            <a:r>
              <a:rPr lang="en-US" sz="2000" spc="-105" dirty="0">
                <a:latin typeface="Tahoma"/>
                <a:cs typeface="Tahoma"/>
              </a:rPr>
              <a:t>entailment  </a:t>
            </a:r>
          </a:p>
          <a:p>
            <a:pPr marL="12700" marR="10160" indent="-635">
              <a:lnSpc>
                <a:spcPct val="163400"/>
              </a:lnSpc>
            </a:pPr>
            <a:r>
              <a:rPr lang="en-US" sz="2000" spc="-185" dirty="0">
                <a:latin typeface="Tahoma"/>
                <a:cs typeface="Tahoma"/>
              </a:rPr>
              <a:t>Idea: </a:t>
            </a:r>
            <a:r>
              <a:rPr lang="en-US" sz="2000" spc="-100" dirty="0">
                <a:latin typeface="Tahoma"/>
                <a:cs typeface="Tahoma"/>
              </a:rPr>
              <a:t>propositionalize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45" dirty="0">
                <a:latin typeface="Tahoma"/>
                <a:cs typeface="Tahoma"/>
              </a:rPr>
              <a:t>and </a:t>
            </a:r>
            <a:r>
              <a:rPr lang="en-US" sz="2000" spc="-160" dirty="0">
                <a:latin typeface="Tahoma"/>
                <a:cs typeface="Tahoma"/>
              </a:rPr>
              <a:t>query, </a:t>
            </a:r>
            <a:r>
              <a:rPr lang="en-US" sz="2000" spc="-110" dirty="0">
                <a:latin typeface="Tahoma"/>
                <a:cs typeface="Tahoma"/>
              </a:rPr>
              <a:t>apply resolution, </a:t>
            </a:r>
            <a:r>
              <a:rPr lang="en-US" sz="2000" spc="-114" dirty="0">
                <a:latin typeface="Tahoma"/>
                <a:cs typeface="Tahoma"/>
              </a:rPr>
              <a:t>return </a:t>
            </a:r>
            <a:r>
              <a:rPr lang="en-US" sz="2000" spc="-105" dirty="0">
                <a:latin typeface="Tahoma"/>
                <a:cs typeface="Tahoma"/>
              </a:rPr>
              <a:t>result  </a:t>
            </a:r>
            <a:r>
              <a:rPr lang="en-US" sz="2000" spc="-110" dirty="0">
                <a:latin typeface="Tahoma"/>
                <a:cs typeface="Tahoma"/>
              </a:rPr>
              <a:t>Problem: </a:t>
            </a:r>
            <a:r>
              <a:rPr lang="en-US" sz="2000" spc="-95" dirty="0">
                <a:latin typeface="Tahoma"/>
                <a:cs typeface="Tahoma"/>
              </a:rPr>
              <a:t>with </a:t>
            </a:r>
            <a:r>
              <a:rPr lang="en-US" sz="2000" spc="-100" dirty="0">
                <a:latin typeface="Tahoma"/>
                <a:cs typeface="Tahoma"/>
              </a:rPr>
              <a:t>function </a:t>
            </a:r>
            <a:r>
              <a:rPr lang="en-US" sz="2000" spc="-125" dirty="0">
                <a:latin typeface="Tahoma"/>
                <a:cs typeface="Tahoma"/>
              </a:rPr>
              <a:t>symbols, </a:t>
            </a:r>
            <a:r>
              <a:rPr lang="en-US" sz="2000" spc="-135" dirty="0">
                <a:latin typeface="Tahoma"/>
                <a:cs typeface="Tahoma"/>
              </a:rPr>
              <a:t>there </a:t>
            </a:r>
            <a:r>
              <a:rPr lang="en-US" sz="2000" spc="-165" dirty="0">
                <a:latin typeface="Tahoma"/>
                <a:cs typeface="Tahoma"/>
              </a:rPr>
              <a:t>are </a:t>
            </a:r>
            <a:r>
              <a:rPr lang="en-US" sz="2000" spc="-85" dirty="0">
                <a:latin typeface="Tahoma"/>
                <a:cs typeface="Tahoma"/>
              </a:rPr>
              <a:t>infinitely </a:t>
            </a:r>
            <a:r>
              <a:rPr lang="en-US" sz="2000" spc="-155" dirty="0">
                <a:latin typeface="Tahoma"/>
                <a:cs typeface="Tahoma"/>
              </a:rPr>
              <a:t>many</a:t>
            </a:r>
            <a:r>
              <a:rPr lang="en-US" sz="2000" spc="-130" dirty="0">
                <a:latin typeface="Tahoma"/>
                <a:cs typeface="Tahoma"/>
              </a:rPr>
              <a:t> </a:t>
            </a:r>
            <a:r>
              <a:rPr lang="en-US" sz="2000" spc="-135" dirty="0">
                <a:latin typeface="Tahoma"/>
                <a:cs typeface="Tahoma"/>
              </a:rPr>
              <a:t>ground </a:t>
            </a:r>
            <a:r>
              <a:rPr lang="en-US" sz="2000" spc="-130" dirty="0">
                <a:latin typeface="Tahoma"/>
                <a:cs typeface="Tahoma"/>
              </a:rPr>
              <a:t>terms,</a:t>
            </a:r>
            <a:endParaRPr lang="en-US" sz="2000" dirty="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</a:pPr>
            <a:r>
              <a:rPr lang="en-US" sz="2000" spc="-125" dirty="0">
                <a:latin typeface="Tahoma"/>
                <a:cs typeface="Tahoma"/>
              </a:rPr>
              <a:t>e.g., 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Father</a:t>
            </a:r>
            <a:r>
              <a:rPr lang="en-US" sz="2000" spc="-1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0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00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000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000" spc="-65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sz="2000" dirty="0">
              <a:latin typeface="Century Gothic"/>
              <a:cs typeface="Century Gothic"/>
            </a:endParaRPr>
          </a:p>
          <a:p>
            <a:pPr marL="744220" marR="473709" indent="-731520">
              <a:lnSpc>
                <a:spcPct val="101499"/>
              </a:lnSpc>
              <a:spcBef>
                <a:spcPts val="1525"/>
              </a:spcBef>
            </a:pPr>
            <a:r>
              <a:rPr lang="en-US" sz="2000" spc="-140" dirty="0">
                <a:latin typeface="Tahoma"/>
                <a:cs typeface="Tahoma"/>
              </a:rPr>
              <a:t>Theorem: </a:t>
            </a:r>
            <a:r>
              <a:rPr lang="en-US" sz="2000" spc="-130" dirty="0" err="1">
                <a:latin typeface="Tahoma"/>
                <a:cs typeface="Tahoma"/>
              </a:rPr>
              <a:t>Herbrand</a:t>
            </a:r>
            <a:r>
              <a:rPr lang="en-US" sz="2000" spc="-130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(1930). </a:t>
            </a:r>
            <a:r>
              <a:rPr lang="en-US" sz="2000" spc="-145" dirty="0">
                <a:latin typeface="Tahoma"/>
                <a:cs typeface="Tahoma"/>
              </a:rPr>
              <a:t>If a </a:t>
            </a:r>
            <a:r>
              <a:rPr lang="en-US" sz="2000" spc="-150" dirty="0">
                <a:latin typeface="Tahoma"/>
                <a:cs typeface="Tahoma"/>
              </a:rPr>
              <a:t>sentence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45" dirty="0">
                <a:latin typeface="Tahoma"/>
                <a:cs typeface="Tahoma"/>
              </a:rPr>
              <a:t>an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40" dirty="0" err="1">
                <a:latin typeface="Tahoma"/>
                <a:cs typeface="Tahoma"/>
              </a:rPr>
              <a:t>KB,</a:t>
            </a:r>
            <a:r>
              <a:rPr lang="en-US" sz="2000" spc="-5" dirty="0" err="1">
                <a:latin typeface="Tahoma"/>
                <a:cs typeface="Tahoma"/>
              </a:rPr>
              <a:t>it</a:t>
            </a:r>
            <a:r>
              <a:rPr lang="en-US" sz="2000" spc="-5" dirty="0">
                <a:latin typeface="Tahoma"/>
                <a:cs typeface="Tahoma"/>
              </a:rPr>
              <a:t>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20" dirty="0">
                <a:solidFill>
                  <a:srgbClr val="7E0000"/>
                </a:solidFill>
                <a:latin typeface="Century"/>
                <a:cs typeface="Century"/>
              </a:rPr>
              <a:t>finite </a:t>
            </a:r>
            <a:r>
              <a:rPr lang="en-US" sz="2000" spc="-140" dirty="0">
                <a:latin typeface="Tahoma"/>
                <a:cs typeface="Tahoma"/>
              </a:rPr>
              <a:t>subset </a:t>
            </a:r>
            <a:r>
              <a:rPr lang="en-US" sz="2000" spc="-105" dirty="0">
                <a:latin typeface="Tahoma"/>
                <a:cs typeface="Tahoma"/>
              </a:rPr>
              <a:t>of </a:t>
            </a:r>
            <a:r>
              <a:rPr lang="en-US" sz="2000" spc="-125" dirty="0">
                <a:latin typeface="Tahoma"/>
                <a:cs typeface="Tahoma"/>
              </a:rPr>
              <a:t>the </a:t>
            </a:r>
            <a:r>
              <a:rPr lang="en-US" sz="2000" spc="-100" dirty="0">
                <a:latin typeface="Tahoma"/>
                <a:cs typeface="Tahoma"/>
              </a:rPr>
              <a:t>propositional</a:t>
            </a:r>
            <a:r>
              <a:rPr lang="en-US" sz="2000" spc="-40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000" spc="-185" dirty="0">
                <a:latin typeface="Tahoma"/>
                <a:cs typeface="Tahoma"/>
              </a:rPr>
              <a:t>Idea: </a:t>
            </a:r>
            <a:r>
              <a:rPr lang="en-US" sz="2000" spc="-100" dirty="0">
                <a:latin typeface="Tahoma"/>
                <a:cs typeface="Tahoma"/>
              </a:rPr>
              <a:t>For </a:t>
            </a:r>
            <a:r>
              <a:rPr lang="en-US" sz="20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z="2000" spc="15" dirty="0">
                <a:latin typeface="Tahoma"/>
                <a:cs typeface="Tahoma"/>
              </a:rPr>
              <a:t>= </a:t>
            </a:r>
            <a:r>
              <a:rPr lang="en-US" sz="2000" spc="-190" dirty="0">
                <a:solidFill>
                  <a:srgbClr val="990099"/>
                </a:solidFill>
                <a:latin typeface="Century Gothic"/>
                <a:cs typeface="Century Gothic"/>
              </a:rPr>
              <a:t>0 </a:t>
            </a:r>
            <a:r>
              <a:rPr lang="en-US" sz="2000" spc="-70" dirty="0">
                <a:latin typeface="Tahoma"/>
                <a:cs typeface="Tahoma"/>
              </a:rPr>
              <a:t>to </a:t>
            </a:r>
            <a:r>
              <a:rPr lang="en-US" sz="200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∞</a:t>
            </a:r>
            <a:r>
              <a:rPr lang="en-US" sz="2000" spc="7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-145" dirty="0">
                <a:latin typeface="Tahoma"/>
                <a:cs typeface="Tahoma"/>
              </a:rPr>
              <a:t>do</a:t>
            </a:r>
            <a:endParaRPr lang="en-US" sz="2000" dirty="0">
              <a:latin typeface="Tahoma"/>
              <a:cs typeface="Tahoma"/>
            </a:endParaRPr>
          </a:p>
          <a:p>
            <a:pPr marL="744220" marR="664845">
              <a:lnSpc>
                <a:spcPts val="2500"/>
              </a:lnSpc>
              <a:spcBef>
                <a:spcPts val="75"/>
              </a:spcBef>
            </a:pPr>
            <a:r>
              <a:rPr lang="en-US" sz="2000" spc="-120" dirty="0">
                <a:latin typeface="Tahoma"/>
                <a:cs typeface="Tahoma"/>
              </a:rPr>
              <a:t>create </a:t>
            </a:r>
            <a:r>
              <a:rPr lang="en-US" sz="2000" spc="-145" dirty="0">
                <a:latin typeface="Tahoma"/>
                <a:cs typeface="Tahoma"/>
              </a:rPr>
              <a:t>a </a:t>
            </a:r>
            <a:r>
              <a:rPr lang="en-US" sz="2000" spc="-100" dirty="0">
                <a:latin typeface="Tahoma"/>
                <a:cs typeface="Tahoma"/>
              </a:rPr>
              <a:t>propositional </a:t>
            </a:r>
            <a:r>
              <a:rPr lang="en-US" sz="2000" spc="110" dirty="0">
                <a:latin typeface="Tahoma"/>
                <a:cs typeface="Tahoma"/>
              </a:rPr>
              <a:t>KB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90" dirty="0">
                <a:latin typeface="Tahoma"/>
                <a:cs typeface="Tahoma"/>
              </a:rPr>
              <a:t>instantiating </a:t>
            </a:r>
            <a:r>
              <a:rPr lang="en-US" sz="2000" spc="-95" dirty="0">
                <a:latin typeface="Tahoma"/>
                <a:cs typeface="Tahoma"/>
              </a:rPr>
              <a:t>with </a:t>
            </a:r>
            <a:r>
              <a:rPr lang="en-US" sz="2000" spc="-114" dirty="0">
                <a:latin typeface="Tahoma"/>
                <a:cs typeface="Tahoma"/>
              </a:rPr>
              <a:t>depth-</a:t>
            </a:r>
            <a:r>
              <a:rPr lang="en-US" sz="200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lang="en-US" sz="2000" spc="-140" dirty="0">
                <a:latin typeface="Tahoma"/>
                <a:cs typeface="Tahoma"/>
              </a:rPr>
              <a:t>terms  </a:t>
            </a:r>
            <a:r>
              <a:rPr lang="en-US" sz="2000" spc="-204" dirty="0">
                <a:latin typeface="Tahoma"/>
                <a:cs typeface="Tahoma"/>
              </a:rPr>
              <a:t>see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10" dirty="0">
                <a:latin typeface="Tahoma"/>
                <a:cs typeface="Tahoma"/>
              </a:rPr>
              <a:t>entailed </a:t>
            </a:r>
            <a:r>
              <a:rPr lang="en-US" sz="2000" spc="-160" dirty="0">
                <a:latin typeface="Tahoma"/>
                <a:cs typeface="Tahoma"/>
              </a:rPr>
              <a:t>by </a:t>
            </a:r>
            <a:r>
              <a:rPr lang="en-US" sz="2000" spc="-85" dirty="0">
                <a:latin typeface="Tahoma"/>
                <a:cs typeface="Tahoma"/>
              </a:rPr>
              <a:t>this</a:t>
            </a:r>
            <a:r>
              <a:rPr lang="en-US" sz="2000" spc="-204" dirty="0">
                <a:latin typeface="Tahoma"/>
                <a:cs typeface="Tahom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KB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en-US" sz="2000" spc="-110" dirty="0">
                <a:latin typeface="Tahoma"/>
                <a:cs typeface="Tahoma"/>
              </a:rPr>
              <a:t>Problem: </a:t>
            </a:r>
            <a:r>
              <a:rPr lang="en-US" sz="2000" spc="-160" dirty="0">
                <a:latin typeface="Tahoma"/>
                <a:cs typeface="Tahoma"/>
              </a:rPr>
              <a:t>works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</a:t>
            </a:r>
            <a:r>
              <a:rPr lang="en-US" sz="2000" spc="-105" dirty="0">
                <a:latin typeface="Tahoma"/>
                <a:cs typeface="Tahoma"/>
              </a:rPr>
              <a:t>entailed, </a:t>
            </a:r>
            <a:r>
              <a:rPr lang="en-US" sz="2000" spc="-114" dirty="0">
                <a:latin typeface="Tahoma"/>
                <a:cs typeface="Tahoma"/>
              </a:rPr>
              <a:t>loops </a:t>
            </a:r>
            <a:r>
              <a:rPr lang="en-US" sz="2000" spc="-40" dirty="0">
                <a:latin typeface="Tahoma"/>
                <a:cs typeface="Tahoma"/>
              </a:rPr>
              <a:t>if </a:t>
            </a:r>
            <a:r>
              <a:rPr lang="en-US" sz="20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 </a:t>
            </a:r>
            <a:r>
              <a:rPr lang="en-US" sz="2000" spc="-95" dirty="0">
                <a:latin typeface="Tahoma"/>
                <a:cs typeface="Tahoma"/>
              </a:rPr>
              <a:t>is not</a:t>
            </a:r>
            <a:r>
              <a:rPr lang="en-US" sz="2000" spc="185" dirty="0">
                <a:latin typeface="Tahoma"/>
                <a:cs typeface="Tahoma"/>
              </a:rPr>
              <a:t> </a:t>
            </a:r>
            <a:r>
              <a:rPr lang="en-US" sz="2000" spc="-110" dirty="0">
                <a:latin typeface="Tahoma"/>
                <a:cs typeface="Tahoma"/>
              </a:rPr>
              <a:t>entailed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lang="en-US" sz="2000" spc="-140" dirty="0">
                <a:latin typeface="Tahoma"/>
                <a:cs typeface="Tahoma"/>
              </a:rPr>
              <a:t>Theorem: </a:t>
            </a:r>
            <a:r>
              <a:rPr lang="en-US" sz="2000" spc="-100" dirty="0">
                <a:latin typeface="Tahoma"/>
                <a:cs typeface="Tahoma"/>
              </a:rPr>
              <a:t>Turing </a:t>
            </a:r>
            <a:r>
              <a:rPr lang="en-US" sz="2000" spc="-110" dirty="0">
                <a:latin typeface="Tahoma"/>
                <a:cs typeface="Tahoma"/>
              </a:rPr>
              <a:t>(1936), </a:t>
            </a:r>
            <a:r>
              <a:rPr lang="en-US" sz="2000" spc="-105" dirty="0">
                <a:latin typeface="Tahoma"/>
                <a:cs typeface="Tahoma"/>
              </a:rPr>
              <a:t>Church </a:t>
            </a:r>
            <a:r>
              <a:rPr lang="en-US" sz="2000" spc="-110" dirty="0">
                <a:latin typeface="Tahoma"/>
                <a:cs typeface="Tahoma"/>
              </a:rPr>
              <a:t>(1936), </a:t>
            </a:r>
            <a:r>
              <a:rPr lang="en-US" sz="2000" spc="-105" dirty="0">
                <a:latin typeface="Tahoma"/>
                <a:cs typeface="Tahoma"/>
              </a:rPr>
              <a:t>entailment </a:t>
            </a:r>
            <a:r>
              <a:rPr lang="en-US" sz="2000" spc="-85" dirty="0">
                <a:latin typeface="Tahoma"/>
                <a:cs typeface="Tahoma"/>
              </a:rPr>
              <a:t>in </a:t>
            </a:r>
            <a:r>
              <a:rPr lang="en-US" sz="2000" spc="-5" dirty="0">
                <a:latin typeface="Tahoma"/>
                <a:cs typeface="Tahoma"/>
              </a:rPr>
              <a:t>FOL </a:t>
            </a:r>
            <a:r>
              <a:rPr lang="en-US" sz="2000" spc="-95" dirty="0">
                <a:latin typeface="Tahoma"/>
                <a:cs typeface="Tahoma"/>
              </a:rPr>
              <a:t>is</a:t>
            </a:r>
            <a:r>
              <a:rPr lang="en-US" sz="2000" spc="-140" dirty="0">
                <a:latin typeface="Tahoma"/>
                <a:cs typeface="Tahoma"/>
              </a:rPr>
              <a:t> </a:t>
            </a:r>
            <a:r>
              <a:rPr lang="en-US" sz="2000" spc="-130" dirty="0" err="1">
                <a:solidFill>
                  <a:srgbClr val="00007E"/>
                </a:solidFill>
                <a:latin typeface="Tahoma"/>
                <a:cs typeface="Tahoma"/>
              </a:rPr>
              <a:t>semidecidable</a:t>
            </a:r>
            <a:endParaRPr lang="en-US" sz="2000" dirty="0">
              <a:latin typeface="Tahoma"/>
              <a:cs typeface="Tahoma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3668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6F9-4B7E-464F-9ECB-FB7E9C1C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en-US" baseline="0" dirty="0"/>
              <a:t> with </a:t>
            </a:r>
            <a:r>
              <a:rPr lang="en-US" baseline="0" dirty="0" err="1"/>
              <a:t>Propositionalization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E763-5A2D-449B-9B0C-67920AA7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926465">
              <a:lnSpc>
                <a:spcPct val="101000"/>
              </a:lnSpc>
              <a:spcBef>
                <a:spcPts val="90"/>
              </a:spcBef>
            </a:pPr>
            <a:r>
              <a:rPr lang="en-US" sz="2400" spc="-75" dirty="0" err="1">
                <a:latin typeface="Tahoma"/>
                <a:cs typeface="Tahoma"/>
              </a:rPr>
              <a:t>Propositionalization</a:t>
            </a:r>
            <a:r>
              <a:rPr lang="en-US" sz="2400" spc="-75" dirty="0">
                <a:latin typeface="Tahoma"/>
                <a:cs typeface="Tahoma"/>
              </a:rPr>
              <a:t> </a:t>
            </a:r>
            <a:r>
              <a:rPr lang="en-US" sz="2400" spc="-195" dirty="0">
                <a:latin typeface="Tahoma"/>
                <a:cs typeface="Tahoma"/>
              </a:rPr>
              <a:t>seems </a:t>
            </a:r>
            <a:r>
              <a:rPr lang="en-US" sz="2400" spc="-70" dirty="0">
                <a:latin typeface="Tahoma"/>
                <a:cs typeface="Tahoma"/>
              </a:rPr>
              <a:t>to </a:t>
            </a:r>
            <a:r>
              <a:rPr lang="en-US" sz="2400" spc="-145" dirty="0">
                <a:latin typeface="Tahoma"/>
                <a:cs typeface="Tahoma"/>
              </a:rPr>
              <a:t>generate </a:t>
            </a:r>
            <a:r>
              <a:rPr lang="en-US" sz="2400" spc="-85" dirty="0">
                <a:latin typeface="Tahoma"/>
                <a:cs typeface="Tahoma"/>
              </a:rPr>
              <a:t>lots </a:t>
            </a:r>
            <a:r>
              <a:rPr lang="en-US" sz="2400" spc="-105" dirty="0">
                <a:latin typeface="Tahoma"/>
                <a:cs typeface="Tahoma"/>
              </a:rPr>
              <a:t>of </a:t>
            </a:r>
            <a:r>
              <a:rPr lang="en-US" sz="2400" spc="-110" dirty="0">
                <a:latin typeface="Tahoma"/>
                <a:cs typeface="Tahoma"/>
              </a:rPr>
              <a:t>irrelevant </a:t>
            </a:r>
            <a:r>
              <a:rPr lang="en-US" sz="2400" spc="-145" dirty="0">
                <a:latin typeface="Tahoma"/>
                <a:cs typeface="Tahoma"/>
              </a:rPr>
              <a:t>sentences.  </a:t>
            </a:r>
            <a:r>
              <a:rPr lang="en-US" sz="2400" spc="-80" dirty="0">
                <a:latin typeface="Tahoma"/>
                <a:cs typeface="Tahoma"/>
              </a:rPr>
              <a:t>E.g.,</a:t>
            </a:r>
            <a:r>
              <a:rPr lang="en-US" sz="2400" spc="-25" dirty="0">
                <a:latin typeface="Tahoma"/>
                <a:cs typeface="Tahoma"/>
              </a:rPr>
              <a:t> </a:t>
            </a:r>
            <a:r>
              <a:rPr lang="en-US" sz="2400" spc="-130" dirty="0">
                <a:latin typeface="Tahoma"/>
                <a:cs typeface="Tahoma"/>
              </a:rPr>
              <a:t>from</a:t>
            </a:r>
            <a:endParaRPr lang="en-US" sz="2400" dirty="0">
              <a:latin typeface="Tahoma"/>
              <a:cs typeface="Tahoma"/>
            </a:endParaRPr>
          </a:p>
          <a:p>
            <a:pPr marL="391795" marR="3147695">
              <a:lnSpc>
                <a:spcPct val="101000"/>
              </a:lnSpc>
              <a:spcBef>
                <a:spcPts val="1295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lang="en-US" sz="2400" i="1" spc="375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lang="en-US" sz="240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lang="en-US" sz="240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114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sz="24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z="240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lang="en-US" sz="240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lang="en-US"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eed</a:t>
            </a:r>
            <a:r>
              <a:rPr lang="en-US"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dirty="0">
                <a:solidFill>
                  <a:srgbClr val="990099"/>
                </a:solidFill>
                <a:latin typeface="Century Gothic"/>
                <a:cs typeface="Century Gothic"/>
              </a:rPr>
              <a:t>	</a:t>
            </a:r>
            <a:r>
              <a:rPr lang="en-US" sz="24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sz="240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lang="en-US" sz="240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v</a:t>
            </a:r>
            <a:r>
              <a:rPr lang="en-US" sz="240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lang="en-US" sz="240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lang="en-US" sz="2400" spc="-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3147695">
              <a:lnSpc>
                <a:spcPct val="101000"/>
              </a:lnSpc>
              <a:spcBef>
                <a:spcPts val="1295"/>
              </a:spcBef>
              <a:tabLst>
                <a:tab pos="873125" algn="l"/>
                <a:tab pos="3401060" algn="l"/>
                <a:tab pos="3793490" algn="l"/>
              </a:tabLst>
            </a:pP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lang="en-US"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391795" marR="4629150">
              <a:lnSpc>
                <a:spcPct val="101499"/>
              </a:lnSpc>
              <a:tabLst>
                <a:tab pos="861060" algn="l"/>
              </a:tabLst>
            </a:pPr>
            <a:r>
              <a:rPr lang="en-US" sz="24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lang="en-US" sz="240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sz="240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lang="en-US"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</a:p>
          <a:p>
            <a:pPr marL="391795" marR="4629150">
              <a:lnSpc>
                <a:spcPct val="101499"/>
              </a:lnSpc>
              <a:tabLst>
                <a:tab pos="861060" algn="l"/>
              </a:tabLst>
            </a:pP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z="2400" spc="-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sz="2400" i="1" spc="-3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40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400" dirty="0">
              <a:latin typeface="Century Gothic"/>
              <a:cs typeface="Century Gothic"/>
            </a:endParaRPr>
          </a:p>
          <a:p>
            <a:pPr marL="12700" marR="5080">
              <a:lnSpc>
                <a:spcPct val="101000"/>
              </a:lnSpc>
              <a:spcBef>
                <a:spcPts val="1440"/>
              </a:spcBef>
            </a:pPr>
            <a:r>
              <a:rPr lang="en-US" sz="2400" spc="-5" dirty="0">
                <a:latin typeface="Tahoma"/>
                <a:cs typeface="Tahoma"/>
              </a:rPr>
              <a:t>it </a:t>
            </a:r>
            <a:r>
              <a:rPr lang="en-US" sz="2400" spc="-195" dirty="0">
                <a:latin typeface="Tahoma"/>
                <a:cs typeface="Tahoma"/>
              </a:rPr>
              <a:t>seems </a:t>
            </a:r>
            <a:r>
              <a:rPr lang="en-US" sz="2400" spc="-125" dirty="0">
                <a:latin typeface="Tahoma"/>
                <a:cs typeface="Tahoma"/>
              </a:rPr>
              <a:t>obvious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lang="en-US" sz="240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lang="en-US" sz="240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z="2400" spc="-9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lang="en-US" sz="2400" spc="-90" dirty="0">
                <a:latin typeface="Tahoma"/>
                <a:cs typeface="Tahoma"/>
              </a:rPr>
              <a:t>, but </a:t>
            </a:r>
            <a:r>
              <a:rPr lang="en-US" sz="2400" spc="-90" dirty="0" err="1">
                <a:latin typeface="Tahoma"/>
                <a:cs typeface="Tahoma"/>
              </a:rPr>
              <a:t>propositionalization</a:t>
            </a:r>
            <a:r>
              <a:rPr lang="en-US" sz="2400" spc="-90" dirty="0">
                <a:latin typeface="Tahoma"/>
                <a:cs typeface="Tahoma"/>
              </a:rPr>
              <a:t> </a:t>
            </a:r>
            <a:r>
              <a:rPr lang="en-US" sz="2400" spc="-145" dirty="0">
                <a:latin typeface="Tahoma"/>
                <a:cs typeface="Tahoma"/>
              </a:rPr>
              <a:t>produces </a:t>
            </a:r>
            <a:r>
              <a:rPr lang="en-US" sz="2400" spc="-85" dirty="0">
                <a:latin typeface="Tahoma"/>
                <a:cs typeface="Tahoma"/>
              </a:rPr>
              <a:t>lots </a:t>
            </a:r>
            <a:r>
              <a:rPr lang="en-US" sz="2400" spc="-105" dirty="0">
                <a:latin typeface="Tahoma"/>
                <a:cs typeface="Tahoma"/>
              </a:rPr>
              <a:t>of  </a:t>
            </a:r>
            <a:r>
              <a:rPr lang="en-US" sz="2400" spc="-100" dirty="0">
                <a:latin typeface="Tahoma"/>
                <a:cs typeface="Tahoma"/>
              </a:rPr>
              <a:t>facts </a:t>
            </a:r>
            <a:r>
              <a:rPr lang="en-US" sz="2400" spc="-135" dirty="0">
                <a:latin typeface="Tahoma"/>
                <a:cs typeface="Tahoma"/>
              </a:rPr>
              <a:t>such </a:t>
            </a:r>
            <a:r>
              <a:rPr lang="en-US" sz="2400" spc="-160" dirty="0">
                <a:latin typeface="Tahoma"/>
                <a:cs typeface="Tahoma"/>
              </a:rPr>
              <a:t>as 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sz="240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z="2400" spc="-6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z="2400" spc="-75" dirty="0">
                <a:latin typeface="Tahoma"/>
                <a:cs typeface="Tahoma"/>
              </a:rPr>
              <a:t>that </a:t>
            </a:r>
            <a:r>
              <a:rPr lang="en-US" sz="2400" spc="-165" dirty="0">
                <a:latin typeface="Tahoma"/>
                <a:cs typeface="Tahoma"/>
              </a:rPr>
              <a:t>are</a:t>
            </a:r>
            <a:r>
              <a:rPr lang="en-US" sz="2400" spc="160" dirty="0">
                <a:latin typeface="Tahoma"/>
                <a:cs typeface="Tahoma"/>
              </a:rPr>
              <a:t> </a:t>
            </a:r>
            <a:r>
              <a:rPr lang="en-US" sz="2400" spc="-110" dirty="0">
                <a:latin typeface="Tahoma"/>
                <a:cs typeface="Tahoma"/>
              </a:rPr>
              <a:t>irrelevant</a:t>
            </a:r>
            <a:endParaRPr lang="en-US" sz="2400" dirty="0">
              <a:latin typeface="Tahoma"/>
              <a:cs typeface="Tahoma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6162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404-1978-4B4A-B469-28165F47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4FEFA59-A128-42D0-9748-D508EAD6F650}"/>
              </a:ext>
            </a:extLst>
          </p:cNvPr>
          <p:cNvSpPr txBox="1"/>
          <p:nvPr/>
        </p:nvSpPr>
        <p:spPr>
          <a:xfrm>
            <a:off x="496555" y="1592038"/>
            <a:ext cx="10263973" cy="19024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400" spc="-140" dirty="0">
                <a:solidFill>
                  <a:prstClr val="black"/>
                </a:solidFill>
                <a:latin typeface="Tahoma"/>
                <a:cs typeface="Tahoma"/>
              </a:rPr>
              <a:t>We </a:t>
            </a:r>
            <a:r>
              <a:rPr sz="2400" spc="-125" dirty="0">
                <a:solidFill>
                  <a:prstClr val="black"/>
                </a:solidFill>
                <a:latin typeface="Tahoma"/>
                <a:cs typeface="Tahoma"/>
              </a:rPr>
              <a:t>can get the </a:t>
            </a:r>
            <a:r>
              <a:rPr sz="2400" spc="-140" dirty="0">
                <a:solidFill>
                  <a:prstClr val="black"/>
                </a:solidFill>
                <a:latin typeface="Tahoma"/>
                <a:cs typeface="Tahoma"/>
              </a:rPr>
              <a:t>inference </a:t>
            </a:r>
            <a:r>
              <a:rPr sz="2400" spc="-120" dirty="0">
                <a:solidFill>
                  <a:prstClr val="black"/>
                </a:solidFill>
                <a:latin typeface="Tahoma"/>
                <a:cs typeface="Tahoma"/>
              </a:rPr>
              <a:t>immediately </a:t>
            </a:r>
            <a:r>
              <a:rPr sz="2400" spc="-40" dirty="0">
                <a:solidFill>
                  <a:prstClr val="black"/>
                </a:solidFill>
                <a:latin typeface="Tahoma"/>
                <a:cs typeface="Tahoma"/>
              </a:rPr>
              <a:t>if </a:t>
            </a:r>
            <a:r>
              <a:rPr sz="2400" spc="-235" dirty="0">
                <a:solidFill>
                  <a:prstClr val="black"/>
                </a:solidFill>
                <a:latin typeface="Tahoma"/>
                <a:cs typeface="Tahoma"/>
              </a:rPr>
              <a:t>we </a:t>
            </a:r>
            <a:r>
              <a:rPr sz="2400" spc="-125" dirty="0">
                <a:solidFill>
                  <a:prstClr val="black"/>
                </a:solidFill>
                <a:latin typeface="Tahoma"/>
                <a:cs typeface="Tahoma"/>
              </a:rPr>
              <a:t>can </a:t>
            </a:r>
            <a:r>
              <a:rPr sz="2400" spc="-90" dirty="0">
                <a:solidFill>
                  <a:prstClr val="black"/>
                </a:solidFill>
                <a:latin typeface="Tahoma"/>
                <a:cs typeface="Tahoma"/>
              </a:rPr>
              <a:t>find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 </a:t>
            </a:r>
            <a:r>
              <a:rPr sz="2400" spc="-85" dirty="0">
                <a:solidFill>
                  <a:prstClr val="black"/>
                </a:solidFill>
                <a:latin typeface="Tahoma"/>
                <a:cs typeface="Tahoma"/>
              </a:rPr>
              <a:t>substitution</a:t>
            </a:r>
            <a:r>
              <a:rPr sz="2400" spc="-40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</a:t>
            </a:r>
            <a:endParaRPr sz="2400" dirty="0">
              <a:solidFill>
                <a:prstClr val="black"/>
              </a:solidFill>
              <a:latin typeface="Bookman Old Style"/>
              <a:cs typeface="Bookman Old Style"/>
            </a:endParaRPr>
          </a:p>
          <a:p>
            <a:pPr marL="12700">
              <a:spcBef>
                <a:spcPts val="35"/>
              </a:spcBef>
            </a:pPr>
            <a:r>
              <a:rPr sz="2400" spc="-135" dirty="0">
                <a:solidFill>
                  <a:prstClr val="black"/>
                </a:solidFill>
                <a:latin typeface="Tahoma"/>
                <a:cs typeface="Tahoma"/>
              </a:rPr>
              <a:t>such </a:t>
            </a:r>
            <a:r>
              <a:rPr sz="2400" spc="-75" dirty="0">
                <a:solidFill>
                  <a:prstClr val="black"/>
                </a:solidFill>
                <a:latin typeface="Tahoma"/>
                <a:cs typeface="Tahoma"/>
              </a:rPr>
              <a:t>that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and </a:t>
            </a:r>
            <a:r>
              <a:rPr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400" spc="-70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14" dirty="0">
                <a:solidFill>
                  <a:prstClr val="black"/>
                </a:solidFill>
                <a:latin typeface="Tahoma"/>
                <a:cs typeface="Tahoma"/>
              </a:rPr>
              <a:t>match 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40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40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400" spc="-8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sz="2400" spc="-145" dirty="0">
                <a:solidFill>
                  <a:prstClr val="black"/>
                </a:solidFill>
                <a:latin typeface="Tahoma"/>
                <a:cs typeface="Tahoma"/>
              </a:rPr>
              <a:t>and</a:t>
            </a:r>
            <a:r>
              <a:rPr sz="2400" spc="-3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40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400" dirty="0">
              <a:solidFill>
                <a:prstClr val="black"/>
              </a:solidFill>
              <a:latin typeface="Century Gothic"/>
              <a:cs typeface="Century Gothic"/>
            </a:endParaRPr>
          </a:p>
          <a:p>
            <a:pPr marL="12700">
              <a:spcBef>
                <a:spcPts val="1560"/>
              </a:spcBef>
            </a:pP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27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40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x/John, </a:t>
            </a:r>
            <a:r>
              <a:rPr sz="240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y/J </a:t>
            </a:r>
            <a:r>
              <a:rPr sz="240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40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} </a:t>
            </a:r>
            <a:r>
              <a:rPr sz="2400" spc="-160" dirty="0">
                <a:solidFill>
                  <a:prstClr val="black"/>
                </a:solidFill>
                <a:latin typeface="Tahoma"/>
                <a:cs typeface="Tahoma"/>
              </a:rPr>
              <a:t>works</a:t>
            </a:r>
            <a:endParaRPr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2700">
              <a:spcBef>
                <a:spcPts val="1560"/>
              </a:spcBef>
            </a:pPr>
            <a:r>
              <a:rPr sz="2400" spc="130" dirty="0">
                <a:solidFill>
                  <a:srgbClr val="990099"/>
                </a:solidFill>
                <a:latin typeface="Times New Roman"/>
                <a:cs typeface="Times New Roman"/>
              </a:rPr>
              <a:t>Unify</a:t>
            </a:r>
            <a:r>
              <a:rPr sz="2400" spc="1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40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α,</a:t>
            </a:r>
            <a:r>
              <a:rPr sz="240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β</a:t>
            </a:r>
            <a:r>
              <a:rPr sz="2400" spc="-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r>
              <a:rPr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 </a:t>
            </a:r>
            <a:r>
              <a:rPr sz="2400" spc="-40" dirty="0">
                <a:solidFill>
                  <a:prstClr val="black"/>
                </a:solidFill>
                <a:latin typeface="Tahoma"/>
                <a:cs typeface="Tahoma"/>
              </a:rPr>
              <a:t>if</a:t>
            </a:r>
            <a:r>
              <a:rPr sz="2400" spc="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40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αθ</a:t>
            </a:r>
            <a:r>
              <a:rPr sz="240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sz="2400" spc="-225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sz="240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βθ</a:t>
            </a:r>
            <a:endParaRPr sz="2400" dirty="0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A9784B0-71D5-4A8B-A531-A9FE1EBBBFC8}"/>
              </a:ext>
            </a:extLst>
          </p:cNvPr>
          <p:cNvSpPr/>
          <p:nvPr/>
        </p:nvSpPr>
        <p:spPr>
          <a:xfrm>
            <a:off x="826109" y="3921658"/>
            <a:ext cx="7860792" cy="1588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F4FC67-576A-4EDA-B706-FDE901E8D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39328"/>
              </p:ext>
            </p:extLst>
          </p:nvPr>
        </p:nvGraphicFramePr>
        <p:xfrm>
          <a:off x="856994" y="3947198"/>
          <a:ext cx="7790815" cy="1533494"/>
        </p:xfrm>
        <a:graphic>
          <a:graphicData uri="http://schemas.openxmlformats.org/drawingml/2006/table">
            <a:tbl>
              <a:tblPr firstRow="1" bandRow="1"/>
              <a:tblGrid>
                <a:gridCol w="19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9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p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q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>
                        <a:lnSpc>
                          <a:spcPts val="1960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θ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9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34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6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Jane</a:t>
                      </a:r>
                      <a:r>
                        <a:rPr sz="2050" spc="-6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2195"/>
                        </a:lnSpc>
                      </a:pPr>
                      <a:r>
                        <a:rPr sz="2050" spc="3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3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x/Jane</a:t>
                      </a:r>
                      <a:r>
                        <a:rPr sz="2050" spc="3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0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0"/>
                        </a:lnSpc>
                      </a:pP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7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OJ</a:t>
                      </a:r>
                      <a:r>
                        <a:rPr sz="2050" b="0" i="1" spc="-4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4769">
                        <a:lnSpc>
                          <a:spcPts val="2170"/>
                        </a:lnSpc>
                      </a:pPr>
                      <a:r>
                        <a:rPr sz="2050" spc="15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1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x/OJ,</a:t>
                      </a:r>
                      <a:r>
                        <a:rPr sz="2050" b="0" i="1" spc="-28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15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y/J</a:t>
                      </a:r>
                      <a:r>
                        <a:rPr sz="2050" b="0" i="1" spc="-42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</a:t>
                      </a:r>
                      <a:r>
                        <a:rPr sz="2050" spc="1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5"/>
                        </a:lnSpc>
                      </a:pP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7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7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y,</a:t>
                      </a:r>
                      <a:r>
                        <a:rPr sz="2050" b="0" i="1" spc="-28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2050" b="0" i="1" spc="-409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other</a:t>
                      </a:r>
                      <a:r>
                        <a:rPr sz="2050" spc="-6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spc="-6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3500">
                        <a:lnSpc>
                          <a:spcPts val="2175"/>
                        </a:lnSpc>
                      </a:pPr>
                      <a:r>
                        <a:rPr sz="2050" spc="-20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2050" b="0" i="1" spc="-2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y/J</a:t>
                      </a:r>
                      <a:r>
                        <a:rPr sz="2050" b="0" i="1" spc="-434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8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3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x/M</a:t>
                      </a:r>
                      <a:r>
                        <a:rPr sz="2050" b="0" i="1" spc="-41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4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other</a:t>
                      </a:r>
                      <a:r>
                        <a:rPr sz="2050" spc="-45" dirty="0">
                          <a:solidFill>
                            <a:srgbClr val="004B00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4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34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ohn</a:t>
                      </a:r>
                      <a:r>
                        <a:rPr sz="2050" spc="5" dirty="0">
                          <a:solidFill>
                            <a:srgbClr val="004B00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r>
                        <a:rPr sz="2050" spc="5" dirty="0">
                          <a:solidFill>
                            <a:srgbClr val="004B00"/>
                          </a:solidFill>
                          <a:latin typeface="Lucida Sans Unicode"/>
                          <a:cs typeface="Lucida Sans Unicode"/>
                        </a:rPr>
                        <a:t>}</a:t>
                      </a:r>
                      <a:endParaRPr sz="20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5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5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2050" b="0" i="1" spc="-44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9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ohn,</a:t>
                      </a:r>
                      <a:r>
                        <a:rPr sz="2050" b="0" i="1" spc="-29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050" spc="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2230">
                        <a:lnSpc>
                          <a:spcPts val="2175"/>
                        </a:lnSpc>
                      </a:pPr>
                      <a:r>
                        <a:rPr sz="2050" b="0" i="1" spc="-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Knows</a:t>
                      </a:r>
                      <a:r>
                        <a:rPr sz="2050" spc="-45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(</a:t>
                      </a:r>
                      <a:r>
                        <a:rPr sz="2050" b="0" i="1" spc="-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x,</a:t>
                      </a:r>
                      <a:r>
                        <a:rPr sz="2050" b="0" i="1" spc="-2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OJ</a:t>
                      </a:r>
                      <a:r>
                        <a:rPr sz="2050" b="0" i="1" spc="-4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Century Gothic"/>
                          <a:cs typeface="Century Gothic"/>
                        </a:rPr>
                        <a:t>)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4769">
                        <a:lnSpc>
                          <a:spcPts val="2175"/>
                        </a:lnSpc>
                      </a:pPr>
                      <a:r>
                        <a:rPr sz="2050" b="0" i="1" spc="110" dirty="0">
                          <a:solidFill>
                            <a:srgbClr val="004B00"/>
                          </a:solidFill>
                          <a:latin typeface="Bookman Old Style"/>
                          <a:cs typeface="Bookman Old Style"/>
                        </a:rPr>
                        <a:t>fail</a:t>
                      </a:r>
                      <a:endParaRPr sz="205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6">
            <a:extLst>
              <a:ext uri="{FF2B5EF4-FFF2-40B4-BE49-F238E27FC236}">
                <a16:creationId xmlns:a16="http://schemas.microsoft.com/office/drawing/2014/main" id="{1DF28B11-81CE-450A-9ED4-105AC5EB7BC5}"/>
              </a:ext>
            </a:extLst>
          </p:cNvPr>
          <p:cNvSpPr txBox="1"/>
          <p:nvPr/>
        </p:nvSpPr>
        <p:spPr>
          <a:xfrm>
            <a:off x="496569" y="5638258"/>
            <a:ext cx="766190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050" spc="-105" dirty="0">
                <a:solidFill>
                  <a:srgbClr val="C00000"/>
                </a:solidFill>
                <a:latin typeface="Tahoma"/>
                <a:cs typeface="Tahoma"/>
              </a:rPr>
              <a:t>Standardizing </a:t>
            </a:r>
            <a:r>
              <a:rPr sz="2050" spc="-110" dirty="0">
                <a:solidFill>
                  <a:srgbClr val="C00000"/>
                </a:solidFill>
                <a:latin typeface="Tahoma"/>
                <a:cs typeface="Tahoma"/>
              </a:rPr>
              <a:t>apart </a:t>
            </a:r>
            <a:r>
              <a:rPr sz="2050" spc="-110" dirty="0">
                <a:solidFill>
                  <a:prstClr val="black"/>
                </a:solidFill>
                <a:latin typeface="Tahoma"/>
                <a:cs typeface="Tahoma"/>
              </a:rPr>
              <a:t>eliminates </a:t>
            </a:r>
            <a:r>
              <a:rPr sz="2050" spc="-125" dirty="0">
                <a:solidFill>
                  <a:prstClr val="black"/>
                </a:solidFill>
                <a:latin typeface="Tahoma"/>
                <a:cs typeface="Tahoma"/>
              </a:rPr>
              <a:t>overlap </a:t>
            </a:r>
            <a:r>
              <a:rPr sz="2050" spc="-105" dirty="0">
                <a:solidFill>
                  <a:prstClr val="black"/>
                </a:solidFill>
                <a:latin typeface="Tahoma"/>
                <a:cs typeface="Tahoma"/>
              </a:rPr>
              <a:t>of </a:t>
            </a:r>
            <a:r>
              <a:rPr sz="2050" spc="-125" dirty="0">
                <a:solidFill>
                  <a:prstClr val="black"/>
                </a:solidFill>
                <a:latin typeface="Tahoma"/>
                <a:cs typeface="Tahoma"/>
              </a:rPr>
              <a:t>variables, e.g., 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Knows</a:t>
            </a:r>
            <a:r>
              <a:rPr sz="2050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spc="-82" baseline="-11904" dirty="0">
                <a:solidFill>
                  <a:srgbClr val="990099"/>
                </a:solidFill>
                <a:latin typeface="Tahoma"/>
                <a:cs typeface="Tahoma"/>
              </a:rPr>
              <a:t>17</a:t>
            </a:r>
            <a:r>
              <a:rPr sz="205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OJ </a:t>
            </a:r>
            <a:r>
              <a:rPr sz="2050" spc="-3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915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7A16-53E2-44BE-ADA5-C109EB8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EB3B-650D-45FD-AD8C-490AD30A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11343265" cy="2039539"/>
          </a:xfrm>
        </p:spPr>
        <p:txBody>
          <a:bodyPr/>
          <a:lstStyle/>
          <a:p>
            <a:r>
              <a:rPr lang="en-US" dirty="0"/>
              <a:t>Rules of chess:</a:t>
            </a:r>
          </a:p>
          <a:p>
            <a:pPr lvl="1"/>
            <a:r>
              <a:rPr lang="en-US" sz="2800" dirty="0"/>
              <a:t>100,000 pages in propositional logic</a:t>
            </a:r>
          </a:p>
          <a:p>
            <a:pPr lvl="1"/>
            <a:r>
              <a:rPr lang="en-US" sz="2800" dirty="0"/>
              <a:t>1 page in first-order logic</a:t>
            </a:r>
          </a:p>
          <a:p>
            <a:pPr lvl="1"/>
            <a:endParaRPr lang="en-US" sz="2800" dirty="0"/>
          </a:p>
          <a:p>
            <a:r>
              <a:rPr lang="en-US" dirty="0"/>
              <a:t>Rules of </a:t>
            </a:r>
            <a:r>
              <a:rPr lang="en-US" dirty="0" err="1"/>
              <a:t>pacman</a:t>
            </a:r>
            <a:r>
              <a:rPr lang="en-US" dirty="0"/>
              <a:t>: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x,y,t</a:t>
            </a:r>
            <a:r>
              <a:rPr lang="en-US" sz="2800" dirty="0">
                <a:solidFill>
                  <a:srgbClr val="7030A0"/>
                </a:solidFill>
              </a:rPr>
              <a:t> At(</a:t>
            </a:r>
            <a:r>
              <a:rPr lang="en-US" sz="2800" dirty="0" err="1">
                <a:solidFill>
                  <a:srgbClr val="7030A0"/>
                </a:solidFill>
              </a:rPr>
              <a:t>x,y,t</a:t>
            </a:r>
            <a:r>
              <a:rPr lang="en-US" sz="2800" dirty="0">
                <a:solidFill>
                  <a:srgbClr val="7030A0"/>
                </a:solidFill>
              </a:rPr>
              <a:t>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 [</a:t>
            </a:r>
            <a:r>
              <a:rPr lang="en-US" sz="2800" dirty="0">
                <a:solidFill>
                  <a:srgbClr val="7030A0"/>
                </a:solidFill>
              </a:rPr>
              <a:t>At(x,y,t-1)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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u,v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 Reachable(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x,y,u,v,Action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(t-1))]  v </a:t>
            </a:r>
          </a:p>
          <a:p>
            <a:pPr marL="457165" lvl="1" indent="0">
              <a:buNone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                             [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u,v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At(u,v,t-1)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Reachable(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x,y,u,v,Action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(t-1))]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0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66C9-FF01-4ABA-AC67-8CE3D8B1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Modus Ponens (GMP)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107592E-DC50-40A5-8FEA-1A9390A189AC}"/>
              </a:ext>
            </a:extLst>
          </p:cNvPr>
          <p:cNvSpPr txBox="1"/>
          <p:nvPr/>
        </p:nvSpPr>
        <p:spPr>
          <a:xfrm>
            <a:off x="828802" y="2014187"/>
            <a:ext cx="3771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12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E01986F-2AB1-4029-B22F-D0A24FB8554C}"/>
              </a:ext>
            </a:extLst>
          </p:cNvPr>
          <p:cNvSpPr txBox="1"/>
          <p:nvPr/>
        </p:nvSpPr>
        <p:spPr>
          <a:xfrm>
            <a:off x="1369570" y="2014187"/>
            <a:ext cx="13970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4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spc="-142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,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-12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43E072D-29E8-4488-BDCE-2BFDD33F1506}"/>
              </a:ext>
            </a:extLst>
          </p:cNvPr>
          <p:cNvSpPr/>
          <p:nvPr/>
        </p:nvSpPr>
        <p:spPr>
          <a:xfrm>
            <a:off x="841349" y="2397658"/>
            <a:ext cx="4687823" cy="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DE7F821-E6CC-4E8A-84D0-BB82AE5B73FA}"/>
              </a:ext>
            </a:extLst>
          </p:cNvPr>
          <p:cNvSpPr txBox="1"/>
          <p:nvPr/>
        </p:nvSpPr>
        <p:spPr>
          <a:xfrm>
            <a:off x="2931670" y="1972469"/>
            <a:ext cx="2608580" cy="73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935">
              <a:lnSpc>
                <a:spcPct val="114100"/>
              </a:lnSpc>
              <a:spcBef>
                <a:spcPts val="95"/>
              </a:spcBef>
            </a:pPr>
            <a:r>
              <a:rPr sz="2050" spc="-10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50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9" baseline="-11904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sz="205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 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sz="2050" spc="-42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spc="-10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E6E5DE-1E77-4DE0-BACC-F70AD79FB0EA}"/>
              </a:ext>
            </a:extLst>
          </p:cNvPr>
          <p:cNvSpPr txBox="1"/>
          <p:nvPr/>
        </p:nvSpPr>
        <p:spPr>
          <a:xfrm>
            <a:off x="6901941" y="2162985"/>
            <a:ext cx="75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t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04D212F-FC3A-4EE8-BB60-C924D06D5327}"/>
              </a:ext>
            </a:extLst>
          </p:cNvPr>
          <p:cNvSpPr txBox="1"/>
          <p:nvPr/>
        </p:nvSpPr>
        <p:spPr>
          <a:xfrm>
            <a:off x="6024117" y="2190970"/>
            <a:ext cx="25292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80" dirty="0">
                <a:latin typeface="Tahoma"/>
                <a:cs typeface="Tahoma"/>
              </a:rPr>
              <a:t>where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 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050" spc="245" dirty="0">
                <a:solidFill>
                  <a:srgbClr val="990099"/>
                </a:solidFill>
                <a:latin typeface="Century Gothic"/>
                <a:cs typeface="Century Gothic"/>
              </a:rPr>
              <a:t>=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17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θ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2FEBDF2-CCBE-42BE-B403-AF7562800556}"/>
              </a:ext>
            </a:extLst>
          </p:cNvPr>
          <p:cNvSpPr txBox="1"/>
          <p:nvPr/>
        </p:nvSpPr>
        <p:spPr>
          <a:xfrm>
            <a:off x="876019" y="3129755"/>
            <a:ext cx="201168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8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18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3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8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187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100" spc="-18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t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9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9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latin typeface="Century Gothic"/>
              <a:cs typeface="Century Gothic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7F06D68-A279-4A93-B331-BAF3DD16AFE6}"/>
              </a:ext>
            </a:extLst>
          </p:cNvPr>
          <p:cNvSpPr txBox="1"/>
          <p:nvPr/>
        </p:nvSpPr>
        <p:spPr>
          <a:xfrm>
            <a:off x="3526920" y="3129755"/>
            <a:ext cx="1732914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  <a:spcBef>
                <a:spcPts val="80"/>
              </a:spcBef>
            </a:pP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2" baseline="-11904" dirty="0">
                <a:solidFill>
                  <a:srgbClr val="990099"/>
                </a:solidFill>
                <a:latin typeface="Tahoma"/>
                <a:cs typeface="Tahoma"/>
              </a:rPr>
              <a:t>1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King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0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spc="-202" baseline="-11904" dirty="0">
                <a:solidFill>
                  <a:srgbClr val="990099"/>
                </a:solidFill>
                <a:latin typeface="Tahoma"/>
                <a:cs typeface="Tahoma"/>
              </a:rPr>
              <a:t>2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Greedy</a:t>
            </a:r>
            <a:r>
              <a:rPr sz="2050" spc="-7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7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sz="2050" dirty="0">
              <a:latin typeface="Century Gothic"/>
              <a:cs typeface="Century Gothic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565107CF-CD2D-469A-9E04-8A9789687C6F}"/>
              </a:ext>
            </a:extLst>
          </p:cNvPr>
          <p:cNvSpPr txBox="1"/>
          <p:nvPr/>
        </p:nvSpPr>
        <p:spPr>
          <a:xfrm>
            <a:off x="480227" y="3762214"/>
            <a:ext cx="7101840" cy="17700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θ 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5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x/John,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 y/J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10" dirty="0">
                <a:solidFill>
                  <a:srgbClr val="990099"/>
                </a:solidFill>
                <a:latin typeface="Lucida Sans Unicode"/>
                <a:cs typeface="Lucida Sans Unicode"/>
              </a:rPr>
              <a:t>}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45" dirty="0">
                <a:solidFill>
                  <a:srgbClr val="990099"/>
                </a:solidFill>
                <a:latin typeface="Century Gothic"/>
                <a:cs typeface="Century Gothic"/>
              </a:rPr>
              <a:t>)  </a:t>
            </a:r>
            <a:r>
              <a:rPr sz="2050" b="0" i="1" spc="-225" dirty="0" err="1">
                <a:solidFill>
                  <a:srgbClr val="990099"/>
                </a:solidFill>
                <a:latin typeface="Bookman Old Style"/>
                <a:cs typeface="Bookman Old Style"/>
              </a:rPr>
              <a:t>qθ</a:t>
            </a:r>
            <a:r>
              <a:rPr sz="2050" b="0" i="1" spc="-2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Evil</a:t>
            </a:r>
            <a:r>
              <a:rPr sz="2050" spc="5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sz="2050" spc="-85" dirty="0">
              <a:solidFill>
                <a:srgbClr val="990099"/>
              </a:solidFill>
              <a:latin typeface="Century Gothic"/>
              <a:cs typeface="Century Gothic"/>
            </a:endParaRPr>
          </a:p>
          <a:p>
            <a:pPr marL="391795" marR="2753360">
              <a:lnSpc>
                <a:spcPct val="101499"/>
              </a:lnSpc>
              <a:spcBef>
                <a:spcPts val="80"/>
              </a:spcBef>
              <a:tabLst>
                <a:tab pos="3058160" algn="l"/>
              </a:tabLst>
            </a:pPr>
            <a:endParaRPr sz="2050" dirty="0">
              <a:latin typeface="Century Gothic"/>
              <a:cs typeface="Century Gothic"/>
            </a:endParaRPr>
          </a:p>
          <a:p>
            <a:pPr marL="12700" marR="5080">
              <a:lnSpc>
                <a:spcPct val="101000"/>
              </a:lnSpc>
              <a:spcBef>
                <a:spcPts val="1435"/>
              </a:spcBef>
            </a:pPr>
            <a:r>
              <a:rPr sz="2050" spc="50" dirty="0">
                <a:latin typeface="Tahoma"/>
                <a:cs typeface="Tahoma"/>
              </a:rPr>
              <a:t>GMP </a:t>
            </a:r>
            <a:r>
              <a:rPr sz="2050" spc="-170" dirty="0">
                <a:latin typeface="Tahoma"/>
                <a:cs typeface="Tahoma"/>
              </a:rPr>
              <a:t>used </a:t>
            </a:r>
            <a:r>
              <a:rPr sz="2050" spc="-95" dirty="0">
                <a:latin typeface="Tahoma"/>
                <a:cs typeface="Tahoma"/>
              </a:rPr>
              <a:t>with </a:t>
            </a:r>
            <a:r>
              <a:rPr sz="2050" spc="110" dirty="0">
                <a:latin typeface="Tahoma"/>
                <a:cs typeface="Tahoma"/>
              </a:rPr>
              <a:t>KB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105" dirty="0">
                <a:solidFill>
                  <a:srgbClr val="C00000"/>
                </a:solidFill>
                <a:latin typeface="Tahoma"/>
                <a:cs typeface="Tahoma"/>
              </a:rPr>
              <a:t>definite </a:t>
            </a:r>
            <a:r>
              <a:rPr sz="2050" spc="-135" dirty="0">
                <a:solidFill>
                  <a:srgbClr val="C00000"/>
                </a:solidFill>
                <a:latin typeface="Tahoma"/>
                <a:cs typeface="Tahoma"/>
              </a:rPr>
              <a:t>clauses </a:t>
            </a:r>
            <a:r>
              <a:rPr sz="2050" spc="55" dirty="0">
                <a:latin typeface="Tahoma"/>
                <a:cs typeface="Tahoma"/>
              </a:rPr>
              <a:t>(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exactly </a:t>
            </a:r>
            <a:r>
              <a:rPr sz="2050" spc="-170" dirty="0">
                <a:latin typeface="Tahoma"/>
                <a:cs typeface="Tahoma"/>
              </a:rPr>
              <a:t>one </a:t>
            </a:r>
            <a:r>
              <a:rPr sz="2050" spc="-95" dirty="0">
                <a:latin typeface="Tahoma"/>
                <a:cs typeface="Tahoma"/>
              </a:rPr>
              <a:t>positive </a:t>
            </a:r>
            <a:r>
              <a:rPr sz="2050" spc="-70" dirty="0">
                <a:latin typeface="Tahoma"/>
                <a:cs typeface="Tahoma"/>
              </a:rPr>
              <a:t>literal)  </a:t>
            </a:r>
            <a:r>
              <a:rPr sz="2050" spc="15" dirty="0">
                <a:latin typeface="Tahoma"/>
                <a:cs typeface="Tahoma"/>
              </a:rPr>
              <a:t>All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170" dirty="0">
                <a:latin typeface="Tahoma"/>
                <a:cs typeface="Tahoma"/>
              </a:rPr>
              <a:t>assumed </a:t>
            </a:r>
            <a:r>
              <a:rPr sz="2050" spc="-114" dirty="0">
                <a:latin typeface="Tahoma"/>
                <a:cs typeface="Tahoma"/>
              </a:rPr>
              <a:t>universally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quantified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52023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55FA-FCEF-4744-AF9E-97C4613B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 Forward Chaining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8B619-9BDB-4F18-8751-EAF37F20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5" y="905135"/>
            <a:ext cx="10310627" cy="58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271132"/>
            <a:ext cx="8839200" cy="715963"/>
          </a:xfrm>
        </p:spPr>
        <p:txBody>
          <a:bodyPr/>
          <a:lstStyle/>
          <a:p>
            <a:r>
              <a:rPr lang="en-US">
                <a:ea typeface="ＭＳ Ｐゴシック"/>
              </a:rPr>
              <a:t>Knowledge Engineering Introduction</a:t>
            </a:r>
            <a:endParaRPr lang="en-US" dirty="0">
              <a:ea typeface="ＭＳ Ｐゴシック"/>
            </a:endParaRP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14246" y="2092324"/>
            <a:ext cx="11085843" cy="3791371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/>
                <a:ea typeface="ＭＳ Ｐゴシック"/>
              </a:rPr>
              <a:t>Identify</a:t>
            </a: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 the task</a:t>
            </a:r>
            <a:endParaRPr lang="en-US" dirty="0">
              <a:latin typeface="Arial" charset="0"/>
              <a:cs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Assemble the relevant knowledge (</a:t>
            </a:r>
            <a:r>
              <a:rPr lang="en-US" sz="2400" dirty="0">
                <a:ea typeface="+mn-lt"/>
                <a:cs typeface="+mn-lt"/>
              </a:rPr>
              <a:t>Knowledge acquisition</a:t>
            </a: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)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Decide on a vocabulary of predicates, functions, and constants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Encode general knowledge about the domain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Encode a description of the specific problem instance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Pose queries to the inference procedure and get answers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latin typeface="Arial"/>
                <a:ea typeface="ＭＳ Ｐゴシック"/>
                <a:cs typeface="ＭＳ Ｐゴシック" charset="0"/>
              </a:rPr>
              <a:t>Debug the </a:t>
            </a:r>
            <a:r>
              <a:rPr lang="en-US" sz="2400">
                <a:latin typeface="Arial"/>
                <a:ea typeface="ＭＳ Ｐゴシック"/>
                <a:cs typeface="ＭＳ Ｐゴシック" charset="0"/>
              </a:rPr>
              <a:t>knowledge base</a:t>
            </a:r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22385" y="1092445"/>
            <a:ext cx="9519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8000"/>
                </a:solidFill>
                <a:latin typeface="Arial"/>
                <a:ea typeface="ＭＳ Ｐゴシック"/>
                <a:cs typeface="Arial"/>
              </a:rPr>
              <a:t>Knowledge engineering includes the following steps: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93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8839200" cy="715963"/>
          </a:xfrm>
        </p:spPr>
        <p:txBody>
          <a:bodyPr/>
          <a:lstStyle/>
          <a:p>
            <a:r>
              <a:rPr lang="en-US">
                <a:ea typeface="ＭＳ Ｐゴシック"/>
              </a:rPr>
              <a:t>Knowledge Engineering Example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88103B-DB62-46DF-8A2B-C384026BB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9" y="1336054"/>
            <a:ext cx="9269895" cy="3854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467138" y="5511248"/>
            <a:ext cx="110258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Figure: </a:t>
            </a:r>
            <a:r>
              <a:rPr lang="en-US">
                <a:ea typeface="+mn-lt"/>
                <a:cs typeface="+mn-lt"/>
              </a:rPr>
              <a:t>A digital circuit C1, purporting to be a one-bit full adder. The first two inputs are the two bits to be added, and the third input is a carry bit. The first output is the sum, and the second output is a carry bit for the next adder. The circuit contains two XOR gates, two AND gates, and one OR gate.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10711069" cy="715963"/>
          </a:xfrm>
        </p:spPr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Knowledge Engineering Example cont</a:t>
            </a:r>
            <a:r>
              <a:rPr lang="en-US">
                <a:latin typeface="Arial"/>
                <a:ea typeface="ＭＳ Ｐゴシック"/>
              </a:rPr>
              <a:t>...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359464" y="972378"/>
            <a:ext cx="11025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axioms we need are as follows: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3749045-42A3-49D4-9101-E402512D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4" y="1409751"/>
            <a:ext cx="9717740" cy="1358050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CC83EC34-06F5-4758-9219-1D63E593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0" y="2769949"/>
            <a:ext cx="11376210" cy="37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04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10711069" cy="715963"/>
          </a:xfrm>
        </p:spPr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Knowledge Engineering Example cont</a:t>
            </a:r>
            <a:r>
              <a:rPr lang="en-US">
                <a:latin typeface="Arial"/>
                <a:ea typeface="ＭＳ Ｐゴシック"/>
              </a:rPr>
              <a:t>...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350499" y="909625"/>
            <a:ext cx="11025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axioms we need are as follows cont...:</a:t>
            </a: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1DBEE9F-78C4-47A0-A8BD-F53F23EC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1418883"/>
            <a:ext cx="9646023" cy="49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5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10711069" cy="715963"/>
          </a:xfrm>
        </p:spPr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Knowledge Engineering Example cont</a:t>
            </a:r>
            <a:r>
              <a:rPr lang="en-US">
                <a:latin typeface="Arial"/>
                <a:ea typeface="ＭＳ Ｐゴシック"/>
              </a:rPr>
              <a:t>...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350499" y="1106849"/>
            <a:ext cx="11025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axioms we need are as follows cont...: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C9D984-835F-4FE6-93AD-2FC0C8E0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842737"/>
            <a:ext cx="11546541" cy="381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05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10711069" cy="715963"/>
          </a:xfrm>
        </p:spPr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Knowledge Engineering Example cont</a:t>
            </a:r>
            <a:r>
              <a:rPr lang="en-US">
                <a:latin typeface="Arial"/>
                <a:ea typeface="ＭＳ Ｐゴシック"/>
              </a:rPr>
              <a:t>...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350499" y="1035131"/>
            <a:ext cx="11025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We categorize the circuit and its component gates as follows: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A326E94-0285-423C-9D3C-E3711EB3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6" y="1716869"/>
            <a:ext cx="8444751" cy="48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08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10711069" cy="715963"/>
          </a:xfrm>
        </p:spPr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Knowledge Engineering Example cont</a:t>
            </a:r>
            <a:r>
              <a:rPr lang="en-US">
                <a:latin typeface="Arial"/>
                <a:ea typeface="ＭＳ Ｐゴシック"/>
              </a:rPr>
              <a:t>...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350499" y="1214425"/>
            <a:ext cx="11025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connections between them are as follows:</a:t>
            </a:r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66BAFAC-5163-43A9-9C77-E67441B1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2405612"/>
            <a:ext cx="11286563" cy="29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7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10711069" cy="715963"/>
          </a:xfrm>
        </p:spPr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Knowledge Engineering Example cont</a:t>
            </a:r>
            <a:r>
              <a:rPr lang="en-US">
                <a:latin typeface="Arial"/>
                <a:ea typeface="ＭＳ Ｐゴシック"/>
              </a:rPr>
              <a:t>...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350499" y="1124778"/>
            <a:ext cx="110258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Pose queries to the inference procedure (circuit verification).</a:t>
            </a:r>
            <a:endParaRPr lang="en-US" sz="2800">
              <a:cs typeface="Arial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EFAC1D2-C12E-4D2D-8EB6-92AAF03A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2851136"/>
            <a:ext cx="11304494" cy="904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ED6AD-9D4E-4EB2-B88C-2690AC7A8B1E}"/>
              </a:ext>
            </a:extLst>
          </p:cNvPr>
          <p:cNvSpPr txBox="1"/>
          <p:nvPr/>
        </p:nvSpPr>
        <p:spPr>
          <a:xfrm>
            <a:off x="350498" y="2021248"/>
            <a:ext cx="110258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What combinations of inputs would cause the first output of C1 (the sum bit) to be 0 and the second output of C1 (the carry bit) to be 1?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22889-D485-4CE1-9FCC-1478294E08BD}"/>
              </a:ext>
            </a:extLst>
          </p:cNvPr>
          <p:cNvSpPr txBox="1"/>
          <p:nvPr/>
        </p:nvSpPr>
        <p:spPr>
          <a:xfrm>
            <a:off x="511863" y="4692731"/>
            <a:ext cx="110258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ASKVARS will give us three such substitutions.</a:t>
            </a: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E6F1B2C-B741-4489-A888-881F8B8C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5172537"/>
            <a:ext cx="11196917" cy="8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86E-1897-423D-9913-BE6EF889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 (First-Order Predicate Calculus)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4967-3BD6-407C-9A0F-A5CDF099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45" dirty="0">
                <a:cs typeface="Tahoma"/>
              </a:rPr>
              <a:t>Whereas </a:t>
            </a:r>
            <a:r>
              <a:rPr lang="en-US" spc="-100" dirty="0">
                <a:cs typeface="Tahoma"/>
              </a:rPr>
              <a:t>propositional </a:t>
            </a:r>
            <a:r>
              <a:rPr lang="en-US" spc="-90" dirty="0">
                <a:cs typeface="Tahoma"/>
              </a:rPr>
              <a:t>logic </a:t>
            </a:r>
            <a:r>
              <a:rPr lang="en-US" spc="-175" dirty="0">
                <a:cs typeface="Tahoma"/>
              </a:rPr>
              <a:t>assumes </a:t>
            </a:r>
            <a:r>
              <a:rPr lang="en-US" spc="-135" dirty="0">
                <a:cs typeface="Tahoma"/>
              </a:rPr>
              <a:t>world </a:t>
            </a:r>
            <a:r>
              <a:rPr lang="en-US" spc="-105" dirty="0">
                <a:cs typeface="Tahoma"/>
              </a:rPr>
              <a:t>contains</a:t>
            </a:r>
            <a:r>
              <a:rPr lang="en-US" spc="175" dirty="0">
                <a:cs typeface="Tahoma"/>
              </a:rPr>
              <a:t> </a:t>
            </a:r>
            <a:r>
              <a:rPr lang="en-US" spc="15" dirty="0">
                <a:solidFill>
                  <a:srgbClr val="7E0000"/>
                </a:solidFill>
                <a:cs typeface="Century"/>
              </a:rPr>
              <a:t>facts</a:t>
            </a:r>
            <a:r>
              <a:rPr lang="en-US" spc="15" dirty="0">
                <a:cs typeface="Tahoma"/>
              </a:rPr>
              <a:t>,</a:t>
            </a:r>
            <a:endParaRPr lang="en-US" dirty="0"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105" dirty="0">
                <a:cs typeface="Tahoma"/>
              </a:rPr>
              <a:t>first-order </a:t>
            </a:r>
            <a:r>
              <a:rPr lang="en-US" spc="-90" dirty="0">
                <a:cs typeface="Tahoma"/>
              </a:rPr>
              <a:t>logic </a:t>
            </a:r>
            <a:r>
              <a:rPr lang="en-US" spc="-85" dirty="0">
                <a:cs typeface="Tahoma"/>
              </a:rPr>
              <a:t>(like </a:t>
            </a:r>
            <a:r>
              <a:rPr lang="en-US" spc="-100" dirty="0">
                <a:cs typeface="Tahoma"/>
              </a:rPr>
              <a:t>natural </a:t>
            </a:r>
            <a:r>
              <a:rPr lang="en-US" spc="-140" dirty="0">
                <a:cs typeface="Tahoma"/>
              </a:rPr>
              <a:t>language) </a:t>
            </a:r>
            <a:r>
              <a:rPr lang="en-US" spc="-175" dirty="0">
                <a:cs typeface="Tahoma"/>
              </a:rPr>
              <a:t>assumes </a:t>
            </a:r>
            <a:r>
              <a:rPr lang="en-US" spc="-125" dirty="0">
                <a:cs typeface="Tahoma"/>
              </a:rPr>
              <a:t>the </a:t>
            </a:r>
            <a:r>
              <a:rPr lang="en-US" spc="-135" dirty="0">
                <a:cs typeface="Tahoma"/>
              </a:rPr>
              <a:t>world</a:t>
            </a:r>
            <a:r>
              <a:rPr lang="en-US" spc="-25" dirty="0">
                <a:cs typeface="Tahoma"/>
              </a:rPr>
              <a:t> </a:t>
            </a:r>
            <a:r>
              <a:rPr lang="en-US" spc="-105" dirty="0">
                <a:cs typeface="Tahoma"/>
              </a:rPr>
              <a:t>contains</a:t>
            </a:r>
            <a:endParaRPr lang="en-US" dirty="0"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cs typeface="Times New Roman"/>
            </a:endParaRPr>
          </a:p>
          <a:p>
            <a:pPr marL="591820" marR="5715" indent="-457200">
              <a:lnSpc>
                <a:spcPct val="101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  <a:tab pos="133604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Objects</a:t>
            </a:r>
            <a:r>
              <a:rPr lang="en-US" spc="-110" dirty="0">
                <a:cs typeface="Tahoma"/>
              </a:rPr>
              <a:t>:  </a:t>
            </a:r>
            <a:r>
              <a:rPr lang="en-US" spc="-130" dirty="0">
                <a:cs typeface="Tahoma"/>
              </a:rPr>
              <a:t>people, </a:t>
            </a:r>
            <a:r>
              <a:rPr lang="en-US" spc="-160" dirty="0">
                <a:cs typeface="Tahoma"/>
              </a:rPr>
              <a:t>houses, </a:t>
            </a:r>
            <a:r>
              <a:rPr lang="en-US" spc="-145" dirty="0">
                <a:cs typeface="Tahoma"/>
              </a:rPr>
              <a:t>numbers, </a:t>
            </a:r>
            <a:r>
              <a:rPr lang="en-US" spc="-130" dirty="0">
                <a:cs typeface="Tahoma"/>
              </a:rPr>
              <a:t>theories, </a:t>
            </a:r>
            <a:r>
              <a:rPr lang="en-US" spc="-110" dirty="0">
                <a:cs typeface="Tahoma"/>
              </a:rPr>
              <a:t>Ronald </a:t>
            </a:r>
            <a:r>
              <a:rPr lang="en-US" spc="-75" dirty="0">
                <a:cs typeface="Tahoma"/>
              </a:rPr>
              <a:t>McDonald, </a:t>
            </a:r>
            <a:r>
              <a:rPr lang="en-US" spc="-114" dirty="0">
                <a:cs typeface="Tahoma"/>
              </a:rPr>
              <a:t>colors,  </a:t>
            </a:r>
            <a:r>
              <a:rPr lang="en-US" spc="-125" dirty="0">
                <a:cs typeface="Tahoma"/>
              </a:rPr>
              <a:t>baseball </a:t>
            </a:r>
            <a:r>
              <a:rPr lang="en-US" spc="-160" dirty="0">
                <a:cs typeface="Tahoma"/>
              </a:rPr>
              <a:t>games, wars, </a:t>
            </a:r>
            <a:r>
              <a:rPr lang="en-US" spc="-120" dirty="0">
                <a:cs typeface="Tahoma"/>
              </a:rPr>
              <a:t>centuries, </a:t>
            </a:r>
            <a:r>
              <a:rPr lang="en-US" i="1" spc="-55" dirty="0">
                <a:cs typeface="Bookman Old Style"/>
              </a:rPr>
              <a:t>...</a:t>
            </a:r>
            <a:endParaRPr lang="en-US" dirty="0">
              <a:cs typeface="Bookman Old Style"/>
            </a:endParaRPr>
          </a:p>
          <a:p>
            <a:pPr marL="591820" indent="-45720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Relations</a:t>
            </a:r>
            <a:r>
              <a:rPr lang="en-US" spc="-110" dirty="0">
                <a:cs typeface="Tahoma"/>
              </a:rPr>
              <a:t>: </a:t>
            </a:r>
            <a:r>
              <a:rPr lang="en-US" spc="-135" dirty="0">
                <a:cs typeface="Tahoma"/>
              </a:rPr>
              <a:t>red, </a:t>
            </a:r>
            <a:r>
              <a:rPr lang="en-US" spc="-125" dirty="0">
                <a:cs typeface="Tahoma"/>
              </a:rPr>
              <a:t>round, </a:t>
            </a:r>
            <a:r>
              <a:rPr lang="en-US" spc="-135" dirty="0">
                <a:cs typeface="Tahoma"/>
              </a:rPr>
              <a:t>bogus, </a:t>
            </a:r>
            <a:r>
              <a:rPr lang="en-US" spc="-130" dirty="0">
                <a:cs typeface="Tahoma"/>
              </a:rPr>
              <a:t>prime, </a:t>
            </a:r>
            <a:r>
              <a:rPr lang="en-US" spc="-100" dirty="0">
                <a:cs typeface="Tahoma"/>
              </a:rPr>
              <a:t>multistoried </a:t>
            </a:r>
            <a:r>
              <a:rPr lang="en-US" i="1" spc="-55" dirty="0">
                <a:cs typeface="Bookman Old Style"/>
              </a:rPr>
              <a:t>..</a:t>
            </a:r>
            <a:r>
              <a:rPr lang="en-US" i="1" spc="-75" dirty="0">
                <a:cs typeface="Bookman Old Style"/>
              </a:rPr>
              <a:t>.</a:t>
            </a:r>
            <a:r>
              <a:rPr lang="en-US" spc="-75" dirty="0">
                <a:cs typeface="Tahoma"/>
              </a:rPr>
              <a:t>,</a:t>
            </a:r>
            <a:endParaRPr lang="en-US" dirty="0">
              <a:cs typeface="Tahoma"/>
            </a:endParaRPr>
          </a:p>
          <a:p>
            <a:pPr marL="329565" marR="8255">
              <a:lnSpc>
                <a:spcPct val="101000"/>
              </a:lnSpc>
              <a:spcBef>
                <a:spcPts val="15"/>
              </a:spcBef>
            </a:pPr>
            <a:r>
              <a:rPr lang="en-US" spc="-125" dirty="0">
                <a:cs typeface="Tahoma"/>
              </a:rPr>
              <a:t>    brother </a:t>
            </a:r>
            <a:r>
              <a:rPr lang="en-US" spc="-95" dirty="0">
                <a:cs typeface="Tahoma"/>
              </a:rPr>
              <a:t>of, </a:t>
            </a:r>
            <a:r>
              <a:rPr lang="en-US" spc="-135" dirty="0">
                <a:cs typeface="Tahoma"/>
              </a:rPr>
              <a:t>bigger </a:t>
            </a:r>
            <a:r>
              <a:rPr lang="en-US" spc="-110" dirty="0">
                <a:cs typeface="Tahoma"/>
              </a:rPr>
              <a:t>than, </a:t>
            </a:r>
            <a:r>
              <a:rPr lang="en-US" spc="-120" dirty="0">
                <a:cs typeface="Tahoma"/>
              </a:rPr>
              <a:t>inside, </a:t>
            </a:r>
            <a:r>
              <a:rPr lang="en-US" spc="-100" dirty="0">
                <a:cs typeface="Tahoma"/>
              </a:rPr>
              <a:t>part </a:t>
            </a:r>
            <a:r>
              <a:rPr lang="en-US" spc="-95" dirty="0">
                <a:cs typeface="Tahoma"/>
              </a:rPr>
              <a:t>of, </a:t>
            </a:r>
            <a:r>
              <a:rPr lang="en-US" spc="-160" dirty="0">
                <a:cs typeface="Tahoma"/>
              </a:rPr>
              <a:t>has </a:t>
            </a:r>
            <a:r>
              <a:rPr lang="en-US" spc="-100" dirty="0">
                <a:cs typeface="Tahoma"/>
              </a:rPr>
              <a:t>color, </a:t>
            </a:r>
            <a:r>
              <a:rPr lang="en-US" spc="-114" dirty="0">
                <a:cs typeface="Tahoma"/>
              </a:rPr>
              <a:t>occurred </a:t>
            </a:r>
            <a:r>
              <a:rPr lang="en-US" spc="-95" dirty="0">
                <a:cs typeface="Tahoma"/>
              </a:rPr>
              <a:t>after, </a:t>
            </a:r>
            <a:r>
              <a:rPr lang="en-US" spc="-165" dirty="0">
                <a:cs typeface="Tahoma"/>
              </a:rPr>
              <a:t>owns,</a:t>
            </a:r>
            <a:r>
              <a:rPr lang="en-US" spc="-160" dirty="0">
                <a:cs typeface="Tahoma"/>
              </a:rPr>
              <a:t> </a:t>
            </a:r>
            <a:r>
              <a:rPr lang="en-US" i="1" spc="-55" dirty="0">
                <a:cs typeface="Bookman Old Style"/>
              </a:rPr>
              <a:t>…</a:t>
            </a:r>
            <a:endParaRPr lang="en-US" dirty="0">
              <a:cs typeface="Bookman Old Style"/>
            </a:endParaRPr>
          </a:p>
          <a:p>
            <a:pPr marL="591820" indent="-45720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330200" algn="l"/>
              </a:tabLst>
            </a:pPr>
            <a:r>
              <a:rPr lang="en-US" spc="-110" dirty="0">
                <a:solidFill>
                  <a:schemeClr val="tx1"/>
                </a:solidFill>
                <a:cs typeface="Tahoma"/>
              </a:rPr>
              <a:t>Functions</a:t>
            </a:r>
            <a:r>
              <a:rPr lang="en-US" spc="-110" dirty="0">
                <a:cs typeface="Tahoma"/>
              </a:rPr>
              <a:t>: </a:t>
            </a:r>
            <a:r>
              <a:rPr lang="en-US" spc="-114" dirty="0">
                <a:cs typeface="Tahoma"/>
              </a:rPr>
              <a:t>father </a:t>
            </a:r>
            <a:r>
              <a:rPr lang="en-US" spc="-95" dirty="0">
                <a:cs typeface="Tahoma"/>
              </a:rPr>
              <a:t>of, </a:t>
            </a:r>
            <a:r>
              <a:rPr lang="en-US" spc="-120" dirty="0">
                <a:cs typeface="Tahoma"/>
              </a:rPr>
              <a:t>best </a:t>
            </a:r>
            <a:r>
              <a:rPr lang="en-US" spc="-114" dirty="0">
                <a:cs typeface="Tahoma"/>
              </a:rPr>
              <a:t>friend, </a:t>
            </a:r>
            <a:r>
              <a:rPr lang="en-US" spc="-80" dirty="0">
                <a:cs typeface="Tahoma"/>
              </a:rPr>
              <a:t>third </a:t>
            </a:r>
            <a:r>
              <a:rPr lang="en-US" spc="-110" dirty="0">
                <a:cs typeface="Tahoma"/>
              </a:rPr>
              <a:t>inning </a:t>
            </a:r>
            <a:r>
              <a:rPr lang="en-US" spc="-95" dirty="0">
                <a:cs typeface="Tahoma"/>
              </a:rPr>
              <a:t>of, </a:t>
            </a:r>
            <a:r>
              <a:rPr lang="en-US" spc="-170" dirty="0">
                <a:cs typeface="Tahoma"/>
              </a:rPr>
              <a:t>one more </a:t>
            </a:r>
            <a:r>
              <a:rPr lang="en-US" spc="-110" dirty="0">
                <a:cs typeface="Tahoma"/>
              </a:rPr>
              <a:t>than,</a:t>
            </a:r>
            <a:r>
              <a:rPr lang="en-US" spc="180" dirty="0">
                <a:cs typeface="Tahoma"/>
              </a:rPr>
              <a:t> </a:t>
            </a:r>
            <a:r>
              <a:rPr lang="en-US" spc="-165" dirty="0">
                <a:cs typeface="Tahoma"/>
              </a:rPr>
              <a:t>end </a:t>
            </a:r>
            <a:r>
              <a:rPr lang="en-US" spc="-105" dirty="0">
                <a:cs typeface="Tahoma"/>
              </a:rPr>
              <a:t>of, … </a:t>
            </a:r>
            <a:endParaRPr lang="en-US" dirty="0">
              <a:cs typeface="Bookman Old Sty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87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516094" y="188306"/>
            <a:ext cx="10711069" cy="715963"/>
          </a:xfrm>
        </p:spPr>
        <p:txBody>
          <a:bodyPr/>
          <a:lstStyle/>
          <a:p>
            <a:r>
              <a:rPr lang="en-US">
                <a:latin typeface="Arial"/>
                <a:ea typeface="ＭＳ Ｐゴシック"/>
                <a:cs typeface="Arial"/>
              </a:rPr>
              <a:t>Knowledge Engineering Example cont</a:t>
            </a:r>
            <a:r>
              <a:rPr lang="en-US">
                <a:latin typeface="Arial"/>
                <a:ea typeface="ＭＳ Ｐゴシック"/>
              </a:rPr>
              <a:t>...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D678A-77F5-4588-97CC-ED7DCB42D28F}"/>
              </a:ext>
            </a:extLst>
          </p:cNvPr>
          <p:cNvSpPr txBox="1"/>
          <p:nvPr/>
        </p:nvSpPr>
        <p:spPr>
          <a:xfrm>
            <a:off x="350499" y="1187531"/>
            <a:ext cx="110258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Pose queries to the inference procedure (circuit verification) cont...</a:t>
            </a:r>
            <a:endParaRPr lang="en-US" sz="28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ED6AD-9D4E-4EB2-B88C-2690AC7A8B1E}"/>
              </a:ext>
            </a:extLst>
          </p:cNvPr>
          <p:cNvSpPr txBox="1"/>
          <p:nvPr/>
        </p:nvSpPr>
        <p:spPr>
          <a:xfrm>
            <a:off x="467039" y="2505342"/>
            <a:ext cx="10469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What are the possible sets of values of all the terminals for the adder circuit?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0811A875-458A-4793-85B8-D1429B80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3648489"/>
            <a:ext cx="11385178" cy="8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36D2-DE50-43F1-BBA8-622E3BDE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Logics in General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19185BC2-C99B-474C-8124-157E89872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41904"/>
              </p:ext>
            </p:extLst>
          </p:nvPr>
        </p:nvGraphicFramePr>
        <p:xfrm>
          <a:off x="413963" y="1714498"/>
          <a:ext cx="11364073" cy="3203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0335">
                <a:tc>
                  <a:txBody>
                    <a:bodyPr/>
                    <a:lstStyle/>
                    <a:p>
                      <a:pPr marL="31750">
                        <a:lnSpc>
                          <a:spcPts val="1975"/>
                        </a:lnSpc>
                      </a:pPr>
                      <a:r>
                        <a:rPr sz="2400" spc="-140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975"/>
                        </a:lnSpc>
                      </a:pPr>
                      <a:r>
                        <a:rPr lang="en-US" sz="2400" spc="-8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What exists in the world</a:t>
                      </a:r>
                      <a:endParaRPr lang="en-US" sz="2400" spc="-114" dirty="0">
                        <a:solidFill>
                          <a:srgbClr val="004B00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975"/>
                        </a:lnSpc>
                      </a:pPr>
                      <a:r>
                        <a:rPr lang="en-US" sz="2400" spc="-95" dirty="0">
                          <a:solidFill>
                            <a:srgbClr val="004B00"/>
                          </a:solidFill>
                          <a:latin typeface="Tahoma"/>
                          <a:cs typeface="Tahoma"/>
                        </a:rPr>
                        <a:t>What an agent believes about facts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38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spc="-75" dirty="0">
                          <a:latin typeface="Tahoma"/>
                          <a:cs typeface="Tahoma"/>
                        </a:rPr>
                        <a:t>Propositional</a:t>
                      </a:r>
                      <a:r>
                        <a:rPr sz="24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acts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rue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false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/</a:t>
                      </a:r>
                      <a:r>
                        <a:rPr lang="en-US" sz="24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unknown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87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First-order</a:t>
                      </a:r>
                      <a:r>
                        <a:rPr sz="24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facts, </a:t>
                      </a:r>
                      <a:r>
                        <a:rPr sz="2400" spc="-110" dirty="0">
                          <a:latin typeface="Tahoma"/>
                          <a:cs typeface="Tahoma"/>
                        </a:rPr>
                        <a:t>objects,</a:t>
                      </a:r>
                      <a:r>
                        <a:rPr sz="2400" spc="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relations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290"/>
                        </a:lnSpc>
                      </a:pPr>
                      <a:r>
                        <a:rPr lang="en-US" sz="2400" spc="-100" dirty="0">
                          <a:latin typeface="Tahoma"/>
                          <a:cs typeface="Tahoma"/>
                        </a:rPr>
                        <a:t>true / false / unknown</a:t>
                      </a:r>
                      <a:endParaRPr lang="en-US"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875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400" spc="-70" dirty="0">
                          <a:latin typeface="Tahoma"/>
                          <a:cs typeface="Tahoma"/>
                        </a:rPr>
                        <a:t>Probability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30" dirty="0">
                          <a:latin typeface="Tahoma"/>
                          <a:cs typeface="Tahoma"/>
                        </a:rPr>
                        <a:t>theory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8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185"/>
                        </a:lnSpc>
                      </a:pPr>
                      <a:r>
                        <a:rPr sz="2400" spc="-175" dirty="0">
                          <a:latin typeface="Tahoma"/>
                          <a:cs typeface="Tahoma"/>
                        </a:rPr>
                        <a:t>degree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2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belief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998">
                <a:tc>
                  <a:txBody>
                    <a:bodyPr/>
                    <a:lstStyle/>
                    <a:p>
                      <a:pPr marL="31750">
                        <a:lnSpc>
                          <a:spcPts val="2175"/>
                        </a:lnSpc>
                      </a:pPr>
                      <a:r>
                        <a:rPr sz="2400" spc="-90" dirty="0">
                          <a:latin typeface="Tahoma"/>
                          <a:cs typeface="Tahoma"/>
                        </a:rPr>
                        <a:t>Fuzzy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95" dirty="0">
                          <a:latin typeface="Tahoma"/>
                          <a:cs typeface="Tahoma"/>
                        </a:rPr>
                        <a:t>logic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175"/>
                        </a:lnSpc>
                      </a:pPr>
                      <a:r>
                        <a:rPr sz="2400" spc="-100" dirty="0">
                          <a:latin typeface="Tahoma"/>
                          <a:cs typeface="Tahoma"/>
                        </a:rPr>
                        <a:t>facts </a:t>
                      </a:r>
                      <a:r>
                        <a:rPr sz="2400" spc="15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2400" spc="-175" dirty="0">
                          <a:latin typeface="Tahoma"/>
                          <a:cs typeface="Tahoma"/>
                        </a:rPr>
                        <a:t>degree </a:t>
                      </a:r>
                      <a:r>
                        <a:rPr sz="2400" spc="-105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spc="-1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80" dirty="0">
                          <a:latin typeface="Tahoma"/>
                          <a:cs typeface="Tahoma"/>
                        </a:rPr>
                        <a:t>truth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75"/>
                        </a:lnSpc>
                      </a:pPr>
                      <a:r>
                        <a:rPr sz="2400" spc="-155" dirty="0">
                          <a:latin typeface="Tahoma"/>
                          <a:cs typeface="Tahoma"/>
                        </a:rPr>
                        <a:t>known </a:t>
                      </a:r>
                      <a:r>
                        <a:rPr sz="2400" spc="-100" dirty="0">
                          <a:latin typeface="Tahoma"/>
                          <a:cs typeface="Tahoma"/>
                        </a:rPr>
                        <a:t>interval</a:t>
                      </a:r>
                      <a:r>
                        <a:rPr sz="2400" spc="1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140" dirty="0">
                          <a:latin typeface="Tahoma"/>
                          <a:cs typeface="Tahoma"/>
                        </a:rPr>
                        <a:t>value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0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85C4-A22D-4112-9397-8F1B3C8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6FDD-BD1B-4624-827E-8D9EDC3C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C9627D9-C778-485A-92C0-2AB094E8060D}"/>
              </a:ext>
            </a:extLst>
          </p:cNvPr>
          <p:cNvSpPr txBox="1"/>
          <p:nvPr/>
        </p:nvSpPr>
        <p:spPr>
          <a:xfrm>
            <a:off x="643163" y="1864179"/>
            <a:ext cx="2590603" cy="44473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85"/>
              </a:spcBef>
            </a:pPr>
            <a:r>
              <a:rPr sz="2800" spc="-110" dirty="0">
                <a:latin typeface="Tahoma"/>
                <a:cs typeface="Tahoma"/>
              </a:rPr>
              <a:t>Constants  </a:t>
            </a:r>
            <a:r>
              <a:rPr sz="2800" spc="-100" dirty="0">
                <a:latin typeface="Tahoma"/>
                <a:cs typeface="Tahoma"/>
              </a:rPr>
              <a:t>Predicates  Functions  </a:t>
            </a:r>
            <a:r>
              <a:rPr sz="2800" spc="-110" dirty="0">
                <a:latin typeface="Tahoma"/>
                <a:cs typeface="Tahoma"/>
              </a:rPr>
              <a:t>Variables  </a:t>
            </a:r>
            <a:r>
              <a:rPr sz="2800" spc="-114" dirty="0">
                <a:latin typeface="Tahoma"/>
                <a:cs typeface="Tahoma"/>
              </a:rPr>
              <a:t>Connectives  </a:t>
            </a:r>
            <a:r>
              <a:rPr sz="2800" spc="-80" dirty="0">
                <a:latin typeface="Tahoma"/>
                <a:cs typeface="Tahoma"/>
              </a:rPr>
              <a:t>Equality  </a:t>
            </a:r>
            <a:r>
              <a:rPr sz="2800" spc="-95" dirty="0">
                <a:latin typeface="Tahoma"/>
                <a:cs typeface="Tahoma"/>
              </a:rPr>
              <a:t>Quantifiers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068B846-B4F1-4255-A27E-115518D67C11}"/>
              </a:ext>
            </a:extLst>
          </p:cNvPr>
          <p:cNvSpPr txBox="1"/>
          <p:nvPr/>
        </p:nvSpPr>
        <p:spPr>
          <a:xfrm>
            <a:off x="3324830" y="1855491"/>
            <a:ext cx="5799600" cy="44852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14"/>
              </a:spcBef>
            </a:pPr>
            <a:r>
              <a:rPr sz="280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sz="2800" b="0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ohn,</a:t>
            </a:r>
            <a:r>
              <a:rPr sz="2800" b="0" i="1" spc="3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spc="-125" dirty="0">
                <a:solidFill>
                  <a:srgbClr val="990099"/>
                </a:solidFill>
                <a:latin typeface="Century Gothic"/>
                <a:cs typeface="Century Gothic"/>
              </a:rPr>
              <a:t>2</a:t>
            </a:r>
            <a:r>
              <a:rPr sz="280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800" b="0" i="1" spc="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CMU</a:t>
            </a:r>
            <a:r>
              <a:rPr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8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80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80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800" dirty="0"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25"/>
              </a:spcBef>
            </a:pPr>
            <a:r>
              <a:rPr sz="280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Brother, </a:t>
            </a:r>
            <a:r>
              <a:rPr sz="280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&gt;,</a:t>
            </a:r>
            <a:r>
              <a:rPr sz="280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</a:t>
            </a:r>
            <a:endParaRPr sz="2800" dirty="0">
              <a:latin typeface="Bookman Old Style"/>
              <a:cs typeface="Bookman Old Style"/>
            </a:endParaRPr>
          </a:p>
          <a:p>
            <a:pPr marL="12700" marR="312420">
              <a:lnSpc>
                <a:spcPct val="150000"/>
              </a:lnSpc>
              <a:spcBef>
                <a:spcPts val="10"/>
              </a:spcBef>
            </a:pPr>
            <a:r>
              <a:rPr sz="28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Sqrt, </a:t>
            </a:r>
            <a:r>
              <a:rPr sz="28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LeftLegOf,</a:t>
            </a:r>
            <a:r>
              <a:rPr sz="280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 .  </a:t>
            </a:r>
            <a:endParaRPr lang="en-US" sz="2800" b="0" i="1" spc="-5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12700" marR="312420">
              <a:lnSpc>
                <a:spcPct val="150000"/>
              </a:lnSpc>
              <a:spcBef>
                <a:spcPts val="10"/>
              </a:spcBef>
            </a:pPr>
            <a:r>
              <a:rPr sz="280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x, </a:t>
            </a:r>
            <a:r>
              <a:rPr sz="2800" b="0" i="1" spc="-120" dirty="0">
                <a:solidFill>
                  <a:srgbClr val="990099"/>
                </a:solidFill>
                <a:latin typeface="Bookman Old Style"/>
                <a:cs typeface="Bookman Old Style"/>
              </a:rPr>
              <a:t>y, </a:t>
            </a:r>
            <a:r>
              <a:rPr sz="280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 </a:t>
            </a:r>
            <a:r>
              <a:rPr sz="280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 .</a:t>
            </a:r>
            <a:r>
              <a:rPr sz="2800" b="0" i="1" spc="-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80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endParaRPr sz="2800" dirty="0">
              <a:latin typeface="Bookman Old Style"/>
              <a:cs typeface="Bookman Old Style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  <a:tabLst>
                <a:tab pos="327660" algn="l"/>
                <a:tab pos="643255" algn="l"/>
                <a:tab pos="1029969" algn="l"/>
                <a:tab pos="1651635" algn="l"/>
              </a:tabLst>
            </a:pPr>
            <a:r>
              <a:rPr sz="280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	∨	¬	</a:t>
            </a:r>
            <a:r>
              <a:rPr sz="280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800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ct val="150000"/>
              </a:lnSpc>
              <a:spcBef>
                <a:spcPts val="25"/>
              </a:spcBef>
            </a:pPr>
            <a:r>
              <a:rPr sz="2800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2800" spc="-670" dirty="0">
                <a:solidFill>
                  <a:srgbClr val="990099"/>
                </a:solidFill>
                <a:latin typeface="Lucida Sans Unicode"/>
                <a:cs typeface="Lucida Sans Unicode"/>
              </a:rPr>
              <a:t>∀</a:t>
            </a:r>
            <a:r>
              <a:rPr sz="2800" spc="-2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800" spc="-215" dirty="0">
                <a:solidFill>
                  <a:srgbClr val="990099"/>
                </a:solidFill>
                <a:latin typeface="Lucida Sans Unicode"/>
                <a:cs typeface="Lucida Sans Unicode"/>
              </a:rPr>
              <a:t>∃</a:t>
            </a:r>
            <a:endParaRPr sz="28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66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2E-DF3B-41D4-B3F3-98433232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0C7E-A485-4AD7-A7A5-FAFBEEBE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1139158" cy="203953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55470" algn="l"/>
                <a:tab pos="2197735" algn="l"/>
              </a:tabLst>
            </a:pPr>
            <a:r>
              <a:rPr lang="en-US" spc="-70" dirty="0">
                <a:latin typeface="Tahoma"/>
                <a:cs typeface="Tahoma"/>
              </a:rPr>
              <a:t>Atomic</a:t>
            </a:r>
            <a:r>
              <a:rPr lang="en-US" spc="30" dirty="0">
                <a:latin typeface="Tahoma"/>
                <a:cs typeface="Tahoma"/>
              </a:rPr>
              <a:t> </a:t>
            </a:r>
            <a:r>
              <a:rPr lang="en-US" spc="-150" dirty="0">
                <a:latin typeface="Tahoma"/>
                <a:cs typeface="Tahoma"/>
              </a:rPr>
              <a:t>sentence </a:t>
            </a:r>
            <a:r>
              <a:rPr lang="en-US" spc="15" dirty="0">
                <a:latin typeface="Tahoma"/>
                <a:cs typeface="Tahoma"/>
              </a:rPr>
              <a:t>=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predicate</a:t>
            </a:r>
            <a:r>
              <a:rPr lang="en-US" spc="-5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8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i="1" spc="15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2199640">
              <a:lnSpc>
                <a:spcPct val="100000"/>
              </a:lnSpc>
              <a:spcBef>
                <a:spcPts val="35"/>
              </a:spcBef>
            </a:pPr>
            <a:r>
              <a:rPr lang="en-US" spc="-135" dirty="0">
                <a:latin typeface="Tahoma"/>
                <a:cs typeface="Tahoma"/>
              </a:rPr>
              <a:t>   or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245" dirty="0">
                <a:solidFill>
                  <a:srgbClr val="990099"/>
                </a:solidFill>
                <a:latin typeface="Century Gothic"/>
                <a:cs typeface="Century Gothic"/>
              </a:rPr>
              <a:t>=</a:t>
            </a:r>
            <a:r>
              <a:rPr lang="en-US" spc="80" dirty="0">
                <a:solidFill>
                  <a:srgbClr val="990099"/>
                </a:solidFill>
                <a:latin typeface="Century Gothic"/>
                <a:cs typeface="Century Gothic"/>
              </a:rPr>
              <a:t> </a:t>
            </a:r>
            <a:r>
              <a:rPr lang="en-US" i="1" spc="-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-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endParaRPr lang="en-US" baseline="-11904" dirty="0">
              <a:latin typeface="Tw Cen MT Condensed Extra Bold"/>
              <a:cs typeface="Tw Cen MT Condensed Extra Bold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tabLst>
                <a:tab pos="1856105" algn="l"/>
                <a:tab pos="2198370" algn="l"/>
              </a:tabLst>
            </a:pPr>
            <a:r>
              <a:rPr lang="en-US" spc="-130" dirty="0">
                <a:latin typeface="Tahoma"/>
                <a:cs typeface="Tahoma"/>
              </a:rPr>
              <a:t>     Term </a:t>
            </a:r>
            <a:r>
              <a:rPr lang="en-US" spc="15" dirty="0">
                <a:latin typeface="Tahoma"/>
                <a:cs typeface="Tahoma"/>
              </a:rPr>
              <a:t>= 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function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spc="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lang="en-US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10" dirty="0" err="1">
                <a:solidFill>
                  <a:srgbClr val="990099"/>
                </a:solidFill>
                <a:latin typeface="Bookman Old Style"/>
                <a:cs typeface="Bookman Old Style"/>
              </a:rPr>
              <a:t>term</a:t>
            </a:r>
            <a:r>
              <a:rPr lang="en-US" i="1" spc="15" baseline="-11904" dirty="0" err="1">
                <a:solidFill>
                  <a:srgbClr val="990099"/>
                </a:solidFill>
                <a:latin typeface="Arial"/>
                <a:cs typeface="Arial"/>
              </a:rPr>
              <a:t>n</a:t>
            </a:r>
            <a:r>
              <a:rPr lang="en-US" spc="10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2199640">
              <a:lnSpc>
                <a:spcPct val="100000"/>
              </a:lnSpc>
              <a:spcBef>
                <a:spcPts val="20"/>
              </a:spcBef>
            </a:pPr>
            <a:r>
              <a:rPr lang="en-US" spc="-135" dirty="0">
                <a:latin typeface="Tahoma"/>
                <a:cs typeface="Tahoma"/>
              </a:rPr>
              <a:t>  or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constant</a:t>
            </a:r>
          </a:p>
          <a:p>
            <a:pPr marL="2199640">
              <a:lnSpc>
                <a:spcPct val="100000"/>
              </a:lnSpc>
              <a:spcBef>
                <a:spcPts val="20"/>
              </a:spcBef>
            </a:pPr>
            <a:r>
              <a:rPr lang="en-US" i="1" spc="-85" dirty="0">
                <a:solidFill>
                  <a:srgbClr val="990099"/>
                </a:solidFill>
                <a:latin typeface="Bookman Old Style"/>
                <a:cs typeface="Tahoma"/>
              </a:rPr>
              <a:t>  </a:t>
            </a:r>
            <a:r>
              <a:rPr lang="en-US" spc="-135" dirty="0">
                <a:latin typeface="Tahoma"/>
                <a:cs typeface="Tahoma"/>
              </a:rPr>
              <a:t>or</a:t>
            </a:r>
            <a:r>
              <a:rPr lang="en-US" spc="204" dirty="0">
                <a:latin typeface="Tahoma"/>
                <a:cs typeface="Tahoma"/>
              </a:rPr>
              <a:t> </a:t>
            </a:r>
            <a:r>
              <a:rPr lang="en-US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variable</a:t>
            </a:r>
            <a:endParaRPr lang="en-US" dirty="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spc="-80" dirty="0">
                <a:latin typeface="Tahoma"/>
                <a:cs typeface="Tahoma"/>
              </a:rPr>
              <a:t>Examples</a:t>
            </a: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Brother</a:t>
            </a:r>
            <a:r>
              <a:rPr lang="en-US" spc="2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2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50" dirty="0" err="1">
                <a:solidFill>
                  <a:srgbClr val="990099"/>
                </a:solidFill>
                <a:latin typeface="Bookman Old Style"/>
                <a:cs typeface="Bookman Old Style"/>
              </a:rPr>
              <a:t>RichardT</a:t>
            </a:r>
            <a:r>
              <a:rPr lang="en-US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45" dirty="0" err="1">
                <a:solidFill>
                  <a:srgbClr val="990099"/>
                </a:solidFill>
                <a:latin typeface="Bookman Old Style"/>
                <a:cs typeface="Bookman Old Style"/>
              </a:rPr>
              <a:t>heLionheart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639445" algn="l"/>
              </a:tabLst>
            </a:pPr>
            <a:r>
              <a:rPr lang="en-US" i="1" spc="340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US" i="1" spc="-3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))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Length</a:t>
            </a:r>
            <a:r>
              <a:rPr lang="en-US" spc="3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30" dirty="0" err="1">
                <a:solidFill>
                  <a:srgbClr val="990099"/>
                </a:solidFill>
                <a:latin typeface="Bookman Old Style"/>
                <a:cs typeface="Bookman Old Style"/>
              </a:rPr>
              <a:t>LeftLegOf</a:t>
            </a:r>
            <a:r>
              <a:rPr lang="en-US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40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6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65" dirty="0">
                <a:solidFill>
                  <a:srgbClr val="990099"/>
                </a:solidFill>
                <a:latin typeface="Century Gothic"/>
                <a:cs typeface="Century Gothic"/>
              </a:rPr>
              <a:t>)))</a:t>
            </a:r>
            <a:endParaRPr lang="en-US" dirty="0">
              <a:latin typeface="Century Gothic"/>
              <a:cs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02E-DF3B-41D4-B3F3-98433232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</p:spPr>
        <p:txBody>
          <a:bodyPr/>
          <a:lstStyle/>
          <a:p>
            <a:r>
              <a:rPr lang="en-US" dirty="0"/>
              <a:t>Syntax of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0C7E-A485-4AD7-A7A5-FAFBEEBE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-125" dirty="0">
                <a:latin typeface="Tahoma"/>
                <a:cs typeface="Tahoma"/>
              </a:rPr>
              <a:t>Complex </a:t>
            </a:r>
            <a:r>
              <a:rPr lang="en-US" spc="-150" dirty="0">
                <a:latin typeface="Tahoma"/>
                <a:cs typeface="Tahoma"/>
              </a:rPr>
              <a:t>sentences </a:t>
            </a:r>
            <a:r>
              <a:rPr lang="en-US" spc="-165" dirty="0">
                <a:latin typeface="Tahoma"/>
                <a:cs typeface="Tahoma"/>
              </a:rPr>
              <a:t>are </a:t>
            </a:r>
            <a:r>
              <a:rPr lang="en-US" spc="-175" dirty="0">
                <a:latin typeface="Tahoma"/>
                <a:cs typeface="Tahoma"/>
              </a:rPr>
              <a:t>made </a:t>
            </a:r>
            <a:r>
              <a:rPr lang="en-US" spc="-125" dirty="0">
                <a:latin typeface="Tahoma"/>
                <a:cs typeface="Tahoma"/>
              </a:rPr>
              <a:t>from </a:t>
            </a:r>
            <a:r>
              <a:rPr lang="en-US" spc="-95" dirty="0">
                <a:latin typeface="Tahoma"/>
                <a:cs typeface="Tahoma"/>
              </a:rPr>
              <a:t>atomic </a:t>
            </a:r>
            <a:r>
              <a:rPr lang="en-US" spc="-150" dirty="0">
                <a:latin typeface="Tahoma"/>
                <a:cs typeface="Tahoma"/>
              </a:rPr>
              <a:t>sentences </a:t>
            </a:r>
            <a:r>
              <a:rPr lang="en-US" spc="-130" dirty="0">
                <a:latin typeface="Tahoma"/>
                <a:cs typeface="Tahoma"/>
              </a:rPr>
              <a:t>using</a:t>
            </a:r>
            <a:r>
              <a:rPr lang="en-US" spc="90" dirty="0">
                <a:latin typeface="Tahoma"/>
                <a:cs typeface="Tahoma"/>
              </a:rPr>
              <a:t> </a:t>
            </a:r>
            <a:r>
              <a:rPr lang="en-US" spc="-120" dirty="0">
                <a:latin typeface="Tahoma"/>
                <a:cs typeface="Tahoma"/>
              </a:rPr>
              <a:t>connectives</a:t>
            </a:r>
            <a:endParaRPr lang="en-US" dirty="0">
              <a:latin typeface="Tahoma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  <a:tabLst>
                <a:tab pos="1023619" algn="l"/>
                <a:tab pos="2185035" algn="l"/>
                <a:tab pos="3345179" algn="l"/>
                <a:tab pos="3730625" algn="l"/>
                <a:tab pos="4123690" algn="l"/>
                <a:tab pos="4739640" algn="l"/>
                <a:tab pos="5139055" algn="l"/>
                <a:tab pos="5547360" algn="l"/>
              </a:tabLst>
            </a:pPr>
            <a:r>
              <a:rPr lang="en-US" spc="-125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S,	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pc="24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</a:t>
            </a:r>
            <a:r>
              <a:rPr lang="en-US" spc="232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</a:t>
            </a:r>
            <a:r>
              <a:rPr lang="en-US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0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r>
              <a:rPr lang="en-US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,   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1 </a:t>
            </a:r>
            <a:r>
              <a:rPr lang="en-US" spc="-405" dirty="0">
                <a:solidFill>
                  <a:srgbClr val="990099"/>
                </a:solidFill>
                <a:latin typeface="Lucida Sans Unicode"/>
                <a:cs typeface="Lucida Sans Unicode"/>
              </a:rPr>
              <a:t>⇔ </a:t>
            </a:r>
            <a:r>
              <a:rPr lang="en-US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lang="en-US" spc="-37" baseline="-11904" dirty="0">
                <a:solidFill>
                  <a:srgbClr val="990099"/>
                </a:solidFill>
                <a:latin typeface="Tw Cen MT Condensed Extra Bold"/>
                <a:cs typeface="Tw Cen MT Condensed Extra Bold"/>
              </a:rPr>
              <a:t>2</a:t>
            </a:r>
            <a:endParaRPr lang="en-US" baseline="-11904" dirty="0">
              <a:latin typeface="Tw Cen MT Condensed Extra Bold"/>
              <a:cs typeface="Tw Cen MT Condensed Extra Bold"/>
            </a:endParaRP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endParaRPr lang="en-US" spc="-80" dirty="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r>
              <a:rPr lang="en-US" spc="-80" dirty="0">
                <a:latin typeface="Tahoma"/>
                <a:cs typeface="Tahoma"/>
              </a:rPr>
              <a:t>Examples</a:t>
            </a:r>
          </a:p>
          <a:p>
            <a:pPr marL="88900">
              <a:lnSpc>
                <a:spcPct val="100000"/>
              </a:lnSpc>
              <a:spcBef>
                <a:spcPts val="1310"/>
              </a:spcBef>
              <a:tabLst>
                <a:tab pos="647700" algn="l"/>
                <a:tab pos="4039235" algn="l"/>
                <a:tab pos="4432300" algn="l"/>
              </a:tabLst>
            </a:pPr>
            <a:r>
              <a:rPr lang="en-US" spc="-80" dirty="0">
                <a:latin typeface="Tahoma"/>
                <a:cs typeface="Tahoma"/>
              </a:rPr>
              <a:t>	</a:t>
            </a:r>
            <a:r>
              <a:rPr lang="en-US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5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9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2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Richard</a:t>
            </a:r>
            <a:r>
              <a:rPr lang="en-US" spc="-45" dirty="0">
                <a:solidFill>
                  <a:srgbClr val="990099"/>
                </a:solidFill>
                <a:latin typeface="Century Gothic"/>
                <a:cs typeface="Century Gothic"/>
              </a:rPr>
              <a:t>) </a:t>
            </a:r>
            <a:r>
              <a:rPr lang="en-US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 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Sibling</a:t>
            </a:r>
            <a:r>
              <a:rPr lang="en-US" spc="-40" dirty="0">
                <a:solidFill>
                  <a:srgbClr val="990099"/>
                </a:solidFill>
                <a:latin typeface="Century Gothic"/>
                <a:cs typeface="Century Gothic"/>
              </a:rPr>
              <a:t>(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Richard,</a:t>
            </a:r>
            <a:r>
              <a:rPr lang="en-US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55" dirty="0" err="1">
                <a:solidFill>
                  <a:srgbClr val="990099"/>
                </a:solidFill>
                <a:latin typeface="Bookman Old Style"/>
                <a:cs typeface="Bookman Old Style"/>
              </a:rPr>
              <a:t>KingJ</a:t>
            </a:r>
            <a:r>
              <a:rPr lang="en-US" i="1" spc="-43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i="1" spc="-85" dirty="0" err="1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lang="en-US" spc="-85" dirty="0">
                <a:solidFill>
                  <a:srgbClr val="990099"/>
                </a:solidFill>
                <a:latin typeface="Century Gothic"/>
                <a:cs typeface="Century Gothic"/>
              </a:rPr>
              <a:t>)</a:t>
            </a:r>
            <a:endParaRPr lang="en-US" dirty="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endParaRPr lang="en-US" i="1" spc="1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pc="-110" dirty="0">
                <a:solidFill>
                  <a:srgbClr val="990099"/>
                </a:solidFill>
                <a:latin typeface="Century Gothic"/>
                <a:cs typeface="Century Gothic"/>
              </a:rPr>
              <a:t>2)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≤</a:t>
            </a:r>
            <a:r>
              <a:rPr lang="en-US" spc="-7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5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2)</a:t>
            </a:r>
            <a:endParaRPr lang="en-US" dirty="0">
              <a:latin typeface="Century Gothic"/>
              <a:cs typeface="Century Gothic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endParaRPr lang="en-US" i="1" spc="15" dirty="0">
              <a:solidFill>
                <a:srgbClr val="990099"/>
              </a:solidFill>
              <a:latin typeface="Bookman Old Style"/>
              <a:cs typeface="Bookman Old Style"/>
            </a:endParaRPr>
          </a:p>
          <a:p>
            <a:pPr marL="647700">
              <a:lnSpc>
                <a:spcPct val="100000"/>
              </a:lnSpc>
              <a:spcBef>
                <a:spcPts val="35"/>
              </a:spcBef>
            </a:pP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15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 </a:t>
            </a:r>
            <a:r>
              <a:rPr lang="en-US" spc="-110" dirty="0">
                <a:solidFill>
                  <a:srgbClr val="990099"/>
                </a:solidFill>
                <a:latin typeface="Century Gothic"/>
                <a:cs typeface="Century Gothic"/>
              </a:rPr>
              <a:t>2) </a:t>
            </a:r>
            <a:r>
              <a:rPr lang="en-US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&gt;</a:t>
            </a:r>
            <a:r>
              <a:rPr lang="en-US" spc="-40" dirty="0">
                <a:solidFill>
                  <a:srgbClr val="990099"/>
                </a:solidFill>
                <a:latin typeface="Century Gothic"/>
                <a:cs typeface="Century Gothic"/>
              </a:rPr>
              <a:t>(1</a:t>
            </a:r>
            <a:r>
              <a:rPr lang="en-US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lang="en-US" i="1" spc="-5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lang="en-US" spc="-114" dirty="0">
                <a:solidFill>
                  <a:srgbClr val="990099"/>
                </a:solidFill>
                <a:latin typeface="Century Gothic"/>
                <a:cs typeface="Century Gothic"/>
              </a:rPr>
              <a:t>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68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9347</TotalTime>
  <Words>2028</Words>
  <Application>Microsoft Office PowerPoint</Application>
  <PresentationFormat>Widescreen</PresentationFormat>
  <Paragraphs>439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Office Theme</vt:lpstr>
      <vt:lpstr>Default Design</vt:lpstr>
      <vt:lpstr>TFIP-AI - Machine Learning </vt:lpstr>
      <vt:lpstr>Outline</vt:lpstr>
      <vt:lpstr>Pros and Cons of Propositional Logic</vt:lpstr>
      <vt:lpstr>Pros and Cons of Propositional Logic</vt:lpstr>
      <vt:lpstr>First-Order Logic (First-Order Predicate Calculus)</vt:lpstr>
      <vt:lpstr>Logics in General</vt:lpstr>
      <vt:lpstr>Syntax of FOL</vt:lpstr>
      <vt:lpstr>Syntax of FOL</vt:lpstr>
      <vt:lpstr>Syntax of FOL</vt:lpstr>
      <vt:lpstr>Models for FOL</vt:lpstr>
      <vt:lpstr>Models for FOL</vt:lpstr>
      <vt:lpstr>Model for FOL</vt:lpstr>
      <vt:lpstr>Model for FOL</vt:lpstr>
      <vt:lpstr>Truth in First-Order Logic</vt:lpstr>
      <vt:lpstr>Models for FOL</vt:lpstr>
      <vt:lpstr>Universal Quantification</vt:lpstr>
      <vt:lpstr>Universal Quantification</vt:lpstr>
      <vt:lpstr>Existential Quantification</vt:lpstr>
      <vt:lpstr>Existential Quantification</vt:lpstr>
      <vt:lpstr>Properties of Quantifiers</vt:lpstr>
      <vt:lpstr>Fun with Sentences</vt:lpstr>
      <vt:lpstr>Equality</vt:lpstr>
      <vt:lpstr>What is the answer for this?</vt:lpstr>
      <vt:lpstr>Interacting with FOL KBs</vt:lpstr>
      <vt:lpstr>Knowledge Base for Wumpus World</vt:lpstr>
      <vt:lpstr>Deducing Hidden Properties</vt:lpstr>
      <vt:lpstr>Keeping Track of Change</vt:lpstr>
      <vt:lpstr>Describing Actions</vt:lpstr>
      <vt:lpstr>Describing Actions</vt:lpstr>
      <vt:lpstr>Making Plans</vt:lpstr>
      <vt:lpstr>Outline</vt:lpstr>
      <vt:lpstr>Inference in First-Order Logic</vt:lpstr>
      <vt:lpstr>Universal Instantiation</vt:lpstr>
      <vt:lpstr>Existential Instantiation</vt:lpstr>
      <vt:lpstr>First Order Logic</vt:lpstr>
      <vt:lpstr>Reduction to Propositional Inference</vt:lpstr>
      <vt:lpstr>Reduction to Propositional Inference</vt:lpstr>
      <vt:lpstr>Problems with Propositionalization</vt:lpstr>
      <vt:lpstr>Unification</vt:lpstr>
      <vt:lpstr>Generalized Modus Ponens (GMP)</vt:lpstr>
      <vt:lpstr>FOL Forward Chaining</vt:lpstr>
      <vt:lpstr>Knowledge Engineering Introduction</vt:lpstr>
      <vt:lpstr>Knowledge Engineering Example</vt:lpstr>
      <vt:lpstr>Knowledge Engineering Example cont...</vt:lpstr>
      <vt:lpstr>Knowledge Engineering Example cont...</vt:lpstr>
      <vt:lpstr>Knowledge Engineering Example cont...</vt:lpstr>
      <vt:lpstr>Knowledge Engineering Example cont...</vt:lpstr>
      <vt:lpstr>Knowledge Engineering Example cont...</vt:lpstr>
      <vt:lpstr>Knowledge Engineering Example cont...</vt:lpstr>
      <vt:lpstr>Knowledge Engineering Example cont...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Pat Virtue</dc:creator>
  <cp:lastModifiedBy>Pat Virtue</cp:lastModifiedBy>
  <cp:revision>906</cp:revision>
  <cp:lastPrinted>2018-11-27T13:42:27Z</cp:lastPrinted>
  <dcterms:created xsi:type="dcterms:W3CDTF">2018-10-11T11:39:27Z</dcterms:created>
  <dcterms:modified xsi:type="dcterms:W3CDTF">2020-09-24T03:40:18Z</dcterms:modified>
</cp:coreProperties>
</file>