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38"/>
  </p:notesMasterIdLst>
  <p:handoutMasterIdLst>
    <p:handoutMasterId r:id="rId39"/>
  </p:handoutMasterIdLst>
  <p:sldIdLst>
    <p:sldId id="256" r:id="rId3"/>
    <p:sldId id="257" r:id="rId4"/>
    <p:sldId id="298" r:id="rId5"/>
    <p:sldId id="299" r:id="rId6"/>
    <p:sldId id="316" r:id="rId7"/>
    <p:sldId id="300" r:id="rId8"/>
    <p:sldId id="317" r:id="rId9"/>
    <p:sldId id="302" r:id="rId10"/>
    <p:sldId id="315" r:id="rId11"/>
    <p:sldId id="303" r:id="rId12"/>
    <p:sldId id="330" r:id="rId13"/>
    <p:sldId id="325" r:id="rId14"/>
    <p:sldId id="326" r:id="rId15"/>
    <p:sldId id="329" r:id="rId16"/>
    <p:sldId id="327" r:id="rId17"/>
    <p:sldId id="304" r:id="rId18"/>
    <p:sldId id="271" r:id="rId19"/>
    <p:sldId id="311" r:id="rId20"/>
    <p:sldId id="272" r:id="rId21"/>
    <p:sldId id="273" r:id="rId22"/>
    <p:sldId id="318" r:id="rId23"/>
    <p:sldId id="319" r:id="rId24"/>
    <p:sldId id="320" r:id="rId25"/>
    <p:sldId id="312" r:id="rId26"/>
    <p:sldId id="313" r:id="rId27"/>
    <p:sldId id="275" r:id="rId28"/>
    <p:sldId id="274" r:id="rId29"/>
    <p:sldId id="323" r:id="rId30"/>
    <p:sldId id="276" r:id="rId31"/>
    <p:sldId id="321" r:id="rId32"/>
    <p:sldId id="322" r:id="rId33"/>
    <p:sldId id="306" r:id="rId34"/>
    <p:sldId id="324" r:id="rId35"/>
    <p:sldId id="307" r:id="rId36"/>
    <p:sldId id="314" r:id="rId37"/>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8" autoAdjust="0"/>
    <p:restoredTop sz="89550" autoAdjust="0"/>
  </p:normalViewPr>
  <p:slideViewPr>
    <p:cSldViewPr>
      <p:cViewPr varScale="1">
        <p:scale>
          <a:sx n="60" d="100"/>
          <a:sy n="60" d="100"/>
        </p:scale>
        <p:origin x="904" y="4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84AA43A-3F76-4A13-9CD6-36134EB429E3}" type="datetimeFigureOut">
              <a:rPr lang="en-US" altLang="zh-CN"/>
              <a:t>2/14/2021</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850423A-8BCE-448E-A97B-03A88B2B12C1}" type="slidenum">
              <a:rPr lang="zh-CN"/>
              <a:t>‹#›</a:t>
            </a:fld>
            <a:endParaRPr lang="zh-CN"/>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674A4F-2B7A-4ECB-A400-260B2FFC03C1}" type="datetimeFigureOut">
              <a:t>2/14/2021</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01F2A70B-78F2-4DCF-B53B-C990D2FAFB8A}" type="slidenum">
              <a:t>‹#›</a:t>
            </a:fld>
            <a:endParaRPr lang="zh-CN"/>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4BEFA1-ACE7-4310-ACC9-2F588ACC6410}" type="slidenum">
              <a:rPr lang="en-US" altLang="zh-CN"/>
              <a:pPr eaLnBrk="1" hangingPunct="1"/>
              <a:t>4</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2741189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7E5ED-5BAF-4C67-A767-E54CDA890863}" type="slidenum">
              <a:rPr lang="en-US" altLang="zh-CN"/>
              <a:pPr eaLnBrk="1" hangingPunct="1"/>
              <a:t>14</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389452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7E5ED-5BAF-4C67-A767-E54CDA890863}" type="slidenum">
              <a:rPr lang="en-US" altLang="zh-CN"/>
              <a:pPr eaLnBrk="1" hangingPunct="1"/>
              <a:t>15</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138756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4BEFA1-ACE7-4310-ACC9-2F588ACC6410}" type="slidenum">
              <a:rPr lang="en-US" altLang="zh-CN"/>
              <a:pPr eaLnBrk="1" hangingPunct="1"/>
              <a:t>5</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359720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CB7B18-72CD-43AD-8AEB-A60032B820DB}" type="slidenum">
              <a:rPr lang="en-US" altLang="zh-CN"/>
              <a:pPr eaLnBrk="1" hangingPunct="1"/>
              <a:t>6</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70612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CB7B18-72CD-43AD-8AEB-A60032B820DB}" type="slidenum">
              <a:rPr lang="en-US" altLang="zh-CN"/>
              <a:pPr eaLnBrk="1" hangingPunct="1"/>
              <a:t>7</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13399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7BA8F-AF43-40D8-995F-A56934E7C061}" type="slidenum">
              <a:rPr lang="en-US" altLang="zh-CN"/>
              <a:pPr eaLnBrk="1" hangingPunct="1"/>
              <a:t>8</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zh-CN" sz="1000">
                <a:latin typeface="Arial" panose="020B0604020202020204" pitchFamily="34" charset="0"/>
              </a:rPr>
              <a:t>0.99</a:t>
            </a:r>
          </a:p>
          <a:p>
            <a:pPr eaLnBrk="1" hangingPunct="1"/>
            <a:r>
              <a:rPr lang="en-US" altLang="zh-CN" sz="1000">
                <a:latin typeface="Arial" panose="020B0604020202020204" pitchFamily="34" charset="0"/>
              </a:rPr>
              <a:t>0.1</a:t>
            </a:r>
          </a:p>
          <a:p>
            <a:pPr eaLnBrk="1" hangingPunct="1"/>
            <a:endParaRPr lang="en-US" altLang="zh-CN" sz="1000">
              <a:latin typeface="Arial" panose="020B0604020202020204" pitchFamily="34" charset="0"/>
            </a:endParaRPr>
          </a:p>
          <a:p>
            <a:pPr eaLnBrk="1" hangingPunct="1"/>
            <a:r>
              <a:rPr lang="en-US" altLang="zh-CN" sz="1000">
                <a:latin typeface="Arial" panose="020B0604020202020204" pitchFamily="34" charset="0"/>
              </a:rPr>
              <a:t>0.009</a:t>
            </a:r>
          </a:p>
          <a:p>
            <a:pPr eaLnBrk="1" hangingPunct="1"/>
            <a:r>
              <a:rPr lang="en-US" altLang="zh-CN" sz="1000">
                <a:latin typeface="Arial" panose="020B0604020202020204" pitchFamily="34" charset="0"/>
              </a:rPr>
              <a:t>0.001</a:t>
            </a:r>
          </a:p>
          <a:p>
            <a:pPr eaLnBrk="1" hangingPunct="1"/>
            <a:r>
              <a:rPr lang="en-US" altLang="zh-CN" sz="1000">
                <a:latin typeface="Arial" panose="020B0604020202020204" pitchFamily="34" charset="0"/>
              </a:rPr>
              <a:t>0.198</a:t>
            </a:r>
          </a:p>
          <a:p>
            <a:pPr eaLnBrk="1" hangingPunct="1"/>
            <a:r>
              <a:rPr lang="en-US" altLang="zh-CN" sz="1000">
                <a:latin typeface="Arial" panose="020B0604020202020204" pitchFamily="34" charset="0"/>
              </a:rPr>
              <a:t>0.792</a:t>
            </a:r>
            <a:br>
              <a:rPr lang="en-US" altLang="zh-CN" sz="1000">
                <a:latin typeface="Arial" panose="020B0604020202020204" pitchFamily="34" charset="0"/>
              </a:rPr>
            </a:br>
            <a:r>
              <a:rPr lang="en-US" altLang="zh-CN" sz="1000">
                <a:latin typeface="Arial" panose="020B0604020202020204" pitchFamily="34" charset="0"/>
              </a:rPr>
              <a:t>0.009/0.207=0.043</a:t>
            </a:r>
          </a:p>
          <a:p>
            <a:pPr eaLnBrk="1" hangingPunct="1"/>
            <a:r>
              <a:rPr lang="zh-CN" altLang="en-US" sz="1000">
                <a:latin typeface="Arial" panose="020B0604020202020204" pitchFamily="34" charset="0"/>
              </a:rPr>
              <a:t>先验概率很小，因此导致后验概率的值也很小</a:t>
            </a:r>
          </a:p>
        </p:txBody>
      </p:sp>
    </p:spTree>
    <p:extLst>
      <p:ext uri="{BB962C8B-B14F-4D97-AF65-F5344CB8AC3E}">
        <p14:creationId xmlns:p14="http://schemas.microsoft.com/office/powerpoint/2010/main" val="299533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7BA8F-AF43-40D8-995F-A56934E7C061}" type="slidenum">
              <a:rPr lang="en-US" altLang="zh-CN"/>
              <a:pPr eaLnBrk="1" hangingPunct="1"/>
              <a:t>9</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zh-CN" sz="1000" dirty="0">
                <a:latin typeface="Arial" panose="020B0604020202020204" pitchFamily="34" charset="0"/>
              </a:rPr>
              <a:t>0.99</a:t>
            </a:r>
          </a:p>
          <a:p>
            <a:pPr eaLnBrk="1" hangingPunct="1"/>
            <a:r>
              <a:rPr lang="en-US" altLang="zh-CN" sz="1000" dirty="0">
                <a:latin typeface="Arial" panose="020B0604020202020204" pitchFamily="34" charset="0"/>
              </a:rPr>
              <a:t>0.1</a:t>
            </a:r>
          </a:p>
          <a:p>
            <a:pPr eaLnBrk="1" hangingPunct="1"/>
            <a:endParaRPr lang="en-US" altLang="zh-CN" sz="1000">
              <a:latin typeface="Arial" panose="020B0604020202020204" pitchFamily="34" charset="0"/>
            </a:endParaRPr>
          </a:p>
          <a:p>
            <a:pPr eaLnBrk="1" hangingPunct="1"/>
            <a:r>
              <a:rPr lang="en-US" altLang="zh-CN" sz="1000" dirty="0">
                <a:latin typeface="Arial" panose="020B0604020202020204" pitchFamily="34" charset="0"/>
              </a:rPr>
              <a:t>0.009</a:t>
            </a:r>
          </a:p>
          <a:p>
            <a:pPr eaLnBrk="1" hangingPunct="1"/>
            <a:r>
              <a:rPr lang="en-US" altLang="zh-CN" sz="1000" dirty="0">
                <a:latin typeface="Arial" panose="020B0604020202020204" pitchFamily="34" charset="0"/>
              </a:rPr>
              <a:t>0.001</a:t>
            </a:r>
          </a:p>
          <a:p>
            <a:pPr eaLnBrk="1" hangingPunct="1"/>
            <a:r>
              <a:rPr lang="en-US" altLang="zh-CN" sz="1000" dirty="0">
                <a:latin typeface="Arial" panose="020B0604020202020204" pitchFamily="34" charset="0"/>
              </a:rPr>
              <a:t>0.198</a:t>
            </a:r>
          </a:p>
          <a:p>
            <a:pPr eaLnBrk="1" hangingPunct="1"/>
            <a:r>
              <a:rPr lang="en-US" altLang="zh-CN" sz="1000" dirty="0">
                <a:latin typeface="Arial" panose="020B0604020202020204" pitchFamily="34" charset="0"/>
              </a:rPr>
              <a:t>0.792</a:t>
            </a:r>
            <a:br>
              <a:rPr lang="en-US" altLang="zh-CN" sz="1000">
                <a:latin typeface="Arial" panose="020B0604020202020204" pitchFamily="34" charset="0"/>
              </a:rPr>
            </a:br>
            <a:r>
              <a:rPr lang="en-US" altLang="zh-CN" sz="1000" dirty="0">
                <a:latin typeface="Arial" panose="020B0604020202020204" pitchFamily="34" charset="0"/>
              </a:rPr>
              <a:t>0.009/0.207=0.043</a:t>
            </a:r>
          </a:p>
          <a:p>
            <a:pPr eaLnBrk="1" hangingPunct="1"/>
            <a:r>
              <a:rPr lang="zh-CN" altLang="en-US" sz="1000">
                <a:latin typeface="Arial" panose="020B0604020202020204" pitchFamily="34" charset="0"/>
              </a:rPr>
              <a:t>先验概率很小，因此导致后验概率的值也很小</a:t>
            </a:r>
          </a:p>
        </p:txBody>
      </p:sp>
    </p:spTree>
    <p:extLst>
      <p:ext uri="{BB962C8B-B14F-4D97-AF65-F5344CB8AC3E}">
        <p14:creationId xmlns:p14="http://schemas.microsoft.com/office/powerpoint/2010/main" val="46397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7E5ED-5BAF-4C67-A767-E54CDA890863}" type="slidenum">
              <a:rPr lang="en-US" altLang="zh-CN"/>
              <a:pPr eaLnBrk="1" hangingPunct="1"/>
              <a:t>10</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330458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7E5ED-5BAF-4C67-A767-E54CDA890863}" type="slidenum">
              <a:rPr lang="en-US" altLang="zh-CN"/>
              <a:pPr eaLnBrk="1" hangingPunct="1"/>
              <a:t>12</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sz="1200" b="0" i="0" dirty="0">
                <a:solidFill>
                  <a:srgbClr val="000000"/>
                </a:solidFill>
                <a:effectLst/>
                <a:latin typeface="Times" panose="02020603050405020304" pitchFamily="18" charset="0"/>
              </a:rPr>
              <a:t>As taking a product of some numbers less than 1 would approaching 0 as the number of those numbers goes to infinity, it would be not practical to compute, because of computation underflow. Hence, we will instead work in the log space, as logarithm is monotonically increasing, so maximizing a function is equal to maximizing the log of that function.</a:t>
            </a:r>
            <a:endParaRPr lang="en-US" altLang="zh-CN" sz="1000" dirty="0">
              <a:latin typeface="Arial" panose="020B0604020202020204" pitchFamily="34" charset="0"/>
            </a:endParaRPr>
          </a:p>
        </p:txBody>
      </p:sp>
    </p:spTree>
    <p:extLst>
      <p:ext uri="{BB962C8B-B14F-4D97-AF65-F5344CB8AC3E}">
        <p14:creationId xmlns:p14="http://schemas.microsoft.com/office/powerpoint/2010/main" val="186125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7E5ED-5BAF-4C67-A767-E54CDA890863}" type="slidenum">
              <a:rPr lang="en-US" altLang="zh-CN"/>
              <a:pPr eaLnBrk="1" hangingPunct="1"/>
              <a:t>13</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zh-CN" sz="1000" dirty="0">
              <a:latin typeface="Arial" panose="020B0604020202020204" pitchFamily="34" charset="0"/>
            </a:endParaRPr>
          </a:p>
        </p:txBody>
      </p:sp>
    </p:spTree>
    <p:extLst>
      <p:ext uri="{BB962C8B-B14F-4D97-AF65-F5344CB8AC3E}">
        <p14:creationId xmlns:p14="http://schemas.microsoft.com/office/powerpoint/2010/main" val="323217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p>
        </p:txBody>
      </p:sp>
      <p:sp>
        <p:nvSpPr>
          <p:cNvPr id="3" name="副标题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576CD95-3866-479C-85A4-77587F3B69AF}" type="datetimeFigureOut">
              <a:rPr lang="zh-CN" altLang="en-US" smtClean="0"/>
              <a:t>2021/2/14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4CF9A-8A37-4940-B3FF-13B8F2794B1A}" type="slidenum">
              <a:rPr lang="zh-CN" altLang="en-US" smtClean="0"/>
              <a:t>‹#›</a:t>
            </a:fld>
            <a:endParaRPr lang="zh-CN" altLang="en-US"/>
          </a:p>
        </p:txBody>
      </p:sp>
    </p:spTree>
    <p:extLst>
      <p:ext uri="{BB962C8B-B14F-4D97-AF65-F5344CB8AC3E}">
        <p14:creationId xmlns:p14="http://schemas.microsoft.com/office/powerpoint/2010/main" val="404820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40477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628" y="365125"/>
            <a:ext cx="262821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FE8FB1-0A7A-443E-AAF7-31D4FA1AA312}" type="datetimeFigureOut">
              <a:rPr lang="en-US" altLang="zh-CN" smtClean="0"/>
              <a:pPr/>
              <a:t>2/14/2021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44940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p>
            <a:r>
              <a:rPr lang="zh-CN" altLang="en-US"/>
              <a:t>单击此处编辑母版标题样式</a:t>
            </a:r>
          </a:p>
        </p:txBody>
      </p:sp>
      <p:sp>
        <p:nvSpPr>
          <p:cNvPr id="3" name="内容占位符 2"/>
          <p:cNvSpPr>
            <a:spLocks noGrp="1"/>
          </p:cNvSpPr>
          <p:nvPr>
            <p:ph sz="half" idx="1"/>
          </p:nvPr>
        </p:nvSpPr>
        <p:spPr>
          <a:xfrm>
            <a:off x="609441" y="1600201"/>
            <a:ext cx="538339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195986" y="1600201"/>
            <a:ext cx="538339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4D8F0BD-B9AA-48B3-99A1-89EE87D29A6C}" type="slidenum">
              <a:rPr lang="en-US" altLang="zh-CN"/>
              <a:pPr/>
              <a:t>‹#›</a:t>
            </a:fld>
            <a:endParaRPr lang="en-US" altLang="zh-CN"/>
          </a:p>
        </p:txBody>
      </p:sp>
    </p:spTree>
    <p:extLst>
      <p:ext uri="{BB962C8B-B14F-4D97-AF65-F5344CB8AC3E}">
        <p14:creationId xmlns:p14="http://schemas.microsoft.com/office/powerpoint/2010/main" val="356872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71731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p>
        </p:txBody>
      </p:sp>
      <p:sp>
        <p:nvSpPr>
          <p:cNvPr id="3" name="文本占位符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112797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6" name="页脚占位符 5"/>
          <p:cNvSpPr>
            <a:spLocks noGrp="1"/>
          </p:cNvSpPr>
          <p:nvPr>
            <p:ph type="ftr" sz="quarter" idx="11"/>
          </p:nvPr>
        </p:nvSpPr>
        <p:spPr/>
        <p:txBody>
          <a:bodyPr/>
          <a:lstStyle/>
          <a:p>
            <a:endParaRPr lang="zh-CN"/>
          </a:p>
        </p:txBody>
      </p:sp>
      <p:sp>
        <p:nvSpPr>
          <p:cNvPr id="7" name="灯片编号占位符 6"/>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22866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69" y="365126"/>
            <a:ext cx="10512862" cy="1325563"/>
          </a:xfrm>
        </p:spPr>
        <p:txBody>
          <a:bodyPr/>
          <a:lstStyle/>
          <a:p>
            <a:r>
              <a:rPr lang="zh-CN" altLang="en-US"/>
              <a:t>单击此处编辑母版标题样式</a:t>
            </a:r>
          </a:p>
        </p:txBody>
      </p:sp>
      <p:sp>
        <p:nvSpPr>
          <p:cNvPr id="3" name="文本占位符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内容占位符 3"/>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8" name="页脚占位符 7"/>
          <p:cNvSpPr>
            <a:spLocks noGrp="1"/>
          </p:cNvSpPr>
          <p:nvPr>
            <p:ph type="ftr" sz="quarter" idx="11"/>
          </p:nvPr>
        </p:nvSpPr>
        <p:spPr/>
        <p:txBody>
          <a:bodyPr/>
          <a:lstStyle/>
          <a:p>
            <a:endParaRPr lang="zh-CN"/>
          </a:p>
        </p:txBody>
      </p:sp>
      <p:sp>
        <p:nvSpPr>
          <p:cNvPr id="9" name="灯片编号占位符 8"/>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15666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4" name="页脚占位符 3"/>
          <p:cNvSpPr>
            <a:spLocks noGrp="1"/>
          </p:cNvSpPr>
          <p:nvPr>
            <p:ph type="ftr" sz="quarter" idx="11"/>
          </p:nvPr>
        </p:nvSpPr>
        <p:spPr/>
        <p:txBody>
          <a:bodyPr/>
          <a:lstStyle/>
          <a:p>
            <a:endParaRPr lang="zh-CN"/>
          </a:p>
        </p:txBody>
      </p:sp>
      <p:sp>
        <p:nvSpPr>
          <p:cNvPr id="5" name="灯片编号占位符 4"/>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203660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E8FB1-0A7A-443E-AAF7-31D4FA1AA312}" type="datetimeFigureOut">
              <a:rPr lang="zh-CN" altLang="en-US" smtClean="0"/>
              <a:t>2021/2/14</a:t>
            </a:fld>
            <a:endParaRPr lang="zh-CN"/>
          </a:p>
        </p:txBody>
      </p:sp>
      <p:sp>
        <p:nvSpPr>
          <p:cNvPr id="3" name="页脚占位符 2"/>
          <p:cNvSpPr>
            <a:spLocks noGrp="1"/>
          </p:cNvSpPr>
          <p:nvPr>
            <p:ph type="ftr" sz="quarter" idx="11"/>
          </p:nvPr>
        </p:nvSpPr>
        <p:spPr/>
        <p:txBody>
          <a:bodyPr/>
          <a:lstStyle/>
          <a:p>
            <a:endParaRPr lang="zh-CN"/>
          </a:p>
        </p:txBody>
      </p:sp>
      <p:sp>
        <p:nvSpPr>
          <p:cNvPr id="4" name="灯片编号占位符 3"/>
          <p:cNvSpPr>
            <a:spLocks noGrp="1"/>
          </p:cNvSpPr>
          <p:nvPr>
            <p:ph type="sldNum" sz="quarter" idx="12"/>
          </p:nvPr>
        </p:nvSpPr>
        <p:spPr/>
        <p:txBody>
          <a:bodyPr/>
          <a:lstStyle/>
          <a:p>
            <a:fld id="{25BA54BD-C84D-46CE-8B72-31BFB26ABA43}" type="slidenum">
              <a:rPr lang="en-US" altLang="zh-CN" smtClean="0"/>
              <a:t>‹#›</a:t>
            </a:fld>
            <a:endParaRPr lang="zh-CN" altLang="en-US"/>
          </a:p>
        </p:txBody>
      </p:sp>
    </p:spTree>
    <p:extLst>
      <p:ext uri="{BB962C8B-B14F-4D97-AF65-F5344CB8AC3E}">
        <p14:creationId xmlns:p14="http://schemas.microsoft.com/office/powerpoint/2010/main" val="367765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内容占位符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AFE8FB1-0A7A-443E-AAF7-31D4FA1AA312}" type="datetimeFigureOut">
              <a:rPr lang="en-US" altLang="zh-CN" smtClean="0"/>
              <a:pPr/>
              <a:t>2/14/2021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41195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图片占位符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zh-CN" altLang="en-US"/>
          </a:p>
        </p:txBody>
      </p:sp>
      <p:sp>
        <p:nvSpPr>
          <p:cNvPr id="4" name="文本占位符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AFE8FB1-0A7A-443E-AAF7-31D4FA1AA312}" type="datetimeFigureOut">
              <a:rPr lang="en-US" altLang="zh-CN" smtClean="0"/>
              <a:pPr/>
              <a:t>2/14/2021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228836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altLang="zh-CN" smtClean="0"/>
              <a:pPr/>
              <a:t>2/14/2021</a:t>
            </a:fld>
            <a:endParaRPr lang="zh-CN" altLang="en-US"/>
          </a:p>
        </p:txBody>
      </p:sp>
      <p:sp>
        <p:nvSpPr>
          <p:cNvPr id="5" name="页脚占位符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altLang="zh-CN" smtClean="0"/>
              <a:pPr/>
              <a:t>‹#›</a:t>
            </a:fld>
            <a:endParaRPr lang="en-US" altLang="zh-CN"/>
          </a:p>
        </p:txBody>
      </p:sp>
    </p:spTree>
    <p:extLst>
      <p:ext uri="{BB962C8B-B14F-4D97-AF65-F5344CB8AC3E}">
        <p14:creationId xmlns:p14="http://schemas.microsoft.com/office/powerpoint/2010/main" val="3645748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5.x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png"/><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DF737C-411E-4375-8539-46A1622CC9A6}"/>
              </a:ext>
            </a:extLst>
          </p:cNvPr>
          <p:cNvSpPr>
            <a:spLocks noGrp="1"/>
          </p:cNvSpPr>
          <p:nvPr/>
        </p:nvSpPr>
        <p:spPr>
          <a:xfrm>
            <a:off x="1180337" y="754327"/>
            <a:ext cx="9514413" cy="25245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TFIP-AI </a:t>
            </a:r>
            <a:br>
              <a:rPr lang="en-US" dirty="0"/>
            </a:br>
            <a:r>
              <a:rPr lang="en-US" dirty="0"/>
              <a:t>Machine Learning</a:t>
            </a:r>
          </a:p>
        </p:txBody>
      </p:sp>
      <p:sp>
        <p:nvSpPr>
          <p:cNvPr id="4" name="Subtitle 2">
            <a:extLst>
              <a:ext uri="{FF2B5EF4-FFF2-40B4-BE49-F238E27FC236}">
                <a16:creationId xmlns:a16="http://schemas.microsoft.com/office/drawing/2014/main" id="{4CA23DFC-E788-4AB4-A09F-B271E3C76DD6}"/>
              </a:ext>
            </a:extLst>
          </p:cNvPr>
          <p:cNvSpPr>
            <a:spLocks noGrp="1"/>
          </p:cNvSpPr>
          <p:nvPr/>
        </p:nvSpPr>
        <p:spPr>
          <a:xfrm>
            <a:off x="2257157" y="4362818"/>
            <a:ext cx="727091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Unit 9 </a:t>
            </a:r>
            <a:r>
              <a:rPr lang="en-US" dirty="0">
                <a:ea typeface="+mn-lt"/>
                <a:cs typeface="+mn-lt"/>
              </a:rPr>
              <a:t>Naïve Bayes Classifier</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37436" y="404814"/>
            <a:ext cx="2987822" cy="1020762"/>
          </a:xfrm>
        </p:spPr>
        <p:txBody>
          <a:bodyPr>
            <a:normAutofit/>
          </a:bodyPr>
          <a:lstStyle/>
          <a:p>
            <a:r>
              <a:rPr lang="en-US" altLang="zh-CN" dirty="0">
                <a:solidFill>
                  <a:srgbClr val="FFC000"/>
                </a:solidFill>
              </a:rPr>
              <a:t>Bayes Rule</a:t>
            </a:r>
          </a:p>
        </p:txBody>
      </p:sp>
      <p:graphicFrame>
        <p:nvGraphicFramePr>
          <p:cNvPr id="14340" name="Object 6"/>
          <p:cNvGraphicFramePr>
            <a:graphicFrameLocks noGrp="1" noChangeAspect="1"/>
          </p:cNvGraphicFramePr>
          <p:nvPr>
            <p:ph idx="1"/>
            <p:extLst>
              <p:ext uri="{D42A27DB-BD31-4B8C-83A1-F6EECF244321}">
                <p14:modId xmlns:p14="http://schemas.microsoft.com/office/powerpoint/2010/main" val="4093377765"/>
              </p:ext>
            </p:extLst>
          </p:nvPr>
        </p:nvGraphicFramePr>
        <p:xfrm>
          <a:off x="1701800" y="1689100"/>
          <a:ext cx="4265613" cy="1163638"/>
        </p:xfrm>
        <a:graphic>
          <a:graphicData uri="http://schemas.openxmlformats.org/presentationml/2006/ole">
            <mc:AlternateContent xmlns:mc="http://schemas.openxmlformats.org/markup-compatibility/2006">
              <mc:Choice xmlns:v="urn:schemas-microsoft-com:vml" Requires="v">
                <p:oleObj name="公式" r:id="rId3" imgW="1536700" imgH="419100" progId="Equation.3">
                  <p:embed/>
                </p:oleObj>
              </mc:Choice>
              <mc:Fallback>
                <p:oleObj name="公式" r:id="rId3" imgW="1536700" imgH="419100" progId="Equation.3">
                  <p:embed/>
                  <p:pic>
                    <p:nvPicPr>
                      <p:cNvPr id="1434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1689100"/>
                        <a:ext cx="4265613" cy="1163638"/>
                      </a:xfrm>
                      <a:prstGeom prst="rect">
                        <a:avLst/>
                      </a:prstGeom>
                      <a:noFill/>
                      <a:ln w="76200">
                        <a:noFill/>
                      </a:ln>
                      <a:effectLst/>
                    </p:spPr>
                  </p:pic>
                </p:oleObj>
              </mc:Fallback>
            </mc:AlternateContent>
          </a:graphicData>
        </a:graphic>
      </p:graphicFrame>
      <p:pic>
        <p:nvPicPr>
          <p:cNvPr id="2" name="图片 1"/>
          <p:cNvPicPr>
            <a:picLocks noChangeAspect="1"/>
          </p:cNvPicPr>
          <p:nvPr/>
        </p:nvPicPr>
        <p:blipFill>
          <a:blip r:embed="rId5"/>
          <a:stretch>
            <a:fillRect/>
          </a:stretch>
        </p:blipFill>
        <p:spPr>
          <a:xfrm>
            <a:off x="3044633" y="3284984"/>
            <a:ext cx="1008112" cy="2632766"/>
          </a:xfrm>
          <a:prstGeom prst="rect">
            <a:avLst/>
          </a:prstGeom>
          <a:solidFill>
            <a:schemeClr val="accent5">
              <a:lumMod val="60000"/>
              <a:lumOff val="40000"/>
            </a:schemeClr>
          </a:solidFill>
        </p:spPr>
      </p:pic>
      <p:sp>
        <p:nvSpPr>
          <p:cNvPr id="7" name="Rectangle 3"/>
          <p:cNvSpPr txBox="1">
            <a:spLocks noChangeArrowheads="1"/>
          </p:cNvSpPr>
          <p:nvPr/>
        </p:nvSpPr>
        <p:spPr>
          <a:xfrm>
            <a:off x="6670476" y="2297112"/>
            <a:ext cx="4627240" cy="3744416"/>
          </a:xfrm>
          <a:prstGeom prst="rect">
            <a:avLst/>
          </a:prstGeom>
        </p:spPr>
        <p:txBody>
          <a:bodyPr>
            <a:normAutofit/>
          </a:bodyPr>
          <a:lstStyle>
            <a:lvl1pPr marL="274320" indent="-274320" algn="l" defTabSz="914400" rtl="0" eaLnBrk="1" latinLnBrk="0" hangingPunct="1">
              <a:lnSpc>
                <a:spcPct val="90000"/>
              </a:lnSpc>
              <a:spcBef>
                <a:spcPts val="1800"/>
              </a:spcBef>
              <a:buSzPct val="80000"/>
              <a:buFont typeface="Wingdings" pitchFamily="2" charset="2"/>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804672" indent="-228600" algn="l" defTabSz="914400" rtl="0" eaLnBrk="1" latinLnBrk="0" hangingPunct="1">
              <a:lnSpc>
                <a:spcPct val="90000"/>
              </a:lnSpc>
              <a:spcBef>
                <a:spcPts val="600"/>
              </a:spcBef>
              <a:buSzPct val="80000"/>
              <a:buFont typeface="Wingdings" pitchFamily="2" charset="2"/>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261872" indent="-228600" algn="l" defTabSz="914400" rtl="0" eaLnBrk="1" latinLnBrk="0" hangingPunct="1">
              <a:lnSpc>
                <a:spcPct val="90000"/>
              </a:lnSpc>
              <a:spcBef>
                <a:spcPts val="600"/>
              </a:spcBef>
              <a:buSzPct val="80000"/>
              <a:buFont typeface="Wingdings" pitchFamily="2" charset="2"/>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lang="zh-CN"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lang="zh-CN" sz="1600" kern="1200">
                <a:solidFill>
                  <a:schemeClr val="tx1"/>
                </a:solidFill>
                <a:latin typeface="+mn-lt"/>
                <a:ea typeface="+mn-ea"/>
                <a:cs typeface="+mn-cs"/>
              </a:defRPr>
            </a:lvl9pPr>
          </a:lstStyle>
          <a:p>
            <a:r>
              <a:rPr lang="en-US" altLang="zh-CN" sz="2800" dirty="0"/>
              <a:t>A: Not observable</a:t>
            </a:r>
          </a:p>
          <a:p>
            <a:r>
              <a:rPr lang="en-US" altLang="en-US" sz="2800" dirty="0"/>
              <a:t>B: Observable</a:t>
            </a:r>
          </a:p>
          <a:p>
            <a:endParaRPr lang="en-US" altLang="en-US" sz="2800" dirty="0"/>
          </a:p>
          <a:p>
            <a:r>
              <a:rPr lang="en-US" altLang="en-US" sz="2800" dirty="0"/>
              <a:t>Diagnose Reasoning:</a:t>
            </a:r>
          </a:p>
          <a:p>
            <a:pPr lvl="1"/>
            <a:r>
              <a:rPr lang="en-US" altLang="en-US" dirty="0"/>
              <a:t>P(A|B)</a:t>
            </a:r>
          </a:p>
          <a:p>
            <a:pPr lvl="1"/>
            <a:r>
              <a:rPr lang="en-US" altLang="en-US" dirty="0"/>
              <a:t>P(A|~B)</a:t>
            </a:r>
          </a:p>
          <a:p>
            <a:pPr lvl="1"/>
            <a:endParaRPr lang="en-US" altLang="en-US" dirty="0"/>
          </a:p>
          <a:p>
            <a:pPr lvl="1"/>
            <a:r>
              <a:rPr lang="en-US" altLang="en-US" dirty="0"/>
              <a:t>How many parameters? </a:t>
            </a:r>
          </a:p>
        </p:txBody>
      </p:sp>
    </p:spTree>
    <p:extLst>
      <p:ext uri="{BB962C8B-B14F-4D97-AF65-F5344CB8AC3E}">
        <p14:creationId xmlns:p14="http://schemas.microsoft.com/office/powerpoint/2010/main" val="22291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AA3B-74C2-4E08-9762-C7ECDE3B3252}"/>
              </a:ext>
            </a:extLst>
          </p:cNvPr>
          <p:cNvSpPr>
            <a:spLocks noGrp="1"/>
          </p:cNvSpPr>
          <p:nvPr>
            <p:ph type="title"/>
          </p:nvPr>
        </p:nvSpPr>
        <p:spPr/>
        <p:txBody>
          <a:bodyPr/>
          <a:lstStyle/>
          <a:p>
            <a:r>
              <a:rPr lang="en-US" dirty="0"/>
              <a:t>Likelihood vs Probability</a:t>
            </a:r>
          </a:p>
        </p:txBody>
      </p:sp>
      <p:sp>
        <p:nvSpPr>
          <p:cNvPr id="3" name="Content Placeholder 2">
            <a:extLst>
              <a:ext uri="{FF2B5EF4-FFF2-40B4-BE49-F238E27FC236}">
                <a16:creationId xmlns:a16="http://schemas.microsoft.com/office/drawing/2014/main" id="{1626BAD4-4A24-45CD-9BDC-443B332178BE}"/>
              </a:ext>
            </a:extLst>
          </p:cNvPr>
          <p:cNvSpPr>
            <a:spLocks noGrp="1"/>
          </p:cNvSpPr>
          <p:nvPr>
            <p:ph idx="1"/>
          </p:nvPr>
        </p:nvSpPr>
        <p:spPr/>
        <p:txBody>
          <a:bodyPr/>
          <a:lstStyle/>
          <a:p>
            <a:r>
              <a:rPr lang="en-US" b="1" i="0" dirty="0">
                <a:solidFill>
                  <a:srgbClr val="202124"/>
                </a:solidFill>
                <a:effectLst/>
                <a:latin typeface="arial" panose="020B0604020202020204" pitchFamily="34" charset="0"/>
              </a:rPr>
              <a:t>Probability</a:t>
            </a:r>
            <a:r>
              <a:rPr lang="en-US" b="0" i="0" dirty="0">
                <a:solidFill>
                  <a:srgbClr val="202124"/>
                </a:solidFill>
                <a:effectLst/>
                <a:latin typeface="arial" panose="020B0604020202020204" pitchFamily="34" charset="0"/>
              </a:rPr>
              <a:t> corresponds to finding the chance of something given a sample distribution of the data</a:t>
            </a: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Likelihood</a:t>
            </a:r>
            <a:r>
              <a:rPr lang="en-US" b="0" i="0" dirty="0">
                <a:solidFill>
                  <a:srgbClr val="202124"/>
                </a:solidFill>
                <a:effectLst/>
                <a:latin typeface="arial" panose="020B0604020202020204" pitchFamily="34" charset="0"/>
              </a:rPr>
              <a:t> refers to finding the best distribution of the data given a particular value of some feature </a:t>
            </a:r>
            <a:r>
              <a:rPr lang="en-US" b="1" i="0" dirty="0">
                <a:solidFill>
                  <a:srgbClr val="202124"/>
                </a:solidFill>
                <a:effectLst/>
                <a:latin typeface="arial" panose="020B0604020202020204" pitchFamily="34" charset="0"/>
              </a:rPr>
              <a:t>or</a:t>
            </a:r>
            <a:r>
              <a:rPr lang="en-US" b="0" i="0" dirty="0">
                <a:solidFill>
                  <a:srgbClr val="202124"/>
                </a:solidFill>
                <a:effectLst/>
                <a:latin typeface="arial" panose="020B0604020202020204" pitchFamily="34" charset="0"/>
              </a:rPr>
              <a:t> some situation in the data.</a:t>
            </a:r>
            <a:endParaRPr lang="en-US" dirty="0"/>
          </a:p>
        </p:txBody>
      </p:sp>
    </p:spTree>
    <p:extLst>
      <p:ext uri="{BB962C8B-B14F-4D97-AF65-F5344CB8AC3E}">
        <p14:creationId xmlns:p14="http://schemas.microsoft.com/office/powerpoint/2010/main" val="34180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5022" y="125524"/>
            <a:ext cx="9819494" cy="1081347"/>
          </a:xfrm>
        </p:spPr>
        <p:txBody>
          <a:bodyPr>
            <a:normAutofit/>
          </a:bodyPr>
          <a:lstStyle/>
          <a:p>
            <a:r>
              <a:rPr lang="en-US" altLang="zh-CN" sz="4350" dirty="0">
                <a:solidFill>
                  <a:srgbClr val="FFC000"/>
                </a:solidFill>
                <a:ea typeface="等线 Light"/>
              </a:rPr>
              <a:t>Naïve Bayes' Classifier</a:t>
            </a:r>
            <a:endParaRPr lang="en-US" altLang="zh-CN" dirty="0">
              <a:solidFill>
                <a:srgbClr val="FFC000"/>
              </a:solidFill>
            </a:endParaRPr>
          </a:p>
        </p:txBody>
      </p:sp>
      <p:sp>
        <p:nvSpPr>
          <p:cNvPr id="5" name="TextBox 4">
            <a:extLst>
              <a:ext uri="{FF2B5EF4-FFF2-40B4-BE49-F238E27FC236}">
                <a16:creationId xmlns:a16="http://schemas.microsoft.com/office/drawing/2014/main" id="{CE8B3D6E-2474-454D-A145-B7EA10164C75}"/>
              </a:ext>
            </a:extLst>
          </p:cNvPr>
          <p:cNvSpPr txBox="1"/>
          <p:nvPr/>
        </p:nvSpPr>
        <p:spPr>
          <a:xfrm>
            <a:off x="262262" y="1253755"/>
            <a:ext cx="1062370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Note that the MAP(Maximum a posteriori estimation) estimate can be written as:</a:t>
            </a:r>
            <a:endParaRPr lang="en-US" sz="2400" dirty="0">
              <a:ea typeface="等线"/>
            </a:endParaRPr>
          </a:p>
        </p:txBody>
      </p:sp>
      <p:pic>
        <p:nvPicPr>
          <p:cNvPr id="2" name="Picture 2">
            <a:extLst>
              <a:ext uri="{FF2B5EF4-FFF2-40B4-BE49-F238E27FC236}">
                <a16:creationId xmlns:a16="http://schemas.microsoft.com/office/drawing/2014/main" id="{190E64E8-58E1-42E4-A599-70EAC53417CF}"/>
              </a:ext>
            </a:extLst>
          </p:cNvPr>
          <p:cNvPicPr>
            <a:picLocks noChangeAspect="1"/>
          </p:cNvPicPr>
          <p:nvPr/>
        </p:nvPicPr>
        <p:blipFill>
          <a:blip r:embed="rId3"/>
          <a:stretch>
            <a:fillRect/>
          </a:stretch>
        </p:blipFill>
        <p:spPr>
          <a:xfrm>
            <a:off x="262819" y="1783108"/>
            <a:ext cx="11450273" cy="1173535"/>
          </a:xfrm>
          <a:prstGeom prst="rect">
            <a:avLst/>
          </a:prstGeom>
        </p:spPr>
      </p:pic>
      <p:pic>
        <p:nvPicPr>
          <p:cNvPr id="3" name="Picture 3">
            <a:extLst>
              <a:ext uri="{FF2B5EF4-FFF2-40B4-BE49-F238E27FC236}">
                <a16:creationId xmlns:a16="http://schemas.microsoft.com/office/drawing/2014/main" id="{A37BE8D4-9A58-4A9A-AFCF-F08AACA9D50B}"/>
              </a:ext>
            </a:extLst>
          </p:cNvPr>
          <p:cNvPicPr>
            <a:picLocks noChangeAspect="1"/>
          </p:cNvPicPr>
          <p:nvPr/>
        </p:nvPicPr>
        <p:blipFill>
          <a:blip r:embed="rId4"/>
          <a:stretch>
            <a:fillRect/>
          </a:stretch>
        </p:blipFill>
        <p:spPr>
          <a:xfrm>
            <a:off x="991179" y="4423112"/>
            <a:ext cx="8790916" cy="1179826"/>
          </a:xfrm>
          <a:prstGeom prst="rect">
            <a:avLst/>
          </a:prstGeom>
        </p:spPr>
      </p:pic>
      <p:sp>
        <p:nvSpPr>
          <p:cNvPr id="7" name="TextBox 6">
            <a:extLst>
              <a:ext uri="{FF2B5EF4-FFF2-40B4-BE49-F238E27FC236}">
                <a16:creationId xmlns:a16="http://schemas.microsoft.com/office/drawing/2014/main" id="{7852A515-B734-4104-A8B0-DAE38EF8A7AB}"/>
              </a:ext>
            </a:extLst>
          </p:cNvPr>
          <p:cNvSpPr txBox="1"/>
          <p:nvPr/>
        </p:nvSpPr>
        <p:spPr>
          <a:xfrm>
            <a:off x="200004" y="3040174"/>
            <a:ext cx="1157968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Since the likelihood term depends exponentially on N, and the prior stays constant, as we get more and more data, the MAP estimate converges towards the </a:t>
            </a:r>
            <a:r>
              <a:rPr lang="en-US" sz="2800" b="1" dirty="0">
                <a:ea typeface="+mn-lt"/>
                <a:cs typeface="+mn-lt"/>
              </a:rPr>
              <a:t>maximum likelihood estimate </a:t>
            </a:r>
            <a:r>
              <a:rPr lang="en-US" sz="2800" dirty="0">
                <a:ea typeface="+mn-lt"/>
                <a:cs typeface="+mn-lt"/>
              </a:rPr>
              <a:t>or </a:t>
            </a:r>
            <a:r>
              <a:rPr lang="en-US" sz="2800" b="1" dirty="0">
                <a:ea typeface="+mn-lt"/>
                <a:cs typeface="+mn-lt"/>
              </a:rPr>
              <a:t>MLE</a:t>
            </a:r>
            <a:r>
              <a:rPr lang="en-US" sz="2800" dirty="0">
                <a:ea typeface="+mn-lt"/>
                <a:cs typeface="+mn-lt"/>
              </a:rPr>
              <a:t>:</a:t>
            </a:r>
          </a:p>
        </p:txBody>
      </p:sp>
      <p:sp>
        <p:nvSpPr>
          <p:cNvPr id="8" name="TextBox 7">
            <a:extLst>
              <a:ext uri="{FF2B5EF4-FFF2-40B4-BE49-F238E27FC236}">
                <a16:creationId xmlns:a16="http://schemas.microsoft.com/office/drawing/2014/main" id="{0EB09C71-3FD5-4E74-ADDD-C7FD39E7D7AB}"/>
              </a:ext>
            </a:extLst>
          </p:cNvPr>
          <p:cNvSpPr txBox="1"/>
          <p:nvPr/>
        </p:nvSpPr>
        <p:spPr>
          <a:xfrm>
            <a:off x="137761" y="5969026"/>
            <a:ext cx="119122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In other words, if we have enough data, we see that the </a:t>
            </a:r>
            <a:r>
              <a:rPr lang="en-US" sz="2400" b="1" dirty="0">
                <a:ea typeface="+mn-lt"/>
                <a:cs typeface="+mn-lt"/>
              </a:rPr>
              <a:t>data overwhelms the prior</a:t>
            </a:r>
            <a:r>
              <a:rPr lang="en-US" sz="2400" dirty="0">
                <a:ea typeface="+mn-lt"/>
                <a:cs typeface="+mn-lt"/>
              </a:rPr>
              <a:t>.</a:t>
            </a:r>
            <a:endParaRPr lang="en-US" dirty="0"/>
          </a:p>
        </p:txBody>
      </p:sp>
    </p:spTree>
    <p:extLst>
      <p:ext uri="{BB962C8B-B14F-4D97-AF65-F5344CB8AC3E}">
        <p14:creationId xmlns:p14="http://schemas.microsoft.com/office/powerpoint/2010/main" val="409649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76916" y="104752"/>
            <a:ext cx="10733915" cy="1206038"/>
          </a:xfrm>
        </p:spPr>
        <p:txBody>
          <a:bodyPr>
            <a:normAutofit/>
          </a:bodyPr>
          <a:lstStyle/>
          <a:p>
            <a:r>
              <a:rPr lang="en-US" altLang="zh-CN" sz="4350" dirty="0">
                <a:solidFill>
                  <a:srgbClr val="FFC000"/>
                </a:solidFill>
                <a:ea typeface="等线 Light"/>
              </a:rPr>
              <a:t>Naïve Bayes' Classifier cont...</a:t>
            </a:r>
            <a:endParaRPr lang="en-US" altLang="zh-CN" dirty="0">
              <a:solidFill>
                <a:srgbClr val="FFC000"/>
              </a:solidFill>
            </a:endParaRPr>
          </a:p>
        </p:txBody>
      </p:sp>
      <p:sp>
        <p:nvSpPr>
          <p:cNvPr id="5" name="TextBox 4">
            <a:extLst>
              <a:ext uri="{FF2B5EF4-FFF2-40B4-BE49-F238E27FC236}">
                <a16:creationId xmlns:a16="http://schemas.microsoft.com/office/drawing/2014/main" id="{CE8B3D6E-2474-454D-A145-B7EA10164C75}"/>
              </a:ext>
            </a:extLst>
          </p:cNvPr>
          <p:cNvSpPr txBox="1"/>
          <p:nvPr/>
        </p:nvSpPr>
        <p:spPr>
          <a:xfrm>
            <a:off x="467105" y="6181027"/>
            <a:ext cx="111432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Figure: (a) Graphical model for classification. (b) Naive Bayes’ classifier assumes independent inputs.</a:t>
            </a:r>
            <a:endParaRPr lang="en-US" dirty="0"/>
          </a:p>
        </p:txBody>
      </p:sp>
      <p:pic>
        <p:nvPicPr>
          <p:cNvPr id="6" name="Picture 7">
            <a:extLst>
              <a:ext uri="{FF2B5EF4-FFF2-40B4-BE49-F238E27FC236}">
                <a16:creationId xmlns:a16="http://schemas.microsoft.com/office/drawing/2014/main" id="{DA27DD24-E544-4DDB-9CDC-49998B909033}"/>
              </a:ext>
            </a:extLst>
          </p:cNvPr>
          <p:cNvPicPr>
            <a:picLocks noChangeAspect="1"/>
          </p:cNvPicPr>
          <p:nvPr/>
        </p:nvPicPr>
        <p:blipFill>
          <a:blip r:embed="rId3"/>
          <a:stretch>
            <a:fillRect/>
          </a:stretch>
        </p:blipFill>
        <p:spPr>
          <a:xfrm>
            <a:off x="1461788" y="1543643"/>
            <a:ext cx="8616638" cy="4242350"/>
          </a:xfrm>
          <a:prstGeom prst="rect">
            <a:avLst/>
          </a:prstGeom>
        </p:spPr>
      </p:pic>
    </p:spTree>
    <p:extLst>
      <p:ext uri="{BB962C8B-B14F-4D97-AF65-F5344CB8AC3E}">
        <p14:creationId xmlns:p14="http://schemas.microsoft.com/office/powerpoint/2010/main" val="362443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5022" y="187838"/>
            <a:ext cx="9590889" cy="935874"/>
          </a:xfrm>
        </p:spPr>
        <p:txBody>
          <a:bodyPr>
            <a:normAutofit/>
          </a:bodyPr>
          <a:lstStyle/>
          <a:p>
            <a:r>
              <a:rPr lang="en-US" altLang="zh-CN" sz="4350" dirty="0">
                <a:solidFill>
                  <a:srgbClr val="FFC000"/>
                </a:solidFill>
                <a:ea typeface="等线 Light"/>
              </a:rPr>
              <a:t>Naïve Bayes' Classifier cont...</a:t>
            </a:r>
            <a:endParaRPr lang="en-US" altLang="zh-CN" dirty="0">
              <a:solidFill>
                <a:srgbClr val="FFC000"/>
              </a:solidFill>
            </a:endParaRPr>
          </a:p>
        </p:txBody>
      </p:sp>
      <p:sp>
        <p:nvSpPr>
          <p:cNvPr id="5" name="TextBox 4">
            <a:extLst>
              <a:ext uri="{FF2B5EF4-FFF2-40B4-BE49-F238E27FC236}">
                <a16:creationId xmlns:a16="http://schemas.microsoft.com/office/drawing/2014/main" id="{CE8B3D6E-2474-454D-A145-B7EA10164C75}"/>
              </a:ext>
            </a:extLst>
          </p:cNvPr>
          <p:cNvSpPr txBox="1"/>
          <p:nvPr/>
        </p:nvSpPr>
        <p:spPr>
          <a:xfrm>
            <a:off x="418713" y="1529092"/>
            <a:ext cx="1117056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simplest approach is to assume the features are </a:t>
            </a:r>
            <a:r>
              <a:rPr lang="en-US" sz="2800" b="1" dirty="0">
                <a:ea typeface="+mn-lt"/>
                <a:cs typeface="+mn-lt"/>
              </a:rPr>
              <a:t>conditionally independent </a:t>
            </a:r>
            <a:r>
              <a:rPr lang="en-US" sz="2800" dirty="0">
                <a:ea typeface="+mn-lt"/>
                <a:cs typeface="+mn-lt"/>
              </a:rPr>
              <a:t>given the class label. This allows us to write the class conditional density as a product of one-dimensional densities:</a:t>
            </a:r>
            <a:endParaRPr lang="en-US" sz="2800" dirty="0">
              <a:ea typeface="等线"/>
            </a:endParaRPr>
          </a:p>
        </p:txBody>
      </p:sp>
      <p:pic>
        <p:nvPicPr>
          <p:cNvPr id="2" name="Picture 2">
            <a:extLst>
              <a:ext uri="{FF2B5EF4-FFF2-40B4-BE49-F238E27FC236}">
                <a16:creationId xmlns:a16="http://schemas.microsoft.com/office/drawing/2014/main" id="{AFF5FC9A-C29E-43CA-A60B-1889ED8309C9}"/>
              </a:ext>
            </a:extLst>
          </p:cNvPr>
          <p:cNvPicPr>
            <a:picLocks noChangeAspect="1"/>
          </p:cNvPicPr>
          <p:nvPr/>
        </p:nvPicPr>
        <p:blipFill>
          <a:blip r:embed="rId3"/>
          <a:stretch>
            <a:fillRect/>
          </a:stretch>
        </p:blipFill>
        <p:spPr>
          <a:xfrm>
            <a:off x="668209" y="3082178"/>
            <a:ext cx="9860427" cy="2232278"/>
          </a:xfrm>
          <a:prstGeom prst="rect">
            <a:avLst/>
          </a:prstGeom>
        </p:spPr>
      </p:pic>
      <p:sp>
        <p:nvSpPr>
          <p:cNvPr id="6" name="TextBox 5">
            <a:extLst>
              <a:ext uri="{FF2B5EF4-FFF2-40B4-BE49-F238E27FC236}">
                <a16:creationId xmlns:a16="http://schemas.microsoft.com/office/drawing/2014/main" id="{B2F4D6C6-DDE4-4879-ACA8-337D19818106}"/>
              </a:ext>
            </a:extLst>
          </p:cNvPr>
          <p:cNvSpPr txBox="1"/>
          <p:nvPr/>
        </p:nvSpPr>
        <p:spPr>
          <a:xfrm>
            <a:off x="505312" y="5892009"/>
            <a:ext cx="111705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resulting model is called a </a:t>
            </a:r>
            <a:r>
              <a:rPr lang="en-US" sz="2800" b="1" dirty="0">
                <a:ea typeface="+mn-lt"/>
                <a:cs typeface="+mn-lt"/>
              </a:rPr>
              <a:t>naive Bayes classifier </a:t>
            </a:r>
            <a:r>
              <a:rPr lang="en-US" sz="2800" dirty="0">
                <a:ea typeface="+mn-lt"/>
                <a:cs typeface="+mn-lt"/>
              </a:rPr>
              <a:t>(NBC).</a:t>
            </a:r>
          </a:p>
        </p:txBody>
      </p:sp>
    </p:spTree>
    <p:extLst>
      <p:ext uri="{BB962C8B-B14F-4D97-AF65-F5344CB8AC3E}">
        <p14:creationId xmlns:p14="http://schemas.microsoft.com/office/powerpoint/2010/main" val="200319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0776" y="104752"/>
            <a:ext cx="10422181" cy="1122910"/>
          </a:xfrm>
        </p:spPr>
        <p:txBody>
          <a:bodyPr>
            <a:normAutofit/>
          </a:bodyPr>
          <a:lstStyle/>
          <a:p>
            <a:r>
              <a:rPr lang="en-US" altLang="zh-CN" sz="4350" dirty="0">
                <a:solidFill>
                  <a:srgbClr val="FFC000"/>
                </a:solidFill>
                <a:ea typeface="等线 Light"/>
              </a:rPr>
              <a:t>Naïve Bayes' Classifier cont...</a:t>
            </a:r>
            <a:endParaRPr lang="en-US" altLang="zh-CN" dirty="0">
              <a:solidFill>
                <a:srgbClr val="FFC000"/>
              </a:solidFill>
            </a:endParaRPr>
          </a:p>
        </p:txBody>
      </p:sp>
      <p:pic>
        <p:nvPicPr>
          <p:cNvPr id="2" name="Picture 2">
            <a:extLst>
              <a:ext uri="{FF2B5EF4-FFF2-40B4-BE49-F238E27FC236}">
                <a16:creationId xmlns:a16="http://schemas.microsoft.com/office/drawing/2014/main" id="{4479C395-94A0-4197-83A0-2B0ADE9B72EB}"/>
              </a:ext>
            </a:extLst>
          </p:cNvPr>
          <p:cNvPicPr>
            <a:picLocks noChangeAspect="1"/>
          </p:cNvPicPr>
          <p:nvPr/>
        </p:nvPicPr>
        <p:blipFill>
          <a:blip r:embed="rId3"/>
          <a:stretch>
            <a:fillRect/>
          </a:stretch>
        </p:blipFill>
        <p:spPr>
          <a:xfrm>
            <a:off x="875592" y="960652"/>
            <a:ext cx="9465561" cy="2715108"/>
          </a:xfrm>
          <a:prstGeom prst="rect">
            <a:avLst/>
          </a:prstGeom>
        </p:spPr>
      </p:pic>
      <p:pic>
        <p:nvPicPr>
          <p:cNvPr id="3" name="Picture 3">
            <a:extLst>
              <a:ext uri="{FF2B5EF4-FFF2-40B4-BE49-F238E27FC236}">
                <a16:creationId xmlns:a16="http://schemas.microsoft.com/office/drawing/2014/main" id="{2DD528DE-7FC2-418A-89EE-5130EF3E5C91}"/>
              </a:ext>
            </a:extLst>
          </p:cNvPr>
          <p:cNvPicPr>
            <a:picLocks noChangeAspect="1"/>
          </p:cNvPicPr>
          <p:nvPr/>
        </p:nvPicPr>
        <p:blipFill>
          <a:blip r:embed="rId4"/>
          <a:stretch>
            <a:fillRect/>
          </a:stretch>
        </p:blipFill>
        <p:spPr>
          <a:xfrm>
            <a:off x="710758" y="3677599"/>
            <a:ext cx="6629556" cy="2827057"/>
          </a:xfrm>
          <a:prstGeom prst="rect">
            <a:avLst/>
          </a:prstGeom>
        </p:spPr>
      </p:pic>
    </p:spTree>
    <p:extLst>
      <p:ext uri="{BB962C8B-B14F-4D97-AF65-F5344CB8AC3E}">
        <p14:creationId xmlns:p14="http://schemas.microsoft.com/office/powerpoint/2010/main" val="14536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 Detection</a:t>
            </a:r>
            <a:endParaRPr lang="zh-CN" dirty="0"/>
          </a:p>
        </p:txBody>
      </p:sp>
      <p:sp>
        <p:nvSpPr>
          <p:cNvPr id="3" name="文本占位符 2"/>
          <p:cNvSpPr>
            <a:spLocks noGrp="1"/>
          </p:cNvSpPr>
          <p:nvPr>
            <p:ph type="body" idx="1"/>
          </p:nvPr>
        </p:nvSpPr>
        <p:spPr/>
        <p:txBody>
          <a:bodyPr vert="horz" lIns="91440" tIns="45720" rIns="91440" bIns="45720" rtlCol="0" anchor="t">
            <a:normAutofit/>
          </a:bodyPr>
          <a:lstStyle/>
          <a:p>
            <a:r>
              <a:rPr lang="en-US" altLang="zh-CN" sz="2350" dirty="0">
                <a:ea typeface="等线"/>
              </a:rPr>
              <a:t> TFIP-AI – Machine Learning </a:t>
            </a:r>
            <a:endParaRPr lang="zh-CN" dirty="0"/>
          </a:p>
        </p:txBody>
      </p:sp>
    </p:spTree>
    <p:extLst>
      <p:ext uri="{BB962C8B-B14F-4D97-AF65-F5344CB8AC3E}">
        <p14:creationId xmlns:p14="http://schemas.microsoft.com/office/powerpoint/2010/main" val="10373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Bag of Words</a:t>
            </a:r>
            <a:endParaRPr lang="zh-CN" dirty="0"/>
          </a:p>
        </p:txBody>
      </p:sp>
      <p:sp>
        <p:nvSpPr>
          <p:cNvPr id="2" name="内容占位符 1"/>
          <p:cNvSpPr>
            <a:spLocks noGrp="1"/>
          </p:cNvSpPr>
          <p:nvPr>
            <p:ph idx="1"/>
          </p:nvPr>
        </p:nvSpPr>
        <p:spPr>
          <a:xfrm>
            <a:off x="1053852" y="1916832"/>
            <a:ext cx="5688632" cy="4351338"/>
          </a:xfrm>
        </p:spPr>
        <p:txBody>
          <a:bodyPr/>
          <a:lstStyle/>
          <a:p>
            <a:r>
              <a:rPr lang="en-US" altLang="zh-CN" dirty="0"/>
              <a:t>Msg1: {Hello I will say hello!}</a:t>
            </a:r>
          </a:p>
          <a:p>
            <a:r>
              <a:rPr lang="en-US" altLang="zh-CN" dirty="0"/>
              <a:t>Msg2: {Hello World}</a:t>
            </a:r>
          </a:p>
          <a:p>
            <a:endParaRPr lang="en-US" altLang="zh-CN" dirty="0"/>
          </a:p>
          <a:p>
            <a:r>
              <a:rPr lang="en-US" altLang="zh-CN" dirty="0"/>
              <a:t>Vocabulary</a:t>
            </a:r>
          </a:p>
          <a:p>
            <a:pPr lvl="1"/>
            <a:r>
              <a:rPr lang="en-US" altLang="zh-CN" dirty="0"/>
              <a:t>Hello	3</a:t>
            </a:r>
          </a:p>
          <a:p>
            <a:pPr lvl="1"/>
            <a:r>
              <a:rPr lang="en-US" altLang="zh-CN" dirty="0"/>
              <a:t>I		1</a:t>
            </a:r>
          </a:p>
          <a:p>
            <a:pPr lvl="1"/>
            <a:r>
              <a:rPr lang="en-US" altLang="zh-CN" dirty="0"/>
              <a:t>Will	1</a:t>
            </a:r>
          </a:p>
          <a:p>
            <a:pPr lvl="1"/>
            <a:r>
              <a:rPr lang="en-US" altLang="zh-CN" dirty="0"/>
              <a:t>Say	1</a:t>
            </a:r>
          </a:p>
          <a:p>
            <a:pPr lvl="1"/>
            <a:r>
              <a:rPr lang="en-US" altLang="zh-CN" dirty="0"/>
              <a:t>World      1</a:t>
            </a:r>
          </a:p>
        </p:txBody>
      </p:sp>
      <p:graphicFrame>
        <p:nvGraphicFramePr>
          <p:cNvPr id="3" name="Table 2"/>
          <p:cNvGraphicFramePr>
            <a:graphicFrameLocks noGrp="1"/>
          </p:cNvGraphicFramePr>
          <p:nvPr>
            <p:extLst>
              <p:ext uri="{D42A27DB-BD31-4B8C-83A1-F6EECF244321}">
                <p14:modId xmlns:p14="http://schemas.microsoft.com/office/powerpoint/2010/main" val="2814356536"/>
              </p:ext>
            </p:extLst>
          </p:nvPr>
        </p:nvGraphicFramePr>
        <p:xfrm>
          <a:off x="4987438" y="3140968"/>
          <a:ext cx="6336702" cy="2160240"/>
        </p:xfrm>
        <a:graphic>
          <a:graphicData uri="http://schemas.openxmlformats.org/drawingml/2006/table">
            <a:tbl>
              <a:tblPr firstRow="1" bandRow="1">
                <a:tableStyleId>{6E25E649-3F16-4E02-A733-19D2CDBF48F0}</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gridCol w="1056117">
                  <a:extLst>
                    <a:ext uri="{9D8B030D-6E8A-4147-A177-3AD203B41FA5}">
                      <a16:colId xmlns:a16="http://schemas.microsoft.com/office/drawing/2014/main" val="20003"/>
                    </a:ext>
                  </a:extLst>
                </a:gridCol>
                <a:gridCol w="1056117">
                  <a:extLst>
                    <a:ext uri="{9D8B030D-6E8A-4147-A177-3AD203B41FA5}">
                      <a16:colId xmlns:a16="http://schemas.microsoft.com/office/drawing/2014/main" val="20004"/>
                    </a:ext>
                  </a:extLst>
                </a:gridCol>
                <a:gridCol w="1056117">
                  <a:extLst>
                    <a:ext uri="{9D8B030D-6E8A-4147-A177-3AD203B41FA5}">
                      <a16:colId xmlns:a16="http://schemas.microsoft.com/office/drawing/2014/main" val="20005"/>
                    </a:ext>
                  </a:extLst>
                </a:gridCol>
              </a:tblGrid>
              <a:tr h="720080">
                <a:tc>
                  <a:txBody>
                    <a:bodyPr/>
                    <a:lstStyle/>
                    <a:p>
                      <a:endParaRPr lang="en-US" dirty="0"/>
                    </a:p>
                  </a:txBody>
                  <a:tcPr/>
                </a:tc>
                <a:tc>
                  <a:txBody>
                    <a:bodyPr/>
                    <a:lstStyle/>
                    <a:p>
                      <a:r>
                        <a:rPr lang="en-US" dirty="0"/>
                        <a:t>Hello</a:t>
                      </a:r>
                    </a:p>
                  </a:txBody>
                  <a:tcPr/>
                </a:tc>
                <a:tc>
                  <a:txBody>
                    <a:bodyPr/>
                    <a:lstStyle/>
                    <a:p>
                      <a:r>
                        <a:rPr lang="en-US" dirty="0"/>
                        <a:t>I</a:t>
                      </a:r>
                    </a:p>
                  </a:txBody>
                  <a:tcPr/>
                </a:tc>
                <a:tc>
                  <a:txBody>
                    <a:bodyPr/>
                    <a:lstStyle/>
                    <a:p>
                      <a:r>
                        <a:rPr lang="en-US" dirty="0"/>
                        <a:t>Will</a:t>
                      </a:r>
                    </a:p>
                  </a:txBody>
                  <a:tcPr/>
                </a:tc>
                <a:tc>
                  <a:txBody>
                    <a:bodyPr/>
                    <a:lstStyle/>
                    <a:p>
                      <a:r>
                        <a:rPr lang="en-US" dirty="0"/>
                        <a:t>Say</a:t>
                      </a:r>
                    </a:p>
                  </a:txBody>
                  <a:tcPr/>
                </a:tc>
                <a:tc>
                  <a:txBody>
                    <a:bodyPr/>
                    <a:lstStyle/>
                    <a:p>
                      <a:r>
                        <a:rPr lang="en-US" dirty="0"/>
                        <a:t>World</a:t>
                      </a:r>
                    </a:p>
                  </a:txBody>
                  <a:tcPr/>
                </a:tc>
                <a:extLst>
                  <a:ext uri="{0D108BD9-81ED-4DB2-BD59-A6C34878D82A}">
                    <a16:rowId xmlns:a16="http://schemas.microsoft.com/office/drawing/2014/main" val="10000"/>
                  </a:ext>
                </a:extLst>
              </a:tr>
              <a:tr h="720080">
                <a:tc>
                  <a:txBody>
                    <a:bodyPr/>
                    <a:lstStyle/>
                    <a:p>
                      <a:r>
                        <a:rPr lang="en-US" dirty="0"/>
                        <a:t>Msg1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720080">
                <a:tc>
                  <a:txBody>
                    <a:bodyPr/>
                    <a:lstStyle/>
                    <a:p>
                      <a:r>
                        <a:rPr lang="en-US" dirty="0"/>
                        <a:t>Msg2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5878388" y="2492896"/>
            <a:ext cx="4896544" cy="369332"/>
          </a:xfrm>
          <a:prstGeom prst="rect">
            <a:avLst/>
          </a:prstGeom>
          <a:noFill/>
        </p:spPr>
        <p:txBody>
          <a:bodyPr wrap="square" rtlCol="0">
            <a:spAutoFit/>
          </a:bodyPr>
          <a:lstStyle/>
          <a:p>
            <a:r>
              <a:rPr lang="en-US" dirty="0"/>
              <a:t>Term Frequency: Count of term in each message </a:t>
            </a:r>
          </a:p>
        </p:txBody>
      </p:sp>
      <p:sp>
        <p:nvSpPr>
          <p:cNvPr id="5" name="TextBox 4"/>
          <p:cNvSpPr txBox="1"/>
          <p:nvPr/>
        </p:nvSpPr>
        <p:spPr>
          <a:xfrm>
            <a:off x="7113386" y="5589240"/>
            <a:ext cx="1645322" cy="276999"/>
          </a:xfrm>
          <a:prstGeom prst="rect">
            <a:avLst/>
          </a:prstGeom>
          <a:noFill/>
        </p:spPr>
        <p:txBody>
          <a:bodyPr wrap="none" lIns="0" tIns="0" rIns="0" bIns="0" rtlCol="0">
            <a:spAutoFit/>
          </a:bodyPr>
          <a:lstStyle/>
          <a:p>
            <a:r>
              <a:rPr lang="en-US" dirty="0" err="1"/>
              <a:t>tf</a:t>
            </a:r>
            <a:r>
              <a:rPr lang="en-US" dirty="0"/>
              <a:t>(hello,msg1) = 2</a:t>
            </a:r>
          </a:p>
        </p:txBody>
      </p:sp>
    </p:spTree>
    <p:extLst>
      <p:ext uri="{BB962C8B-B14F-4D97-AF65-F5344CB8AC3E}">
        <p14:creationId xmlns:p14="http://schemas.microsoft.com/office/powerpoint/2010/main" val="291459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F3AD-0FA7-4597-A248-E0CEADF2290C}"/>
              </a:ext>
            </a:extLst>
          </p:cNvPr>
          <p:cNvSpPr>
            <a:spLocks noGrp="1"/>
          </p:cNvSpPr>
          <p:nvPr>
            <p:ph type="title"/>
          </p:nvPr>
        </p:nvSpPr>
        <p:spPr/>
        <p:txBody>
          <a:bodyPr/>
          <a:lstStyle/>
          <a:p>
            <a:r>
              <a:rPr lang="en-US" dirty="0"/>
              <a:t>Spam Detection – Bayes Rule</a:t>
            </a:r>
            <a:endParaRPr lang="en-SG" dirty="0"/>
          </a:p>
        </p:txBody>
      </p:sp>
      <mc:AlternateContent xmlns:mc="http://schemas.openxmlformats.org/markup-compatibility/2006" xmlns:a14="http://schemas.microsoft.com/office/drawing/2010/main">
        <mc:Choice Requires="a14">
          <p:sp>
            <p:nvSpPr>
              <p:cNvPr id="4" name="内容占位符 13">
                <a:extLst>
                  <a:ext uri="{FF2B5EF4-FFF2-40B4-BE49-F238E27FC236}">
                    <a16:creationId xmlns:a16="http://schemas.microsoft.com/office/drawing/2014/main" id="{09C32F84-AD2F-493E-B5CC-4DFFDEDCC7AA}"/>
                  </a:ext>
                </a:extLst>
              </p:cNvPr>
              <p:cNvSpPr txBox="1">
                <a:spLocks/>
              </p:cNvSpPr>
              <p:nvPr/>
            </p:nvSpPr>
            <p:spPr>
              <a:xfrm>
                <a:off x="405780" y="1690689"/>
                <a:ext cx="11233248" cy="440260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14:m>
                  <m:oMathPara xmlns:m="http://schemas.openxmlformats.org/officeDocument/2006/math">
                    <m:oMathParaPr>
                      <m:jc m:val="centerGroup"/>
                    </m:oMathParaPr>
                    <m:oMath xmlns:m="http://schemas.openxmlformats.org/officeDocument/2006/math">
                      <m:r>
                        <a:rPr lang="en-US" altLang="en-US" i="1" dirty="0" smtClean="0">
                          <a:solidFill>
                            <a:schemeClr val="tx1"/>
                          </a:solidFill>
                          <a:latin typeface="Cambria Math" panose="02040503050406030204" pitchFamily="18" charset="0"/>
                        </a:rPr>
                        <m:t>𝑃</m:t>
                      </m:r>
                      <m:d>
                        <m:dPr>
                          <m:ctrlPr>
                            <a:rPr lang="en-US" altLang="en-US" i="1" dirty="0">
                              <a:solidFill>
                                <a:schemeClr val="tx1"/>
                              </a:solidFill>
                              <a:latin typeface="Cambria Math" panose="02040503050406030204" pitchFamily="18" charset="0"/>
                            </a:rPr>
                          </m:ctrlPr>
                        </m:dPr>
                        <m:e>
                          <m:r>
                            <a:rPr lang="en-US" altLang="en-US" i="1" dirty="0" err="1" smtClean="0">
                              <a:solidFill>
                                <a:schemeClr val="tx1"/>
                              </a:solidFill>
                              <a:latin typeface="Cambria Math" panose="02040503050406030204" pitchFamily="18" charset="0"/>
                            </a:rPr>
                            <m:t>𝑆𝑝𝑎𝑚</m:t>
                          </m:r>
                        </m:e>
                        <m:e>
                          <m:r>
                            <a:rPr lang="en-US" altLang="en-US" i="1" dirty="0" err="1" smtClean="0">
                              <a:solidFill>
                                <a:schemeClr val="tx1"/>
                              </a:solidFill>
                              <a:latin typeface="Cambria Math" panose="02040503050406030204" pitchFamily="18" charset="0"/>
                            </a:rPr>
                            <m:t>𝑀𝑒𝑠𝑠𝑎𝑔𝑒</m:t>
                          </m:r>
                        </m:e>
                      </m:d>
                      <m:r>
                        <a:rPr lang="en-US" altLang="en-US" i="1" dirty="0">
                          <a:solidFill>
                            <a:schemeClr val="tx1"/>
                          </a:solidFill>
                          <a:latin typeface="Cambria Math" panose="02040503050406030204" pitchFamily="18" charset="0"/>
                        </a:rPr>
                        <m:t>= </m:t>
                      </m:r>
                      <m:f>
                        <m:fPr>
                          <m:ctrlPr>
                            <a:rPr lang="en-US" altLang="en-US" i="1" dirty="0" smtClean="0">
                              <a:solidFill>
                                <a:schemeClr val="tx1"/>
                              </a:solidFill>
                              <a:latin typeface="Cambria Math" panose="02040503050406030204" pitchFamily="18" charset="0"/>
                            </a:rPr>
                          </m:ctrlPr>
                        </m:fPr>
                        <m:num>
                          <m:r>
                            <a:rPr lang="en-US" altLang="en-US" i="1" dirty="0" smtClean="0">
                              <a:solidFill>
                                <a:schemeClr val="accent6">
                                  <a:lumMod val="75000"/>
                                </a:schemeClr>
                              </a:solidFill>
                              <a:latin typeface="Cambria Math" panose="02040503050406030204" pitchFamily="18" charset="0"/>
                            </a:rPr>
                            <m:t>𝑝</m:t>
                          </m:r>
                          <m:d>
                            <m:dPr>
                              <m:ctrlPr>
                                <a:rPr lang="en-US" altLang="en-US" i="1" dirty="0" smtClean="0">
                                  <a:solidFill>
                                    <a:schemeClr val="accent6">
                                      <a:lumMod val="75000"/>
                                    </a:schemeClr>
                                  </a:solidFill>
                                  <a:latin typeface="Cambria Math" panose="02040503050406030204" pitchFamily="18" charset="0"/>
                                </a:rPr>
                              </m:ctrlPr>
                            </m:dPr>
                            <m:e>
                              <m:r>
                                <a:rPr lang="en-US" altLang="en-US" i="1" dirty="0" smtClean="0">
                                  <a:solidFill>
                                    <a:schemeClr val="accent6">
                                      <a:lumMod val="75000"/>
                                    </a:schemeClr>
                                  </a:solidFill>
                                  <a:latin typeface="Cambria Math" panose="02040503050406030204" pitchFamily="18" charset="0"/>
                                </a:rPr>
                                <m:t>𝑀𝑒𝑠𝑠𝑎𝑔𝑒</m:t>
                              </m:r>
                            </m:e>
                            <m:e>
                              <m:r>
                                <a:rPr lang="en-US" altLang="en-US" i="1" dirty="0" smtClean="0">
                                  <a:solidFill>
                                    <a:schemeClr val="accent6">
                                      <a:lumMod val="75000"/>
                                    </a:schemeClr>
                                  </a:solidFill>
                                  <a:latin typeface="Cambria Math" panose="02040503050406030204" pitchFamily="18" charset="0"/>
                                </a:rPr>
                                <m:t>𝑆𝑝𝑎𝑚</m:t>
                              </m:r>
                            </m:e>
                          </m:d>
                          <m:r>
                            <a:rPr lang="en-US" altLang="en-US" i="1" dirty="0" smtClean="0">
                              <a:solidFill>
                                <a:schemeClr val="accent1"/>
                              </a:solidFill>
                              <a:latin typeface="Cambria Math" panose="02040503050406030204" pitchFamily="18" charset="0"/>
                            </a:rPr>
                            <m:t>𝑝</m:t>
                          </m:r>
                          <m:d>
                            <m:dPr>
                              <m:ctrlPr>
                                <a:rPr lang="en-US" altLang="en-US" i="1" dirty="0" smtClean="0">
                                  <a:solidFill>
                                    <a:schemeClr val="accent1"/>
                                  </a:solidFill>
                                  <a:latin typeface="Cambria Math" panose="02040503050406030204" pitchFamily="18" charset="0"/>
                                </a:rPr>
                              </m:ctrlPr>
                            </m:dPr>
                            <m:e>
                              <m:r>
                                <a:rPr lang="en-US" altLang="en-US" b="0" i="1" dirty="0" smtClean="0">
                                  <a:solidFill>
                                    <a:schemeClr val="accent1"/>
                                  </a:solidFill>
                                  <a:latin typeface="Cambria Math" panose="02040503050406030204" pitchFamily="18" charset="0"/>
                                </a:rPr>
                                <m:t>𝑆𝑝𝑎𝑚</m:t>
                              </m:r>
                            </m:e>
                          </m:d>
                        </m:num>
                        <m:den>
                          <m:r>
                            <a:rPr lang="en-US" altLang="en-US" b="0" i="1" dirty="0" smtClean="0">
                              <a:solidFill>
                                <a:schemeClr val="accent2"/>
                              </a:solidFill>
                              <a:latin typeface="Cambria Math" panose="02040503050406030204" pitchFamily="18" charset="0"/>
                            </a:rPr>
                            <m:t>𝑝</m:t>
                          </m:r>
                          <m:d>
                            <m:dPr>
                              <m:ctrlPr>
                                <a:rPr lang="en-US" altLang="en-US" b="0" i="1" dirty="0" smtClean="0">
                                  <a:solidFill>
                                    <a:schemeClr val="accent2"/>
                                  </a:solidFill>
                                  <a:latin typeface="Cambria Math" panose="02040503050406030204" pitchFamily="18" charset="0"/>
                                </a:rPr>
                              </m:ctrlPr>
                            </m:dPr>
                            <m:e>
                              <m:r>
                                <a:rPr lang="en-US" altLang="en-US" b="0" i="1" dirty="0" smtClean="0">
                                  <a:solidFill>
                                    <a:schemeClr val="accent2"/>
                                  </a:solidFill>
                                  <a:latin typeface="Cambria Math" panose="02040503050406030204" pitchFamily="18" charset="0"/>
                                </a:rPr>
                                <m:t>𝑀𝑒𝑠𝑠𝑎𝑔𝑒</m:t>
                              </m:r>
                            </m:e>
                          </m:d>
                        </m:den>
                      </m:f>
                    </m:oMath>
                  </m:oMathPara>
                </a14:m>
                <a:endParaRPr lang="en-US" altLang="en-US" i="1" dirty="0">
                  <a:solidFill>
                    <a:schemeClr val="tx1"/>
                  </a:solidFill>
                  <a:latin typeface="Cambria Math" panose="02040503050406030204" pitchFamily="18" charset="0"/>
                </a:endParaRPr>
              </a:p>
              <a:p>
                <a:pPr>
                  <a:spcBef>
                    <a:spcPct val="50000"/>
                  </a:spcBef>
                </a:pPr>
                <a:endParaRPr lang="en-US" altLang="en-US" i="1" dirty="0">
                  <a:latin typeface="Cambria Math" panose="02040503050406030204" pitchFamily="18" charset="0"/>
                </a:endParaRPr>
              </a:p>
              <a:p>
                <a:pPr>
                  <a:spcBef>
                    <a:spcPct val="50000"/>
                  </a:spcBef>
                </a:pPr>
                <a14:m>
                  <m:oMathPara xmlns:m="http://schemas.openxmlformats.org/officeDocument/2006/math">
                    <m:oMathParaPr>
                      <m:jc m:val="centerGroup"/>
                    </m:oMathParaPr>
                    <m:oMath xmlns:m="http://schemas.openxmlformats.org/officeDocument/2006/math">
                      <m:r>
                        <a:rPr lang="en-US" altLang="en-US" i="1" dirty="0">
                          <a:latin typeface="Cambria Math" panose="02040503050406030204" pitchFamily="18" charset="0"/>
                        </a:rPr>
                        <m:t>𝑃</m:t>
                      </m:r>
                      <m:d>
                        <m:dPr>
                          <m:ctrlPr>
                            <a:rPr lang="en-US" altLang="en-US" i="1" dirty="0">
                              <a:latin typeface="Cambria Math" panose="02040503050406030204" pitchFamily="18" charset="0"/>
                            </a:rPr>
                          </m:ctrlPr>
                        </m:dPr>
                        <m:e>
                          <m:r>
                            <a:rPr lang="en-US" altLang="en-US" b="0" i="1" dirty="0" smtClean="0">
                              <a:latin typeface="Cambria Math" panose="02040503050406030204" pitchFamily="18" charset="0"/>
                            </a:rPr>
                            <m:t>𝐻𝑎𝑚</m:t>
                          </m:r>
                        </m:e>
                        <m:e>
                          <m:r>
                            <a:rPr lang="en-US" altLang="en-US" i="1" dirty="0" err="1">
                              <a:latin typeface="Cambria Math" panose="02040503050406030204" pitchFamily="18" charset="0"/>
                            </a:rPr>
                            <m:t>𝑀𝑒𝑠𝑠𝑎𝑔𝑒</m:t>
                          </m:r>
                        </m:e>
                      </m:d>
                      <m:r>
                        <a:rPr lang="en-US" altLang="en-US" i="1" dirty="0">
                          <a:latin typeface="Cambria Math" panose="02040503050406030204" pitchFamily="18" charset="0"/>
                        </a:rPr>
                        <m:t>= </m:t>
                      </m:r>
                      <m:f>
                        <m:fPr>
                          <m:ctrlPr>
                            <a:rPr lang="en-US" altLang="en-US" i="1" dirty="0">
                              <a:latin typeface="Cambria Math" panose="02040503050406030204" pitchFamily="18" charset="0"/>
                            </a:rPr>
                          </m:ctrlPr>
                        </m:fPr>
                        <m:num>
                          <m:r>
                            <a:rPr lang="en-US" altLang="en-US" i="1" dirty="0">
                              <a:solidFill>
                                <a:schemeClr val="accent6">
                                  <a:lumMod val="75000"/>
                                </a:schemeClr>
                              </a:solidFill>
                              <a:latin typeface="Cambria Math" panose="02040503050406030204" pitchFamily="18" charset="0"/>
                            </a:rPr>
                            <m:t>𝑝</m:t>
                          </m:r>
                          <m:d>
                            <m:dPr>
                              <m:ctrlPr>
                                <a:rPr lang="en-US" altLang="en-US" i="1" dirty="0">
                                  <a:solidFill>
                                    <a:schemeClr val="accent6">
                                      <a:lumMod val="75000"/>
                                    </a:schemeClr>
                                  </a:solidFill>
                                  <a:latin typeface="Cambria Math" panose="02040503050406030204" pitchFamily="18" charset="0"/>
                                </a:rPr>
                              </m:ctrlPr>
                            </m:dPr>
                            <m:e>
                              <m:r>
                                <a:rPr lang="en-US" altLang="en-US" i="1" dirty="0">
                                  <a:solidFill>
                                    <a:schemeClr val="accent6">
                                      <a:lumMod val="75000"/>
                                    </a:schemeClr>
                                  </a:solidFill>
                                  <a:latin typeface="Cambria Math" panose="02040503050406030204" pitchFamily="18" charset="0"/>
                                </a:rPr>
                                <m:t>𝑀𝑒𝑠𝑠𝑎𝑔𝑒</m:t>
                              </m:r>
                            </m:e>
                            <m:e>
                              <m:r>
                                <a:rPr lang="en-US" altLang="en-US" b="0" i="1" dirty="0" smtClean="0">
                                  <a:solidFill>
                                    <a:schemeClr val="accent6">
                                      <a:lumMod val="75000"/>
                                    </a:schemeClr>
                                  </a:solidFill>
                                  <a:latin typeface="Cambria Math" panose="02040503050406030204" pitchFamily="18" charset="0"/>
                                </a:rPr>
                                <m:t>𝐻𝑎𝑚</m:t>
                              </m:r>
                            </m:e>
                          </m:d>
                          <m:r>
                            <a:rPr lang="en-US" altLang="en-US" i="1" dirty="0">
                              <a:solidFill>
                                <a:schemeClr val="accent1"/>
                              </a:solidFill>
                              <a:latin typeface="Cambria Math" panose="02040503050406030204" pitchFamily="18" charset="0"/>
                            </a:rPr>
                            <m:t>𝑝</m:t>
                          </m:r>
                          <m:d>
                            <m:dPr>
                              <m:ctrlPr>
                                <a:rPr lang="en-US" altLang="en-US" i="1" dirty="0">
                                  <a:solidFill>
                                    <a:schemeClr val="accent1"/>
                                  </a:solidFill>
                                  <a:latin typeface="Cambria Math" panose="02040503050406030204" pitchFamily="18" charset="0"/>
                                </a:rPr>
                              </m:ctrlPr>
                            </m:dPr>
                            <m:e>
                              <m:r>
                                <a:rPr lang="en-US" altLang="en-US" b="0" i="1" dirty="0" smtClean="0">
                                  <a:solidFill>
                                    <a:schemeClr val="accent1"/>
                                  </a:solidFill>
                                  <a:latin typeface="Cambria Math" panose="02040503050406030204" pitchFamily="18" charset="0"/>
                                </a:rPr>
                                <m:t>𝐻𝑎𝑚</m:t>
                              </m:r>
                            </m:e>
                          </m:d>
                        </m:num>
                        <m:den>
                          <m:r>
                            <a:rPr lang="en-US" altLang="en-US" i="1" dirty="0">
                              <a:solidFill>
                                <a:schemeClr val="accent2"/>
                              </a:solidFill>
                              <a:latin typeface="Cambria Math" panose="02040503050406030204" pitchFamily="18" charset="0"/>
                            </a:rPr>
                            <m:t>𝑝</m:t>
                          </m:r>
                          <m:d>
                            <m:dPr>
                              <m:ctrlPr>
                                <a:rPr lang="en-US" altLang="en-US" i="1" dirty="0">
                                  <a:solidFill>
                                    <a:schemeClr val="accent2"/>
                                  </a:solidFill>
                                  <a:latin typeface="Cambria Math" panose="02040503050406030204" pitchFamily="18" charset="0"/>
                                </a:rPr>
                              </m:ctrlPr>
                            </m:dPr>
                            <m:e>
                              <m:r>
                                <a:rPr lang="en-US" altLang="en-US" i="1" dirty="0">
                                  <a:solidFill>
                                    <a:schemeClr val="accent2"/>
                                  </a:solidFill>
                                  <a:latin typeface="Cambria Math" panose="02040503050406030204" pitchFamily="18" charset="0"/>
                                </a:rPr>
                                <m:t>𝑀𝑒𝑠𝑠𝑎𝑔𝑒</m:t>
                              </m:r>
                            </m:e>
                          </m:d>
                        </m:den>
                      </m:f>
                    </m:oMath>
                  </m:oMathPara>
                </a14:m>
                <a:endParaRPr lang="en-US" altLang="en-US" i="1" dirty="0">
                  <a:solidFill>
                    <a:schemeClr val="tx1"/>
                  </a:solidFill>
                  <a:latin typeface="Cambria Math" panose="02040503050406030204" pitchFamily="18" charset="0"/>
                </a:endParaRPr>
              </a:p>
              <a:p>
                <a:pPr>
                  <a:spcBef>
                    <a:spcPct val="50000"/>
                  </a:spcBef>
                </a:pPr>
                <a:endParaRPr lang="en-US" altLang="en-US" i="1" dirty="0">
                  <a:solidFill>
                    <a:schemeClr val="accent2"/>
                  </a:solidFill>
                  <a:latin typeface="Cambria Math" panose="02040503050406030204" pitchFamily="18" charset="0"/>
                </a:endParaRPr>
              </a:p>
              <a:p>
                <a:pPr>
                  <a:spcBef>
                    <a:spcPct val="50000"/>
                  </a:spcBef>
                </a:pPr>
                <a14:m>
                  <m:oMath xmlns:m="http://schemas.openxmlformats.org/officeDocument/2006/math">
                    <m:r>
                      <a:rPr lang="en-US" altLang="en-US" i="1" dirty="0">
                        <a:solidFill>
                          <a:schemeClr val="accent2"/>
                        </a:solidFill>
                        <a:latin typeface="Cambria Math" panose="02040503050406030204" pitchFamily="18" charset="0"/>
                      </a:rPr>
                      <m:t>𝑝</m:t>
                    </m:r>
                    <m:r>
                      <a:rPr lang="en-US" altLang="en-US" i="1" dirty="0">
                        <a:solidFill>
                          <a:schemeClr val="accent2"/>
                        </a:solidFill>
                        <a:latin typeface="Cambria Math" panose="02040503050406030204" pitchFamily="18" charset="0"/>
                      </a:rPr>
                      <m:t>(</m:t>
                    </m:r>
                    <m:r>
                      <a:rPr lang="en-US" altLang="en-US" i="1" dirty="0">
                        <a:solidFill>
                          <a:schemeClr val="accent2"/>
                        </a:solidFill>
                        <a:latin typeface="Cambria Math" panose="02040503050406030204" pitchFamily="18" charset="0"/>
                      </a:rPr>
                      <m:t>𝑀𝑒𝑠𝑠𝑎𝑔𝑒</m:t>
                    </m:r>
                    <m:r>
                      <a:rPr lang="en-US" altLang="en-US" i="1" dirty="0">
                        <a:solidFill>
                          <a:schemeClr val="accent2"/>
                        </a:solidFill>
                        <a:latin typeface="Cambria Math" panose="02040503050406030204" pitchFamily="18" charset="0"/>
                      </a:rPr>
                      <m:t>)=</m:t>
                    </m:r>
                  </m:oMath>
                </a14:m>
                <a:r>
                  <a:rPr lang="en-US" altLang="en-US" dirty="0">
                    <a:solidFill>
                      <a:schemeClr val="accent6">
                        <a:lumMod val="75000"/>
                      </a:schemeClr>
                    </a:solidFill>
                  </a:rPr>
                  <a:t> </a:t>
                </a:r>
                <a14:m>
                  <m:oMath xmlns:m="http://schemas.openxmlformats.org/officeDocument/2006/math">
                    <m:r>
                      <a:rPr lang="en-US" altLang="en-US" i="1" dirty="0">
                        <a:solidFill>
                          <a:schemeClr val="accent6">
                            <a:lumMod val="75000"/>
                          </a:schemeClr>
                        </a:solidFill>
                        <a:latin typeface="Cambria Math" panose="02040503050406030204" pitchFamily="18" charset="0"/>
                      </a:rPr>
                      <m:t>𝑝</m:t>
                    </m:r>
                    <m:d>
                      <m:dPr>
                        <m:ctrlPr>
                          <a:rPr lang="en-US" altLang="en-US" i="1" dirty="0">
                            <a:solidFill>
                              <a:schemeClr val="accent6">
                                <a:lumMod val="75000"/>
                              </a:schemeClr>
                            </a:solidFill>
                            <a:latin typeface="Cambria Math" panose="02040503050406030204" pitchFamily="18" charset="0"/>
                          </a:rPr>
                        </m:ctrlPr>
                      </m:dPr>
                      <m:e>
                        <m:r>
                          <a:rPr lang="en-US" altLang="en-US" i="1" dirty="0">
                            <a:solidFill>
                              <a:schemeClr val="accent6">
                                <a:lumMod val="75000"/>
                              </a:schemeClr>
                            </a:solidFill>
                            <a:latin typeface="Cambria Math" panose="02040503050406030204" pitchFamily="18" charset="0"/>
                          </a:rPr>
                          <m:t>𝑀𝑒𝑠𝑠𝑎𝑔𝑒</m:t>
                        </m:r>
                      </m:e>
                      <m:e>
                        <m:r>
                          <a:rPr lang="en-US" altLang="en-US" i="1" dirty="0">
                            <a:solidFill>
                              <a:schemeClr val="accent6">
                                <a:lumMod val="75000"/>
                              </a:schemeClr>
                            </a:solidFill>
                            <a:latin typeface="Cambria Math" panose="02040503050406030204" pitchFamily="18" charset="0"/>
                          </a:rPr>
                          <m:t>𝑆𝑝𝑎𝑚</m:t>
                        </m:r>
                      </m:e>
                    </m:d>
                    <m:r>
                      <a:rPr lang="en-US" altLang="en-US" i="1" dirty="0">
                        <a:solidFill>
                          <a:schemeClr val="accent1"/>
                        </a:solidFill>
                        <a:latin typeface="Cambria Math" panose="02040503050406030204" pitchFamily="18" charset="0"/>
                      </a:rPr>
                      <m:t>𝑝</m:t>
                    </m:r>
                    <m:d>
                      <m:dPr>
                        <m:ctrlPr>
                          <a:rPr lang="en-US" altLang="en-US" i="1" dirty="0">
                            <a:solidFill>
                              <a:schemeClr val="accent1"/>
                            </a:solidFill>
                            <a:latin typeface="Cambria Math" panose="02040503050406030204" pitchFamily="18" charset="0"/>
                          </a:rPr>
                        </m:ctrlPr>
                      </m:dPr>
                      <m:e>
                        <m:r>
                          <a:rPr lang="en-US" altLang="en-US" i="1" dirty="0">
                            <a:solidFill>
                              <a:schemeClr val="accent1"/>
                            </a:solidFill>
                            <a:latin typeface="Cambria Math" panose="02040503050406030204" pitchFamily="18" charset="0"/>
                          </a:rPr>
                          <m:t>𝑆𝑝𝑎𝑚</m:t>
                        </m:r>
                      </m:e>
                    </m:d>
                    <m:r>
                      <a:rPr lang="en-US" altLang="en-US" b="0" i="1" dirty="0" smtClean="0">
                        <a:solidFill>
                          <a:schemeClr val="tx1"/>
                        </a:solidFill>
                        <a:latin typeface="Cambria Math" panose="02040503050406030204" pitchFamily="18" charset="0"/>
                      </a:rPr>
                      <m:t>+</m:t>
                    </m:r>
                    <m:r>
                      <a:rPr lang="en-US" altLang="en-US" i="1" dirty="0">
                        <a:solidFill>
                          <a:schemeClr val="accent6">
                            <a:lumMod val="75000"/>
                          </a:schemeClr>
                        </a:solidFill>
                        <a:latin typeface="Cambria Math" panose="02040503050406030204" pitchFamily="18" charset="0"/>
                      </a:rPr>
                      <m:t>𝑝</m:t>
                    </m:r>
                    <m:d>
                      <m:dPr>
                        <m:ctrlPr>
                          <a:rPr lang="en-US" altLang="en-US" i="1" dirty="0">
                            <a:solidFill>
                              <a:schemeClr val="accent6">
                                <a:lumMod val="75000"/>
                              </a:schemeClr>
                            </a:solidFill>
                            <a:latin typeface="Cambria Math" panose="02040503050406030204" pitchFamily="18" charset="0"/>
                          </a:rPr>
                        </m:ctrlPr>
                      </m:dPr>
                      <m:e>
                        <m:r>
                          <a:rPr lang="en-US" altLang="en-US" i="1" dirty="0">
                            <a:solidFill>
                              <a:schemeClr val="accent6">
                                <a:lumMod val="75000"/>
                              </a:schemeClr>
                            </a:solidFill>
                            <a:latin typeface="Cambria Math" panose="02040503050406030204" pitchFamily="18" charset="0"/>
                          </a:rPr>
                          <m:t>𝑀𝑒𝑠𝑠𝑎𝑔𝑒</m:t>
                        </m:r>
                      </m:e>
                      <m:e>
                        <m:r>
                          <a:rPr lang="en-US" altLang="en-US" b="0" i="1" dirty="0" smtClean="0">
                            <a:solidFill>
                              <a:schemeClr val="accent6">
                                <a:lumMod val="75000"/>
                              </a:schemeClr>
                            </a:solidFill>
                            <a:latin typeface="Cambria Math" panose="02040503050406030204" pitchFamily="18" charset="0"/>
                          </a:rPr>
                          <m:t>𝐻𝑎𝑚</m:t>
                        </m:r>
                      </m:e>
                    </m:d>
                    <m:r>
                      <a:rPr lang="en-US" altLang="en-US" i="1" dirty="0">
                        <a:solidFill>
                          <a:schemeClr val="accent1"/>
                        </a:solidFill>
                        <a:latin typeface="Cambria Math" panose="02040503050406030204" pitchFamily="18" charset="0"/>
                      </a:rPr>
                      <m:t>𝑝</m:t>
                    </m:r>
                    <m:d>
                      <m:dPr>
                        <m:ctrlPr>
                          <a:rPr lang="en-US" altLang="en-US" i="1" dirty="0">
                            <a:solidFill>
                              <a:schemeClr val="accent1"/>
                            </a:solidFill>
                            <a:latin typeface="Cambria Math" panose="02040503050406030204" pitchFamily="18" charset="0"/>
                          </a:rPr>
                        </m:ctrlPr>
                      </m:dPr>
                      <m:e>
                        <m:r>
                          <a:rPr lang="en-US" altLang="en-US" b="0" i="1" dirty="0" smtClean="0">
                            <a:solidFill>
                              <a:schemeClr val="accent1"/>
                            </a:solidFill>
                            <a:latin typeface="Cambria Math" panose="02040503050406030204" pitchFamily="18" charset="0"/>
                          </a:rPr>
                          <m:t>𝐻𝑎𝑚</m:t>
                        </m:r>
                      </m:e>
                    </m:d>
                  </m:oMath>
                </a14:m>
                <a:endParaRPr lang="en-US" altLang="en-US" dirty="0">
                  <a:solidFill>
                    <a:schemeClr val="tx1"/>
                  </a:solidFill>
                </a:endParaRPr>
              </a:p>
            </p:txBody>
          </p:sp>
        </mc:Choice>
        <mc:Fallback xmlns="">
          <p:sp>
            <p:nvSpPr>
              <p:cNvPr id="4" name="内容占位符 13">
                <a:extLst>
                  <a:ext uri="{FF2B5EF4-FFF2-40B4-BE49-F238E27FC236}">
                    <a16:creationId xmlns:a16="http://schemas.microsoft.com/office/drawing/2014/main" id="{09C32F84-AD2F-493E-B5CC-4DFFDEDCC7AA}"/>
                  </a:ext>
                </a:extLst>
              </p:cNvPr>
              <p:cNvSpPr txBox="1">
                <a:spLocks noRot="1" noChangeAspect="1" noMove="1" noResize="1" noEditPoints="1" noAdjustHandles="1" noChangeArrowheads="1" noChangeShapeType="1" noTextEdit="1"/>
              </p:cNvSpPr>
              <p:nvPr/>
            </p:nvSpPr>
            <p:spPr>
              <a:xfrm>
                <a:off x="405780" y="1690689"/>
                <a:ext cx="11233248" cy="4402607"/>
              </a:xfrm>
              <a:prstGeom prst="rect">
                <a:avLst/>
              </a:prstGeom>
              <a:blipFill>
                <a:blip r:embed="rId2"/>
                <a:stretch>
                  <a:fillRect l="-16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F1C082F-5279-4CAC-B8C3-68DDCD4E6B31}"/>
                  </a:ext>
                </a:extLst>
              </p:cNvPr>
              <p:cNvSpPr/>
              <p:nvPr/>
            </p:nvSpPr>
            <p:spPr>
              <a:xfrm>
                <a:off x="566938" y="6093296"/>
                <a:ext cx="1771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𝐻𝑎𝑚</m:t>
                      </m:r>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𝑖𝑠</m:t>
                      </m:r>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𝑆𝑝𝑎𝑚</m:t>
                      </m:r>
                    </m:oMath>
                  </m:oMathPara>
                </a14:m>
                <a:endParaRPr lang="en-SG" dirty="0"/>
              </a:p>
            </p:txBody>
          </p:sp>
        </mc:Choice>
        <mc:Fallback xmlns="">
          <p:sp>
            <p:nvSpPr>
              <p:cNvPr id="5" name="Rectangle 4">
                <a:extLst>
                  <a:ext uri="{FF2B5EF4-FFF2-40B4-BE49-F238E27FC236}">
                    <a16:creationId xmlns:a16="http://schemas.microsoft.com/office/drawing/2014/main" id="{3F1C082F-5279-4CAC-B8C3-68DDCD4E6B31}"/>
                  </a:ext>
                </a:extLst>
              </p:cNvPr>
              <p:cNvSpPr>
                <a:spLocks noRot="1" noChangeAspect="1" noMove="1" noResize="1" noEditPoints="1" noAdjustHandles="1" noChangeArrowheads="1" noChangeShapeType="1" noTextEdit="1"/>
              </p:cNvSpPr>
              <p:nvPr/>
            </p:nvSpPr>
            <p:spPr>
              <a:xfrm>
                <a:off x="566938" y="6093296"/>
                <a:ext cx="1771511" cy="369332"/>
              </a:xfrm>
              <a:prstGeom prst="rect">
                <a:avLst/>
              </a:prstGeom>
              <a:blipFill>
                <a:blip r:embed="rId3"/>
                <a:stretch>
                  <a:fillRect b="-13333"/>
                </a:stretch>
              </a:blipFill>
            </p:spPr>
            <p:txBody>
              <a:bodyPr/>
              <a:lstStyle/>
              <a:p>
                <a:r>
                  <a:rPr lang="en-SG">
                    <a:noFill/>
                  </a:rPr>
                  <a:t> </a:t>
                </a:r>
              </a:p>
            </p:txBody>
          </p:sp>
        </mc:Fallback>
      </mc:AlternateContent>
    </p:spTree>
    <p:extLst>
      <p:ext uri="{BB962C8B-B14F-4D97-AF65-F5344CB8AC3E}">
        <p14:creationId xmlns:p14="http://schemas.microsoft.com/office/powerpoint/2010/main" val="116961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 Detection – Training Data</a:t>
            </a:r>
            <a:endParaRPr lang="zh-CN" dirty="0"/>
          </a:p>
        </p:txBody>
      </p:sp>
      <p:sp>
        <p:nvSpPr>
          <p:cNvPr id="3" name="文本占位符 2"/>
          <p:cNvSpPr>
            <a:spLocks noGrp="1"/>
          </p:cNvSpPr>
          <p:nvPr>
            <p:ph type="body" idx="1"/>
          </p:nvPr>
        </p:nvSpPr>
        <p:spPr/>
        <p:txBody>
          <a:bodyPr/>
          <a:lstStyle/>
          <a:p>
            <a:r>
              <a:rPr lang="en-US" altLang="zh-CN" dirty="0"/>
              <a:t>Spam</a:t>
            </a:r>
            <a:endParaRPr lang="zh-CN" dirty="0"/>
          </a:p>
        </p:txBody>
      </p:sp>
      <p:sp>
        <p:nvSpPr>
          <p:cNvPr id="4" name="内容占位符 3"/>
          <p:cNvSpPr>
            <a:spLocks noGrp="1"/>
          </p:cNvSpPr>
          <p:nvPr>
            <p:ph sz="half" idx="2"/>
          </p:nvPr>
        </p:nvSpPr>
        <p:spPr/>
        <p:txBody>
          <a:bodyPr>
            <a:normAutofit/>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5" name="文本占位符 4"/>
          <p:cNvSpPr>
            <a:spLocks noGrp="1"/>
          </p:cNvSpPr>
          <p:nvPr>
            <p:ph type="body" sz="quarter" idx="3"/>
          </p:nvPr>
        </p:nvSpPr>
        <p:spPr/>
        <p:txBody>
          <a:bodyPr/>
          <a:lstStyle/>
          <a:p>
            <a:r>
              <a:rPr lang="en-US" altLang="zh-CN" dirty="0"/>
              <a:t>Ham</a:t>
            </a:r>
            <a:endParaRPr lang="zh-CN" dirty="0"/>
          </a:p>
        </p:txBody>
      </p:sp>
      <p:sp>
        <p:nvSpPr>
          <p:cNvPr id="6" name="内容占位符 5"/>
          <p:cNvSpPr>
            <a:spLocks noGrp="1"/>
          </p:cNvSpPr>
          <p:nvPr>
            <p:ph sz="quarter" idx="4"/>
          </p:nvPr>
        </p:nvSpPr>
        <p:spPr/>
        <p:txBody>
          <a:bodyPr>
            <a:normAutofit/>
          </a:bodyPr>
          <a:lstStyle/>
          <a:p>
            <a:r>
              <a:rPr lang="en-US" altLang="zh-CN" dirty="0"/>
              <a:t>Play sports today</a:t>
            </a:r>
          </a:p>
          <a:p>
            <a:r>
              <a:rPr lang="en-US" altLang="zh-CN" dirty="0"/>
              <a:t>Went play sports</a:t>
            </a:r>
          </a:p>
          <a:p>
            <a:r>
              <a:rPr lang="en-US" altLang="zh-CN" dirty="0"/>
              <a:t>Secret sports event</a:t>
            </a:r>
          </a:p>
          <a:p>
            <a:r>
              <a:rPr lang="en-US" altLang="zh-CN" dirty="0"/>
              <a:t>Sport is today</a:t>
            </a:r>
          </a:p>
          <a:p>
            <a:r>
              <a:rPr lang="en-US" altLang="zh-CN" dirty="0"/>
              <a:t>Sport costs money</a:t>
            </a:r>
            <a:endParaRPr lang="zh-CN" dirty="0"/>
          </a:p>
        </p:txBody>
      </p:sp>
      <p:sp>
        <p:nvSpPr>
          <p:cNvPr id="7" name="内容占位符 13"/>
          <p:cNvSpPr txBox="1">
            <a:spLocks/>
          </p:cNvSpPr>
          <p:nvPr/>
        </p:nvSpPr>
        <p:spPr>
          <a:xfrm>
            <a:off x="1341884" y="4810374"/>
            <a:ext cx="4654130" cy="16825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1. Size of vocabulary? 12  </a:t>
            </a:r>
          </a:p>
          <a:p>
            <a:pPr>
              <a:spcBef>
                <a:spcPct val="50000"/>
              </a:spcBef>
            </a:pPr>
            <a:r>
              <a:rPr lang="en-US" altLang="en-US" dirty="0">
                <a:solidFill>
                  <a:srgbClr val="0070C0"/>
                </a:solidFill>
              </a:rPr>
              <a:t>2. P(Spam) = ? 3/8</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845BFEF-65D2-4A41-8C8A-9A7820D3972F}"/>
                  </a:ext>
                </a:extLst>
              </p:cNvPr>
              <p:cNvSpPr/>
              <p:nvPr/>
            </p:nvSpPr>
            <p:spPr>
              <a:xfrm>
                <a:off x="10414892" y="259829"/>
                <a:ext cx="1557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a:solidFill>
                            <a:schemeClr val="accent1"/>
                          </a:solidFill>
                          <a:latin typeface="Cambria Math" panose="02040503050406030204" pitchFamily="18" charset="0"/>
                        </a:rPr>
                        <m:t>𝒑</m:t>
                      </m:r>
                      <m:d>
                        <m:dPr>
                          <m:ctrlPr>
                            <a:rPr lang="en-US" altLang="en-US" sz="2400" b="1" i="1" dirty="0">
                              <a:solidFill>
                                <a:schemeClr val="accent1"/>
                              </a:solidFill>
                              <a:latin typeface="Cambria Math" panose="02040503050406030204" pitchFamily="18" charset="0"/>
                            </a:rPr>
                          </m:ctrlPr>
                        </m:dPr>
                        <m:e>
                          <m:r>
                            <a:rPr lang="en-US" altLang="en-US" sz="2400" b="1" i="1" dirty="0">
                              <a:solidFill>
                                <a:schemeClr val="accent1"/>
                              </a:solidFill>
                              <a:latin typeface="Cambria Math" panose="02040503050406030204" pitchFamily="18" charset="0"/>
                            </a:rPr>
                            <m:t>𝑺𝒑𝒂𝒎</m:t>
                          </m:r>
                        </m:e>
                      </m:d>
                    </m:oMath>
                  </m:oMathPara>
                </a14:m>
                <a:endParaRPr lang="en-SG" sz="2400" b="1" dirty="0"/>
              </a:p>
            </p:txBody>
          </p:sp>
        </mc:Choice>
        <mc:Fallback xmlns="">
          <p:sp>
            <p:nvSpPr>
              <p:cNvPr id="11" name="Rectangle 10">
                <a:extLst>
                  <a:ext uri="{FF2B5EF4-FFF2-40B4-BE49-F238E27FC236}">
                    <a16:creationId xmlns:a16="http://schemas.microsoft.com/office/drawing/2014/main" id="{5845BFEF-65D2-4A41-8C8A-9A7820D3972F}"/>
                  </a:ext>
                </a:extLst>
              </p:cNvPr>
              <p:cNvSpPr>
                <a:spLocks noRot="1" noChangeAspect="1" noMove="1" noResize="1" noEditPoints="1" noAdjustHandles="1" noChangeArrowheads="1" noChangeShapeType="1" noTextEdit="1"/>
              </p:cNvSpPr>
              <p:nvPr/>
            </p:nvSpPr>
            <p:spPr>
              <a:xfrm>
                <a:off x="10414892" y="259829"/>
                <a:ext cx="1557413" cy="461665"/>
              </a:xfrm>
              <a:prstGeom prst="rect">
                <a:avLst/>
              </a:prstGeom>
              <a:blipFill>
                <a:blip r:embed="rId4"/>
                <a:stretch>
                  <a:fillRect b="-17333"/>
                </a:stretch>
              </a:blipFill>
            </p:spPr>
            <p:txBody>
              <a:bodyPr/>
              <a:lstStyle/>
              <a:p>
                <a:r>
                  <a:rPr lang="en-SG">
                    <a:noFill/>
                  </a:rPr>
                  <a:t> </a:t>
                </a:r>
              </a:p>
            </p:txBody>
          </p:sp>
        </mc:Fallback>
      </mc:AlternateContent>
    </p:spTree>
    <p:extLst>
      <p:ext uri="{BB962C8B-B14F-4D97-AF65-F5344CB8AC3E}">
        <p14:creationId xmlns:p14="http://schemas.microsoft.com/office/powerpoint/2010/main" val="341064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Outline</a:t>
            </a:r>
            <a:endParaRPr lang="zh-CN" dirty="0"/>
          </a:p>
        </p:txBody>
      </p:sp>
      <p:sp>
        <p:nvSpPr>
          <p:cNvPr id="14" name="内容占位符 13"/>
          <p:cNvSpPr>
            <a:spLocks noGrp="1"/>
          </p:cNvSpPr>
          <p:nvPr>
            <p:ph idx="1"/>
          </p:nvPr>
        </p:nvSpPr>
        <p:spPr/>
        <p:txBody>
          <a:bodyPr/>
          <a:lstStyle/>
          <a:p>
            <a:r>
              <a:rPr lang="en-US" altLang="zh-CN" dirty="0"/>
              <a:t>Probability – a quick review</a:t>
            </a:r>
          </a:p>
          <a:p>
            <a:r>
              <a:rPr lang="en-US" altLang="zh-CN" dirty="0"/>
              <a:t>Spam Detection – Binary-class Classification Problem</a:t>
            </a:r>
          </a:p>
          <a:p>
            <a:pPr lvl="1"/>
            <a:r>
              <a:rPr lang="en-US" altLang="zh-CN" dirty="0"/>
              <a:t>Maximum Likelihood Estimate</a:t>
            </a:r>
          </a:p>
          <a:p>
            <a:pPr lvl="1"/>
            <a:r>
              <a:rPr lang="en-US" altLang="zh-CN" dirty="0"/>
              <a:t>Naïve Bayes</a:t>
            </a:r>
          </a:p>
          <a:p>
            <a:r>
              <a:rPr lang="en-US" altLang="zh-CN" dirty="0"/>
              <a:t>Multi-class problem</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Maximum Likelihood Estimate (1)</a:t>
            </a:r>
            <a:endParaRPr lang="zh-CN" dirty="0"/>
          </a:p>
        </p:txBody>
      </p:sp>
      <p:graphicFrame>
        <p:nvGraphicFramePr>
          <p:cNvPr id="13" name="Object 7"/>
          <p:cNvGraphicFramePr>
            <a:graphicFrameLocks noGrp="1" noChangeAspect="1"/>
          </p:cNvGraphicFramePr>
          <p:nvPr>
            <p:ph sz="half" idx="2"/>
            <p:extLst>
              <p:ext uri="{D42A27DB-BD31-4B8C-83A1-F6EECF244321}">
                <p14:modId xmlns:p14="http://schemas.microsoft.com/office/powerpoint/2010/main" val="1442068351"/>
              </p:ext>
            </p:extLst>
          </p:nvPr>
        </p:nvGraphicFramePr>
        <p:xfrm>
          <a:off x="2243260" y="4082160"/>
          <a:ext cx="3410280" cy="762298"/>
        </p:xfrm>
        <a:graphic>
          <a:graphicData uri="http://schemas.openxmlformats.org/presentationml/2006/ole">
            <mc:AlternateContent xmlns:mc="http://schemas.openxmlformats.org/markup-compatibility/2006">
              <mc:Choice xmlns:v="urn:schemas-microsoft-com:vml" Requires="v">
                <p:oleObj name="公式" r:id="rId2" imgW="2158920" imgH="482400" progId="Equation.3">
                  <p:embed/>
                </p:oleObj>
              </mc:Choice>
              <mc:Fallback>
                <p:oleObj name="公式" r:id="rId2" imgW="2158920" imgH="482400" progId="Equation.3">
                  <p:embed/>
                  <p:pic>
                    <p:nvPicPr>
                      <p:cNvPr id="13" name="Object 7"/>
                      <p:cNvPicPr>
                        <a:picLocks noChangeAspect="1" noChangeArrowheads="1"/>
                      </p:cNvPicPr>
                      <p:nvPr/>
                    </p:nvPicPr>
                    <p:blipFill>
                      <a:blip r:embed="rId3"/>
                      <a:srcRect/>
                      <a:stretch>
                        <a:fillRect/>
                      </a:stretch>
                    </p:blipFill>
                    <p:spPr bwMode="auto">
                      <a:xfrm>
                        <a:off x="2243260" y="4082160"/>
                        <a:ext cx="3410280" cy="762298"/>
                      </a:xfrm>
                      <a:prstGeom prst="rect">
                        <a:avLst/>
                      </a:prstGeom>
                      <a:noFill/>
                      <a:ln>
                        <a:noFill/>
                      </a:ln>
                      <a:effectLst/>
                    </p:spPr>
                  </p:pic>
                </p:oleObj>
              </mc:Fallback>
            </mc:AlternateContent>
          </a:graphicData>
        </a:graphic>
      </p:graphicFrame>
      <p:graphicFrame>
        <p:nvGraphicFramePr>
          <p:cNvPr id="14" name="Object 8"/>
          <p:cNvGraphicFramePr>
            <a:graphicFrameLocks noGrp="1" noChangeAspect="1"/>
          </p:cNvGraphicFramePr>
          <p:nvPr>
            <p:ph sz="quarter" idx="4"/>
            <p:extLst>
              <p:ext uri="{D42A27DB-BD31-4B8C-83A1-F6EECF244321}">
                <p14:modId xmlns:p14="http://schemas.microsoft.com/office/powerpoint/2010/main" val="3979901619"/>
              </p:ext>
            </p:extLst>
          </p:nvPr>
        </p:nvGraphicFramePr>
        <p:xfrm>
          <a:off x="6238428" y="4201476"/>
          <a:ext cx="3505660" cy="523667"/>
        </p:xfrm>
        <a:graphic>
          <a:graphicData uri="http://schemas.openxmlformats.org/presentationml/2006/ole">
            <mc:AlternateContent xmlns:mc="http://schemas.openxmlformats.org/markup-compatibility/2006">
              <mc:Choice xmlns:v="urn:schemas-microsoft-com:vml" Requires="v">
                <p:oleObj name="公式" r:id="rId4" imgW="1701720" imgH="253800" progId="Equation.3">
                  <p:embed/>
                </p:oleObj>
              </mc:Choice>
              <mc:Fallback>
                <p:oleObj name="公式" r:id="rId4" imgW="1701720" imgH="253800" progId="Equation.3">
                  <p:embed/>
                  <p:pic>
                    <p:nvPicPr>
                      <p:cNvPr id="14" name="Object 8"/>
                      <p:cNvPicPr>
                        <a:picLocks noChangeAspect="1" noChangeArrowheads="1"/>
                      </p:cNvPicPr>
                      <p:nvPr/>
                    </p:nvPicPr>
                    <p:blipFill>
                      <a:blip r:embed="rId5"/>
                      <a:srcRect/>
                      <a:stretch>
                        <a:fillRect/>
                      </a:stretch>
                    </p:blipFill>
                    <p:spPr bwMode="auto">
                      <a:xfrm>
                        <a:off x="6238428" y="4201476"/>
                        <a:ext cx="3505660" cy="523667"/>
                      </a:xfrm>
                      <a:prstGeom prst="rect">
                        <a:avLst/>
                      </a:prstGeom>
                      <a:noFill/>
                      <a:ln>
                        <a:noFill/>
                      </a:ln>
                      <a:effectLst/>
                    </p:spPr>
                  </p:pic>
                </p:oleObj>
              </mc:Fallback>
            </mc:AlternateContent>
          </a:graphicData>
        </a:graphic>
      </p:graphicFrame>
      <p:graphicFrame>
        <p:nvGraphicFramePr>
          <p:cNvPr id="15" name="Object 12"/>
          <p:cNvGraphicFramePr>
            <a:graphicFrameLocks noGrp="1" noChangeAspect="1"/>
          </p:cNvGraphicFramePr>
          <p:nvPr>
            <p:ph sz="quarter" idx="4294967295"/>
            <p:extLst>
              <p:ext uri="{D42A27DB-BD31-4B8C-83A1-F6EECF244321}">
                <p14:modId xmlns:p14="http://schemas.microsoft.com/office/powerpoint/2010/main" val="3698222766"/>
              </p:ext>
            </p:extLst>
          </p:nvPr>
        </p:nvGraphicFramePr>
        <p:xfrm>
          <a:off x="2494012" y="5244268"/>
          <a:ext cx="6292850" cy="820738"/>
        </p:xfrm>
        <a:graphic>
          <a:graphicData uri="http://schemas.openxmlformats.org/presentationml/2006/ole">
            <mc:AlternateContent xmlns:mc="http://schemas.openxmlformats.org/markup-compatibility/2006">
              <mc:Choice xmlns:v="urn:schemas-microsoft-com:vml" Requires="v">
                <p:oleObj name="公式" r:id="rId6" imgW="3504960" imgH="457200" progId="Equation.3">
                  <p:embed/>
                </p:oleObj>
              </mc:Choice>
              <mc:Fallback>
                <p:oleObj name="公式" r:id="rId6" imgW="3504960" imgH="457200" progId="Equation.3">
                  <p:embed/>
                  <p:pic>
                    <p:nvPicPr>
                      <p:cNvPr id="15" name="Object 12"/>
                      <p:cNvPicPr>
                        <a:picLocks noChangeAspect="1" noChangeArrowheads="1"/>
                      </p:cNvPicPr>
                      <p:nvPr/>
                    </p:nvPicPr>
                    <p:blipFill>
                      <a:blip r:embed="rId7"/>
                      <a:srcRect/>
                      <a:stretch>
                        <a:fillRect/>
                      </a:stretch>
                    </p:blipFill>
                    <p:spPr bwMode="auto">
                      <a:xfrm>
                        <a:off x="2494012" y="5244268"/>
                        <a:ext cx="6292850" cy="820738"/>
                      </a:xfrm>
                      <a:prstGeom prst="rect">
                        <a:avLst/>
                      </a:prstGeom>
                      <a:noFill/>
                      <a:ln>
                        <a:noFill/>
                      </a:ln>
                      <a:effectLst/>
                    </p:spPr>
                  </p:pic>
                </p:oleObj>
              </mc:Fallback>
            </mc:AlternateContent>
          </a:graphicData>
        </a:graphic>
      </p:graphicFrame>
      <p:sp>
        <p:nvSpPr>
          <p:cNvPr id="9" name="Rectangle 6"/>
          <p:cNvSpPr>
            <a:spLocks noChangeArrowheads="1"/>
          </p:cNvSpPr>
          <p:nvPr/>
        </p:nvSpPr>
        <p:spPr bwMode="auto">
          <a:xfrm>
            <a:off x="1845940" y="1690689"/>
            <a:ext cx="8424936" cy="225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dirty="0"/>
              <a:t>SSSHHHHH</a:t>
            </a:r>
          </a:p>
          <a:p>
            <a:pPr lvl="1" eaLnBrk="1" hangingPunct="1">
              <a:spcBef>
                <a:spcPct val="20000"/>
              </a:spcBef>
              <a:buFontTx/>
              <a:buChar char="–"/>
            </a:pPr>
            <a:r>
              <a:rPr lang="en-US" altLang="zh-CN" sz="2800" dirty="0"/>
              <a:t>P(S)=</a:t>
            </a:r>
            <a:r>
              <a:rPr lang="en-US" altLang="en-US" sz="2800" dirty="0"/>
              <a:t>Π</a:t>
            </a:r>
            <a:endParaRPr lang="en-US" altLang="zh-CN" sz="2800" dirty="0"/>
          </a:p>
          <a:p>
            <a:pPr lvl="1" eaLnBrk="1" hangingPunct="1">
              <a:spcBef>
                <a:spcPct val="20000"/>
              </a:spcBef>
              <a:buFontTx/>
              <a:buChar char="–"/>
            </a:pPr>
            <a:r>
              <a:rPr lang="en-US" altLang="zh-CN" sz="2800" dirty="0"/>
              <a:t>I.ID</a:t>
            </a:r>
            <a:r>
              <a:rPr lang="en-SG" altLang="zh-CN" sz="2800" dirty="0"/>
              <a:t>:</a:t>
            </a:r>
            <a:r>
              <a:rPr lang="zh-CN" altLang="en-US" sz="2800" dirty="0"/>
              <a:t> </a:t>
            </a:r>
            <a:r>
              <a:rPr lang="en-SG" altLang="zh-CN" sz="2800" dirty="0"/>
              <a:t>Independent, Identical Distribution</a:t>
            </a:r>
            <a:endParaRPr lang="zh-CN" altLang="en-US" sz="2800" dirty="0"/>
          </a:p>
          <a:p>
            <a:pPr eaLnBrk="1" hangingPunct="1">
              <a:spcBef>
                <a:spcPct val="20000"/>
              </a:spcBef>
              <a:buFontTx/>
              <a:buChar char="•"/>
            </a:pPr>
            <a:r>
              <a:rPr lang="en-US" altLang="zh-CN" sz="3200" dirty="0"/>
              <a:t>11100000</a:t>
            </a:r>
          </a:p>
          <a:p>
            <a:pPr lvl="1" eaLnBrk="1" hangingPunct="1">
              <a:spcBef>
                <a:spcPct val="20000"/>
              </a:spcBef>
              <a:buFontTx/>
              <a:buChar char="–"/>
            </a:pPr>
            <a:endParaRPr lang="en-US" altLang="zh-CN" sz="2800"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E99132E-BACA-4751-96D9-A64EC929BE33}"/>
                  </a:ext>
                </a:extLst>
              </p:cNvPr>
              <p:cNvSpPr/>
              <p:nvPr/>
            </p:nvSpPr>
            <p:spPr>
              <a:xfrm>
                <a:off x="10414892" y="259829"/>
                <a:ext cx="1557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a:solidFill>
                            <a:schemeClr val="accent1"/>
                          </a:solidFill>
                          <a:latin typeface="Cambria Math" panose="02040503050406030204" pitchFamily="18" charset="0"/>
                        </a:rPr>
                        <m:t>𝒑</m:t>
                      </m:r>
                      <m:d>
                        <m:dPr>
                          <m:ctrlPr>
                            <a:rPr lang="en-US" altLang="en-US" sz="2400" b="1" i="1" dirty="0">
                              <a:solidFill>
                                <a:schemeClr val="accent1"/>
                              </a:solidFill>
                              <a:latin typeface="Cambria Math" panose="02040503050406030204" pitchFamily="18" charset="0"/>
                            </a:rPr>
                          </m:ctrlPr>
                        </m:dPr>
                        <m:e>
                          <m:r>
                            <a:rPr lang="en-US" altLang="en-US" sz="2400" b="1" i="1" dirty="0">
                              <a:solidFill>
                                <a:schemeClr val="accent1"/>
                              </a:solidFill>
                              <a:latin typeface="Cambria Math" panose="02040503050406030204" pitchFamily="18" charset="0"/>
                            </a:rPr>
                            <m:t>𝑺𝒑𝒂𝒎</m:t>
                          </m:r>
                        </m:e>
                      </m:d>
                    </m:oMath>
                  </m:oMathPara>
                </a14:m>
                <a:endParaRPr lang="en-SG" sz="2400" b="1" dirty="0"/>
              </a:p>
            </p:txBody>
          </p:sp>
        </mc:Choice>
        <mc:Fallback xmlns="">
          <p:sp>
            <p:nvSpPr>
              <p:cNvPr id="8" name="Rectangle 7">
                <a:extLst>
                  <a:ext uri="{FF2B5EF4-FFF2-40B4-BE49-F238E27FC236}">
                    <a16:creationId xmlns:a16="http://schemas.microsoft.com/office/drawing/2014/main" id="{9E99132E-BACA-4751-96D9-A64EC929BE33}"/>
                  </a:ext>
                </a:extLst>
              </p:cNvPr>
              <p:cNvSpPr>
                <a:spLocks noRot="1" noChangeAspect="1" noMove="1" noResize="1" noEditPoints="1" noAdjustHandles="1" noChangeArrowheads="1" noChangeShapeType="1" noTextEdit="1"/>
              </p:cNvSpPr>
              <p:nvPr/>
            </p:nvSpPr>
            <p:spPr>
              <a:xfrm>
                <a:off x="10414892" y="259829"/>
                <a:ext cx="1557413" cy="461665"/>
              </a:xfrm>
              <a:prstGeom prst="rect">
                <a:avLst/>
              </a:prstGeom>
              <a:blipFill>
                <a:blip r:embed="rId9"/>
                <a:stretch>
                  <a:fillRect b="-17333"/>
                </a:stretch>
              </a:blipFill>
            </p:spPr>
            <p:txBody>
              <a:bodyPr/>
              <a:lstStyle/>
              <a:p>
                <a:r>
                  <a:rPr lang="en-SG">
                    <a:noFill/>
                  </a:rPr>
                  <a:t> </a:t>
                </a:r>
              </a:p>
            </p:txBody>
          </p:sp>
        </mc:Fallback>
      </mc:AlternateContent>
    </p:spTree>
    <p:extLst>
      <p:ext uri="{BB962C8B-B14F-4D97-AF65-F5344CB8AC3E}">
        <p14:creationId xmlns:p14="http://schemas.microsoft.com/office/powerpoint/2010/main" val="89263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Maximum Likelihood Estimate (2)</a:t>
            </a:r>
            <a:endParaRPr lang="zh-CN"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1A072D-02A7-4C47-AE61-FF3E31E7E9D8}"/>
                  </a:ext>
                </a:extLst>
              </p:cNvPr>
              <p:cNvSpPr/>
              <p:nvPr/>
            </p:nvSpPr>
            <p:spPr>
              <a:xfrm>
                <a:off x="10414892" y="259829"/>
                <a:ext cx="1557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a:solidFill>
                            <a:schemeClr val="accent1"/>
                          </a:solidFill>
                          <a:latin typeface="Cambria Math" panose="02040503050406030204" pitchFamily="18" charset="0"/>
                        </a:rPr>
                        <m:t>𝒑</m:t>
                      </m:r>
                      <m:d>
                        <m:dPr>
                          <m:ctrlPr>
                            <a:rPr lang="en-US" altLang="en-US" sz="2400" b="1" i="1" dirty="0">
                              <a:solidFill>
                                <a:schemeClr val="accent1"/>
                              </a:solidFill>
                              <a:latin typeface="Cambria Math" panose="02040503050406030204" pitchFamily="18" charset="0"/>
                            </a:rPr>
                          </m:ctrlPr>
                        </m:dPr>
                        <m:e>
                          <m:r>
                            <a:rPr lang="en-US" altLang="en-US" sz="2400" b="1" i="1" dirty="0">
                              <a:solidFill>
                                <a:schemeClr val="accent1"/>
                              </a:solidFill>
                              <a:latin typeface="Cambria Math" panose="02040503050406030204" pitchFamily="18" charset="0"/>
                            </a:rPr>
                            <m:t>𝑺𝒑𝒂𝒎</m:t>
                          </m:r>
                        </m:e>
                      </m:d>
                    </m:oMath>
                  </m:oMathPara>
                </a14:m>
                <a:endParaRPr lang="en-SG" sz="2400" b="1" dirty="0"/>
              </a:p>
            </p:txBody>
          </p:sp>
        </mc:Choice>
        <mc:Fallback xmlns="">
          <p:sp>
            <p:nvSpPr>
              <p:cNvPr id="5" name="Rectangle 4">
                <a:extLst>
                  <a:ext uri="{FF2B5EF4-FFF2-40B4-BE49-F238E27FC236}">
                    <a16:creationId xmlns="" xmlns:a16="http://schemas.microsoft.com/office/drawing/2014/main" xmlns:a14="http://schemas.microsoft.com/office/drawing/2010/main" id="{621A072D-02A7-4C47-AE61-FF3E31E7E9D8}"/>
                  </a:ext>
                </a:extLst>
              </p:cNvPr>
              <p:cNvSpPr>
                <a:spLocks noRot="1" noChangeAspect="1" noMove="1" noResize="1" noEditPoints="1" noAdjustHandles="1" noChangeArrowheads="1" noChangeShapeType="1" noTextEdit="1"/>
              </p:cNvSpPr>
              <p:nvPr/>
            </p:nvSpPr>
            <p:spPr>
              <a:xfrm>
                <a:off x="10414892" y="259829"/>
                <a:ext cx="1557413" cy="461665"/>
              </a:xfrm>
              <a:prstGeom prst="rect">
                <a:avLst/>
              </a:prstGeom>
              <a:blipFill rotWithShape="0">
                <a:blip r:embed="rId2"/>
                <a:stretch>
                  <a:fillRect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2022" y="2019984"/>
                <a:ext cx="55855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𝑙𝑜𝑔𝑃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𝑑𝑎𝑡𝑎</m:t>
                          </m:r>
                        </m:e>
                      </m:d>
                      <m:r>
                        <a:rPr lang="en-US" sz="2800" b="0" i="1" smtClean="0">
                          <a:latin typeface="Cambria Math" panose="02040503050406030204" pitchFamily="18" charset="0"/>
                        </a:rPr>
                        <m:t>=3</m:t>
                      </m:r>
                      <m:r>
                        <a:rPr lang="en-US" sz="2800" b="0" i="1" smtClean="0">
                          <a:latin typeface="Cambria Math" panose="02040503050406030204" pitchFamily="18" charset="0"/>
                        </a:rPr>
                        <m:t>𝑙𝑜𝑔</m:t>
                      </m:r>
                      <m:r>
                        <m:rPr>
                          <m:sty m:val="p"/>
                        </m:rPr>
                        <a:rPr lang="el-GR" sz="2800" b="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5</m:t>
                      </m:r>
                      <m:r>
                        <m:rPr>
                          <m:sty m:val="p"/>
                        </m:rPr>
                        <a:rPr lang="en-US" sz="2800" i="0">
                          <a:latin typeface="Cambria Math" panose="02040503050406030204" pitchFamily="18" charset="0"/>
                        </a:rPr>
                        <m:t>log</m:t>
                      </m:r>
                      <m:r>
                        <a:rPr lang="en-US" sz="2800" b="0" i="1" smtClean="0">
                          <a:latin typeface="Cambria Math" panose="02040503050406030204" pitchFamily="18" charset="0"/>
                        </a:rPr>
                        <m:t>⁡(1−</m:t>
                      </m:r>
                      <m:r>
                        <m:rPr>
                          <m:sty m:val="p"/>
                        </m:rPr>
                        <a:rPr lang="el-GR" sz="2800" i="1">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932022" y="2019984"/>
                <a:ext cx="5585503"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934172" y="2930694"/>
                <a:ext cx="3099054" cy="636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argmax</m:t>
                              </m:r>
                            </m:e>
                            <m:lim>
                              <m:r>
                                <m:rPr>
                                  <m:sty m:val="p"/>
                                </m:rPr>
                                <a:rPr lang="el-GR" sz="2800" b="0" i="1" smtClean="0">
                                  <a:latin typeface="Cambria Math" panose="02040503050406030204" pitchFamily="18" charset="0"/>
                                  <a:ea typeface="Cambria Math" panose="02040503050406030204" pitchFamily="18" charset="0"/>
                                </a:rPr>
                                <m:t>Π</m:t>
                              </m:r>
                            </m:lim>
                          </m:limLow>
                        </m:fName>
                        <m:e>
                          <m:r>
                            <a:rPr lang="en-US" sz="2800" b="0" i="1" smtClean="0">
                              <a:latin typeface="Cambria Math" panose="02040503050406030204" pitchFamily="18" charset="0"/>
                            </a:rPr>
                            <m:t>𝑙𝑜𝑔𝑃</m:t>
                          </m:r>
                          <m:r>
                            <a:rPr lang="en-US" sz="2800" b="0" i="1" smtClean="0">
                              <a:latin typeface="Cambria Math" panose="02040503050406030204" pitchFamily="18" charset="0"/>
                            </a:rPr>
                            <m:t>(</m:t>
                          </m:r>
                          <m:r>
                            <a:rPr lang="en-US" sz="2800" b="0" i="1" smtClean="0">
                              <a:latin typeface="Cambria Math" panose="02040503050406030204" pitchFamily="18" charset="0"/>
                            </a:rPr>
                            <m:t>𝑑𝑎𝑡𝑎</m:t>
                          </m:r>
                          <m:r>
                            <a:rPr lang="en-US" sz="2800" b="0" i="1" smtClean="0">
                              <a:latin typeface="Cambria Math" panose="02040503050406030204" pitchFamily="18" charset="0"/>
                            </a:rPr>
                            <m:t>)</m:t>
                          </m:r>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934172" y="2930694"/>
                <a:ext cx="3099054" cy="63696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87059" y="3890596"/>
                <a:ext cx="5075428" cy="818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𝑙𝑜𝑔𝑃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𝑑𝑎𝑡𝑎</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m:t>
                          </m:r>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=0</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187059" y="3890596"/>
                <a:ext cx="5075428" cy="81823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70276" y="5045123"/>
                <a:ext cx="989823"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8</m:t>
                          </m:r>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870276" y="5045123"/>
                <a:ext cx="989823" cy="80945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163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Maximum Likelihood Estimate</a:t>
            </a:r>
            <a:endParaRPr lang="zh-CN"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1A072D-02A7-4C47-AE61-FF3E31E7E9D8}"/>
                  </a:ext>
                </a:extLst>
              </p:cNvPr>
              <p:cNvSpPr/>
              <p:nvPr/>
            </p:nvSpPr>
            <p:spPr>
              <a:xfrm>
                <a:off x="10414892" y="259829"/>
                <a:ext cx="1557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a:solidFill>
                            <a:schemeClr val="accent1"/>
                          </a:solidFill>
                          <a:latin typeface="Cambria Math" panose="02040503050406030204" pitchFamily="18" charset="0"/>
                        </a:rPr>
                        <m:t>𝒑</m:t>
                      </m:r>
                      <m:d>
                        <m:dPr>
                          <m:ctrlPr>
                            <a:rPr lang="en-US" altLang="en-US" sz="2400" b="1" i="1" dirty="0">
                              <a:solidFill>
                                <a:schemeClr val="accent1"/>
                              </a:solidFill>
                              <a:latin typeface="Cambria Math" panose="02040503050406030204" pitchFamily="18" charset="0"/>
                            </a:rPr>
                          </m:ctrlPr>
                        </m:dPr>
                        <m:e>
                          <m:r>
                            <a:rPr lang="en-US" altLang="en-US" sz="2400" b="1" i="1" dirty="0">
                              <a:solidFill>
                                <a:schemeClr val="accent1"/>
                              </a:solidFill>
                              <a:latin typeface="Cambria Math" panose="02040503050406030204" pitchFamily="18" charset="0"/>
                            </a:rPr>
                            <m:t>𝑺𝒑𝒂𝒎</m:t>
                          </m:r>
                        </m:e>
                      </m:d>
                    </m:oMath>
                  </m:oMathPara>
                </a14:m>
                <a:endParaRPr lang="en-SG" sz="2400" b="1" dirty="0"/>
              </a:p>
            </p:txBody>
          </p:sp>
        </mc:Choice>
        <mc:Fallback xmlns="">
          <p:sp>
            <p:nvSpPr>
              <p:cNvPr id="5" name="Rectangle 4">
                <a:extLst>
                  <a:ext uri="{FF2B5EF4-FFF2-40B4-BE49-F238E27FC236}">
                    <a16:creationId xmlns="" xmlns:a16="http://schemas.microsoft.com/office/drawing/2014/main" xmlns:a14="http://schemas.microsoft.com/office/drawing/2010/main" id="{621A072D-02A7-4C47-AE61-FF3E31E7E9D8}"/>
                  </a:ext>
                </a:extLst>
              </p:cNvPr>
              <p:cNvSpPr>
                <a:spLocks noRot="1" noChangeAspect="1" noMove="1" noResize="1" noEditPoints="1" noAdjustHandles="1" noChangeArrowheads="1" noChangeShapeType="1" noTextEdit="1"/>
              </p:cNvSpPr>
              <p:nvPr/>
            </p:nvSpPr>
            <p:spPr>
              <a:xfrm>
                <a:off x="10414892" y="259829"/>
                <a:ext cx="1557413" cy="461665"/>
              </a:xfrm>
              <a:prstGeom prst="rect">
                <a:avLst/>
              </a:prstGeom>
              <a:blipFill rotWithShape="0">
                <a:blip r:embed="rId2"/>
                <a:stretch>
                  <a:fillRect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2022" y="2019984"/>
                <a:ext cx="66994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𝑙𝑜𝑔𝑃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𝑑𝑎𝑡𝑎</m:t>
                          </m:r>
                        </m:e>
                      </m:d>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𝑙𝑜𝑔</m:t>
                      </m:r>
                      <m:r>
                        <m:rPr>
                          <m:sty m:val="p"/>
                        </m:rPr>
                        <a:rPr lang="el-GR" sz="2800" b="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m:t>
                      </m:r>
                      <m:r>
                        <a:rPr lang="en-US" sz="2800" b="0" i="1" smtClean="0">
                          <a:latin typeface="Cambria Math" panose="02040503050406030204" pitchFamily="18" charset="0"/>
                        </a:rPr>
                        <m:t>𝐻</m:t>
                      </m:r>
                      <m:r>
                        <a:rPr lang="en-US" sz="2800" b="0" i="1" smtClean="0">
                          <a:latin typeface="Cambria Math" panose="02040503050406030204" pitchFamily="18" charset="0"/>
                        </a:rPr>
                        <m:t>)</m:t>
                      </m:r>
                      <m:r>
                        <m:rPr>
                          <m:sty m:val="p"/>
                        </m:rPr>
                        <a:rPr lang="en-US" sz="2800" i="0">
                          <a:latin typeface="Cambria Math" panose="02040503050406030204" pitchFamily="18" charset="0"/>
                        </a:rPr>
                        <m:t>log</m:t>
                      </m:r>
                      <m:r>
                        <a:rPr lang="en-US" sz="2800" b="0" i="1" smtClean="0">
                          <a:latin typeface="Cambria Math" panose="02040503050406030204" pitchFamily="18" charset="0"/>
                        </a:rPr>
                        <m:t>⁡(1−</m:t>
                      </m:r>
                      <m:r>
                        <m:rPr>
                          <m:sty m:val="p"/>
                        </m:rPr>
                        <a:rPr lang="el-GR" sz="2800" i="1">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932022" y="2019984"/>
                <a:ext cx="6699463"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934172" y="2930694"/>
                <a:ext cx="3099054" cy="636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argmax</m:t>
                              </m:r>
                            </m:e>
                            <m:lim>
                              <m:r>
                                <m:rPr>
                                  <m:sty m:val="p"/>
                                </m:rPr>
                                <a:rPr lang="el-GR" sz="2800" b="0" i="1" smtClean="0">
                                  <a:latin typeface="Cambria Math" panose="02040503050406030204" pitchFamily="18" charset="0"/>
                                  <a:ea typeface="Cambria Math" panose="02040503050406030204" pitchFamily="18" charset="0"/>
                                </a:rPr>
                                <m:t>Π</m:t>
                              </m:r>
                            </m:lim>
                          </m:limLow>
                        </m:fName>
                        <m:e>
                          <m:r>
                            <a:rPr lang="en-US" sz="2800" b="0" i="1" smtClean="0">
                              <a:latin typeface="Cambria Math" panose="02040503050406030204" pitchFamily="18" charset="0"/>
                            </a:rPr>
                            <m:t>𝑙𝑜𝑔𝑃</m:t>
                          </m:r>
                          <m:r>
                            <a:rPr lang="en-US" sz="2800" b="0" i="1" smtClean="0">
                              <a:latin typeface="Cambria Math" panose="02040503050406030204" pitchFamily="18" charset="0"/>
                            </a:rPr>
                            <m:t>(</m:t>
                          </m:r>
                          <m:r>
                            <a:rPr lang="en-US" sz="2800" b="0" i="1" smtClean="0">
                              <a:latin typeface="Cambria Math" panose="02040503050406030204" pitchFamily="18" charset="0"/>
                            </a:rPr>
                            <m:t>𝑑𝑎𝑡𝑎</m:t>
                          </m:r>
                          <m:r>
                            <a:rPr lang="en-US" sz="2800" b="0" i="1" smtClean="0">
                              <a:latin typeface="Cambria Math" panose="02040503050406030204" pitchFamily="18" charset="0"/>
                            </a:rPr>
                            <m:t>)</m:t>
                          </m:r>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934172" y="2930694"/>
                <a:ext cx="3099054" cy="63696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87059" y="3890596"/>
                <a:ext cx="5253939" cy="818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𝑙𝑜𝑔𝑃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𝑑𝑎𝑡𝑎</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𝑆</m:t>
                          </m:r>
                        </m:num>
                        <m:den>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m:t>
                          </m:r>
                          <m:r>
                            <a:rPr lang="en-US" sz="2800" b="0" i="1" smtClean="0">
                              <a:latin typeface="Cambria Math" panose="02040503050406030204" pitchFamily="18" charset="0"/>
                            </a:rPr>
                            <m:t>𝐻</m:t>
                          </m:r>
                        </m:num>
                        <m:den>
                          <m:r>
                            <a:rPr lang="en-US" sz="2800" b="0" i="1" smtClean="0">
                              <a:latin typeface="Cambria Math" panose="02040503050406030204" pitchFamily="18" charset="0"/>
                            </a:rPr>
                            <m:t>1−</m:t>
                          </m:r>
                          <m:r>
                            <m:rPr>
                              <m:sty m:val="p"/>
                            </m:rPr>
                            <a:rPr lang="el-GR" sz="2800" b="0" i="1" smtClean="0">
                              <a:latin typeface="Cambria Math" panose="02040503050406030204" pitchFamily="18" charset="0"/>
                              <a:ea typeface="Cambria Math" panose="02040503050406030204" pitchFamily="18" charset="0"/>
                            </a:rPr>
                            <m:t>Π</m:t>
                          </m:r>
                        </m:den>
                      </m:f>
                      <m:r>
                        <a:rPr lang="en-US" sz="2800" b="0" i="1" smtClean="0">
                          <a:latin typeface="Cambria Math" panose="02040503050406030204" pitchFamily="18" charset="0"/>
                        </a:rPr>
                        <m:t>=0</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187059" y="3890596"/>
                <a:ext cx="5253939" cy="81823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70276" y="5045123"/>
                <a:ext cx="2133469" cy="816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𝑆</m:t>
                          </m:r>
                        </m:num>
                        <m:den>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𝐻</m:t>
                          </m:r>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870276" y="5045123"/>
                <a:ext cx="2133469" cy="81663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027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dirty="0"/>
          </a:p>
        </p:txBody>
      </p:sp>
      <mc:AlternateContent xmlns:mc="http://schemas.openxmlformats.org/markup-compatibility/2006" xmlns:a14="http://schemas.microsoft.com/office/drawing/2010/main">
        <mc:Choice Requires="a14">
          <p:sp>
            <p:nvSpPr>
              <p:cNvPr id="9" name="TextBox 8"/>
              <p:cNvSpPr txBox="1"/>
              <p:nvPr/>
            </p:nvSpPr>
            <p:spPr>
              <a:xfrm>
                <a:off x="909836" y="3362742"/>
                <a:ext cx="3521541"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i="1" smtClean="0">
                          <a:latin typeface="Cambria Math" panose="02040503050406030204" pitchFamily="18" charset="0"/>
                          <a:ea typeface="Cambria Math" panose="02040503050406030204" pitchFamily="18" charset="0"/>
                        </a:rPr>
                        <m:t>P</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e>
                              <m:r>
                                <a:rPr lang="en-US" sz="2800" b="0" i="1" smtClean="0">
                                  <a:latin typeface="Cambria Math" panose="02040503050406030204" pitchFamily="18" charset="0"/>
                                </a:rPr>
                                <m:t>𝐴</m:t>
                              </m:r>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909836" y="3362742"/>
                <a:ext cx="3521541" cy="912622"/>
              </a:xfrm>
              <a:prstGeom prst="rect">
                <a:avLst/>
              </a:prstGeom>
              <a:blipFill rotWithShape="0">
                <a:blip r:embed="rId2"/>
                <a:stretch>
                  <a:fillRect/>
                </a:stretch>
              </a:blipFill>
            </p:spPr>
            <p:txBody>
              <a:bodyPr/>
              <a:lstStyle/>
              <a:p>
                <a:r>
                  <a:rPr lang="en-US">
                    <a:noFill/>
                  </a:rPr>
                  <a:t> </a:t>
                </a:r>
              </a:p>
            </p:txBody>
          </p:sp>
        </mc:Fallback>
      </mc:AlternateContent>
      <p:sp>
        <p:nvSpPr>
          <p:cNvPr id="4" name="Oval Callout 3"/>
          <p:cNvSpPr/>
          <p:nvPr/>
        </p:nvSpPr>
        <p:spPr>
          <a:xfrm>
            <a:off x="621804" y="2708919"/>
            <a:ext cx="1512168" cy="520675"/>
          </a:xfrm>
          <a:prstGeom prst="wedgeEllipseCallout">
            <a:avLst>
              <a:gd name="adj1" fmla="val 19287"/>
              <a:gd name="adj2" fmla="val 93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0" name="Oval Callout 9"/>
          <p:cNvSpPr/>
          <p:nvPr/>
        </p:nvSpPr>
        <p:spPr>
          <a:xfrm>
            <a:off x="3502124" y="2437508"/>
            <a:ext cx="1512168" cy="520675"/>
          </a:xfrm>
          <a:prstGeom prst="wedgeEllipseCallout">
            <a:avLst>
              <a:gd name="adj1" fmla="val -17150"/>
              <a:gd name="adj2" fmla="val 141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11" name="Oval Callout 10"/>
          <p:cNvSpPr/>
          <p:nvPr/>
        </p:nvSpPr>
        <p:spPr>
          <a:xfrm>
            <a:off x="1197868" y="5085184"/>
            <a:ext cx="1764132" cy="520675"/>
          </a:xfrm>
          <a:prstGeom prst="wedgeEllipseCallout">
            <a:avLst>
              <a:gd name="adj1" fmla="val 38668"/>
              <a:gd name="adj2" fmla="val -311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Likelihood</a:t>
            </a:r>
          </a:p>
        </p:txBody>
      </p:sp>
      <p:sp>
        <p:nvSpPr>
          <p:cNvPr id="12" name="Rectangle 6"/>
          <p:cNvSpPr>
            <a:spLocks noChangeArrowheads="1"/>
          </p:cNvSpPr>
          <p:nvPr/>
        </p:nvSpPr>
        <p:spPr bwMode="auto">
          <a:xfrm>
            <a:off x="5570258" y="1553306"/>
            <a:ext cx="7307806" cy="225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dirty="0"/>
              <a:t>Machine learning task</a:t>
            </a:r>
          </a:p>
          <a:p>
            <a:pPr lvl="1" eaLnBrk="1" hangingPunct="1">
              <a:spcBef>
                <a:spcPct val="20000"/>
              </a:spcBef>
              <a:buFontTx/>
              <a:buChar char="•"/>
            </a:pPr>
            <a:r>
              <a:rPr lang="en-US" altLang="zh-CN" sz="2800" dirty="0"/>
              <a:t>Given dataset, estimate parameters</a:t>
            </a:r>
          </a:p>
          <a:p>
            <a:pPr lvl="1" eaLnBrk="1" hangingPunct="1">
              <a:spcBef>
                <a:spcPct val="20000"/>
              </a:spcBef>
              <a:buFontTx/>
              <a:buChar char="–"/>
            </a:pPr>
            <a:endParaRPr lang="en-US" altLang="zh-CN" sz="2800" dirty="0"/>
          </a:p>
        </p:txBody>
      </p:sp>
      <mc:AlternateContent xmlns:mc="http://schemas.openxmlformats.org/markup-compatibility/2006" xmlns:a14="http://schemas.microsoft.com/office/drawing/2010/main">
        <mc:Choice Requires="a14">
          <p:sp>
            <p:nvSpPr>
              <p:cNvPr id="13" name="TextBox 12"/>
              <p:cNvSpPr txBox="1"/>
              <p:nvPr/>
            </p:nvSpPr>
            <p:spPr>
              <a:xfrm>
                <a:off x="6454452" y="3809142"/>
                <a:ext cx="4559903"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i="1" smtClean="0">
                          <a:latin typeface="Cambria Math" panose="02040503050406030204" pitchFamily="18" charset="0"/>
                          <a:ea typeface="Cambria Math" panose="02040503050406030204" pitchFamily="18" charset="0"/>
                        </a:rPr>
                        <m:t>P</m:t>
                      </m:r>
                      <m:r>
                        <a:rPr lang="en-US" sz="2800" b="0" i="1" smtClean="0">
                          <a:latin typeface="Cambria Math" panose="02040503050406030204" pitchFamily="18" charset="0"/>
                          <a:ea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𝑑𝑎𝑡𝑎</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solidFill>
                                <a:schemeClr val="accent5"/>
                              </a:solidFill>
                              <a:latin typeface="Cambria Math" panose="02040503050406030204" pitchFamily="18" charset="0"/>
                            </a:rPr>
                            <m:t>𝑃</m:t>
                          </m:r>
                          <m:d>
                            <m:dPr>
                              <m:ctrlPr>
                                <a:rPr lang="en-US" sz="2800" b="0" i="1" smtClean="0">
                                  <a:solidFill>
                                    <a:schemeClr val="accent5"/>
                                  </a:solidFill>
                                  <a:latin typeface="Cambria Math" panose="02040503050406030204" pitchFamily="18" charset="0"/>
                                </a:rPr>
                              </m:ctrlPr>
                            </m:dPr>
                            <m:e>
                              <m:r>
                                <a:rPr lang="en-US" sz="2800" b="0" i="1" smtClean="0">
                                  <a:solidFill>
                                    <a:schemeClr val="accent5"/>
                                  </a:solidFill>
                                  <a:latin typeface="Cambria Math" panose="02040503050406030204" pitchFamily="18" charset="0"/>
                                </a:rPr>
                                <m:t>𝑑𝑎𝑡𝑎</m:t>
                              </m:r>
                            </m:e>
                            <m:e>
                              <m:r>
                                <m:rPr>
                                  <m:sty m:val="p"/>
                                </m:rPr>
                                <a:rPr lang="el-GR" sz="2800" b="0" i="1" smtClean="0">
                                  <a:solidFill>
                                    <a:schemeClr val="accent5"/>
                                  </a:solidFill>
                                  <a:latin typeface="Cambria Math" panose="02040503050406030204" pitchFamily="18" charset="0"/>
                                  <a:ea typeface="Cambria Math" panose="02040503050406030204" pitchFamily="18" charset="0"/>
                                </a:rPr>
                                <m:t>Π</m:t>
                              </m:r>
                            </m:e>
                          </m:d>
                          <m:r>
                            <a:rPr lang="en-US" sz="2800" b="0" i="1" smtClean="0">
                              <a:latin typeface="Cambria Math" panose="02040503050406030204" pitchFamily="18" charset="0"/>
                            </a:rPr>
                            <m:t>𝑃</m:t>
                          </m:r>
                          <m:r>
                            <a:rPr lang="en-US" sz="2800" b="0" i="1" smtClean="0">
                              <a:latin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Π</m:t>
                          </m:r>
                          <m:r>
                            <a:rPr lang="en-US" sz="2800" b="0" i="1" smtClean="0">
                              <a:latin typeface="Cambria Math" panose="02040503050406030204" pitchFamily="18" charset="0"/>
                            </a:rPr>
                            <m:t>)</m:t>
                          </m:r>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𝑑𝑎𝑡𝑎</m:t>
                          </m:r>
                          <m:r>
                            <a:rPr lang="en-US" sz="2800" b="0" i="1" smtClean="0">
                              <a:latin typeface="Cambria Math" panose="02040503050406030204" pitchFamily="18" charset="0"/>
                            </a:rPr>
                            <m:t>)</m:t>
                          </m:r>
                        </m:den>
                      </m:f>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454452" y="3809142"/>
                <a:ext cx="4559903" cy="912622"/>
              </a:xfrm>
              <a:prstGeom prst="rect">
                <a:avLst/>
              </a:prstGeom>
              <a:blipFill rotWithShape="0">
                <a:blip r:embed="rId3"/>
                <a:stretch>
                  <a:fillRect/>
                </a:stretch>
              </a:blipFill>
            </p:spPr>
            <p:txBody>
              <a:bodyPr/>
              <a:lstStyle/>
              <a:p>
                <a:r>
                  <a:rPr lang="en-US">
                    <a:noFill/>
                  </a:rPr>
                  <a:t> </a:t>
                </a:r>
              </a:p>
            </p:txBody>
          </p:sp>
        </mc:Fallback>
      </mc:AlternateContent>
      <p:sp>
        <p:nvSpPr>
          <p:cNvPr id="14" name="Oval Callout 13"/>
          <p:cNvSpPr/>
          <p:nvPr/>
        </p:nvSpPr>
        <p:spPr>
          <a:xfrm>
            <a:off x="7102524" y="5087412"/>
            <a:ext cx="2234783" cy="520675"/>
          </a:xfrm>
          <a:prstGeom prst="wedgeEllipseCallout">
            <a:avLst>
              <a:gd name="adj1" fmla="val 29226"/>
              <a:gd name="adj2" fmla="val -187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Maximize it </a:t>
            </a:r>
          </a:p>
        </p:txBody>
      </p:sp>
    </p:spTree>
    <p:extLst>
      <p:ext uri="{BB962C8B-B14F-4D97-AF65-F5344CB8AC3E}">
        <p14:creationId xmlns:p14="http://schemas.microsoft.com/office/powerpoint/2010/main" val="25047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MLE Solutions for conditional probability</a:t>
            </a:r>
            <a:endParaRPr lang="zh-CN" dirty="0"/>
          </a:p>
        </p:txBody>
      </p:sp>
      <p:sp>
        <p:nvSpPr>
          <p:cNvPr id="12" name="文本占位符 2"/>
          <p:cNvSpPr>
            <a:spLocks noGrp="1"/>
          </p:cNvSpPr>
          <p:nvPr>
            <p:ph type="body" idx="1"/>
          </p:nvPr>
        </p:nvSpPr>
        <p:spPr/>
        <p:txBody>
          <a:bodyPr/>
          <a:lstStyle/>
          <a:p>
            <a:r>
              <a:rPr lang="en-US" altLang="zh-CN" dirty="0"/>
              <a:t>Spam</a:t>
            </a:r>
            <a:endParaRPr lang="zh-CN" dirty="0"/>
          </a:p>
        </p:txBody>
      </p:sp>
      <p:sp>
        <p:nvSpPr>
          <p:cNvPr id="16" name="内容占位符 3"/>
          <p:cNvSpPr>
            <a:spLocks noGrp="1"/>
          </p:cNvSpPr>
          <p:nvPr>
            <p:ph sz="half" idx="2"/>
          </p:nvPr>
        </p:nvSpPr>
        <p:spPr/>
        <p:txBody>
          <a:bodyPr>
            <a:normAutofit/>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17" name="文本占位符 4"/>
          <p:cNvSpPr>
            <a:spLocks noGrp="1"/>
          </p:cNvSpPr>
          <p:nvPr>
            <p:ph type="body" sz="quarter" idx="3"/>
          </p:nvPr>
        </p:nvSpPr>
        <p:spPr/>
        <p:txBody>
          <a:bodyPr/>
          <a:lstStyle/>
          <a:p>
            <a:r>
              <a:rPr lang="en-US" altLang="zh-CN" dirty="0"/>
              <a:t>Ham</a:t>
            </a:r>
            <a:endParaRPr lang="zh-CN" dirty="0"/>
          </a:p>
        </p:txBody>
      </p:sp>
      <p:sp>
        <p:nvSpPr>
          <p:cNvPr id="18" name="内容占位符 5"/>
          <p:cNvSpPr>
            <a:spLocks noGrp="1"/>
          </p:cNvSpPr>
          <p:nvPr>
            <p:ph sz="quarter" idx="4"/>
          </p:nvPr>
        </p:nvSpPr>
        <p:spPr/>
        <p:txBody>
          <a:bodyPr>
            <a:normAutofit/>
          </a:bodyPr>
          <a:lstStyle/>
          <a:p>
            <a:r>
              <a:rPr lang="en-US" altLang="zh-CN" dirty="0"/>
              <a:t>Play sports today</a:t>
            </a:r>
          </a:p>
          <a:p>
            <a:r>
              <a:rPr lang="en-US" altLang="zh-CN" dirty="0"/>
              <a:t>Went play sports</a:t>
            </a:r>
          </a:p>
          <a:p>
            <a:r>
              <a:rPr lang="en-US" altLang="zh-CN" dirty="0"/>
              <a:t>Secret sports event</a:t>
            </a:r>
          </a:p>
          <a:p>
            <a:r>
              <a:rPr lang="en-US" altLang="zh-CN" dirty="0"/>
              <a:t>Sport is today</a:t>
            </a:r>
          </a:p>
          <a:p>
            <a:r>
              <a:rPr lang="en-US" altLang="zh-CN" dirty="0"/>
              <a:t>Sport costs money</a:t>
            </a:r>
            <a:endParaRPr lang="zh-CN" dirty="0"/>
          </a:p>
        </p:txBody>
      </p:sp>
      <p:sp>
        <p:nvSpPr>
          <p:cNvPr id="19" name="内容占位符 13"/>
          <p:cNvSpPr txBox="1">
            <a:spLocks/>
          </p:cNvSpPr>
          <p:nvPr/>
        </p:nvSpPr>
        <p:spPr>
          <a:xfrm>
            <a:off x="3417792" y="5301208"/>
            <a:ext cx="4612403" cy="82391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b="1" dirty="0">
                <a:solidFill>
                  <a:schemeClr val="accent6"/>
                </a:solidFill>
              </a:rPr>
              <a:t>P(“Secret </a:t>
            </a:r>
            <a:r>
              <a:rPr lang="en-US" altLang="en-US" b="1" dirty="0" err="1">
                <a:solidFill>
                  <a:schemeClr val="accent6"/>
                </a:solidFill>
              </a:rPr>
              <a:t>money”|Spam</a:t>
            </a:r>
            <a:r>
              <a:rPr lang="en-US" altLang="en-US" b="1" dirty="0">
                <a:solidFill>
                  <a:schemeClr val="accent6"/>
                </a:solidFill>
              </a:rPr>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9D013D4-D6B9-40BB-8CE1-BD1513EA47E4}"/>
                  </a:ext>
                </a:extLst>
              </p:cNvPr>
              <p:cNvSpPr/>
              <p:nvPr/>
            </p:nvSpPr>
            <p:spPr>
              <a:xfrm>
                <a:off x="9262764" y="134293"/>
                <a:ext cx="2882712"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a:solidFill>
                              <a:schemeClr val="accent6">
                                <a:lumMod val="75000"/>
                              </a:schemeClr>
                            </a:solidFill>
                            <a:latin typeface="Cambria Math" panose="02040503050406030204" pitchFamily="18" charset="0"/>
                          </a:rPr>
                          <m:t>𝑴𝒆𝒔𝒔𝒂𝒈𝒆</m:t>
                        </m:r>
                      </m:e>
                      <m:e>
                        <m:r>
                          <a:rPr lang="en-US" altLang="en-US" sz="2400" b="1" i="1" dirty="0">
                            <a:solidFill>
                              <a:schemeClr val="accent6">
                                <a:lumMod val="75000"/>
                              </a:schemeClr>
                            </a:solidFill>
                            <a:latin typeface="Cambria Math" panose="02040503050406030204" pitchFamily="18" charset="0"/>
                          </a:rPr>
                          <m:t>𝑺𝒑𝒂𝒎</m:t>
                        </m:r>
                      </m:e>
                    </m:d>
                  </m:oMath>
                </a14:m>
                <a:endParaRPr lang="en-SG" sz="2400" b="1" dirty="0"/>
              </a:p>
            </p:txBody>
          </p:sp>
        </mc:Choice>
        <mc:Fallback xmlns="">
          <p:sp>
            <p:nvSpPr>
              <p:cNvPr id="4" name="Rectangle 3">
                <a:extLst>
                  <a:ext uri="{FF2B5EF4-FFF2-40B4-BE49-F238E27FC236}">
                    <a16:creationId xmlns:a16="http://schemas.microsoft.com/office/drawing/2014/main" id="{B9D013D4-D6B9-40BB-8CE1-BD1513EA47E4}"/>
                  </a:ext>
                </a:extLst>
              </p:cNvPr>
              <p:cNvSpPr>
                <a:spLocks noRot="1" noChangeAspect="1" noMove="1" noResize="1" noEditPoints="1" noAdjustHandles="1" noChangeArrowheads="1" noChangeShapeType="1" noTextEdit="1"/>
              </p:cNvSpPr>
              <p:nvPr/>
            </p:nvSpPr>
            <p:spPr>
              <a:xfrm>
                <a:off x="9262764" y="134293"/>
                <a:ext cx="2882712" cy="461665"/>
              </a:xfrm>
              <a:prstGeom prst="rect">
                <a:avLst/>
              </a:prstGeom>
              <a:blipFill>
                <a:blip r:embed="rId2"/>
                <a:stretch>
                  <a:fillRect l="-3171" t="-9211" b="-30263"/>
                </a:stretch>
              </a:blipFill>
            </p:spPr>
            <p:txBody>
              <a:bodyPr/>
              <a:lstStyle/>
              <a:p>
                <a:r>
                  <a:rPr lang="en-SG">
                    <a:noFill/>
                  </a:rPr>
                  <a:t> </a:t>
                </a:r>
              </a:p>
            </p:txBody>
          </p:sp>
        </mc:Fallback>
      </mc:AlternateContent>
    </p:spTree>
    <p:extLst>
      <p:ext uri="{BB962C8B-B14F-4D97-AF65-F5344CB8AC3E}">
        <p14:creationId xmlns:p14="http://schemas.microsoft.com/office/powerpoint/2010/main" val="15594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290-4D10-42D6-B891-46F1A0193354}"/>
              </a:ext>
            </a:extLst>
          </p:cNvPr>
          <p:cNvSpPr>
            <a:spLocks noGrp="1"/>
          </p:cNvSpPr>
          <p:nvPr>
            <p:ph type="title"/>
          </p:nvPr>
        </p:nvSpPr>
        <p:spPr/>
        <p:txBody>
          <a:bodyPr/>
          <a:lstStyle/>
          <a:p>
            <a:r>
              <a:rPr lang="en-SG" dirty="0"/>
              <a:t>Why naïve?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C1E7BEE-3D9B-4EDB-B521-9C38ED64DB66}"/>
                  </a:ext>
                </a:extLst>
              </p:cNvPr>
              <p:cNvSpPr/>
              <p:nvPr/>
            </p:nvSpPr>
            <p:spPr>
              <a:xfrm>
                <a:off x="9262764" y="134293"/>
                <a:ext cx="2882712"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a:solidFill>
                              <a:schemeClr val="accent6">
                                <a:lumMod val="75000"/>
                              </a:schemeClr>
                            </a:solidFill>
                            <a:latin typeface="Cambria Math" panose="02040503050406030204" pitchFamily="18" charset="0"/>
                          </a:rPr>
                          <m:t>𝑴𝒆𝒔𝒔𝒂𝒈𝒆</m:t>
                        </m:r>
                      </m:e>
                      <m:e>
                        <m:r>
                          <a:rPr lang="en-US" altLang="en-US" sz="2400" b="1" i="1" dirty="0">
                            <a:solidFill>
                              <a:schemeClr val="accent6">
                                <a:lumMod val="75000"/>
                              </a:schemeClr>
                            </a:solidFill>
                            <a:latin typeface="Cambria Math" panose="02040503050406030204" pitchFamily="18" charset="0"/>
                          </a:rPr>
                          <m:t>𝑺𝒑𝒂𝒎</m:t>
                        </m:r>
                      </m:e>
                    </m:d>
                  </m:oMath>
                </a14:m>
                <a:endParaRPr lang="en-SG" sz="2400" b="1" dirty="0"/>
              </a:p>
            </p:txBody>
          </p:sp>
        </mc:Choice>
        <mc:Fallback xmlns="">
          <p:sp>
            <p:nvSpPr>
              <p:cNvPr id="9" name="Rectangle 8">
                <a:extLst>
                  <a:ext uri="{FF2B5EF4-FFF2-40B4-BE49-F238E27FC236}">
                    <a16:creationId xmlns:a16="http://schemas.microsoft.com/office/drawing/2014/main" id="{CC1E7BEE-3D9B-4EDB-B521-9C38ED64DB66}"/>
                  </a:ext>
                </a:extLst>
              </p:cNvPr>
              <p:cNvSpPr>
                <a:spLocks noRot="1" noChangeAspect="1" noMove="1" noResize="1" noEditPoints="1" noAdjustHandles="1" noChangeArrowheads="1" noChangeShapeType="1" noTextEdit="1"/>
              </p:cNvSpPr>
              <p:nvPr/>
            </p:nvSpPr>
            <p:spPr>
              <a:xfrm>
                <a:off x="9262764" y="134293"/>
                <a:ext cx="2882712" cy="461665"/>
              </a:xfrm>
              <a:prstGeom prst="rect">
                <a:avLst/>
              </a:prstGeom>
              <a:blipFill>
                <a:blip r:embed="rId3"/>
                <a:stretch>
                  <a:fillRect l="-3171" t="-9211" b="-30263"/>
                </a:stretch>
              </a:blipFill>
            </p:spPr>
            <p:txBody>
              <a:bodyPr/>
              <a:lstStyle/>
              <a:p>
                <a:r>
                  <a:rPr lang="en-SG">
                    <a:noFill/>
                  </a:rPr>
                  <a:t> </a:t>
                </a:r>
              </a:p>
            </p:txBody>
          </p:sp>
        </mc:Fallback>
      </mc:AlternateContent>
      <p:sp>
        <p:nvSpPr>
          <p:cNvPr id="10" name="文本占位符 2"/>
          <p:cNvSpPr>
            <a:spLocks noGrp="1"/>
          </p:cNvSpPr>
          <p:nvPr>
            <p:ph type="body" idx="1"/>
          </p:nvPr>
        </p:nvSpPr>
        <p:spPr>
          <a:xfrm>
            <a:off x="2565149" y="1509566"/>
            <a:ext cx="1944216" cy="823912"/>
          </a:xfrm>
        </p:spPr>
        <p:txBody>
          <a:bodyPr/>
          <a:lstStyle/>
          <a:p>
            <a:r>
              <a:rPr lang="en-US" altLang="zh-CN" dirty="0"/>
              <a:t>Spam</a:t>
            </a:r>
            <a:endParaRPr lang="zh-CN" dirty="0"/>
          </a:p>
        </p:txBody>
      </p:sp>
      <p:sp>
        <p:nvSpPr>
          <p:cNvPr id="12" name="内容占位符 3"/>
          <p:cNvSpPr>
            <a:spLocks noGrp="1"/>
          </p:cNvSpPr>
          <p:nvPr>
            <p:ph sz="half" idx="2"/>
          </p:nvPr>
        </p:nvSpPr>
        <p:spPr>
          <a:xfrm>
            <a:off x="1917948" y="2430349"/>
            <a:ext cx="3238618" cy="3684588"/>
          </a:xfrm>
        </p:spPr>
        <p:txBody>
          <a:bodyPr>
            <a:normAutofit fontScale="92500"/>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16" name="内容占位符 13"/>
          <p:cNvSpPr txBox="1">
            <a:spLocks/>
          </p:cNvSpPr>
          <p:nvPr/>
        </p:nvSpPr>
        <p:spPr>
          <a:xfrm>
            <a:off x="1231055" y="4581128"/>
            <a:ext cx="4612403" cy="82391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b="1" dirty="0">
                <a:solidFill>
                  <a:schemeClr val="accent6"/>
                </a:solidFill>
              </a:rPr>
              <a:t>P(“Secret </a:t>
            </a:r>
            <a:r>
              <a:rPr lang="en-US" altLang="en-US" b="1" dirty="0" err="1">
                <a:solidFill>
                  <a:schemeClr val="accent6"/>
                </a:solidFill>
              </a:rPr>
              <a:t>money”|Spam</a:t>
            </a:r>
            <a:r>
              <a:rPr lang="en-US" altLang="en-US" b="1" dirty="0">
                <a:solidFill>
                  <a:schemeClr val="accent6"/>
                </a:solidFill>
              </a:rPr>
              <a:t>)</a:t>
            </a:r>
          </a:p>
        </p:txBody>
      </p:sp>
      <p:sp>
        <p:nvSpPr>
          <p:cNvPr id="4" name="Content Placeholder 3"/>
          <p:cNvSpPr>
            <a:spLocks noGrp="1"/>
          </p:cNvSpPr>
          <p:nvPr>
            <p:ph sz="quarter" idx="4"/>
          </p:nvPr>
        </p:nvSpPr>
        <p:spPr>
          <a:xfrm>
            <a:off x="6170593" y="1720453"/>
            <a:ext cx="5181838" cy="3684588"/>
          </a:xfrm>
        </p:spPr>
        <p:txBody>
          <a:bodyPr>
            <a:normAutofit fontScale="92500"/>
          </a:bodyPr>
          <a:lstStyle/>
          <a:p>
            <a:r>
              <a:rPr lang="en-US" dirty="0"/>
              <a:t>Applying MLE, 0 message contain both ‘secret’ and ‘money’</a:t>
            </a:r>
          </a:p>
          <a:p>
            <a:r>
              <a:rPr lang="en-US" dirty="0"/>
              <a:t>However, 3 message contain ‘secret’</a:t>
            </a:r>
          </a:p>
          <a:p>
            <a:endParaRPr lang="en-US" dirty="0"/>
          </a:p>
          <a:p>
            <a:r>
              <a:rPr lang="en-US" dirty="0"/>
              <a:t>It’s hard to find those messages in training dataset which contain all words in the new message </a:t>
            </a:r>
          </a:p>
        </p:txBody>
      </p:sp>
    </p:spTree>
    <p:extLst>
      <p:ext uri="{BB962C8B-B14F-4D97-AF65-F5344CB8AC3E}">
        <p14:creationId xmlns:p14="http://schemas.microsoft.com/office/powerpoint/2010/main" val="58607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 Detection – Naïve Bayes</a:t>
            </a:r>
            <a:endParaRPr lang="zh-CN" dirty="0"/>
          </a:p>
        </p:txBody>
      </p:sp>
      <p:sp>
        <p:nvSpPr>
          <p:cNvPr id="11" name="内容占位符 10"/>
          <p:cNvSpPr>
            <a:spLocks noGrp="1"/>
          </p:cNvSpPr>
          <p:nvPr>
            <p:ph sz="half" idx="2"/>
          </p:nvPr>
        </p:nvSpPr>
        <p:spPr>
          <a:xfrm>
            <a:off x="1341884" y="3255330"/>
            <a:ext cx="10329595" cy="1872208"/>
          </a:xfrm>
        </p:spPr>
        <p:txBody>
          <a:bodyPr>
            <a:normAutofit lnSpcReduction="10000"/>
          </a:bodyPr>
          <a:lstStyle/>
          <a:p>
            <a:r>
              <a:rPr lang="en-US" altLang="zh-CN" dirty="0"/>
              <a:t>Conditional Independence</a:t>
            </a:r>
          </a:p>
          <a:p>
            <a:endParaRPr lang="en-US" altLang="zh-CN" dirty="0"/>
          </a:p>
          <a:p>
            <a:r>
              <a:rPr lang="en-US" altLang="zh-CN" dirty="0"/>
              <a:t>Learn </a:t>
            </a:r>
            <a:r>
              <a:rPr lang="en-US" altLang="zh-CN" sz="2400" b="1" dirty="0">
                <a:solidFill>
                  <a:schemeClr val="accent6"/>
                </a:solidFill>
              </a:rPr>
              <a:t>P(</a:t>
            </a:r>
            <a:r>
              <a:rPr lang="en-US" altLang="zh-CN" sz="2400" b="1" i="1" dirty="0" err="1">
                <a:solidFill>
                  <a:schemeClr val="accent6"/>
                </a:solidFill>
              </a:rPr>
              <a:t>word</a:t>
            </a:r>
            <a:r>
              <a:rPr lang="en-US" altLang="zh-CN" sz="2400" b="1" dirty="0" err="1">
                <a:solidFill>
                  <a:schemeClr val="accent6"/>
                </a:solidFill>
              </a:rPr>
              <a:t>|Spam</a:t>
            </a:r>
            <a:r>
              <a:rPr lang="en-US" altLang="zh-CN" sz="2400" b="1" dirty="0">
                <a:solidFill>
                  <a:schemeClr val="accent6"/>
                </a:solidFill>
              </a:rPr>
              <a:t>) </a:t>
            </a:r>
            <a:r>
              <a:rPr lang="en-US" altLang="zh-CN" dirty="0"/>
              <a:t>from the training data by using Maximum Likelihood</a:t>
            </a:r>
          </a:p>
          <a:p>
            <a:pPr marL="0" indent="0">
              <a:buNone/>
            </a:pPr>
            <a:endParaRPr lang="en-US" altLang="zh-CN" dirty="0"/>
          </a:p>
        </p:txBody>
      </p:sp>
      <p:sp>
        <p:nvSpPr>
          <p:cNvPr id="4" name="Rectangle 3">
            <a:extLst>
              <a:ext uri="{FF2B5EF4-FFF2-40B4-BE49-F238E27FC236}">
                <a16:creationId xmlns:a16="http://schemas.microsoft.com/office/drawing/2014/main" id="{07D0BF69-04D9-4ED4-AE4C-01DFDFD188C1}"/>
              </a:ext>
            </a:extLst>
          </p:cNvPr>
          <p:cNvSpPr/>
          <p:nvPr/>
        </p:nvSpPr>
        <p:spPr>
          <a:xfrm>
            <a:off x="2061964" y="2224733"/>
            <a:ext cx="9001000" cy="461665"/>
          </a:xfrm>
          <a:prstGeom prst="rect">
            <a:avLst/>
          </a:prstGeom>
        </p:spPr>
        <p:txBody>
          <a:bodyPr wrap="square">
            <a:spAutoFit/>
          </a:bodyPr>
          <a:lstStyle/>
          <a:p>
            <a:pPr>
              <a:spcBef>
                <a:spcPct val="50000"/>
              </a:spcBef>
            </a:pPr>
            <a:r>
              <a:rPr lang="en-US" altLang="en-US" sz="2400" b="1" dirty="0">
                <a:solidFill>
                  <a:schemeClr val="accent6"/>
                </a:solidFill>
              </a:rPr>
              <a:t>P(“Secret </a:t>
            </a:r>
            <a:r>
              <a:rPr lang="en-US" altLang="en-US" sz="2400" b="1" dirty="0" err="1">
                <a:solidFill>
                  <a:schemeClr val="accent6"/>
                </a:solidFill>
              </a:rPr>
              <a:t>money”|Spam</a:t>
            </a:r>
            <a:r>
              <a:rPr lang="en-US" altLang="en-US" sz="2400" b="1" dirty="0">
                <a:solidFill>
                  <a:schemeClr val="accent6"/>
                </a:solidFill>
              </a:rPr>
              <a:t>) = P(“</a:t>
            </a:r>
            <a:r>
              <a:rPr lang="en-US" altLang="en-US" sz="2400" b="1" dirty="0" err="1">
                <a:solidFill>
                  <a:schemeClr val="accent6"/>
                </a:solidFill>
              </a:rPr>
              <a:t>Secret”|Spam</a:t>
            </a:r>
            <a:r>
              <a:rPr lang="en-US" altLang="en-US" sz="2400" b="1" dirty="0">
                <a:solidFill>
                  <a:schemeClr val="accent6"/>
                </a:solidFill>
              </a:rPr>
              <a:t>) P(“</a:t>
            </a:r>
            <a:r>
              <a:rPr lang="en-US" altLang="en-US" sz="2400" b="1" dirty="0" err="1">
                <a:solidFill>
                  <a:schemeClr val="accent6"/>
                </a:solidFill>
              </a:rPr>
              <a:t>money”|Spam</a:t>
            </a:r>
            <a:r>
              <a:rPr lang="en-US" altLang="en-US" sz="2400" b="1" dirty="0">
                <a:solidFill>
                  <a:schemeClr val="accent6"/>
                </a:solidFill>
              </a:rPr>
              <a:t>)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4E22720-5165-4292-BA03-40F89D6D774C}"/>
                  </a:ext>
                </a:extLst>
              </p:cNvPr>
              <p:cNvSpPr/>
              <p:nvPr/>
            </p:nvSpPr>
            <p:spPr>
              <a:xfrm>
                <a:off x="9262764" y="134293"/>
                <a:ext cx="2882712"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a:solidFill>
                              <a:schemeClr val="accent6">
                                <a:lumMod val="75000"/>
                              </a:schemeClr>
                            </a:solidFill>
                            <a:latin typeface="Cambria Math" panose="02040503050406030204" pitchFamily="18" charset="0"/>
                          </a:rPr>
                          <m:t>𝑴𝒆𝒔𝒔𝒂𝒈𝒆</m:t>
                        </m:r>
                      </m:e>
                      <m:e>
                        <m:r>
                          <a:rPr lang="en-US" altLang="en-US" sz="2400" b="1" i="1" dirty="0">
                            <a:solidFill>
                              <a:schemeClr val="accent6">
                                <a:lumMod val="75000"/>
                              </a:schemeClr>
                            </a:solidFill>
                            <a:latin typeface="Cambria Math" panose="02040503050406030204" pitchFamily="18" charset="0"/>
                          </a:rPr>
                          <m:t>𝑺𝒑𝒂𝒎</m:t>
                        </m:r>
                      </m:e>
                    </m:d>
                  </m:oMath>
                </a14:m>
                <a:endParaRPr lang="en-SG" sz="2400" b="1" dirty="0"/>
              </a:p>
            </p:txBody>
          </p:sp>
        </mc:Choice>
        <mc:Fallback xmlns="">
          <p:sp>
            <p:nvSpPr>
              <p:cNvPr id="9" name="Rectangle 8">
                <a:extLst>
                  <a:ext uri="{FF2B5EF4-FFF2-40B4-BE49-F238E27FC236}">
                    <a16:creationId xmlns:a16="http://schemas.microsoft.com/office/drawing/2014/main" id="{34E22720-5165-4292-BA03-40F89D6D774C}"/>
                  </a:ext>
                </a:extLst>
              </p:cNvPr>
              <p:cNvSpPr>
                <a:spLocks noRot="1" noChangeAspect="1" noMove="1" noResize="1" noEditPoints="1" noAdjustHandles="1" noChangeArrowheads="1" noChangeShapeType="1" noTextEdit="1"/>
              </p:cNvSpPr>
              <p:nvPr/>
            </p:nvSpPr>
            <p:spPr>
              <a:xfrm>
                <a:off x="9262764" y="134293"/>
                <a:ext cx="2882712" cy="461665"/>
              </a:xfrm>
              <a:prstGeom prst="rect">
                <a:avLst/>
              </a:prstGeom>
              <a:blipFill>
                <a:blip r:embed="rId2"/>
                <a:stretch>
                  <a:fillRect l="-3171" t="-9211" b="-30263"/>
                </a:stretch>
              </a:blipFill>
            </p:spPr>
            <p:txBody>
              <a:bodyPr/>
              <a:lstStyle/>
              <a:p>
                <a:r>
                  <a:rPr lang="en-SG">
                    <a:noFill/>
                  </a:rPr>
                  <a:t> </a:t>
                </a:r>
              </a:p>
            </p:txBody>
          </p:sp>
        </mc:Fallback>
      </mc:AlternateContent>
    </p:spTree>
    <p:extLst>
      <p:ext uri="{BB962C8B-B14F-4D97-AF65-F5344CB8AC3E}">
        <p14:creationId xmlns:p14="http://schemas.microsoft.com/office/powerpoint/2010/main" val="273742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MLE Solutions for conditional probability</a:t>
            </a:r>
            <a:endParaRPr lang="zh-CN" dirty="0"/>
          </a:p>
        </p:txBody>
      </p:sp>
      <p:sp>
        <p:nvSpPr>
          <p:cNvPr id="12" name="文本占位符 2"/>
          <p:cNvSpPr>
            <a:spLocks noGrp="1"/>
          </p:cNvSpPr>
          <p:nvPr>
            <p:ph type="body" idx="1"/>
          </p:nvPr>
        </p:nvSpPr>
        <p:spPr/>
        <p:txBody>
          <a:bodyPr/>
          <a:lstStyle/>
          <a:p>
            <a:r>
              <a:rPr lang="en-US" altLang="zh-CN" dirty="0"/>
              <a:t>Spam</a:t>
            </a:r>
            <a:endParaRPr lang="zh-CN" dirty="0"/>
          </a:p>
        </p:txBody>
      </p:sp>
      <p:sp>
        <p:nvSpPr>
          <p:cNvPr id="16" name="内容占位符 3"/>
          <p:cNvSpPr>
            <a:spLocks noGrp="1"/>
          </p:cNvSpPr>
          <p:nvPr>
            <p:ph sz="half" idx="2"/>
          </p:nvPr>
        </p:nvSpPr>
        <p:spPr/>
        <p:txBody>
          <a:bodyPr>
            <a:normAutofit/>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17" name="文本占位符 4"/>
          <p:cNvSpPr>
            <a:spLocks noGrp="1"/>
          </p:cNvSpPr>
          <p:nvPr>
            <p:ph type="body" sz="quarter" idx="3"/>
          </p:nvPr>
        </p:nvSpPr>
        <p:spPr/>
        <p:txBody>
          <a:bodyPr/>
          <a:lstStyle/>
          <a:p>
            <a:r>
              <a:rPr lang="en-US" altLang="zh-CN" dirty="0"/>
              <a:t>Ham</a:t>
            </a:r>
            <a:endParaRPr lang="zh-CN" dirty="0"/>
          </a:p>
        </p:txBody>
      </p:sp>
      <p:sp>
        <p:nvSpPr>
          <p:cNvPr id="18" name="内容占位符 5"/>
          <p:cNvSpPr>
            <a:spLocks noGrp="1"/>
          </p:cNvSpPr>
          <p:nvPr>
            <p:ph sz="quarter" idx="4"/>
          </p:nvPr>
        </p:nvSpPr>
        <p:spPr/>
        <p:txBody>
          <a:bodyPr>
            <a:normAutofit/>
          </a:bodyPr>
          <a:lstStyle/>
          <a:p>
            <a:r>
              <a:rPr lang="en-US" altLang="zh-CN" dirty="0"/>
              <a:t>Play sports today</a:t>
            </a:r>
          </a:p>
          <a:p>
            <a:r>
              <a:rPr lang="en-US" altLang="zh-CN" dirty="0"/>
              <a:t>Went play sports</a:t>
            </a:r>
          </a:p>
          <a:p>
            <a:r>
              <a:rPr lang="en-US" altLang="zh-CN" dirty="0"/>
              <a:t>Secret sports event</a:t>
            </a:r>
          </a:p>
          <a:p>
            <a:r>
              <a:rPr lang="en-US" altLang="zh-CN" dirty="0"/>
              <a:t>Sport is today</a:t>
            </a:r>
          </a:p>
          <a:p>
            <a:r>
              <a:rPr lang="en-US" altLang="zh-CN" dirty="0"/>
              <a:t>Sport costs money</a:t>
            </a:r>
            <a:endParaRPr lang="zh-CN" dirty="0"/>
          </a:p>
        </p:txBody>
      </p:sp>
      <p:sp>
        <p:nvSpPr>
          <p:cNvPr id="19" name="内容占位符 13"/>
          <p:cNvSpPr txBox="1">
            <a:spLocks/>
          </p:cNvSpPr>
          <p:nvPr/>
        </p:nvSpPr>
        <p:spPr>
          <a:xfrm>
            <a:off x="3187083" y="4869160"/>
            <a:ext cx="4392488" cy="16825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1 P(“</a:t>
            </a:r>
            <a:r>
              <a:rPr lang="en-US" altLang="en-US" dirty="0" err="1">
                <a:solidFill>
                  <a:srgbClr val="0070C0"/>
                </a:solidFill>
              </a:rPr>
              <a:t>Secret”|Spam</a:t>
            </a:r>
            <a:r>
              <a:rPr lang="en-US" altLang="en-US" dirty="0">
                <a:solidFill>
                  <a:srgbClr val="0070C0"/>
                </a:solidFill>
              </a:rPr>
              <a:t>) =1/3</a:t>
            </a:r>
          </a:p>
          <a:p>
            <a:pPr>
              <a:spcBef>
                <a:spcPct val="50000"/>
              </a:spcBef>
            </a:pPr>
            <a:r>
              <a:rPr lang="en-US" altLang="en-US" dirty="0">
                <a:solidFill>
                  <a:srgbClr val="0070C0"/>
                </a:solidFill>
              </a:rPr>
              <a:t>2 P(“</a:t>
            </a:r>
            <a:r>
              <a:rPr lang="en-US" altLang="en-US" dirty="0" err="1">
                <a:solidFill>
                  <a:srgbClr val="0070C0"/>
                </a:solidFill>
              </a:rPr>
              <a:t>Secret”|Ham</a:t>
            </a:r>
            <a:r>
              <a:rPr lang="en-US" altLang="en-US" dirty="0">
                <a:solidFill>
                  <a:srgbClr val="0070C0"/>
                </a:solidFill>
              </a:rPr>
              <a:t>) = 1/15</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9D013D4-D6B9-40BB-8CE1-BD1513EA47E4}"/>
                  </a:ext>
                </a:extLst>
              </p:cNvPr>
              <p:cNvSpPr/>
              <p:nvPr/>
            </p:nvSpPr>
            <p:spPr>
              <a:xfrm>
                <a:off x="9262764" y="134293"/>
                <a:ext cx="29788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a:solidFill>
                            <a:schemeClr val="accent6">
                              <a:lumMod val="75000"/>
                            </a:schemeClr>
                          </a:solidFill>
                          <a:latin typeface="Cambria Math" panose="02040503050406030204" pitchFamily="18" charset="0"/>
                        </a:rPr>
                        <m:t>𝒑</m:t>
                      </m:r>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a:solidFill>
                                <a:schemeClr val="accent6">
                                  <a:lumMod val="75000"/>
                                </a:schemeClr>
                              </a:solidFill>
                              <a:latin typeface="Cambria Math" panose="02040503050406030204" pitchFamily="18" charset="0"/>
                            </a:rPr>
                            <m:t>𝑴𝒆𝒔𝒔𝒂𝒈𝒆</m:t>
                          </m:r>
                        </m:e>
                        <m:e>
                          <m:r>
                            <a:rPr lang="en-US" altLang="en-US" sz="2400" b="1" i="1" dirty="0">
                              <a:solidFill>
                                <a:schemeClr val="accent6">
                                  <a:lumMod val="75000"/>
                                </a:schemeClr>
                              </a:solidFill>
                              <a:latin typeface="Cambria Math" panose="02040503050406030204" pitchFamily="18" charset="0"/>
                            </a:rPr>
                            <m:t>𝑺𝒑𝒂𝒎</m:t>
                          </m:r>
                        </m:e>
                      </m:d>
                    </m:oMath>
                  </m:oMathPara>
                </a14:m>
                <a:endParaRPr lang="en-SG" sz="2400" b="1" dirty="0"/>
              </a:p>
            </p:txBody>
          </p:sp>
        </mc:Choice>
        <mc:Fallback xmlns="">
          <p:sp>
            <p:nvSpPr>
              <p:cNvPr id="4" name="Rectangle 3">
                <a:extLst>
                  <a:ext uri="{FF2B5EF4-FFF2-40B4-BE49-F238E27FC236}">
                    <a16:creationId xmlns:a16="http://schemas.microsoft.com/office/drawing/2014/main" id="{B9D013D4-D6B9-40BB-8CE1-BD1513EA47E4}"/>
                  </a:ext>
                </a:extLst>
              </p:cNvPr>
              <p:cNvSpPr>
                <a:spLocks noRot="1" noChangeAspect="1" noMove="1" noResize="1" noEditPoints="1" noAdjustHandles="1" noChangeArrowheads="1" noChangeShapeType="1" noTextEdit="1"/>
              </p:cNvSpPr>
              <p:nvPr/>
            </p:nvSpPr>
            <p:spPr>
              <a:xfrm>
                <a:off x="9262764" y="134293"/>
                <a:ext cx="2978892" cy="461665"/>
              </a:xfrm>
              <a:prstGeom prst="rect">
                <a:avLst/>
              </a:prstGeom>
              <a:blipFill>
                <a:blip r:embed="rId2"/>
                <a:stretch>
                  <a:fillRect b="-17105"/>
                </a:stretch>
              </a:blipFill>
            </p:spPr>
            <p:txBody>
              <a:bodyPr/>
              <a:lstStyle/>
              <a:p>
                <a:r>
                  <a:rPr lang="en-SG">
                    <a:noFill/>
                  </a:rPr>
                  <a:t> </a:t>
                </a:r>
              </a:p>
            </p:txBody>
          </p:sp>
        </mc:Fallback>
      </mc:AlternateContent>
    </p:spTree>
    <p:extLst>
      <p:ext uri="{BB962C8B-B14F-4D97-AF65-F5344CB8AC3E}">
        <p14:creationId xmlns:p14="http://schemas.microsoft.com/office/powerpoint/2010/main" val="109397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idx="1"/>
          </p:nvPr>
        </p:nvSpPr>
        <p:spPr>
          <a:xfrm>
            <a:off x="0" y="44624"/>
            <a:ext cx="5156444" cy="823912"/>
          </a:xfrm>
        </p:spPr>
        <p:txBody>
          <a:bodyPr/>
          <a:lstStyle/>
          <a:p>
            <a:r>
              <a:rPr lang="en-US" altLang="zh-CN" dirty="0"/>
              <a:t>Spam</a:t>
            </a:r>
            <a:endParaRPr lang="zh-CN" dirty="0"/>
          </a:p>
        </p:txBody>
      </p:sp>
      <p:sp>
        <p:nvSpPr>
          <p:cNvPr id="16" name="内容占位符 3"/>
          <p:cNvSpPr>
            <a:spLocks noGrp="1"/>
          </p:cNvSpPr>
          <p:nvPr>
            <p:ph sz="half" idx="2"/>
          </p:nvPr>
        </p:nvSpPr>
        <p:spPr>
          <a:xfrm>
            <a:off x="45740" y="980728"/>
            <a:ext cx="5156444" cy="3684588"/>
          </a:xfrm>
        </p:spPr>
        <p:txBody>
          <a:bodyPr>
            <a:normAutofit/>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17" name="文本占位符 4"/>
          <p:cNvSpPr>
            <a:spLocks noGrp="1"/>
          </p:cNvSpPr>
          <p:nvPr>
            <p:ph type="body" sz="quarter" idx="3"/>
          </p:nvPr>
        </p:nvSpPr>
        <p:spPr>
          <a:xfrm>
            <a:off x="6970984" y="44624"/>
            <a:ext cx="5181838" cy="823912"/>
          </a:xfrm>
        </p:spPr>
        <p:txBody>
          <a:bodyPr/>
          <a:lstStyle/>
          <a:p>
            <a:r>
              <a:rPr lang="en-US" altLang="zh-CN" dirty="0"/>
              <a:t>Ham</a:t>
            </a:r>
            <a:endParaRPr lang="zh-CN" dirty="0"/>
          </a:p>
        </p:txBody>
      </p:sp>
      <p:sp>
        <p:nvSpPr>
          <p:cNvPr id="18" name="内容占位符 5"/>
          <p:cNvSpPr>
            <a:spLocks noGrp="1"/>
          </p:cNvSpPr>
          <p:nvPr>
            <p:ph sz="quarter" idx="4"/>
          </p:nvPr>
        </p:nvSpPr>
        <p:spPr>
          <a:xfrm>
            <a:off x="6814492" y="980728"/>
            <a:ext cx="5181838" cy="3684588"/>
          </a:xfrm>
        </p:spPr>
        <p:txBody>
          <a:bodyPr>
            <a:normAutofit/>
          </a:bodyPr>
          <a:lstStyle/>
          <a:p>
            <a:r>
              <a:rPr lang="en-US" altLang="zh-CN" dirty="0"/>
              <a:t>Play sports today</a:t>
            </a:r>
          </a:p>
          <a:p>
            <a:r>
              <a:rPr lang="en-US" altLang="zh-CN" dirty="0"/>
              <a:t>Went play sports</a:t>
            </a:r>
          </a:p>
          <a:p>
            <a:r>
              <a:rPr lang="en-US" altLang="zh-CN" dirty="0"/>
              <a:t>Secret sports event</a:t>
            </a:r>
          </a:p>
          <a:p>
            <a:r>
              <a:rPr lang="en-US" altLang="zh-CN" dirty="0"/>
              <a:t>Sport is today</a:t>
            </a:r>
          </a:p>
          <a:p>
            <a:r>
              <a:rPr lang="en-US" altLang="zh-CN" dirty="0"/>
              <a:t>Sport costs money</a:t>
            </a:r>
            <a:endParaRPr lang="zh-CN" dirty="0"/>
          </a:p>
        </p:txBody>
      </p:sp>
    </p:spTree>
    <p:extLst>
      <p:ext uri="{BB962C8B-B14F-4D97-AF65-F5344CB8AC3E}">
        <p14:creationId xmlns:p14="http://schemas.microsoft.com/office/powerpoint/2010/main" val="248943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MLE Solutions for detection</a:t>
            </a:r>
            <a:endParaRPr lang="zh-CN" dirty="0"/>
          </a:p>
        </p:txBody>
      </p:sp>
      <p:sp>
        <p:nvSpPr>
          <p:cNvPr id="12" name="文本占位符 2"/>
          <p:cNvSpPr>
            <a:spLocks noGrp="1"/>
          </p:cNvSpPr>
          <p:nvPr>
            <p:ph type="body" idx="1"/>
          </p:nvPr>
        </p:nvSpPr>
        <p:spPr/>
        <p:txBody>
          <a:bodyPr/>
          <a:lstStyle/>
          <a:p>
            <a:r>
              <a:rPr lang="en-US" altLang="zh-CN" dirty="0"/>
              <a:t>Spam</a:t>
            </a:r>
            <a:endParaRPr lang="zh-CN" dirty="0"/>
          </a:p>
        </p:txBody>
      </p:sp>
      <p:sp>
        <p:nvSpPr>
          <p:cNvPr id="16" name="内容占位符 3"/>
          <p:cNvSpPr>
            <a:spLocks noGrp="1"/>
          </p:cNvSpPr>
          <p:nvPr>
            <p:ph sz="half" idx="2"/>
          </p:nvPr>
        </p:nvSpPr>
        <p:spPr/>
        <p:txBody>
          <a:bodyPr>
            <a:normAutofit/>
          </a:bodyPr>
          <a:lstStyle/>
          <a:p>
            <a:r>
              <a:rPr lang="en-US" altLang="zh-CN" dirty="0"/>
              <a:t>Offer is secret</a:t>
            </a:r>
          </a:p>
          <a:p>
            <a:r>
              <a:rPr lang="en-US" altLang="zh-CN" dirty="0"/>
              <a:t>Click secret link</a:t>
            </a:r>
          </a:p>
          <a:p>
            <a:r>
              <a:rPr lang="en-US" altLang="zh-CN" dirty="0"/>
              <a:t>Secret sports link</a:t>
            </a:r>
            <a:endParaRPr lang="zh-CN" dirty="0"/>
          </a:p>
        </p:txBody>
      </p:sp>
      <p:sp>
        <p:nvSpPr>
          <p:cNvPr id="17" name="文本占位符 4"/>
          <p:cNvSpPr>
            <a:spLocks noGrp="1"/>
          </p:cNvSpPr>
          <p:nvPr>
            <p:ph type="body" sz="quarter" idx="3"/>
          </p:nvPr>
        </p:nvSpPr>
        <p:spPr/>
        <p:txBody>
          <a:bodyPr/>
          <a:lstStyle/>
          <a:p>
            <a:r>
              <a:rPr lang="en-US" altLang="zh-CN" dirty="0"/>
              <a:t>Ham</a:t>
            </a:r>
            <a:endParaRPr lang="zh-CN" dirty="0"/>
          </a:p>
        </p:txBody>
      </p:sp>
      <p:sp>
        <p:nvSpPr>
          <p:cNvPr id="18" name="内容占位符 5"/>
          <p:cNvSpPr>
            <a:spLocks noGrp="1"/>
          </p:cNvSpPr>
          <p:nvPr>
            <p:ph sz="quarter" idx="4"/>
          </p:nvPr>
        </p:nvSpPr>
        <p:spPr/>
        <p:txBody>
          <a:bodyPr>
            <a:normAutofit/>
          </a:bodyPr>
          <a:lstStyle/>
          <a:p>
            <a:r>
              <a:rPr lang="en-US" altLang="zh-CN" dirty="0"/>
              <a:t>Play sports today</a:t>
            </a:r>
          </a:p>
          <a:p>
            <a:r>
              <a:rPr lang="en-US" altLang="zh-CN" dirty="0"/>
              <a:t>Went play sports</a:t>
            </a:r>
          </a:p>
          <a:p>
            <a:r>
              <a:rPr lang="en-US" altLang="zh-CN" dirty="0"/>
              <a:t>Secret sports event</a:t>
            </a:r>
          </a:p>
          <a:p>
            <a:r>
              <a:rPr lang="en-US" altLang="zh-CN" dirty="0"/>
              <a:t>Sport is today</a:t>
            </a:r>
          </a:p>
          <a:p>
            <a:r>
              <a:rPr lang="en-US" altLang="zh-CN" dirty="0"/>
              <a:t>Sport costs money</a:t>
            </a:r>
            <a:endParaRPr lang="zh-CN" dirty="0"/>
          </a:p>
        </p:txBody>
      </p:sp>
      <p:sp>
        <p:nvSpPr>
          <p:cNvPr id="19" name="内容占位符 13"/>
          <p:cNvSpPr txBox="1">
            <a:spLocks/>
          </p:cNvSpPr>
          <p:nvPr/>
        </p:nvSpPr>
        <p:spPr>
          <a:xfrm>
            <a:off x="621804" y="4797152"/>
            <a:ext cx="7056784" cy="16825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1 P(</a:t>
            </a:r>
            <a:r>
              <a:rPr lang="en-US" altLang="en-US" dirty="0" err="1">
                <a:solidFill>
                  <a:srgbClr val="0070C0"/>
                </a:solidFill>
              </a:rPr>
              <a:t>Spam|“Sports</a:t>
            </a:r>
            <a:r>
              <a:rPr lang="en-US" altLang="en-US" dirty="0">
                <a:solidFill>
                  <a:srgbClr val="0070C0"/>
                </a:solidFill>
              </a:rPr>
              <a:t>”) =1/6</a:t>
            </a:r>
          </a:p>
          <a:p>
            <a:pPr>
              <a:spcBef>
                <a:spcPct val="50000"/>
              </a:spcBef>
            </a:pPr>
            <a:r>
              <a:rPr lang="en-US" altLang="en-US" dirty="0">
                <a:solidFill>
                  <a:srgbClr val="0070C0"/>
                </a:solidFill>
              </a:rPr>
              <a:t>2 P(</a:t>
            </a:r>
            <a:r>
              <a:rPr lang="en-US" altLang="en-US" dirty="0" err="1">
                <a:solidFill>
                  <a:srgbClr val="0070C0"/>
                </a:solidFill>
              </a:rPr>
              <a:t>Spam|“Secret</a:t>
            </a:r>
            <a:r>
              <a:rPr lang="en-US" altLang="en-US" dirty="0">
                <a:solidFill>
                  <a:srgbClr val="0070C0"/>
                </a:solidFill>
              </a:rPr>
              <a:t> is secret”) =25/26</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E0A981A-6C6B-46A6-A736-B7530FFB2529}"/>
                  </a:ext>
                </a:extLst>
              </p:cNvPr>
              <p:cNvSpPr/>
              <p:nvPr/>
            </p:nvSpPr>
            <p:spPr>
              <a:xfrm>
                <a:off x="9262764" y="134293"/>
                <a:ext cx="2857064"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smtClean="0">
                            <a:solidFill>
                              <a:schemeClr val="accent6">
                                <a:lumMod val="75000"/>
                              </a:schemeClr>
                            </a:solidFill>
                            <a:latin typeface="Cambria Math" panose="02040503050406030204" pitchFamily="18" charset="0"/>
                          </a:rPr>
                          <m:t>𝑺𝒑𝒂𝒎</m:t>
                        </m:r>
                      </m:e>
                      <m:e>
                        <m:r>
                          <a:rPr lang="en-US" altLang="en-US" sz="2400" b="1" i="1" dirty="0">
                            <a:solidFill>
                              <a:schemeClr val="accent6">
                                <a:lumMod val="75000"/>
                              </a:schemeClr>
                            </a:solidFill>
                            <a:latin typeface="Cambria Math" panose="02040503050406030204" pitchFamily="18" charset="0"/>
                          </a:rPr>
                          <m:t>𝑴𝒆𝒔𝒔𝒂𝒈𝒆</m:t>
                        </m:r>
                      </m:e>
                    </m:d>
                  </m:oMath>
                </a14:m>
                <a:endParaRPr lang="en-SG" sz="2400" b="1" dirty="0"/>
              </a:p>
            </p:txBody>
          </p:sp>
        </mc:Choice>
        <mc:Fallback xmlns="">
          <p:sp>
            <p:nvSpPr>
              <p:cNvPr id="8" name="Rectangle 7">
                <a:extLst>
                  <a:ext uri="{FF2B5EF4-FFF2-40B4-BE49-F238E27FC236}">
                    <a16:creationId xmlns="" xmlns:a16="http://schemas.microsoft.com/office/drawing/2014/main" xmlns:a14="http://schemas.microsoft.com/office/drawing/2010/main" id="{DE0A981A-6C6B-46A6-A736-B7530FFB2529}"/>
                  </a:ext>
                </a:extLst>
              </p:cNvPr>
              <p:cNvSpPr>
                <a:spLocks noRot="1" noChangeAspect="1" noMove="1" noResize="1" noEditPoints="1" noAdjustHandles="1" noChangeArrowheads="1" noChangeShapeType="1" noTextEdit="1"/>
              </p:cNvSpPr>
              <p:nvPr/>
            </p:nvSpPr>
            <p:spPr>
              <a:xfrm>
                <a:off x="9262764" y="134293"/>
                <a:ext cx="2857064" cy="461665"/>
              </a:xfrm>
              <a:prstGeom prst="rect">
                <a:avLst/>
              </a:prstGeom>
              <a:blipFill rotWithShape="0">
                <a:blip r:embed="rId2"/>
                <a:stretch>
                  <a:fillRect l="-3198"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4276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Probability </a:t>
            </a:r>
            <a:r>
              <a:rPr lang="en-US" altLang="zh-CN"/>
              <a:t>- Refresh</a:t>
            </a:r>
            <a:endParaRPr lang="zh-CN" dirty="0"/>
          </a:p>
        </p:txBody>
      </p:sp>
      <p:sp>
        <p:nvSpPr>
          <p:cNvPr id="3" name="文本占位符 2"/>
          <p:cNvSpPr>
            <a:spLocks noGrp="1"/>
          </p:cNvSpPr>
          <p:nvPr>
            <p:ph type="body" idx="1"/>
          </p:nvPr>
        </p:nvSpPr>
        <p:spPr/>
        <p:txBody>
          <a:bodyPr vert="horz" lIns="91440" tIns="45720" rIns="91440" bIns="45720" rtlCol="0" anchor="t">
            <a:normAutofit/>
          </a:bodyPr>
          <a:lstStyle/>
          <a:p>
            <a:r>
              <a:rPr lang="en-US" altLang="zh-CN" sz="2350" dirty="0">
                <a:ea typeface="等线"/>
              </a:rPr>
              <a:t>TFIP-AI – Machine Learning </a:t>
            </a:r>
            <a:endParaRPr lang="zh-CN" dirty="0"/>
          </a:p>
        </p:txBody>
      </p:sp>
    </p:spTree>
    <p:extLst>
      <p:ext uri="{BB962C8B-B14F-4D97-AF65-F5344CB8AC3E}">
        <p14:creationId xmlns:p14="http://schemas.microsoft.com/office/powerpoint/2010/main" val="18497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MLE Solutions for detection</a:t>
            </a:r>
            <a:endParaRPr lang="zh-CN" dirty="0"/>
          </a:p>
        </p:txBody>
      </p:sp>
      <mc:AlternateContent xmlns:mc="http://schemas.openxmlformats.org/markup-compatibility/2006" xmlns:a14="http://schemas.microsoft.com/office/drawing/2010/main">
        <mc:Choice Requires="a14">
          <p:sp>
            <p:nvSpPr>
              <p:cNvPr id="19" name="内容占位符 13"/>
              <p:cNvSpPr txBox="1">
                <a:spLocks/>
              </p:cNvSpPr>
              <p:nvPr/>
            </p:nvSpPr>
            <p:spPr>
              <a:xfrm>
                <a:off x="1447727" y="1858513"/>
                <a:ext cx="7056784" cy="10243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chemeClr val="tx1"/>
                    </a:solidFill>
                  </a:rPr>
                  <a:t>P(</a:t>
                </a:r>
                <a:r>
                  <a:rPr lang="en-US" altLang="en-US" dirty="0" err="1">
                    <a:solidFill>
                      <a:schemeClr val="tx1"/>
                    </a:solidFill>
                  </a:rPr>
                  <a:t>Spam|“Sports</a:t>
                </a:r>
                <a:r>
                  <a:rPr lang="en-US" altLang="en-US" dirty="0">
                    <a:solidFill>
                      <a:schemeClr val="tx1"/>
                    </a:solidFill>
                  </a:rPr>
                  <a:t>”) = </a:t>
                </a:r>
                <a14:m>
                  <m:oMath xmlns:m="http://schemas.openxmlformats.org/officeDocument/2006/math">
                    <m:f>
                      <m:fPr>
                        <m:ctrlPr>
                          <a:rPr lang="en-US" altLang="en-US" i="1" smtClean="0">
                            <a:solidFill>
                              <a:schemeClr val="tx1"/>
                            </a:solidFill>
                            <a:latin typeface="Cambria Math" panose="02040503050406030204" pitchFamily="18" charset="0"/>
                          </a:rPr>
                        </m:ctrlPr>
                      </m:fPr>
                      <m:num>
                        <m:r>
                          <a:rPr lang="en-US" altLang="en-US" b="0" i="1" smtClean="0">
                            <a:solidFill>
                              <a:schemeClr val="tx1"/>
                            </a:solidFill>
                            <a:latin typeface="Cambria Math" panose="02040503050406030204" pitchFamily="18" charset="0"/>
                          </a:rPr>
                          <m:t>𝑃</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𝑆𝑝𝑜𝑟𝑡𝑠</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𝑆𝑝𝑎𝑚</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𝑃</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𝑆𝑝𝑎𝑚</m:t>
                        </m:r>
                        <m:r>
                          <a:rPr lang="en-US" altLang="en-US" b="0" i="1" smtClean="0">
                            <a:solidFill>
                              <a:schemeClr val="tx1"/>
                            </a:solidFill>
                            <a:latin typeface="Cambria Math" panose="02040503050406030204" pitchFamily="18" charset="0"/>
                            <a:ea typeface="Cambria Math" panose="02040503050406030204" pitchFamily="18" charset="0"/>
                          </a:rPr>
                          <m:t>)</m:t>
                        </m:r>
                      </m:num>
                      <m:den>
                        <m:r>
                          <a:rPr lang="en-US" altLang="en-US" b="0" i="1" smtClean="0">
                            <a:solidFill>
                              <a:schemeClr val="tx1"/>
                            </a:solidFill>
                            <a:latin typeface="Cambria Math" panose="02040503050406030204" pitchFamily="18" charset="0"/>
                          </a:rPr>
                          <m:t>𝑃</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𝑆𝑝𝑜𝑟𝑡𝑠</m:t>
                        </m:r>
                        <m:r>
                          <a:rPr lang="en-US" altLang="en-US" b="0" i="1" smtClean="0">
                            <a:solidFill>
                              <a:schemeClr val="tx1"/>
                            </a:solidFill>
                            <a:latin typeface="Cambria Math" panose="02040503050406030204" pitchFamily="18" charset="0"/>
                          </a:rPr>
                          <m:t>")</m:t>
                        </m:r>
                      </m:den>
                    </m:f>
                  </m:oMath>
                </a14:m>
                <a:r>
                  <a:rPr lang="en-US" altLang="en-US" dirty="0">
                    <a:solidFill>
                      <a:schemeClr val="tx1"/>
                    </a:solidFill>
                  </a:rPr>
                  <a:t> </a:t>
                </a:r>
              </a:p>
            </p:txBody>
          </p:sp>
        </mc:Choice>
        <mc:Fallback xmlns="">
          <p:sp>
            <p:nvSpPr>
              <p:cNvPr id="19" name="内容占位符 13"/>
              <p:cNvSpPr txBox="1">
                <a:spLocks noRot="1" noChangeAspect="1" noMove="1" noResize="1" noEditPoints="1" noAdjustHandles="1" noChangeArrowheads="1" noChangeShapeType="1" noTextEdit="1"/>
              </p:cNvSpPr>
              <p:nvPr/>
            </p:nvSpPr>
            <p:spPr>
              <a:xfrm>
                <a:off x="1447727" y="1858513"/>
                <a:ext cx="7056784" cy="1024309"/>
              </a:xfrm>
              <a:prstGeom prst="rect">
                <a:avLst/>
              </a:prstGeom>
              <a:blipFill rotWithShape="0">
                <a:blip r:embed="rId2"/>
                <a:stretch>
                  <a:fillRect l="-1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E0A981A-6C6B-46A6-A736-B7530FFB2529}"/>
                  </a:ext>
                </a:extLst>
              </p:cNvPr>
              <p:cNvSpPr/>
              <p:nvPr/>
            </p:nvSpPr>
            <p:spPr>
              <a:xfrm>
                <a:off x="9262764" y="134293"/>
                <a:ext cx="2857064"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smtClean="0">
                            <a:solidFill>
                              <a:schemeClr val="accent6">
                                <a:lumMod val="75000"/>
                              </a:schemeClr>
                            </a:solidFill>
                            <a:latin typeface="Cambria Math" panose="02040503050406030204" pitchFamily="18" charset="0"/>
                          </a:rPr>
                          <m:t>𝑺𝒑𝒂𝒎</m:t>
                        </m:r>
                      </m:e>
                      <m:e>
                        <m:r>
                          <a:rPr lang="en-US" altLang="en-US" sz="2400" b="1" i="1" dirty="0">
                            <a:solidFill>
                              <a:schemeClr val="accent6">
                                <a:lumMod val="75000"/>
                              </a:schemeClr>
                            </a:solidFill>
                            <a:latin typeface="Cambria Math" panose="02040503050406030204" pitchFamily="18" charset="0"/>
                          </a:rPr>
                          <m:t>𝑴𝒆𝒔𝒔𝒂𝒈𝒆</m:t>
                        </m:r>
                      </m:e>
                    </m:d>
                  </m:oMath>
                </a14:m>
                <a:endParaRPr lang="en-SG" sz="2400" b="1" dirty="0"/>
              </a:p>
            </p:txBody>
          </p:sp>
        </mc:Choice>
        <mc:Fallback xmlns="">
          <p:sp>
            <p:nvSpPr>
              <p:cNvPr id="8" name="Rectangle 7">
                <a:extLst>
                  <a:ext uri="{FF2B5EF4-FFF2-40B4-BE49-F238E27FC236}">
                    <a16:creationId xmlns="" xmlns:a16="http://schemas.microsoft.com/office/drawing/2014/main" xmlns:a14="http://schemas.microsoft.com/office/drawing/2010/main" id="{DE0A981A-6C6B-46A6-A736-B7530FFB2529}"/>
                  </a:ext>
                </a:extLst>
              </p:cNvPr>
              <p:cNvSpPr>
                <a:spLocks noRot="1" noChangeAspect="1" noMove="1" noResize="1" noEditPoints="1" noAdjustHandles="1" noChangeArrowheads="1" noChangeShapeType="1" noTextEdit="1"/>
              </p:cNvSpPr>
              <p:nvPr/>
            </p:nvSpPr>
            <p:spPr>
              <a:xfrm>
                <a:off x="9262764" y="134293"/>
                <a:ext cx="2857064" cy="461665"/>
              </a:xfrm>
              <a:prstGeom prst="rect">
                <a:avLst/>
              </a:prstGeom>
              <a:blipFill rotWithShape="0">
                <a:blip r:embed="rId3"/>
                <a:stretch>
                  <a:fillRect l="-319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txBox="1">
                <a:spLocks/>
              </p:cNvSpPr>
              <p:nvPr/>
            </p:nvSpPr>
            <p:spPr>
              <a:xfrm>
                <a:off x="1413892" y="3068960"/>
                <a:ext cx="9506491" cy="10243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chemeClr val="tx1"/>
                    </a:solidFill>
                  </a:rPr>
                  <a:t>P(</a:t>
                </a:r>
                <a:r>
                  <a:rPr lang="en-US" altLang="en-US" dirty="0" err="1">
                    <a:solidFill>
                      <a:schemeClr val="tx1"/>
                    </a:solidFill>
                  </a:rPr>
                  <a:t>Spam|“Sports</a:t>
                </a:r>
                <a:r>
                  <a:rPr lang="en-US" altLang="en-US" dirty="0">
                    <a:solidFill>
                      <a:schemeClr val="tx1"/>
                    </a:solidFill>
                  </a:rPr>
                  <a:t>”) = </a:t>
                </a:r>
                <a14:m>
                  <m:oMath xmlns:m="http://schemas.openxmlformats.org/officeDocument/2006/math">
                    <m:f>
                      <m:fPr>
                        <m:ctrlPr>
                          <a:rPr lang="en-US" altLang="en-US" i="1" smtClean="0">
                            <a:solidFill>
                              <a:schemeClr val="tx1"/>
                            </a:solidFill>
                            <a:latin typeface="Cambria Math" panose="02040503050406030204" pitchFamily="18" charset="0"/>
                          </a:rPr>
                        </m:ctrlPr>
                      </m:fPr>
                      <m:num>
                        <m:r>
                          <a:rPr lang="en-US" altLang="en-US" b="0" i="1" smtClean="0">
                            <a:solidFill>
                              <a:schemeClr val="tx1"/>
                            </a:solidFill>
                            <a:latin typeface="Cambria Math" panose="02040503050406030204" pitchFamily="18" charset="0"/>
                          </a:rPr>
                          <m:t>𝑃</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𝑆𝑝𝑜𝑟𝑡𝑠</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𝑆𝑝𝑎𝑚</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𝑃</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𝑆𝑝𝑎𝑚</m:t>
                        </m:r>
                        <m:r>
                          <a:rPr lang="en-US" altLang="en-US" b="0" i="1" smtClean="0">
                            <a:solidFill>
                              <a:schemeClr val="tx1"/>
                            </a:solidFill>
                            <a:latin typeface="Cambria Math" panose="02040503050406030204" pitchFamily="18" charset="0"/>
                            <a:ea typeface="Cambria Math" panose="02040503050406030204" pitchFamily="18" charset="0"/>
                          </a:rPr>
                          <m:t>)</m:t>
                        </m:r>
                      </m:num>
                      <m:den>
                        <m:r>
                          <a:rPr lang="en-US" altLang="en-US" i="1">
                            <a:latin typeface="Cambria Math" panose="02040503050406030204" pitchFamily="18" charset="0"/>
                          </a:rPr>
                          <m:t>𝑃</m:t>
                        </m:r>
                        <m:d>
                          <m:dPr>
                            <m:ctrlPr>
                              <a:rPr lang="en-US" altLang="en-US" i="1">
                                <a:latin typeface="Cambria Math" panose="02040503050406030204" pitchFamily="18" charset="0"/>
                              </a:rPr>
                            </m:ctrlPr>
                          </m:dPr>
                          <m:e>
                            <m:r>
                              <m:rPr>
                                <m:nor/>
                              </m:rPr>
                              <a:rPr lang="en-US" altLang="en-US" i="0">
                                <a:latin typeface="Cambria Math" panose="02040503050406030204" pitchFamily="18" charset="0"/>
                              </a:rPr>
                              <m:t>Sports</m:t>
                            </m:r>
                          </m:e>
                          <m:e>
                            <m:r>
                              <a:rPr lang="en-US" altLang="en-US" i="1">
                                <a:latin typeface="Cambria Math" panose="02040503050406030204" pitchFamily="18" charset="0"/>
                              </a:rPr>
                              <m:t>𝑆𝑝𝑎𝑚</m:t>
                            </m:r>
                          </m:e>
                        </m:d>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𝑃</m:t>
                        </m:r>
                        <m:d>
                          <m:dPr>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𝑆𝑝𝑎𝑚</m:t>
                            </m:r>
                          </m:e>
                        </m:d>
                        <m:r>
                          <a:rPr lang="en-US" altLang="en-US" b="0" i="1" smtClean="0">
                            <a:latin typeface="Cambria Math" panose="02040503050406030204" pitchFamily="18" charset="0"/>
                            <a:ea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𝑆𝑝𝑜𝑟𝑡𝑠</m:t>
                        </m:r>
                        <m:r>
                          <a:rPr lang="en-US" altLang="en-US" i="1">
                            <a:latin typeface="Cambria Math" panose="02040503050406030204" pitchFamily="18" charset="0"/>
                          </a:rPr>
                          <m:t>"|</m:t>
                        </m:r>
                        <m:r>
                          <a:rPr lang="en-US" altLang="en-US" b="0" i="1" smtClean="0">
                            <a:latin typeface="Cambria Math" panose="02040503050406030204" pitchFamily="18" charset="0"/>
                          </a:rPr>
                          <m:t>𝐻</m:t>
                        </m:r>
                        <m:r>
                          <a:rPr lang="en-US" altLang="en-US" i="1">
                            <a:latin typeface="Cambria Math" panose="02040503050406030204" pitchFamily="18" charset="0"/>
                          </a:rPr>
                          <m:t>𝑎𝑚</m:t>
                        </m:r>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𝑃</m:t>
                        </m:r>
                        <m:r>
                          <a:rPr lang="en-US" altLang="en-US"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𝐻</m:t>
                        </m:r>
                        <m:r>
                          <a:rPr lang="en-US" altLang="en-US" i="1">
                            <a:latin typeface="Cambria Math" panose="02040503050406030204" pitchFamily="18" charset="0"/>
                            <a:ea typeface="Cambria Math" panose="02040503050406030204" pitchFamily="18" charset="0"/>
                          </a:rPr>
                          <m:t>𝑎𝑚</m:t>
                        </m:r>
                        <m:r>
                          <a:rPr lang="en-US" altLang="en-US" i="1">
                            <a:latin typeface="Cambria Math" panose="02040503050406030204" pitchFamily="18" charset="0"/>
                            <a:ea typeface="Cambria Math" panose="02040503050406030204" pitchFamily="18" charset="0"/>
                          </a:rPr>
                          <m:t>)</m:t>
                        </m:r>
                      </m:den>
                    </m:f>
                  </m:oMath>
                </a14:m>
                <a:r>
                  <a:rPr lang="en-US" altLang="en-US" dirty="0">
                    <a:solidFill>
                      <a:schemeClr val="tx1"/>
                    </a:solidFill>
                  </a:rPr>
                  <a:t> </a:t>
                </a:r>
              </a:p>
            </p:txBody>
          </p:sp>
        </mc:Choice>
        <mc:Fallback xmlns="">
          <p:sp>
            <p:nvSpPr>
              <p:cNvPr id="14" name="内容占位符 13"/>
              <p:cNvSpPr txBox="1">
                <a:spLocks noRot="1" noChangeAspect="1" noMove="1" noResize="1" noEditPoints="1" noAdjustHandles="1" noChangeArrowheads="1" noChangeShapeType="1" noTextEdit="1"/>
              </p:cNvSpPr>
              <p:nvPr/>
            </p:nvSpPr>
            <p:spPr>
              <a:xfrm>
                <a:off x="1413892" y="3068960"/>
                <a:ext cx="9506491" cy="1024309"/>
              </a:xfrm>
              <a:prstGeom prst="rect">
                <a:avLst/>
              </a:prstGeom>
              <a:blipFill rotWithShape="0">
                <a:blip r:embed="rId4"/>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内容占位符 13"/>
              <p:cNvSpPr txBox="1">
                <a:spLocks/>
              </p:cNvSpPr>
              <p:nvPr/>
            </p:nvSpPr>
            <p:spPr>
              <a:xfrm>
                <a:off x="1395645" y="4442966"/>
                <a:ext cx="9506491" cy="10243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chemeClr val="tx1"/>
                    </a:solidFill>
                  </a:rPr>
                  <a:t>P(</a:t>
                </a:r>
                <a:r>
                  <a:rPr lang="en-US" altLang="en-US" dirty="0" err="1">
                    <a:solidFill>
                      <a:schemeClr val="tx1"/>
                    </a:solidFill>
                  </a:rPr>
                  <a:t>Spam|“Sports</a:t>
                </a:r>
                <a:r>
                  <a:rPr lang="en-US" altLang="en-US" dirty="0">
                    <a:solidFill>
                      <a:schemeClr val="tx1"/>
                    </a:solidFill>
                  </a:rPr>
                  <a:t>”) = </a:t>
                </a:r>
                <a14:m>
                  <m:oMath xmlns:m="http://schemas.openxmlformats.org/officeDocument/2006/math">
                    <m:f>
                      <m:fPr>
                        <m:ctrlPr>
                          <a:rPr lang="en-US" altLang="en-US" sz="2800" i="1" smtClean="0">
                            <a:solidFill>
                              <a:schemeClr val="tx1"/>
                            </a:solidFill>
                            <a:latin typeface="Cambria Math" panose="02040503050406030204" pitchFamily="18" charset="0"/>
                          </a:rPr>
                        </m:ctrlPr>
                      </m:fPr>
                      <m:num>
                        <m:f>
                          <m:fPr>
                            <m:ctrlPr>
                              <a:rPr lang="en-US" altLang="en-US" sz="2800" i="1" smtClean="0">
                                <a:solidFill>
                                  <a:schemeClr val="tx1"/>
                                </a:solidFill>
                                <a:latin typeface="Cambria Math" panose="02040503050406030204" pitchFamily="18" charset="0"/>
                              </a:rPr>
                            </m:ctrlPr>
                          </m:fPr>
                          <m:num>
                            <m:r>
                              <a:rPr lang="en-US" altLang="en-US" sz="2800" b="0" i="1" smtClean="0">
                                <a:solidFill>
                                  <a:schemeClr val="tx1"/>
                                </a:solidFill>
                                <a:latin typeface="Cambria Math" panose="02040503050406030204" pitchFamily="18" charset="0"/>
                              </a:rPr>
                              <m:t>1</m:t>
                            </m:r>
                          </m:num>
                          <m:den>
                            <m:r>
                              <a:rPr lang="en-US" altLang="en-US" sz="2800" b="0" i="1" smtClean="0">
                                <a:solidFill>
                                  <a:schemeClr val="tx1"/>
                                </a:solidFill>
                                <a:latin typeface="Cambria Math" panose="02040503050406030204" pitchFamily="18" charset="0"/>
                              </a:rPr>
                              <m:t>9</m:t>
                            </m:r>
                          </m:den>
                        </m:f>
                        <m:r>
                          <a:rPr lang="en-US" altLang="en-US" sz="2800" b="0" i="1" smtClean="0">
                            <a:solidFill>
                              <a:schemeClr val="tx1"/>
                            </a:solidFill>
                            <a:latin typeface="Cambria Math" panose="02040503050406030204" pitchFamily="18" charset="0"/>
                            <a:ea typeface="Cambria Math" panose="02040503050406030204" pitchFamily="18" charset="0"/>
                          </a:rPr>
                          <m:t>⋅</m:t>
                        </m:r>
                        <m:f>
                          <m:fPr>
                            <m:ctrlPr>
                              <a:rPr lang="en-US" altLang="en-US" sz="2800" b="0" i="1" smtClean="0">
                                <a:solidFill>
                                  <a:schemeClr val="tx1"/>
                                </a:solidFill>
                                <a:latin typeface="Cambria Math" panose="02040503050406030204" pitchFamily="18" charset="0"/>
                                <a:ea typeface="Cambria Math" panose="02040503050406030204" pitchFamily="18" charset="0"/>
                              </a:rPr>
                            </m:ctrlPr>
                          </m:fPr>
                          <m:num>
                            <m:r>
                              <a:rPr lang="en-US" altLang="en-US" sz="2800" b="0" i="1" smtClean="0">
                                <a:solidFill>
                                  <a:schemeClr val="tx1"/>
                                </a:solidFill>
                                <a:latin typeface="Cambria Math" panose="02040503050406030204" pitchFamily="18" charset="0"/>
                                <a:ea typeface="Cambria Math" panose="02040503050406030204" pitchFamily="18" charset="0"/>
                              </a:rPr>
                              <m:t>3</m:t>
                            </m:r>
                          </m:num>
                          <m:den>
                            <m:r>
                              <a:rPr lang="en-US" altLang="en-US" sz="2800" b="0" i="1" smtClean="0">
                                <a:solidFill>
                                  <a:schemeClr val="tx1"/>
                                </a:solidFill>
                                <a:latin typeface="Cambria Math" panose="02040503050406030204" pitchFamily="18" charset="0"/>
                                <a:ea typeface="Cambria Math" panose="02040503050406030204" pitchFamily="18" charset="0"/>
                              </a:rPr>
                              <m:t>8</m:t>
                            </m:r>
                          </m:den>
                        </m:f>
                      </m:num>
                      <m:den>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9</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ea typeface="Cambria Math" panose="02040503050406030204" pitchFamily="18" charset="0"/>
                              </a:rPr>
                            </m:ctrlPr>
                          </m:fPr>
                          <m:num>
                            <m:r>
                              <a:rPr lang="en-US" altLang="en-US" sz="2800" i="1">
                                <a:latin typeface="Cambria Math" panose="02040503050406030204" pitchFamily="18" charset="0"/>
                                <a:ea typeface="Cambria Math" panose="02040503050406030204" pitchFamily="18" charset="0"/>
                              </a:rPr>
                              <m:t>3</m:t>
                            </m:r>
                          </m:num>
                          <m:den>
                            <m:r>
                              <a:rPr lang="en-US" altLang="en-US" sz="2800" i="1">
                                <a:latin typeface="Cambria Math" panose="02040503050406030204" pitchFamily="18" charset="0"/>
                                <a:ea typeface="Cambria Math" panose="02040503050406030204" pitchFamily="18" charset="0"/>
                              </a:rPr>
                              <m:t>8</m:t>
                            </m:r>
                          </m:den>
                        </m:f>
                        <m:r>
                          <a:rPr lang="en-US" altLang="en-US" sz="2800" b="0" i="1" smtClean="0">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b="0" i="1" smtClean="0">
                                <a:latin typeface="Cambria Math" panose="02040503050406030204" pitchFamily="18" charset="0"/>
                              </a:rPr>
                              <m:t>3</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5</m:t>
                            </m:r>
                          </m:num>
                          <m:den>
                            <m:r>
                              <a:rPr lang="en-US" altLang="en-US" sz="2800" i="1">
                                <a:latin typeface="Cambria Math" panose="02040503050406030204" pitchFamily="18" charset="0"/>
                                <a:ea typeface="Cambria Math" panose="02040503050406030204" pitchFamily="18" charset="0"/>
                              </a:rPr>
                              <m:t>8</m:t>
                            </m:r>
                          </m:den>
                        </m:f>
                      </m:den>
                    </m:f>
                    <m:r>
                      <a:rPr lang="en-US" altLang="en-US" sz="2800" b="0" i="1" smtClean="0">
                        <a:solidFill>
                          <a:schemeClr val="tx1"/>
                        </a:solidFill>
                        <a:latin typeface="Cambria Math" panose="02040503050406030204" pitchFamily="18" charset="0"/>
                      </a:rPr>
                      <m:t>=</m:t>
                    </m:r>
                    <m:f>
                      <m:fPr>
                        <m:ctrlPr>
                          <a:rPr lang="en-US" altLang="en-US" sz="2800" b="0" i="1" smtClean="0">
                            <a:solidFill>
                              <a:schemeClr val="tx1"/>
                            </a:solidFill>
                            <a:latin typeface="Cambria Math" panose="02040503050406030204" pitchFamily="18" charset="0"/>
                          </a:rPr>
                        </m:ctrlPr>
                      </m:fPr>
                      <m:num>
                        <m:r>
                          <a:rPr lang="en-US" altLang="en-US" sz="2800" b="0" i="1" smtClean="0">
                            <a:solidFill>
                              <a:schemeClr val="tx1"/>
                            </a:solidFill>
                            <a:latin typeface="Cambria Math" panose="02040503050406030204" pitchFamily="18" charset="0"/>
                          </a:rPr>
                          <m:t>1</m:t>
                        </m:r>
                      </m:num>
                      <m:den>
                        <m:r>
                          <a:rPr lang="en-US" altLang="en-US" sz="2800" b="0" i="1" smtClean="0">
                            <a:solidFill>
                              <a:schemeClr val="tx1"/>
                            </a:solidFill>
                            <a:latin typeface="Cambria Math" panose="02040503050406030204" pitchFamily="18" charset="0"/>
                          </a:rPr>
                          <m:t>6</m:t>
                        </m:r>
                      </m:den>
                    </m:f>
                  </m:oMath>
                </a14:m>
                <a:r>
                  <a:rPr lang="en-US" altLang="en-US" sz="2800" dirty="0">
                    <a:solidFill>
                      <a:schemeClr val="tx1"/>
                    </a:solidFill>
                  </a:rPr>
                  <a:t> </a:t>
                </a:r>
              </a:p>
            </p:txBody>
          </p:sp>
        </mc:Choice>
        <mc:Fallback xmlns="">
          <p:sp>
            <p:nvSpPr>
              <p:cNvPr id="15" name="内容占位符 13"/>
              <p:cNvSpPr txBox="1">
                <a:spLocks noRot="1" noChangeAspect="1" noMove="1" noResize="1" noEditPoints="1" noAdjustHandles="1" noChangeArrowheads="1" noChangeShapeType="1" noTextEdit="1"/>
              </p:cNvSpPr>
              <p:nvPr/>
            </p:nvSpPr>
            <p:spPr>
              <a:xfrm>
                <a:off x="1395645" y="4442966"/>
                <a:ext cx="9506491" cy="1024309"/>
              </a:xfrm>
              <a:prstGeom prst="rect">
                <a:avLst/>
              </a:prstGeom>
              <a:blipFill rotWithShape="0">
                <a:blip r:embed="rId5"/>
                <a:stretch>
                  <a:fillRect l="-1026"/>
                </a:stretch>
              </a:blipFill>
            </p:spPr>
            <p:txBody>
              <a:bodyPr/>
              <a:lstStyle/>
              <a:p>
                <a:r>
                  <a:rPr lang="en-US">
                    <a:noFill/>
                  </a:rPr>
                  <a:t> </a:t>
                </a:r>
              </a:p>
            </p:txBody>
          </p:sp>
        </mc:Fallback>
      </mc:AlternateContent>
    </p:spTree>
    <p:extLst>
      <p:ext uri="{BB962C8B-B14F-4D97-AF65-F5344CB8AC3E}">
        <p14:creationId xmlns:p14="http://schemas.microsoft.com/office/powerpoint/2010/main" val="70114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MLE Solutions for detection</a:t>
            </a:r>
            <a:endParaRPr lang="zh-CN" dirty="0"/>
          </a:p>
        </p:txBody>
      </p:sp>
      <mc:AlternateContent xmlns:mc="http://schemas.openxmlformats.org/markup-compatibility/2006" xmlns:a14="http://schemas.microsoft.com/office/drawing/2010/main">
        <mc:Choice Requires="a14">
          <p:sp>
            <p:nvSpPr>
              <p:cNvPr id="19" name="内容占位符 13"/>
              <p:cNvSpPr txBox="1">
                <a:spLocks/>
              </p:cNvSpPr>
              <p:nvPr/>
            </p:nvSpPr>
            <p:spPr>
              <a:xfrm>
                <a:off x="1444134" y="1846790"/>
                <a:ext cx="9134610" cy="10243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t>P(</a:t>
                </a:r>
                <a:r>
                  <a:rPr lang="en-US" altLang="en-US" dirty="0" err="1"/>
                  <a:t>Spam|“Secret</a:t>
                </a:r>
                <a:r>
                  <a:rPr lang="en-US" altLang="en-US" dirty="0"/>
                  <a:t> is secret”) </a:t>
                </a:r>
                <a:r>
                  <a:rPr lang="en-US" altLang="en-US" dirty="0">
                    <a:solidFill>
                      <a:schemeClr val="tx1"/>
                    </a:solidFill>
                  </a:rPr>
                  <a:t>= </a:t>
                </a:r>
                <a14:m>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panose="02040503050406030204" pitchFamily="18" charset="0"/>
                          </a:rPr>
                          <m:t>𝑃</m:t>
                        </m:r>
                        <m:r>
                          <a:rPr lang="en-US" altLang="en-US" sz="2000" i="1">
                            <a:latin typeface="Cambria Math" panose="02040503050406030204" pitchFamily="18" charset="0"/>
                          </a:rPr>
                          <m:t>("</m:t>
                        </m:r>
                        <m:r>
                          <m:rPr>
                            <m:nor/>
                          </m:rPr>
                          <a:rPr lang="en-US" altLang="en-US" sz="2000" i="1" dirty="0">
                            <a:latin typeface="Cambria Math" panose="02040503050406030204" pitchFamily="18" charset="0"/>
                          </a:rPr>
                          <m:t>Secret</m:t>
                        </m:r>
                        <m:r>
                          <m:rPr>
                            <m:nor/>
                          </m:rPr>
                          <a:rPr lang="en-US" altLang="en-US" sz="2000" i="1" dirty="0">
                            <a:latin typeface="Cambria Math" panose="02040503050406030204" pitchFamily="18" charset="0"/>
                          </a:rPr>
                          <m:t> </m:t>
                        </m:r>
                        <m:r>
                          <m:rPr>
                            <m:nor/>
                          </m:rPr>
                          <a:rPr lang="en-US" altLang="en-US" sz="2000" i="1" dirty="0">
                            <a:latin typeface="Cambria Math" panose="02040503050406030204" pitchFamily="18" charset="0"/>
                          </a:rPr>
                          <m:t>is</m:t>
                        </m:r>
                        <m:r>
                          <m:rPr>
                            <m:nor/>
                          </m:rPr>
                          <a:rPr lang="en-US" altLang="en-US" sz="2000" i="1" dirty="0">
                            <a:latin typeface="Cambria Math" panose="02040503050406030204" pitchFamily="18" charset="0"/>
                          </a:rPr>
                          <m:t> </m:t>
                        </m:r>
                        <m:r>
                          <m:rPr>
                            <m:nor/>
                          </m:rPr>
                          <a:rPr lang="en-US" altLang="en-US" sz="2000" i="1" dirty="0">
                            <a:latin typeface="Cambria Math" panose="02040503050406030204" pitchFamily="18" charset="0"/>
                          </a:rPr>
                          <m:t>secret</m:t>
                        </m:r>
                        <m:r>
                          <a:rPr lang="en-US" altLang="en-US" sz="2000" i="1">
                            <a:latin typeface="Cambria Math" panose="02040503050406030204" pitchFamily="18" charset="0"/>
                          </a:rPr>
                          <m:t>"|</m:t>
                        </m:r>
                        <m:r>
                          <a:rPr lang="en-US" altLang="en-US" sz="2000" i="1">
                            <a:latin typeface="Cambria Math" panose="02040503050406030204" pitchFamily="18" charset="0"/>
                          </a:rPr>
                          <m:t>𝑆𝑝𝑎𝑚</m:t>
                        </m:r>
                        <m:r>
                          <a:rPr lang="en-US" altLang="en-US" sz="2000" i="1">
                            <a:latin typeface="Cambria Math" panose="02040503050406030204" pitchFamily="18" charset="0"/>
                          </a:rPr>
                          <m:t>)⋅</m:t>
                        </m:r>
                        <m:r>
                          <a:rPr lang="en-US" altLang="en-US" sz="2000" i="1">
                            <a:latin typeface="Cambria Math" panose="02040503050406030204" pitchFamily="18" charset="0"/>
                          </a:rPr>
                          <m:t>𝑃</m:t>
                        </m:r>
                        <m:r>
                          <a:rPr lang="en-US" altLang="en-US" sz="2000" i="1">
                            <a:latin typeface="Cambria Math" panose="02040503050406030204" pitchFamily="18" charset="0"/>
                          </a:rPr>
                          <m:t>(</m:t>
                        </m:r>
                        <m:r>
                          <a:rPr lang="en-US" altLang="en-US" sz="2000" i="1">
                            <a:latin typeface="Cambria Math" panose="02040503050406030204" pitchFamily="18" charset="0"/>
                          </a:rPr>
                          <m:t>𝑆𝑝𝑎𝑚</m:t>
                        </m:r>
                        <m:r>
                          <a:rPr lang="en-US" altLang="en-US" sz="2000" i="1">
                            <a:latin typeface="Cambria Math" panose="02040503050406030204" pitchFamily="18" charset="0"/>
                          </a:rPr>
                          <m:t>)</m:t>
                        </m:r>
                      </m:num>
                      <m:den>
                        <m:r>
                          <a:rPr lang="en-US" altLang="en-US" sz="2000" i="1">
                            <a:latin typeface="Cambria Math" panose="02040503050406030204" pitchFamily="18" charset="0"/>
                          </a:rPr>
                          <m:t>𝑃</m:t>
                        </m:r>
                        <m:r>
                          <a:rPr lang="en-US" altLang="en-US" sz="2000" i="1">
                            <a:latin typeface="Cambria Math" panose="02040503050406030204" pitchFamily="18" charset="0"/>
                          </a:rPr>
                          <m:t>("</m:t>
                        </m:r>
                        <m:r>
                          <a:rPr lang="en-US" altLang="en-US" sz="2000" i="1">
                            <a:latin typeface="Cambria Math" panose="02040503050406030204" pitchFamily="18" charset="0"/>
                          </a:rPr>
                          <m:t>𝑆𝑒𝑐𝑟𝑒𝑡𝑒</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𝑖𝑠</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𝑠𝑒𝑐𝑟𝑒𝑡</m:t>
                        </m:r>
                        <m:r>
                          <a:rPr lang="en-US" altLang="en-US" sz="2000" i="1">
                            <a:latin typeface="Cambria Math" panose="02040503050406030204" pitchFamily="18" charset="0"/>
                          </a:rPr>
                          <m:t>")</m:t>
                        </m:r>
                      </m:den>
                    </m:f>
                    <m:r>
                      <a:rPr lang="en-US" altLang="en-US" sz="2000" b="0" i="1" smtClean="0">
                        <a:latin typeface="Cambria Math" panose="02040503050406030204" pitchFamily="18" charset="0"/>
                      </a:rPr>
                      <m:t>=</m:t>
                    </m:r>
                  </m:oMath>
                </a14:m>
                <a:r>
                  <a:rPr lang="en-US" altLang="en-US" dirty="0">
                    <a:solidFill>
                      <a:schemeClr val="tx1"/>
                    </a:solidFill>
                  </a:rPr>
                  <a:t> </a:t>
                </a:r>
              </a:p>
            </p:txBody>
          </p:sp>
        </mc:Choice>
        <mc:Fallback xmlns="">
          <p:sp>
            <p:nvSpPr>
              <p:cNvPr id="19" name="内容占位符 13"/>
              <p:cNvSpPr txBox="1">
                <a:spLocks noRot="1" noChangeAspect="1" noMove="1" noResize="1" noEditPoints="1" noAdjustHandles="1" noChangeArrowheads="1" noChangeShapeType="1" noTextEdit="1"/>
              </p:cNvSpPr>
              <p:nvPr/>
            </p:nvSpPr>
            <p:spPr>
              <a:xfrm>
                <a:off x="1444134" y="1846790"/>
                <a:ext cx="9134610" cy="1024309"/>
              </a:xfrm>
              <a:prstGeom prst="rect">
                <a:avLst/>
              </a:prstGeom>
              <a:blipFill rotWithShape="0">
                <a:blip r:embed="rId2"/>
                <a:stretch>
                  <a:fillRect l="-1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E0A981A-6C6B-46A6-A736-B7530FFB2529}"/>
                  </a:ext>
                </a:extLst>
              </p:cNvPr>
              <p:cNvSpPr/>
              <p:nvPr/>
            </p:nvSpPr>
            <p:spPr>
              <a:xfrm>
                <a:off x="9262764" y="134293"/>
                <a:ext cx="2857064" cy="461665"/>
              </a:xfrm>
              <a:prstGeom prst="rect">
                <a:avLst/>
              </a:prstGeom>
            </p:spPr>
            <p:txBody>
              <a:bodyPr wrap="none">
                <a:spAutoFit/>
              </a:bodyPr>
              <a:lstStyle/>
              <a:p>
                <a:r>
                  <a:rPr lang="en-US" altLang="en-US" sz="2400" b="1" dirty="0">
                    <a:solidFill>
                      <a:schemeClr val="accent6">
                        <a:lumMod val="75000"/>
                      </a:schemeClr>
                    </a:solidFill>
                  </a:rPr>
                  <a:t>P</a:t>
                </a:r>
                <a14:m>
                  <m:oMath xmlns:m="http://schemas.openxmlformats.org/officeDocument/2006/math">
                    <m:d>
                      <m:dPr>
                        <m:ctrlPr>
                          <a:rPr lang="en-US" altLang="en-US" sz="2400" b="1" i="1" dirty="0">
                            <a:solidFill>
                              <a:schemeClr val="accent6">
                                <a:lumMod val="75000"/>
                              </a:schemeClr>
                            </a:solidFill>
                            <a:latin typeface="Cambria Math" panose="02040503050406030204" pitchFamily="18" charset="0"/>
                          </a:rPr>
                        </m:ctrlPr>
                      </m:dPr>
                      <m:e>
                        <m:r>
                          <a:rPr lang="en-US" altLang="en-US" sz="2400" b="1" i="1" dirty="0" smtClean="0">
                            <a:solidFill>
                              <a:schemeClr val="accent6">
                                <a:lumMod val="75000"/>
                              </a:schemeClr>
                            </a:solidFill>
                            <a:latin typeface="Cambria Math" panose="02040503050406030204" pitchFamily="18" charset="0"/>
                          </a:rPr>
                          <m:t>𝑺𝒑𝒂𝒎</m:t>
                        </m:r>
                      </m:e>
                      <m:e>
                        <m:r>
                          <a:rPr lang="en-US" altLang="en-US" sz="2400" b="1" i="1" dirty="0">
                            <a:solidFill>
                              <a:schemeClr val="accent6">
                                <a:lumMod val="75000"/>
                              </a:schemeClr>
                            </a:solidFill>
                            <a:latin typeface="Cambria Math" panose="02040503050406030204" pitchFamily="18" charset="0"/>
                          </a:rPr>
                          <m:t>𝑴𝒆𝒔𝒔𝒂𝒈𝒆</m:t>
                        </m:r>
                      </m:e>
                    </m:d>
                  </m:oMath>
                </a14:m>
                <a:endParaRPr lang="en-SG" sz="2400" b="1" dirty="0"/>
              </a:p>
            </p:txBody>
          </p:sp>
        </mc:Choice>
        <mc:Fallback xmlns="">
          <p:sp>
            <p:nvSpPr>
              <p:cNvPr id="8" name="Rectangle 7">
                <a:extLst>
                  <a:ext uri="{FF2B5EF4-FFF2-40B4-BE49-F238E27FC236}">
                    <a16:creationId xmlns="" xmlns:a16="http://schemas.microsoft.com/office/drawing/2014/main" xmlns:a14="http://schemas.microsoft.com/office/drawing/2010/main" id="{DE0A981A-6C6B-46A6-A736-B7530FFB2529}"/>
                  </a:ext>
                </a:extLst>
              </p:cNvPr>
              <p:cNvSpPr>
                <a:spLocks noRot="1" noChangeAspect="1" noMove="1" noResize="1" noEditPoints="1" noAdjustHandles="1" noChangeArrowheads="1" noChangeShapeType="1" noTextEdit="1"/>
              </p:cNvSpPr>
              <p:nvPr/>
            </p:nvSpPr>
            <p:spPr>
              <a:xfrm>
                <a:off x="9262764" y="134293"/>
                <a:ext cx="2857064" cy="461665"/>
              </a:xfrm>
              <a:prstGeom prst="rect">
                <a:avLst/>
              </a:prstGeom>
              <a:blipFill rotWithShape="0">
                <a:blip r:embed="rId3"/>
                <a:stretch>
                  <a:fillRect l="-319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txBox="1">
                <a:spLocks/>
              </p:cNvSpPr>
              <p:nvPr/>
            </p:nvSpPr>
            <p:spPr>
              <a:xfrm>
                <a:off x="478658" y="2864945"/>
                <a:ext cx="11234683" cy="1584176"/>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b="0" i="1" smtClean="0">
                            <a:latin typeface="Cambria Math" panose="02040503050406030204" pitchFamily="18" charset="0"/>
                          </a:rPr>
                          <m:t>𝑖𝑠</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𝑃</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𝑆𝑝𝑎𝑚</m:t>
                        </m:r>
                        <m:r>
                          <a:rPr lang="en-US" altLang="en-US" i="1">
                            <a:latin typeface="Cambria Math" panose="02040503050406030204" pitchFamily="18" charset="0"/>
                            <a:ea typeface="Cambria Math" panose="02040503050406030204" pitchFamily="18" charset="0"/>
                          </a:rPr>
                          <m:t>)</m:t>
                        </m:r>
                      </m:num>
                      <m:den>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𝑖𝑠</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i="1">
                            <a:latin typeface="Cambria Math" panose="02040503050406030204" pitchFamily="18" charset="0"/>
                          </a:rPr>
                          <m:t>𝑆𝑝𝑎𝑚</m:t>
                        </m:r>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𝑃</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𝑆𝑝𝑎𝑚</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b="0" i="1" smtClean="0">
                            <a:latin typeface="Cambria Math" panose="02040503050406030204" pitchFamily="18" charset="0"/>
                          </a:rPr>
                          <m:t>𝐻</m:t>
                        </m:r>
                        <m:r>
                          <a:rPr lang="en-US" altLang="en-US" i="1">
                            <a:latin typeface="Cambria Math" panose="02040503050406030204" pitchFamily="18" charset="0"/>
                          </a:rPr>
                          <m:t>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𝑖𝑠</m:t>
                        </m:r>
                        <m:r>
                          <a:rPr lang="en-US" altLang="en-US" i="1">
                            <a:latin typeface="Cambria Math" panose="02040503050406030204" pitchFamily="18" charset="0"/>
                          </a:rPr>
                          <m:t>"|</m:t>
                        </m:r>
                        <m:r>
                          <a:rPr lang="en-US" altLang="en-US" b="0" i="1" smtClean="0">
                            <a:latin typeface="Cambria Math" panose="02040503050406030204" pitchFamily="18" charset="0"/>
                          </a:rPr>
                          <m:t>𝐻</m:t>
                        </m:r>
                        <m:r>
                          <a:rPr lang="en-US" altLang="en-US" i="1">
                            <a:latin typeface="Cambria Math" panose="02040503050406030204" pitchFamily="18" charset="0"/>
                          </a:rPr>
                          <m:t>𝑎𝑚</m:t>
                        </m:r>
                        <m:r>
                          <a:rPr lang="en-US" altLang="en-US" i="1">
                            <a:latin typeface="Cambria Math" panose="02040503050406030204" pitchFamily="18" charset="0"/>
                          </a:rPr>
                          <m:t>)</m:t>
                        </m:r>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𝑆𝑒𝑐𝑟𝑒𝑡</m:t>
                        </m:r>
                        <m:r>
                          <a:rPr lang="en-US" altLang="en-US" i="1">
                            <a:latin typeface="Cambria Math" panose="02040503050406030204" pitchFamily="18" charset="0"/>
                          </a:rPr>
                          <m:t>"|</m:t>
                        </m:r>
                        <m:r>
                          <a:rPr lang="en-US" altLang="en-US" b="0" i="1" smtClean="0">
                            <a:latin typeface="Cambria Math" panose="02040503050406030204" pitchFamily="18" charset="0"/>
                          </a:rPr>
                          <m:t>𝐻</m:t>
                        </m:r>
                        <m:r>
                          <a:rPr lang="en-US" altLang="en-US" i="1">
                            <a:latin typeface="Cambria Math" panose="02040503050406030204" pitchFamily="18" charset="0"/>
                          </a:rPr>
                          <m:t>𝑎𝑚</m:t>
                        </m:r>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𝑃</m:t>
                        </m:r>
                        <m:r>
                          <a:rPr lang="en-US" altLang="en-US"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𝐻</m:t>
                        </m:r>
                        <m:r>
                          <a:rPr lang="en-US" altLang="en-US" i="1">
                            <a:latin typeface="Cambria Math" panose="02040503050406030204" pitchFamily="18" charset="0"/>
                            <a:ea typeface="Cambria Math" panose="02040503050406030204" pitchFamily="18" charset="0"/>
                          </a:rPr>
                          <m:t>𝑎𝑚</m:t>
                        </m:r>
                        <m:r>
                          <a:rPr lang="en-US" altLang="en-US" i="1">
                            <a:latin typeface="Cambria Math" panose="02040503050406030204" pitchFamily="18" charset="0"/>
                            <a:ea typeface="Cambria Math" panose="02040503050406030204" pitchFamily="18" charset="0"/>
                          </a:rPr>
                          <m:t>)</m:t>
                        </m:r>
                      </m:den>
                    </m:f>
                  </m:oMath>
                </a14:m>
                <a:r>
                  <a:rPr lang="en-US" altLang="en-US" dirty="0"/>
                  <a:t> </a:t>
                </a:r>
              </a:p>
            </p:txBody>
          </p:sp>
        </mc:Choice>
        <mc:Fallback xmlns="">
          <p:sp>
            <p:nvSpPr>
              <p:cNvPr id="14" name="内容占位符 13"/>
              <p:cNvSpPr txBox="1">
                <a:spLocks noRot="1" noChangeAspect="1" noMove="1" noResize="1" noEditPoints="1" noAdjustHandles="1" noChangeArrowheads="1" noChangeShapeType="1" noTextEdit="1"/>
              </p:cNvSpPr>
              <p:nvPr/>
            </p:nvSpPr>
            <p:spPr>
              <a:xfrm>
                <a:off x="478658" y="2864945"/>
                <a:ext cx="11234683" cy="158417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内容占位符 13"/>
              <p:cNvSpPr txBox="1">
                <a:spLocks/>
              </p:cNvSpPr>
              <p:nvPr/>
            </p:nvSpPr>
            <p:spPr>
              <a:xfrm>
                <a:off x="2206850" y="4627931"/>
                <a:ext cx="9506491" cy="10243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t>P(</a:t>
                </a:r>
                <a:r>
                  <a:rPr lang="en-US" altLang="en-US" dirty="0" err="1"/>
                  <a:t>Spam|“Secret</a:t>
                </a:r>
                <a:r>
                  <a:rPr lang="en-US" altLang="en-US" dirty="0"/>
                  <a:t> is secret”) </a:t>
                </a:r>
                <a:r>
                  <a:rPr lang="en-US" altLang="en-US" dirty="0">
                    <a:solidFill>
                      <a:schemeClr val="tx1"/>
                    </a:solidFill>
                  </a:rPr>
                  <a:t>= </a:t>
                </a:r>
                <a14:m>
                  <m:oMath xmlns:m="http://schemas.openxmlformats.org/officeDocument/2006/math">
                    <m:f>
                      <m:fPr>
                        <m:ctrlPr>
                          <a:rPr lang="en-US" altLang="en-US" sz="2800" i="1" smtClean="0">
                            <a:solidFill>
                              <a:schemeClr val="tx1"/>
                            </a:solidFill>
                            <a:latin typeface="Cambria Math" panose="02040503050406030204" pitchFamily="18" charset="0"/>
                          </a:rPr>
                        </m:ctrlPr>
                      </m:fPr>
                      <m:num>
                        <m:f>
                          <m:fPr>
                            <m:ctrlPr>
                              <a:rPr lang="en-US" altLang="en-US" sz="2800" i="1" smtClean="0">
                                <a:solidFill>
                                  <a:schemeClr val="tx1"/>
                                </a:solidFill>
                                <a:latin typeface="Cambria Math" panose="02040503050406030204" pitchFamily="18" charset="0"/>
                              </a:rPr>
                            </m:ctrlPr>
                          </m:fPr>
                          <m:num>
                            <m:r>
                              <a:rPr lang="en-US" altLang="en-US" sz="2800" b="0" i="1" smtClean="0">
                                <a:solidFill>
                                  <a:schemeClr val="tx1"/>
                                </a:solidFill>
                                <a:latin typeface="Cambria Math" panose="02040503050406030204" pitchFamily="18" charset="0"/>
                              </a:rPr>
                              <m:t>1</m:t>
                            </m:r>
                          </m:num>
                          <m:den>
                            <m:r>
                              <a:rPr lang="en-US" altLang="en-US" sz="2800" b="0" i="1" smtClean="0">
                                <a:solidFill>
                                  <a:schemeClr val="tx1"/>
                                </a:solidFill>
                                <a:latin typeface="Cambria Math" panose="02040503050406030204" pitchFamily="18" charset="0"/>
                              </a:rPr>
                              <m:t>3</m:t>
                            </m:r>
                          </m:den>
                        </m:f>
                        <m:r>
                          <a:rPr lang="en-US" altLang="en-US" sz="2800" b="0" i="1" smtClean="0">
                            <a:solidFill>
                              <a:schemeClr val="tx1"/>
                            </a:solidFill>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b="0" i="1" smtClean="0">
                                <a:latin typeface="Cambria Math" panose="02040503050406030204" pitchFamily="18" charset="0"/>
                              </a:rPr>
                              <m:t>9</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3</m:t>
                            </m:r>
                          </m:den>
                        </m:f>
                        <m:r>
                          <a:rPr lang="en-US" altLang="en-US" sz="2800" i="1">
                            <a:latin typeface="Cambria Math" panose="02040503050406030204" pitchFamily="18" charset="0"/>
                            <a:ea typeface="Cambria Math" panose="02040503050406030204" pitchFamily="18" charset="0"/>
                          </a:rPr>
                          <m:t>⋅</m:t>
                        </m:r>
                        <m:f>
                          <m:fPr>
                            <m:ctrlPr>
                              <a:rPr lang="en-US" altLang="en-US" sz="2800" b="0" i="1" smtClean="0">
                                <a:solidFill>
                                  <a:schemeClr val="tx1"/>
                                </a:solidFill>
                                <a:latin typeface="Cambria Math" panose="02040503050406030204" pitchFamily="18" charset="0"/>
                                <a:ea typeface="Cambria Math" panose="02040503050406030204" pitchFamily="18" charset="0"/>
                              </a:rPr>
                            </m:ctrlPr>
                          </m:fPr>
                          <m:num>
                            <m:r>
                              <a:rPr lang="en-US" altLang="en-US" sz="2800" b="0" i="1" smtClean="0">
                                <a:solidFill>
                                  <a:schemeClr val="tx1"/>
                                </a:solidFill>
                                <a:latin typeface="Cambria Math" panose="02040503050406030204" pitchFamily="18" charset="0"/>
                                <a:ea typeface="Cambria Math" panose="02040503050406030204" pitchFamily="18" charset="0"/>
                              </a:rPr>
                              <m:t>3</m:t>
                            </m:r>
                          </m:num>
                          <m:den>
                            <m:r>
                              <a:rPr lang="en-US" altLang="en-US" sz="2800" b="0" i="1" smtClean="0">
                                <a:solidFill>
                                  <a:schemeClr val="tx1"/>
                                </a:solidFill>
                                <a:latin typeface="Cambria Math" panose="02040503050406030204" pitchFamily="18" charset="0"/>
                                <a:ea typeface="Cambria Math" panose="02040503050406030204" pitchFamily="18" charset="0"/>
                              </a:rPr>
                              <m:t>8</m:t>
                            </m:r>
                          </m:den>
                        </m:f>
                      </m:num>
                      <m:den>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3</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9</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i="1">
                                <a:latin typeface="Cambria Math" panose="02040503050406030204" pitchFamily="18" charset="0"/>
                              </a:rPr>
                              <m:t>3</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ea typeface="Cambria Math" panose="02040503050406030204" pitchFamily="18" charset="0"/>
                              </a:rPr>
                            </m:ctrlPr>
                          </m:fPr>
                          <m:num>
                            <m:r>
                              <a:rPr lang="en-US" altLang="en-US" sz="2800" i="1">
                                <a:latin typeface="Cambria Math" panose="02040503050406030204" pitchFamily="18" charset="0"/>
                                <a:ea typeface="Cambria Math" panose="02040503050406030204" pitchFamily="18" charset="0"/>
                              </a:rPr>
                              <m:t>3</m:t>
                            </m:r>
                          </m:num>
                          <m:den>
                            <m:r>
                              <a:rPr lang="en-US" altLang="en-US" sz="2800" i="1">
                                <a:latin typeface="Cambria Math" panose="02040503050406030204" pitchFamily="18" charset="0"/>
                                <a:ea typeface="Cambria Math" panose="02040503050406030204" pitchFamily="18" charset="0"/>
                              </a:rPr>
                              <m:t>8</m:t>
                            </m:r>
                          </m:den>
                        </m:f>
                        <m:r>
                          <a:rPr lang="en-US" altLang="en-US" sz="2800" b="0" i="1" smtClean="0">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b="0" i="1" smtClean="0">
                                <a:latin typeface="Cambria Math" panose="02040503050406030204" pitchFamily="18" charset="0"/>
                              </a:rPr>
                              <m:t>15</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b="0" i="1" smtClean="0">
                                <a:latin typeface="Cambria Math" panose="02040503050406030204" pitchFamily="18" charset="0"/>
                              </a:rPr>
                              <m:t>15</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1</m:t>
                            </m:r>
                          </m:num>
                          <m:den>
                            <m:r>
                              <a:rPr lang="en-US" altLang="en-US" sz="2800" b="0" i="1" smtClean="0">
                                <a:latin typeface="Cambria Math" panose="02040503050406030204" pitchFamily="18" charset="0"/>
                              </a:rPr>
                              <m:t>15</m:t>
                            </m:r>
                          </m:den>
                        </m:f>
                        <m:r>
                          <a:rPr lang="en-US" altLang="en-US" sz="2800" i="1">
                            <a:latin typeface="Cambria Math" panose="02040503050406030204" pitchFamily="18" charset="0"/>
                            <a:ea typeface="Cambria Math" panose="02040503050406030204" pitchFamily="18" charset="0"/>
                          </a:rPr>
                          <m:t>⋅</m:t>
                        </m:r>
                        <m:f>
                          <m:fPr>
                            <m:ctrlPr>
                              <a:rPr lang="en-US" altLang="en-US" sz="2800" i="1">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5</m:t>
                            </m:r>
                          </m:num>
                          <m:den>
                            <m:r>
                              <a:rPr lang="en-US" altLang="en-US" sz="2800" i="1">
                                <a:latin typeface="Cambria Math" panose="02040503050406030204" pitchFamily="18" charset="0"/>
                                <a:ea typeface="Cambria Math" panose="02040503050406030204" pitchFamily="18" charset="0"/>
                              </a:rPr>
                              <m:t>8</m:t>
                            </m:r>
                          </m:den>
                        </m:f>
                      </m:den>
                    </m:f>
                    <m:r>
                      <a:rPr lang="en-US" altLang="en-US" sz="2800" b="0" i="1" smtClean="0">
                        <a:solidFill>
                          <a:schemeClr val="tx1"/>
                        </a:solidFill>
                        <a:latin typeface="Cambria Math" panose="02040503050406030204" pitchFamily="18" charset="0"/>
                      </a:rPr>
                      <m:t>=</m:t>
                    </m:r>
                    <m:f>
                      <m:fPr>
                        <m:ctrlPr>
                          <a:rPr lang="en-US" altLang="en-US" sz="2800" b="0" i="1" smtClean="0">
                            <a:solidFill>
                              <a:schemeClr val="tx1"/>
                            </a:solidFill>
                            <a:latin typeface="Cambria Math" panose="02040503050406030204" pitchFamily="18" charset="0"/>
                          </a:rPr>
                        </m:ctrlPr>
                      </m:fPr>
                      <m:num>
                        <m:r>
                          <a:rPr lang="en-US" altLang="en-US" sz="2800" b="0" i="1" smtClean="0">
                            <a:solidFill>
                              <a:schemeClr val="tx1"/>
                            </a:solidFill>
                            <a:latin typeface="Cambria Math" panose="02040503050406030204" pitchFamily="18" charset="0"/>
                          </a:rPr>
                          <m:t>25</m:t>
                        </m:r>
                      </m:num>
                      <m:den>
                        <m:r>
                          <a:rPr lang="en-US" altLang="en-US" sz="2800" b="0" i="1" smtClean="0">
                            <a:solidFill>
                              <a:schemeClr val="tx1"/>
                            </a:solidFill>
                            <a:latin typeface="Cambria Math" panose="02040503050406030204" pitchFamily="18" charset="0"/>
                          </a:rPr>
                          <m:t>26</m:t>
                        </m:r>
                      </m:den>
                    </m:f>
                  </m:oMath>
                </a14:m>
                <a:r>
                  <a:rPr lang="en-US" altLang="en-US" sz="2800" dirty="0">
                    <a:solidFill>
                      <a:schemeClr val="tx1"/>
                    </a:solidFill>
                  </a:rPr>
                  <a:t> </a:t>
                </a:r>
              </a:p>
            </p:txBody>
          </p:sp>
        </mc:Choice>
        <mc:Fallback xmlns="">
          <p:sp>
            <p:nvSpPr>
              <p:cNvPr id="15" name="内容占位符 13"/>
              <p:cNvSpPr txBox="1">
                <a:spLocks noRot="1" noChangeAspect="1" noMove="1" noResize="1" noEditPoints="1" noAdjustHandles="1" noChangeArrowheads="1" noChangeShapeType="1" noTextEdit="1"/>
              </p:cNvSpPr>
              <p:nvPr/>
            </p:nvSpPr>
            <p:spPr>
              <a:xfrm>
                <a:off x="2206850" y="4627931"/>
                <a:ext cx="9506491" cy="1024309"/>
              </a:xfrm>
              <a:prstGeom prst="rect">
                <a:avLst/>
              </a:prstGeom>
              <a:blipFill rotWithShape="0">
                <a:blip r:embed="rId5"/>
                <a:stretch>
                  <a:fillRect l="-962"/>
                </a:stretch>
              </a:blipFill>
            </p:spPr>
            <p:txBody>
              <a:bodyPr/>
              <a:lstStyle/>
              <a:p>
                <a:r>
                  <a:rPr lang="en-US">
                    <a:noFill/>
                  </a:rPr>
                  <a:t> </a:t>
                </a:r>
              </a:p>
            </p:txBody>
          </p:sp>
        </mc:Fallback>
      </mc:AlternateContent>
    </p:spTree>
    <p:extLst>
      <p:ext uri="{BB962C8B-B14F-4D97-AF65-F5344CB8AC3E}">
        <p14:creationId xmlns:p14="http://schemas.microsoft.com/office/powerpoint/2010/main" val="260555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C667E-F707-4F51-A227-4B2FD4B675B9}"/>
              </a:ext>
            </a:extLst>
          </p:cNvPr>
          <p:cNvSpPr>
            <a:spLocks noGrp="1"/>
          </p:cNvSpPr>
          <p:nvPr>
            <p:ph type="title"/>
          </p:nvPr>
        </p:nvSpPr>
        <p:spPr/>
        <p:txBody>
          <a:bodyPr/>
          <a:lstStyle/>
          <a:p>
            <a:r>
              <a:rPr lang="en-US" altLang="zh-CN" dirty="0"/>
              <a:t>Multiple classes</a:t>
            </a:r>
            <a:endParaRPr lang="zh-CN" altLang="en-US" dirty="0"/>
          </a:p>
        </p:txBody>
      </p:sp>
      <p:graphicFrame>
        <p:nvGraphicFramePr>
          <p:cNvPr id="4" name="内容占位符 3">
            <a:extLst>
              <a:ext uri="{FF2B5EF4-FFF2-40B4-BE49-F238E27FC236}">
                <a16:creationId xmlns:a16="http://schemas.microsoft.com/office/drawing/2014/main" id="{A7755E0B-A93D-44D2-9548-0135F652EDAF}"/>
              </a:ext>
            </a:extLst>
          </p:cNvPr>
          <p:cNvGraphicFramePr>
            <a:graphicFrameLocks noGrp="1"/>
          </p:cNvGraphicFramePr>
          <p:nvPr>
            <p:ph idx="1"/>
            <p:extLst>
              <p:ext uri="{D42A27DB-BD31-4B8C-83A1-F6EECF244321}">
                <p14:modId xmlns:p14="http://schemas.microsoft.com/office/powerpoint/2010/main" val="1272961611"/>
              </p:ext>
            </p:extLst>
          </p:nvPr>
        </p:nvGraphicFramePr>
        <p:xfrm>
          <a:off x="837982" y="2060848"/>
          <a:ext cx="6048518" cy="3133852"/>
        </p:xfrm>
        <a:graphic>
          <a:graphicData uri="http://schemas.openxmlformats.org/drawingml/2006/table">
            <a:tbl>
              <a:tblPr firstRow="1" bandRow="1">
                <a:tableStyleId>{6E25E649-3F16-4E02-A733-19D2CDBF48F0}</a:tableStyleId>
              </a:tblPr>
              <a:tblGrid>
                <a:gridCol w="1655812">
                  <a:extLst>
                    <a:ext uri="{9D8B030D-6E8A-4147-A177-3AD203B41FA5}">
                      <a16:colId xmlns:a16="http://schemas.microsoft.com/office/drawing/2014/main" val="2583786722"/>
                    </a:ext>
                  </a:extLst>
                </a:gridCol>
                <a:gridCol w="1728192">
                  <a:extLst>
                    <a:ext uri="{9D8B030D-6E8A-4147-A177-3AD203B41FA5}">
                      <a16:colId xmlns:a16="http://schemas.microsoft.com/office/drawing/2014/main" val="598614020"/>
                    </a:ext>
                  </a:extLst>
                </a:gridCol>
                <a:gridCol w="2664514">
                  <a:extLst>
                    <a:ext uri="{9D8B030D-6E8A-4147-A177-3AD203B41FA5}">
                      <a16:colId xmlns:a16="http://schemas.microsoft.com/office/drawing/2014/main" val="3321807752"/>
                    </a:ext>
                  </a:extLst>
                </a:gridCol>
              </a:tblGrid>
              <a:tr h="370840">
                <a:tc>
                  <a:txBody>
                    <a:bodyPr/>
                    <a:lstStyle/>
                    <a:p>
                      <a:r>
                        <a:rPr lang="en-US" altLang="zh-CN" dirty="0"/>
                        <a:t>symptom</a:t>
                      </a:r>
                      <a:endParaRPr lang="zh-CN" altLang="en-US" dirty="0"/>
                    </a:p>
                  </a:txBody>
                  <a:tcPr/>
                </a:tc>
                <a:tc>
                  <a:txBody>
                    <a:bodyPr/>
                    <a:lstStyle/>
                    <a:p>
                      <a:r>
                        <a:rPr lang="en-US" altLang="zh-CN" dirty="0"/>
                        <a:t>occupation</a:t>
                      </a:r>
                      <a:endParaRPr lang="zh-CN" altLang="en-US" dirty="0"/>
                    </a:p>
                  </a:txBody>
                  <a:tcPr/>
                </a:tc>
                <a:tc>
                  <a:txBody>
                    <a:bodyPr/>
                    <a:lstStyle/>
                    <a:p>
                      <a:r>
                        <a:rPr lang="en-US" altLang="zh-CN" dirty="0"/>
                        <a:t>diagnosis</a:t>
                      </a:r>
                      <a:endParaRPr lang="zh-CN" altLang="en-US" dirty="0"/>
                    </a:p>
                  </a:txBody>
                  <a:tcPr/>
                </a:tc>
                <a:extLst>
                  <a:ext uri="{0D108BD9-81ED-4DB2-BD59-A6C34878D82A}">
                    <a16:rowId xmlns:a16="http://schemas.microsoft.com/office/drawing/2014/main" val="3503954417"/>
                  </a:ext>
                </a:extLst>
              </a:tr>
              <a:tr h="370840">
                <a:tc>
                  <a:txBody>
                    <a:bodyPr/>
                    <a:lstStyle/>
                    <a:p>
                      <a:r>
                        <a:rPr lang="en-US" altLang="zh-CN" dirty="0"/>
                        <a:t>Sneeze</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2881962962"/>
                  </a:ext>
                </a:extLst>
              </a:tr>
              <a:tr h="37084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Sneeze</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Allergy</a:t>
                      </a:r>
                      <a:endParaRPr lang="zh-CN" altLang="en-US" dirty="0"/>
                    </a:p>
                  </a:txBody>
                  <a:tcPr/>
                </a:tc>
                <a:extLst>
                  <a:ext uri="{0D108BD9-81ED-4DB2-BD59-A6C34878D82A}">
                    <a16:rowId xmlns:a16="http://schemas.microsoft.com/office/drawing/2014/main" val="2119125319"/>
                  </a:ext>
                </a:extLst>
              </a:tr>
              <a:tr h="370840">
                <a:tc>
                  <a:txBody>
                    <a:bodyPr/>
                    <a:lstStyle/>
                    <a:p>
                      <a:r>
                        <a:rPr lang="en-US" altLang="zh-CN" dirty="0"/>
                        <a:t>Headache</a:t>
                      </a:r>
                      <a:endParaRPr lang="zh-CN" altLang="en-US" dirty="0"/>
                    </a:p>
                  </a:txBody>
                  <a:tcPr/>
                </a:tc>
                <a:tc>
                  <a:txBody>
                    <a:bodyPr/>
                    <a:lstStyle/>
                    <a:p>
                      <a:r>
                        <a:rPr lang="en-US" altLang="zh-CN" dirty="0"/>
                        <a:t>Construction worker</a:t>
                      </a:r>
                      <a:endParaRPr lang="zh-CN" altLang="en-US" dirty="0"/>
                    </a:p>
                  </a:txBody>
                  <a:tcPr/>
                </a:tc>
                <a:tc>
                  <a:txBody>
                    <a:bodyPr/>
                    <a:lstStyle/>
                    <a:p>
                      <a:r>
                        <a:rPr lang="en-US" altLang="zh-CN" dirty="0"/>
                        <a:t>Concussion</a:t>
                      </a:r>
                      <a:endParaRPr lang="zh-CN" altLang="en-US" dirty="0"/>
                    </a:p>
                  </a:txBody>
                  <a:tcPr/>
                </a:tc>
                <a:extLst>
                  <a:ext uri="{0D108BD9-81ED-4DB2-BD59-A6C34878D82A}">
                    <a16:rowId xmlns:a16="http://schemas.microsoft.com/office/drawing/2014/main" val="687228453"/>
                  </a:ext>
                </a:extLst>
              </a:tr>
              <a:tr h="370840">
                <a:tc>
                  <a:txBody>
                    <a:bodyPr/>
                    <a:lstStyle/>
                    <a:p>
                      <a:r>
                        <a:rPr lang="en-US" altLang="zh-CN" dirty="0"/>
                        <a:t>Headache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Construction worker</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651228216"/>
                  </a:ext>
                </a:extLst>
              </a:tr>
              <a:tr h="370840">
                <a:tc>
                  <a:txBody>
                    <a:bodyPr/>
                    <a:lstStyle/>
                    <a:p>
                      <a:r>
                        <a:rPr lang="en-US" altLang="zh-CN" dirty="0"/>
                        <a:t>Sneeze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Lecturer</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1643576354"/>
                  </a:ext>
                </a:extLst>
              </a:tr>
              <a:tr h="370840">
                <a:tc>
                  <a:txBody>
                    <a:bodyPr/>
                    <a:lstStyle/>
                    <a:p>
                      <a:r>
                        <a:rPr lang="en-US" altLang="zh-CN" dirty="0"/>
                        <a:t>Headache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Lecturer</a:t>
                      </a:r>
                      <a:endParaRPr lang="zh-CN" altLang="en-US" dirty="0"/>
                    </a:p>
                  </a:txBody>
                  <a:tcPr/>
                </a:tc>
                <a:tc>
                  <a:txBody>
                    <a:bodyPr/>
                    <a:lstStyle/>
                    <a:p>
                      <a:r>
                        <a:rPr lang="en-US" altLang="zh-CN" dirty="0"/>
                        <a:t>Concussion</a:t>
                      </a:r>
                      <a:endParaRPr lang="zh-CN" altLang="en-US" dirty="0"/>
                    </a:p>
                  </a:txBody>
                  <a:tcPr/>
                </a:tc>
                <a:extLst>
                  <a:ext uri="{0D108BD9-81ED-4DB2-BD59-A6C34878D82A}">
                    <a16:rowId xmlns:a16="http://schemas.microsoft.com/office/drawing/2014/main" val="847925337"/>
                  </a:ext>
                </a:extLst>
              </a:tr>
            </a:tbl>
          </a:graphicData>
        </a:graphic>
      </p:graphicFrame>
      <p:sp>
        <p:nvSpPr>
          <p:cNvPr id="5" name="内容占位符 13">
            <a:extLst>
              <a:ext uri="{FF2B5EF4-FFF2-40B4-BE49-F238E27FC236}">
                <a16:creationId xmlns:a16="http://schemas.microsoft.com/office/drawing/2014/main" id="{8E184653-E460-4DAA-BE66-CE871939D556}"/>
              </a:ext>
            </a:extLst>
          </p:cNvPr>
          <p:cNvSpPr txBox="1">
            <a:spLocks/>
          </p:cNvSpPr>
          <p:nvPr/>
        </p:nvSpPr>
        <p:spPr>
          <a:xfrm>
            <a:off x="7102524" y="1484784"/>
            <a:ext cx="4896544" cy="15613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(Sneeze, Construction worker)</a:t>
            </a:r>
          </a:p>
          <a:p>
            <a:pPr>
              <a:spcBef>
                <a:spcPct val="50000"/>
              </a:spcBef>
            </a:pPr>
            <a:endParaRPr lang="en-US" altLang="en-US" dirty="0">
              <a:solidFill>
                <a:srgbClr val="0070C0"/>
              </a:solidFill>
            </a:endParaRPr>
          </a:p>
          <a:p>
            <a:pPr>
              <a:spcBef>
                <a:spcPct val="50000"/>
              </a:spcBef>
            </a:pPr>
            <a:r>
              <a:rPr lang="en-US" altLang="en-US" dirty="0">
                <a:solidFill>
                  <a:srgbClr val="0070C0"/>
                </a:solidFill>
              </a:rPr>
              <a:t>Diagnosis ?</a:t>
            </a:r>
          </a:p>
        </p:txBody>
      </p:sp>
    </p:spTree>
    <p:extLst>
      <p:ext uri="{BB962C8B-B14F-4D97-AF65-F5344CB8AC3E}">
        <p14:creationId xmlns:p14="http://schemas.microsoft.com/office/powerpoint/2010/main" val="75105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7755E0B-A93D-44D2-9548-0135F652EDAF}"/>
              </a:ext>
            </a:extLst>
          </p:cNvPr>
          <p:cNvGraphicFramePr>
            <a:graphicFrameLocks noGrp="1"/>
          </p:cNvGraphicFramePr>
          <p:nvPr>
            <p:ph idx="1"/>
            <p:extLst>
              <p:ext uri="{D42A27DB-BD31-4B8C-83A1-F6EECF244321}">
                <p14:modId xmlns:p14="http://schemas.microsoft.com/office/powerpoint/2010/main" val="118202118"/>
              </p:ext>
            </p:extLst>
          </p:nvPr>
        </p:nvGraphicFramePr>
        <p:xfrm>
          <a:off x="6022404" y="764704"/>
          <a:ext cx="6048518" cy="3133852"/>
        </p:xfrm>
        <a:graphic>
          <a:graphicData uri="http://schemas.openxmlformats.org/drawingml/2006/table">
            <a:tbl>
              <a:tblPr firstRow="1" bandRow="1">
                <a:tableStyleId>{6E25E649-3F16-4E02-A733-19D2CDBF48F0}</a:tableStyleId>
              </a:tblPr>
              <a:tblGrid>
                <a:gridCol w="1655812">
                  <a:extLst>
                    <a:ext uri="{9D8B030D-6E8A-4147-A177-3AD203B41FA5}">
                      <a16:colId xmlns:a16="http://schemas.microsoft.com/office/drawing/2014/main" val="2583786722"/>
                    </a:ext>
                  </a:extLst>
                </a:gridCol>
                <a:gridCol w="1728192">
                  <a:extLst>
                    <a:ext uri="{9D8B030D-6E8A-4147-A177-3AD203B41FA5}">
                      <a16:colId xmlns:a16="http://schemas.microsoft.com/office/drawing/2014/main" val="598614020"/>
                    </a:ext>
                  </a:extLst>
                </a:gridCol>
                <a:gridCol w="2664514">
                  <a:extLst>
                    <a:ext uri="{9D8B030D-6E8A-4147-A177-3AD203B41FA5}">
                      <a16:colId xmlns:a16="http://schemas.microsoft.com/office/drawing/2014/main" val="3321807752"/>
                    </a:ext>
                  </a:extLst>
                </a:gridCol>
              </a:tblGrid>
              <a:tr h="370840">
                <a:tc>
                  <a:txBody>
                    <a:bodyPr/>
                    <a:lstStyle/>
                    <a:p>
                      <a:r>
                        <a:rPr lang="en-US" altLang="zh-CN" dirty="0"/>
                        <a:t>symptom</a:t>
                      </a:r>
                      <a:endParaRPr lang="zh-CN" altLang="en-US" dirty="0"/>
                    </a:p>
                  </a:txBody>
                  <a:tcPr/>
                </a:tc>
                <a:tc>
                  <a:txBody>
                    <a:bodyPr/>
                    <a:lstStyle/>
                    <a:p>
                      <a:r>
                        <a:rPr lang="en-US" altLang="zh-CN" dirty="0"/>
                        <a:t>occupation</a:t>
                      </a:r>
                      <a:endParaRPr lang="zh-CN" altLang="en-US" dirty="0"/>
                    </a:p>
                  </a:txBody>
                  <a:tcPr/>
                </a:tc>
                <a:tc>
                  <a:txBody>
                    <a:bodyPr/>
                    <a:lstStyle/>
                    <a:p>
                      <a:r>
                        <a:rPr lang="en-US" altLang="zh-CN" dirty="0"/>
                        <a:t>diagnosis</a:t>
                      </a:r>
                      <a:endParaRPr lang="zh-CN" altLang="en-US" dirty="0"/>
                    </a:p>
                  </a:txBody>
                  <a:tcPr/>
                </a:tc>
                <a:extLst>
                  <a:ext uri="{0D108BD9-81ED-4DB2-BD59-A6C34878D82A}">
                    <a16:rowId xmlns:a16="http://schemas.microsoft.com/office/drawing/2014/main" val="3503954417"/>
                  </a:ext>
                </a:extLst>
              </a:tr>
              <a:tr h="370840">
                <a:tc>
                  <a:txBody>
                    <a:bodyPr/>
                    <a:lstStyle/>
                    <a:p>
                      <a:r>
                        <a:rPr lang="en-US" altLang="zh-CN" dirty="0"/>
                        <a:t>Sneeze</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2881962962"/>
                  </a:ext>
                </a:extLst>
              </a:tr>
              <a:tr h="37084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Sneeze</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Allergy</a:t>
                      </a:r>
                      <a:endParaRPr lang="zh-CN" altLang="en-US" dirty="0"/>
                    </a:p>
                  </a:txBody>
                  <a:tcPr/>
                </a:tc>
                <a:extLst>
                  <a:ext uri="{0D108BD9-81ED-4DB2-BD59-A6C34878D82A}">
                    <a16:rowId xmlns:a16="http://schemas.microsoft.com/office/drawing/2014/main" val="2119125319"/>
                  </a:ext>
                </a:extLst>
              </a:tr>
              <a:tr h="370840">
                <a:tc>
                  <a:txBody>
                    <a:bodyPr/>
                    <a:lstStyle/>
                    <a:p>
                      <a:r>
                        <a:rPr lang="en-US" altLang="zh-CN" dirty="0"/>
                        <a:t>Headache</a:t>
                      </a:r>
                      <a:endParaRPr lang="zh-CN" altLang="en-US" dirty="0"/>
                    </a:p>
                  </a:txBody>
                  <a:tcPr/>
                </a:tc>
                <a:tc>
                  <a:txBody>
                    <a:bodyPr/>
                    <a:lstStyle/>
                    <a:p>
                      <a:r>
                        <a:rPr lang="en-US" altLang="zh-CN" dirty="0"/>
                        <a:t>Construction worker</a:t>
                      </a:r>
                      <a:endParaRPr lang="zh-CN" altLang="en-US" dirty="0"/>
                    </a:p>
                  </a:txBody>
                  <a:tcPr/>
                </a:tc>
                <a:tc>
                  <a:txBody>
                    <a:bodyPr/>
                    <a:lstStyle/>
                    <a:p>
                      <a:r>
                        <a:rPr lang="en-US" altLang="zh-CN" dirty="0"/>
                        <a:t>Concussion</a:t>
                      </a:r>
                      <a:endParaRPr lang="zh-CN" altLang="en-US" dirty="0"/>
                    </a:p>
                  </a:txBody>
                  <a:tcPr/>
                </a:tc>
                <a:extLst>
                  <a:ext uri="{0D108BD9-81ED-4DB2-BD59-A6C34878D82A}">
                    <a16:rowId xmlns:a16="http://schemas.microsoft.com/office/drawing/2014/main" val="687228453"/>
                  </a:ext>
                </a:extLst>
              </a:tr>
              <a:tr h="370840">
                <a:tc>
                  <a:txBody>
                    <a:bodyPr/>
                    <a:lstStyle/>
                    <a:p>
                      <a:r>
                        <a:rPr lang="en-US" altLang="zh-CN" dirty="0"/>
                        <a:t>Headache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Construction worker</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651228216"/>
                  </a:ext>
                </a:extLst>
              </a:tr>
              <a:tr h="370840">
                <a:tc>
                  <a:txBody>
                    <a:bodyPr/>
                    <a:lstStyle/>
                    <a:p>
                      <a:r>
                        <a:rPr lang="en-US" altLang="zh-CN" dirty="0"/>
                        <a:t>Sneeze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Lecturer</a:t>
                      </a:r>
                      <a:endParaRPr lang="zh-CN" altLang="en-US" dirty="0"/>
                    </a:p>
                  </a:txBody>
                  <a:tcPr/>
                </a:tc>
                <a:tc>
                  <a:txBody>
                    <a:bodyPr/>
                    <a:lstStyle/>
                    <a:p>
                      <a:r>
                        <a:rPr lang="en-US" altLang="zh-CN" dirty="0"/>
                        <a:t>Cold</a:t>
                      </a:r>
                      <a:endParaRPr lang="zh-CN" altLang="en-US" dirty="0"/>
                    </a:p>
                  </a:txBody>
                  <a:tcPr/>
                </a:tc>
                <a:extLst>
                  <a:ext uri="{0D108BD9-81ED-4DB2-BD59-A6C34878D82A}">
                    <a16:rowId xmlns:a16="http://schemas.microsoft.com/office/drawing/2014/main" val="1643576354"/>
                  </a:ext>
                </a:extLst>
              </a:tr>
              <a:tr h="370840">
                <a:tc>
                  <a:txBody>
                    <a:bodyPr/>
                    <a:lstStyle/>
                    <a:p>
                      <a:r>
                        <a:rPr lang="en-US" altLang="zh-CN" dirty="0"/>
                        <a:t>Headache</a:t>
                      </a:r>
                      <a:endParaRPr lang="zh-CN" altLang="en-US"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dirty="0"/>
                        <a:t>Lecturer</a:t>
                      </a:r>
                      <a:endParaRPr lang="zh-CN" altLang="en-US" dirty="0"/>
                    </a:p>
                  </a:txBody>
                  <a:tcPr/>
                </a:tc>
                <a:tc>
                  <a:txBody>
                    <a:bodyPr/>
                    <a:lstStyle/>
                    <a:p>
                      <a:r>
                        <a:rPr lang="en-US" altLang="zh-CN" dirty="0"/>
                        <a:t>Concussion</a:t>
                      </a:r>
                      <a:endParaRPr lang="zh-CN" altLang="en-US" dirty="0"/>
                    </a:p>
                  </a:txBody>
                  <a:tcPr/>
                </a:tc>
                <a:extLst>
                  <a:ext uri="{0D108BD9-81ED-4DB2-BD59-A6C34878D82A}">
                    <a16:rowId xmlns:a16="http://schemas.microsoft.com/office/drawing/2014/main" val="847925337"/>
                  </a:ext>
                </a:extLst>
              </a:tr>
            </a:tbl>
          </a:graphicData>
        </a:graphic>
      </p:graphicFrame>
      <p:sp>
        <p:nvSpPr>
          <p:cNvPr id="5" name="内容占位符 13">
            <a:extLst>
              <a:ext uri="{FF2B5EF4-FFF2-40B4-BE49-F238E27FC236}">
                <a16:creationId xmlns:a16="http://schemas.microsoft.com/office/drawing/2014/main" id="{8E184653-E460-4DAA-BE66-CE871939D556}"/>
              </a:ext>
            </a:extLst>
          </p:cNvPr>
          <p:cNvSpPr txBox="1">
            <a:spLocks/>
          </p:cNvSpPr>
          <p:nvPr/>
        </p:nvSpPr>
        <p:spPr>
          <a:xfrm>
            <a:off x="765666" y="-27384"/>
            <a:ext cx="11521280" cy="86409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(Sneeze, Construction worker)                                  Diagnosis ?</a:t>
            </a:r>
          </a:p>
        </p:txBody>
      </p:sp>
    </p:spTree>
    <p:extLst>
      <p:ext uri="{BB962C8B-B14F-4D97-AF65-F5344CB8AC3E}">
        <p14:creationId xmlns:p14="http://schemas.microsoft.com/office/powerpoint/2010/main" val="31978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3">
            <a:extLst>
              <a:ext uri="{FF2B5EF4-FFF2-40B4-BE49-F238E27FC236}">
                <a16:creationId xmlns:a16="http://schemas.microsoft.com/office/drawing/2014/main" id="{AF888250-40D5-43CA-873A-F246D9621BC1}"/>
              </a:ext>
            </a:extLst>
          </p:cNvPr>
          <p:cNvSpPr txBox="1">
            <a:spLocks/>
          </p:cNvSpPr>
          <p:nvPr/>
        </p:nvSpPr>
        <p:spPr>
          <a:xfrm>
            <a:off x="2494012" y="332656"/>
            <a:ext cx="6984776" cy="8904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(Sneeze, Construction worker)   Diagnosis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8FD78A0-A0C6-4D4D-BB1B-8057A0E0171E}"/>
                  </a:ext>
                </a:extLst>
              </p:cNvPr>
              <p:cNvSpPr/>
              <p:nvPr/>
            </p:nvSpPr>
            <p:spPr>
              <a:xfrm>
                <a:off x="117749" y="1412776"/>
                <a:ext cx="12071076" cy="744243"/>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US" altLang="en-US" sz="2000" i="1" dirty="0" err="1" smtClean="0">
                              <a:latin typeface="Cambria Math" panose="02040503050406030204" pitchFamily="18" charset="0"/>
                            </a:rPr>
                            <m:t>𝑐𝑜𝑙𝑑</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US" altLang="en-US" sz="2000" i="1" dirty="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b="0" i="1" dirty="0" smtClean="0">
                                  <a:latin typeface="Cambria Math" panose="02040503050406030204" pitchFamily="18" charset="0"/>
                                </a:rPr>
                                <m:t>𝑐𝑜𝑙𝑑</m:t>
                              </m:r>
                            </m:e>
                          </m:d>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𝑐𝑜𝑙𝑑</m:t>
                          </m:r>
                          <m:r>
                            <a:rPr lang="en-SG" altLang="en-US" sz="2000" b="0" i="1" dirty="0" smtClean="0">
                              <a:latin typeface="Cambria Math" panose="02040503050406030204" pitchFamily="18" charset="0"/>
                            </a:rPr>
                            <m:t>)</m:t>
                          </m:r>
                        </m:num>
                        <m:den>
                          <m:r>
                            <a:rPr lang="en-SG" altLang="en-US" sz="2000" b="0" i="1" dirty="0" smtClean="0">
                              <a:solidFill>
                                <a:schemeClr val="accent5"/>
                              </a:solidFill>
                              <a:latin typeface="Cambria Math" panose="02040503050406030204" pitchFamily="18" charset="0"/>
                            </a:rPr>
                            <m:t>𝑃</m:t>
                          </m:r>
                          <m:r>
                            <a:rPr lang="en-SG" altLang="en-US" sz="2000" b="0" i="1" dirty="0" smtClean="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𝑠</m:t>
                          </m:r>
                          <m:r>
                            <a:rPr lang="en-US" altLang="zh-CN" sz="2000" i="1" dirty="0">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𝑠𝑛𝑒𝑒𝑧𝑒</m:t>
                          </m:r>
                          <m:r>
                            <a:rPr lang="en-US" altLang="zh-CN" sz="2000" i="1" dirty="0" err="1">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𝑜</m:t>
                          </m:r>
                          <m:r>
                            <a:rPr lang="en-US" altLang="zh-CN" sz="2000" i="1" dirty="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𝑤𝑜𝑟𝑘𝑒𝑟</m:t>
                          </m:r>
                          <m:r>
                            <a:rPr lang="en-SG" altLang="en-US" sz="2000" b="0" i="1" dirty="0" smtClean="0">
                              <a:solidFill>
                                <a:schemeClr val="accent5"/>
                              </a:solidFill>
                              <a:latin typeface="Cambria Math" panose="02040503050406030204" pitchFamily="18" charset="0"/>
                            </a:rPr>
                            <m:t>)</m:t>
                          </m:r>
                        </m:den>
                      </m:f>
                    </m:oMath>
                  </m:oMathPara>
                </a14:m>
                <a:endParaRPr lang="en-US" altLang="en-US" sz="2000" dirty="0"/>
              </a:p>
            </p:txBody>
          </p:sp>
        </mc:Choice>
        <mc:Fallback xmlns="">
          <p:sp>
            <p:nvSpPr>
              <p:cNvPr id="4" name="Rectangle 3">
                <a:extLst>
                  <a:ext uri="{FF2B5EF4-FFF2-40B4-BE49-F238E27FC236}">
                    <a16:creationId xmlns="" xmlns:a16="http://schemas.microsoft.com/office/drawing/2014/main" xmlns:a14="http://schemas.microsoft.com/office/drawing/2010/main" id="{E8FD78A0-A0C6-4D4D-BB1B-8057A0E0171E}"/>
                  </a:ext>
                </a:extLst>
              </p:cNvPr>
              <p:cNvSpPr>
                <a:spLocks noRot="1" noChangeAspect="1" noMove="1" noResize="1" noEditPoints="1" noAdjustHandles="1" noChangeArrowheads="1" noChangeShapeType="1" noTextEdit="1"/>
              </p:cNvSpPr>
              <p:nvPr/>
            </p:nvSpPr>
            <p:spPr>
              <a:xfrm>
                <a:off x="117749" y="1412776"/>
                <a:ext cx="12071076" cy="74424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E876948-CACE-4ECF-9AE0-ABE7829C5E2C}"/>
                  </a:ext>
                </a:extLst>
              </p:cNvPr>
              <p:cNvSpPr/>
              <p:nvPr/>
            </p:nvSpPr>
            <p:spPr>
              <a:xfrm>
                <a:off x="183976" y="2719483"/>
                <a:ext cx="12071076" cy="744243"/>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SG" altLang="en-US" sz="2000" b="0" i="1" dirty="0" smtClean="0">
                              <a:latin typeface="Cambria Math" panose="02040503050406030204" pitchFamily="18" charset="0"/>
                            </a:rPr>
                            <m:t>𝑎𝑙𝑙𝑒𝑟𝑔𝑦</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US" altLang="en-US" sz="2000" i="1" dirty="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b="0" i="1" dirty="0" smtClean="0">
                                  <a:latin typeface="Cambria Math" panose="02040503050406030204" pitchFamily="18" charset="0"/>
                                </a:rPr>
                                <m:t>𝑎</m:t>
                              </m:r>
                              <m:r>
                                <a:rPr lang="en-SG" altLang="en-US" sz="2000" i="1" dirty="0">
                                  <a:latin typeface="Cambria Math" panose="02040503050406030204" pitchFamily="18" charset="0"/>
                                </a:rPr>
                                <m:t>𝑙𝑙𝑒𝑟𝑔𝑦</m:t>
                              </m:r>
                            </m:e>
                          </m:d>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𝑎𝑙𝑙𝑒𝑟𝑔𝑦</m:t>
                          </m:r>
                          <m:r>
                            <a:rPr lang="en-SG" altLang="en-US" sz="2000" b="0" i="1" dirty="0" smtClean="0">
                              <a:latin typeface="Cambria Math" panose="02040503050406030204" pitchFamily="18" charset="0"/>
                            </a:rPr>
                            <m:t>)</m:t>
                          </m:r>
                        </m:num>
                        <m:den>
                          <m:r>
                            <a:rPr lang="en-SG" altLang="en-US" sz="2000" b="0" i="1" dirty="0" smtClean="0">
                              <a:solidFill>
                                <a:schemeClr val="accent5"/>
                              </a:solidFill>
                              <a:latin typeface="Cambria Math" panose="02040503050406030204" pitchFamily="18" charset="0"/>
                            </a:rPr>
                            <m:t>𝑃</m:t>
                          </m:r>
                          <m:r>
                            <a:rPr lang="en-SG" altLang="en-US" sz="2000" b="0" i="1" dirty="0" smtClean="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𝑠</m:t>
                          </m:r>
                          <m:r>
                            <a:rPr lang="en-US" altLang="zh-CN" sz="2000" i="1" dirty="0">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𝑠𝑛𝑒𝑒𝑧𝑒</m:t>
                          </m:r>
                          <m:r>
                            <a:rPr lang="en-US" altLang="zh-CN" sz="2000" i="1" dirty="0" err="1">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𝑜</m:t>
                          </m:r>
                          <m:r>
                            <a:rPr lang="en-US" altLang="zh-CN" sz="2000" i="1" dirty="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𝑤𝑜𝑟𝑘𝑒𝑟</m:t>
                          </m:r>
                          <m:r>
                            <a:rPr lang="en-SG" altLang="en-US" sz="2000" b="0" i="1" dirty="0" smtClean="0">
                              <a:solidFill>
                                <a:schemeClr val="accent5"/>
                              </a:solidFill>
                              <a:latin typeface="Cambria Math" panose="02040503050406030204" pitchFamily="18" charset="0"/>
                            </a:rPr>
                            <m:t>)</m:t>
                          </m:r>
                        </m:den>
                      </m:f>
                    </m:oMath>
                  </m:oMathPara>
                </a14:m>
                <a:endParaRPr lang="en-US" altLang="en-US" sz="2000" dirty="0"/>
              </a:p>
            </p:txBody>
          </p:sp>
        </mc:Choice>
        <mc:Fallback xmlns="">
          <p:sp>
            <p:nvSpPr>
              <p:cNvPr id="5" name="Rectangle 4">
                <a:extLst>
                  <a:ext uri="{FF2B5EF4-FFF2-40B4-BE49-F238E27FC236}">
                    <a16:creationId xmlns="" xmlns:a16="http://schemas.microsoft.com/office/drawing/2014/main" xmlns:a14="http://schemas.microsoft.com/office/drawing/2010/main" id="{5E876948-CACE-4ECF-9AE0-ABE7829C5E2C}"/>
                  </a:ext>
                </a:extLst>
              </p:cNvPr>
              <p:cNvSpPr>
                <a:spLocks noRot="1" noChangeAspect="1" noMove="1" noResize="1" noEditPoints="1" noAdjustHandles="1" noChangeArrowheads="1" noChangeShapeType="1" noTextEdit="1"/>
              </p:cNvSpPr>
              <p:nvPr/>
            </p:nvSpPr>
            <p:spPr>
              <a:xfrm>
                <a:off x="183976" y="2719483"/>
                <a:ext cx="12071076" cy="7442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A2E7F81-301E-4A4B-8B1F-9D63F036E711}"/>
                  </a:ext>
                </a:extLst>
              </p:cNvPr>
              <p:cNvSpPr/>
              <p:nvPr/>
            </p:nvSpPr>
            <p:spPr>
              <a:xfrm>
                <a:off x="189756" y="4221088"/>
                <a:ext cx="12071076" cy="744243"/>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SG" altLang="en-US" sz="2000" b="0" i="1" dirty="0" smtClean="0">
                              <a:latin typeface="Cambria Math" panose="02040503050406030204" pitchFamily="18" charset="0"/>
                            </a:rPr>
                            <m:t>𝑐𝑜𝑛𝑐𝑢𝑠𝑠𝑖𝑜𝑛</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US" altLang="en-US" sz="2000" i="1" dirty="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en-US" sz="2000" i="1" dirty="0">
                                  <a:latin typeface="Cambria Math" panose="02040503050406030204" pitchFamily="18" charset="0"/>
                                </a:rPr>
                                <m:t>𝑐𝑜𝑛𝑐𝑢𝑠𝑠𝑖𝑜𝑛</m:t>
                              </m:r>
                            </m:e>
                          </m:d>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r>
                            <a:rPr lang="en-SG" altLang="en-US" sz="2000" i="1" dirty="0">
                              <a:latin typeface="Cambria Math" panose="02040503050406030204" pitchFamily="18" charset="0"/>
                            </a:rPr>
                            <m:t>𝑐𝑜𝑛𝑐𝑢𝑠𝑠𝑖𝑜𝑛</m:t>
                          </m:r>
                          <m:r>
                            <a:rPr lang="en-SG" altLang="en-US" sz="2000" b="0" i="1" dirty="0" smtClean="0">
                              <a:latin typeface="Cambria Math" panose="02040503050406030204" pitchFamily="18" charset="0"/>
                            </a:rPr>
                            <m:t>)</m:t>
                          </m:r>
                        </m:num>
                        <m:den>
                          <m:r>
                            <a:rPr lang="en-SG" altLang="en-US" sz="2000" b="0" i="1" dirty="0" smtClean="0">
                              <a:solidFill>
                                <a:schemeClr val="accent5"/>
                              </a:solidFill>
                              <a:latin typeface="Cambria Math" panose="02040503050406030204" pitchFamily="18" charset="0"/>
                            </a:rPr>
                            <m:t>𝑃</m:t>
                          </m:r>
                          <m:r>
                            <a:rPr lang="en-SG" altLang="en-US" sz="2000" b="0" i="1" dirty="0" smtClean="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𝑠</m:t>
                          </m:r>
                          <m:r>
                            <a:rPr lang="en-US" altLang="zh-CN" sz="2000" i="1" dirty="0">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𝑠𝑛𝑒𝑒𝑧𝑒</m:t>
                          </m:r>
                          <m:r>
                            <a:rPr lang="en-US" altLang="zh-CN" sz="2000" i="1" dirty="0" err="1">
                              <a:solidFill>
                                <a:schemeClr val="accent5"/>
                              </a:solidFill>
                              <a:latin typeface="Cambria Math" panose="02040503050406030204" pitchFamily="18" charset="0"/>
                            </a:rPr>
                            <m:t>,</m:t>
                          </m:r>
                          <m:r>
                            <a:rPr lang="en-US" altLang="zh-CN" sz="2000" i="1" dirty="0" err="1">
                              <a:solidFill>
                                <a:schemeClr val="accent5"/>
                              </a:solidFill>
                              <a:latin typeface="Cambria Math" panose="02040503050406030204" pitchFamily="18" charset="0"/>
                            </a:rPr>
                            <m:t>𝑜</m:t>
                          </m:r>
                          <m:r>
                            <a:rPr lang="en-US" altLang="zh-CN" sz="2000" i="1" dirty="0">
                              <a:solidFill>
                                <a:schemeClr val="accent5"/>
                              </a:solidFill>
                              <a:latin typeface="Cambria Math" panose="02040503050406030204" pitchFamily="18" charset="0"/>
                            </a:rPr>
                            <m:t>=</m:t>
                          </m:r>
                          <m:r>
                            <a:rPr lang="en-US" altLang="zh-CN" sz="2000" i="1" dirty="0">
                              <a:solidFill>
                                <a:schemeClr val="accent5"/>
                              </a:solidFill>
                              <a:latin typeface="Cambria Math" panose="02040503050406030204" pitchFamily="18" charset="0"/>
                            </a:rPr>
                            <m:t>𝑤𝑜𝑟𝑘𝑒𝑟</m:t>
                          </m:r>
                          <m:r>
                            <a:rPr lang="en-SG" altLang="en-US" sz="2000" b="0" i="1" dirty="0" smtClean="0">
                              <a:solidFill>
                                <a:schemeClr val="accent5"/>
                              </a:solidFill>
                              <a:latin typeface="Cambria Math" panose="02040503050406030204" pitchFamily="18" charset="0"/>
                            </a:rPr>
                            <m:t>)</m:t>
                          </m:r>
                        </m:den>
                      </m:f>
                    </m:oMath>
                  </m:oMathPara>
                </a14:m>
                <a:endParaRPr lang="en-US" altLang="en-US" sz="2000" dirty="0"/>
              </a:p>
            </p:txBody>
          </p:sp>
        </mc:Choice>
        <mc:Fallback xmlns="">
          <p:sp>
            <p:nvSpPr>
              <p:cNvPr id="6" name="Rectangle 5">
                <a:extLst>
                  <a:ext uri="{FF2B5EF4-FFF2-40B4-BE49-F238E27FC236}">
                    <a16:creationId xmlns="" xmlns:a16="http://schemas.microsoft.com/office/drawing/2014/main" xmlns:a14="http://schemas.microsoft.com/office/drawing/2010/main" id="{9A2E7F81-301E-4A4B-8B1F-9D63F036E711}"/>
                  </a:ext>
                </a:extLst>
              </p:cNvPr>
              <p:cNvSpPr>
                <a:spLocks noRot="1" noChangeAspect="1" noMove="1" noResize="1" noEditPoints="1" noAdjustHandles="1" noChangeArrowheads="1" noChangeShapeType="1" noTextEdit="1"/>
              </p:cNvSpPr>
              <p:nvPr/>
            </p:nvSpPr>
            <p:spPr>
              <a:xfrm>
                <a:off x="189756" y="4221088"/>
                <a:ext cx="12071076" cy="744243"/>
              </a:xfrm>
              <a:prstGeom prst="rect">
                <a:avLst/>
              </a:prstGeom>
              <a:blipFill rotWithShape="0">
                <a:blip r:embed="rId4"/>
                <a:stretch>
                  <a:fillRect/>
                </a:stretch>
              </a:blipFill>
            </p:spPr>
            <p:txBody>
              <a:bodyPr/>
              <a:lstStyle/>
              <a:p>
                <a:r>
                  <a:rPr lang="en-US">
                    <a:noFill/>
                  </a:rPr>
                  <a:t> </a:t>
                </a:r>
              </a:p>
            </p:txBody>
          </p:sp>
        </mc:Fallback>
      </mc:AlternateContent>
      <p:sp>
        <p:nvSpPr>
          <p:cNvPr id="3" name="TextBox 2"/>
          <p:cNvSpPr txBox="1"/>
          <p:nvPr/>
        </p:nvSpPr>
        <p:spPr>
          <a:xfrm>
            <a:off x="2205980" y="5538027"/>
            <a:ext cx="7488832" cy="369332"/>
          </a:xfrm>
          <a:prstGeom prst="rect">
            <a:avLst/>
          </a:prstGeom>
          <a:noFill/>
        </p:spPr>
        <p:txBody>
          <a:bodyPr wrap="square" rtlCol="0">
            <a:spAutoFit/>
          </a:bodyPr>
          <a:lstStyle/>
          <a:p>
            <a:r>
              <a:rPr lang="en-US" b="1" dirty="0">
                <a:solidFill>
                  <a:schemeClr val="accent2"/>
                </a:solidFill>
              </a:rPr>
              <a:t>Same Denominator </a:t>
            </a:r>
            <a:r>
              <a:rPr lang="en-US" b="1" dirty="0">
                <a:solidFill>
                  <a:schemeClr val="accent2"/>
                </a:solidFill>
                <a:sym typeface="Wingdings" panose="05000000000000000000" pitchFamily="2" charset="2"/>
              </a:rPr>
              <a:t> to compute the numerators supports the decision ! </a:t>
            </a:r>
            <a:endParaRPr lang="en-US" b="1" dirty="0">
              <a:solidFill>
                <a:schemeClr val="accent2"/>
              </a:solidFill>
            </a:endParaRPr>
          </a:p>
        </p:txBody>
      </p:sp>
    </p:spTree>
    <p:extLst>
      <p:ext uri="{BB962C8B-B14F-4D97-AF65-F5344CB8AC3E}">
        <p14:creationId xmlns:p14="http://schemas.microsoft.com/office/powerpoint/2010/main" val="275419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3">
            <a:extLst>
              <a:ext uri="{FF2B5EF4-FFF2-40B4-BE49-F238E27FC236}">
                <a16:creationId xmlns:a16="http://schemas.microsoft.com/office/drawing/2014/main" id="{AF888250-40D5-43CA-873A-F246D9621BC1}"/>
              </a:ext>
            </a:extLst>
          </p:cNvPr>
          <p:cNvSpPr txBox="1">
            <a:spLocks/>
          </p:cNvSpPr>
          <p:nvPr/>
        </p:nvSpPr>
        <p:spPr>
          <a:xfrm>
            <a:off x="2494012" y="332656"/>
            <a:ext cx="6984776" cy="8904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Wingdings" pitchFamily="2" charset="2"/>
              <a:buNone/>
              <a:defRPr lang="zh-CN"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SzPct val="100000"/>
              <a:buFont typeface="Consolas" pitchFamily="49" charset="0"/>
              <a:buNone/>
              <a:defRPr lang="zh-CN"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SzPct val="80000"/>
              <a:buFont typeface="Wingdings" pitchFamily="2" charset="2"/>
              <a:buNone/>
              <a:defRPr lang="zh-CN"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lang="zh-CN"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Wingdings" pitchFamily="2" charset="2"/>
              <a:buNone/>
              <a:defRPr lang="zh-CN" sz="1600" b="1" kern="1200">
                <a:solidFill>
                  <a:schemeClr val="tx1"/>
                </a:solidFill>
                <a:latin typeface="+mn-lt"/>
                <a:ea typeface="+mn-ea"/>
                <a:cs typeface="+mn-cs"/>
              </a:defRPr>
            </a:lvl9pPr>
          </a:lstStyle>
          <a:p>
            <a:pPr>
              <a:spcBef>
                <a:spcPct val="50000"/>
              </a:spcBef>
            </a:pPr>
            <a:r>
              <a:rPr lang="en-US" altLang="en-US" dirty="0">
                <a:solidFill>
                  <a:srgbClr val="0070C0"/>
                </a:solidFill>
              </a:rPr>
              <a:t>(Sneeze, Construction worker)   Diagnosis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8FD78A0-A0C6-4D4D-BB1B-8057A0E0171E}"/>
                  </a:ext>
                </a:extLst>
              </p:cNvPr>
              <p:cNvSpPr/>
              <p:nvPr/>
            </p:nvSpPr>
            <p:spPr>
              <a:xfrm>
                <a:off x="136195" y="1214547"/>
                <a:ext cx="12071076" cy="1055866"/>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US" altLang="en-US" sz="2000" i="1" dirty="0" err="1" smtClean="0">
                              <a:latin typeface="Cambria Math" panose="02040503050406030204" pitchFamily="18" charset="0"/>
                            </a:rPr>
                            <m:t>𝑐𝑜𝑙𝑑</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i="1" dirty="0">
                              <a:latin typeface="Cambria Math" panose="02040503050406030204" pitchFamily="18" charset="0"/>
                            </a:rPr>
                            <m:t>𝑐𝑜𝑙𝑑</m:t>
                          </m:r>
                        </m:e>
                      </m:d>
                      <m:r>
                        <a:rPr lang="en-SG"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SG" altLang="en-US" sz="2000" i="1" dirty="0">
                              <a:latin typeface="Cambria Math" panose="02040503050406030204" pitchFamily="18" charset="0"/>
                            </a:rPr>
                            <m:t>𝑐𝑜𝑙𝑑</m:t>
                          </m:r>
                        </m:e>
                      </m:d>
                    </m:oMath>
                  </m:oMathPara>
                </a14:m>
                <a:endParaRPr lang="en-SG" altLang="en-US" sz="2000" dirty="0"/>
              </a:p>
              <a:p>
                <a:pPr>
                  <a:spcBef>
                    <a:spcPct val="50000"/>
                  </a:spcBef>
                </a:pPr>
                <a:r>
                  <a:rPr lang="en-US" altLang="en-US" sz="2000" dirty="0"/>
                  <a:t>                                                 </a:t>
                </a:r>
                <a14:m>
                  <m:oMath xmlns:m="http://schemas.openxmlformats.org/officeDocument/2006/math">
                    <m:r>
                      <a:rPr lang="en-SG" altLang="en-US" sz="2000" i="1" dirty="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smtClean="0">
                            <a:latin typeface="Cambria Math" panose="02040503050406030204" pitchFamily="18" charset="0"/>
                          </a:rPr>
                          <m:t> </m:t>
                        </m:r>
                      </m:e>
                      <m:e>
                        <m:r>
                          <a:rPr lang="en-SG" altLang="zh-CN" sz="2000" i="1" dirty="0">
                            <a:latin typeface="Cambria Math" panose="02040503050406030204" pitchFamily="18" charset="0"/>
                          </a:rPr>
                          <m:t>𝑐𝑜𝑙𝑑</m:t>
                        </m:r>
                      </m:e>
                    </m:d>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i="1" dirty="0">
                            <a:latin typeface="Cambria Math" panose="02040503050406030204" pitchFamily="18" charset="0"/>
                          </a:rPr>
                          <m:t>𝑐𝑜𝑙𝑑</m:t>
                        </m:r>
                      </m:e>
                    </m:d>
                    <m:r>
                      <a:rPr lang="en-SG"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SG" altLang="en-US" sz="2000" i="1" dirty="0">
                            <a:latin typeface="Cambria Math" panose="02040503050406030204" pitchFamily="18" charset="0"/>
                          </a:rPr>
                          <m:t>𝑐𝑜𝑙𝑑</m:t>
                        </m:r>
                      </m:e>
                    </m:d>
                    <m:r>
                      <a:rPr lang="en-SG" altLang="en-US" sz="2000" i="1" dirty="0">
                        <a:latin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b="0" i="1" dirty="0" smtClean="0">
                            <a:latin typeface="Cambria Math" panose="02040503050406030204" pitchFamily="18" charset="0"/>
                          </a:rPr>
                          <m:t>2</m:t>
                        </m:r>
                      </m:num>
                      <m:den>
                        <m:r>
                          <a:rPr lang="en-US" altLang="en-US" sz="2000" i="1" dirty="0">
                            <a:latin typeface="Cambria Math" panose="02040503050406030204" pitchFamily="18" charset="0"/>
                          </a:rPr>
                          <m:t>3</m:t>
                        </m:r>
                      </m:den>
                    </m:f>
                    <m:r>
                      <a:rPr lang="en-US" altLang="en-US" sz="2000" i="1" dirty="0">
                        <a:latin typeface="Cambria Math" panose="02040503050406030204" pitchFamily="18" charset="0"/>
                        <a:ea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i="1" dirty="0">
                            <a:latin typeface="Cambria Math" panose="02040503050406030204" pitchFamily="18" charset="0"/>
                          </a:rPr>
                          <m:t>1</m:t>
                        </m:r>
                      </m:num>
                      <m:den>
                        <m:r>
                          <a:rPr lang="en-US" altLang="en-US" sz="2000" i="1" dirty="0">
                            <a:latin typeface="Cambria Math" panose="02040503050406030204" pitchFamily="18" charset="0"/>
                          </a:rPr>
                          <m:t>3</m:t>
                        </m:r>
                      </m:den>
                    </m:f>
                    <m:r>
                      <a:rPr lang="en-US" altLang="en-US" sz="2000" i="1" dirty="0">
                        <a:latin typeface="Cambria Math" panose="02040503050406030204" pitchFamily="18" charset="0"/>
                        <a:ea typeface="Cambria Math" panose="02040503050406030204" pitchFamily="18" charset="0"/>
                      </a:rPr>
                      <m:t>∙</m:t>
                    </m:r>
                    <m:f>
                      <m:fPr>
                        <m:ctrlPr>
                          <a:rPr lang="en-US" altLang="en-US" sz="2000" i="1" dirty="0">
                            <a:latin typeface="Cambria Math" panose="02040503050406030204" pitchFamily="18" charset="0"/>
                            <a:ea typeface="Cambria Math" panose="02040503050406030204" pitchFamily="18" charset="0"/>
                          </a:rPr>
                        </m:ctrlPr>
                      </m:fPr>
                      <m:num>
                        <m:r>
                          <a:rPr lang="en-US" altLang="en-US" sz="2000" i="1" dirty="0">
                            <a:latin typeface="Cambria Math" panose="02040503050406030204" pitchFamily="18" charset="0"/>
                            <a:ea typeface="Cambria Math" panose="02040503050406030204" pitchFamily="18" charset="0"/>
                          </a:rPr>
                          <m:t>2</m:t>
                        </m:r>
                      </m:num>
                      <m:den>
                        <m:r>
                          <a:rPr lang="en-US" altLang="en-US" sz="2000" i="1" dirty="0">
                            <a:latin typeface="Cambria Math" panose="02040503050406030204" pitchFamily="18" charset="0"/>
                            <a:ea typeface="Cambria Math" panose="02040503050406030204" pitchFamily="18" charset="0"/>
                          </a:rPr>
                          <m:t>6</m:t>
                        </m:r>
                      </m:den>
                    </m:f>
                    <m:r>
                      <a:rPr lang="en-US" altLang="en-US" sz="2000" i="1" dirty="0">
                        <a:latin typeface="Cambria Math" panose="02040503050406030204" pitchFamily="18" charset="0"/>
                        <a:ea typeface="Cambria Math" panose="02040503050406030204" pitchFamily="18" charset="0"/>
                      </a:rPr>
                      <m:t>=</m:t>
                    </m:r>
                    <m:f>
                      <m:fPr>
                        <m:ctrlPr>
                          <a:rPr lang="en-US" altLang="en-US" sz="2000" i="1" dirty="0">
                            <a:latin typeface="Cambria Math" panose="02040503050406030204" pitchFamily="18" charset="0"/>
                            <a:ea typeface="Cambria Math" panose="02040503050406030204" pitchFamily="18" charset="0"/>
                          </a:rPr>
                        </m:ctrlPr>
                      </m:fPr>
                      <m:num>
                        <m:r>
                          <a:rPr lang="en-US" altLang="en-US" sz="2000" b="0" i="1" dirty="0" smtClean="0">
                            <a:latin typeface="Cambria Math" panose="02040503050406030204" pitchFamily="18" charset="0"/>
                            <a:ea typeface="Cambria Math" panose="02040503050406030204" pitchFamily="18" charset="0"/>
                          </a:rPr>
                          <m:t>2</m:t>
                        </m:r>
                      </m:num>
                      <m:den>
                        <m:r>
                          <a:rPr lang="en-US" altLang="en-US" sz="2000" b="0" i="1" dirty="0" smtClean="0">
                            <a:latin typeface="Cambria Math" panose="02040503050406030204" pitchFamily="18" charset="0"/>
                            <a:ea typeface="Cambria Math" panose="02040503050406030204" pitchFamily="18" charset="0"/>
                          </a:rPr>
                          <m:t>27</m:t>
                        </m:r>
                      </m:den>
                    </m:f>
                  </m:oMath>
                </a14:m>
                <a:endParaRPr lang="en-US" altLang="en-US" sz="2000" b="0" dirty="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xmlns:a14="http://schemas.microsoft.com/office/drawing/2010/main" xmlns="" id="{E8FD78A0-A0C6-4D4D-BB1B-8057A0E0171E}"/>
                  </a:ext>
                </a:extLst>
              </p:cNvPr>
              <p:cNvSpPr>
                <a:spLocks noRot="1" noChangeAspect="1" noMove="1" noResize="1" noEditPoints="1" noAdjustHandles="1" noChangeArrowheads="1" noChangeShapeType="1" noTextEdit="1"/>
              </p:cNvSpPr>
              <p:nvPr/>
            </p:nvSpPr>
            <p:spPr>
              <a:xfrm>
                <a:off x="136195" y="1214547"/>
                <a:ext cx="12071076" cy="105586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E876948-CACE-4ECF-9AE0-ABE7829C5E2C}"/>
                  </a:ext>
                </a:extLst>
              </p:cNvPr>
              <p:cNvSpPr/>
              <p:nvPr/>
            </p:nvSpPr>
            <p:spPr>
              <a:xfrm>
                <a:off x="-29970" y="2564904"/>
                <a:ext cx="12071076" cy="976293"/>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SG" altLang="en-US" sz="2000" b="0" i="1" dirty="0" smtClean="0">
                              <a:latin typeface="Cambria Math" panose="02040503050406030204" pitchFamily="18" charset="0"/>
                            </a:rPr>
                            <m:t>𝑎𝑙𝑙𝑒𝑟𝑔𝑦</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i="1" dirty="0">
                              <a:latin typeface="Cambria Math" panose="02040503050406030204" pitchFamily="18" charset="0"/>
                            </a:rPr>
                            <m:t>𝑎</m:t>
                          </m:r>
                          <m:r>
                            <a:rPr lang="en-SG" altLang="en-US" sz="2000" i="1" dirty="0">
                              <a:latin typeface="Cambria Math" panose="02040503050406030204" pitchFamily="18" charset="0"/>
                            </a:rPr>
                            <m:t>𝑙𝑙𝑒𝑟𝑔𝑦</m:t>
                          </m:r>
                        </m:e>
                      </m:d>
                      <m:r>
                        <a:rPr lang="en-SG" altLang="en-US" sz="2000" i="1" dirty="0">
                          <a:latin typeface="Cambria Math" panose="02040503050406030204" pitchFamily="18" charset="0"/>
                        </a:rPr>
                        <m:t>𝑃</m:t>
                      </m:r>
                      <m:r>
                        <a:rPr lang="en-SG" altLang="en-US" sz="2000" i="1" dirty="0">
                          <a:latin typeface="Cambria Math" panose="02040503050406030204" pitchFamily="18" charset="0"/>
                        </a:rPr>
                        <m:t>(</m:t>
                      </m:r>
                      <m:r>
                        <a:rPr lang="en-SG" altLang="en-US" sz="2000" i="1" dirty="0">
                          <a:latin typeface="Cambria Math" panose="02040503050406030204" pitchFamily="18" charset="0"/>
                        </a:rPr>
                        <m:t>𝑎𝑙𝑙𝑒𝑟𝑔𝑦</m:t>
                      </m:r>
                      <m:r>
                        <a:rPr lang="en-SG" altLang="en-US" sz="2000" i="1" dirty="0">
                          <a:latin typeface="Cambria Math" panose="02040503050406030204" pitchFamily="18" charset="0"/>
                        </a:rPr>
                        <m:t>)</m:t>
                      </m:r>
                    </m:oMath>
                  </m:oMathPara>
                </a14:m>
                <a:endParaRPr lang="en-US" altLang="en-US" sz="2000" dirty="0"/>
              </a:p>
              <a:p>
                <a:pPr>
                  <a:spcBef>
                    <a:spcPct val="50000"/>
                  </a:spcBef>
                </a:pPr>
                <a14:m>
                  <m:oMathPara xmlns:m="http://schemas.openxmlformats.org/officeDocument/2006/math">
                    <m:oMathParaPr>
                      <m:jc m:val="centerGroup"/>
                    </m:oMathParaPr>
                    <m:oMath xmlns:m="http://schemas.openxmlformats.org/officeDocument/2006/math">
                      <m:r>
                        <a:rPr lang="en-SG" altLang="en-US" sz="2000" i="1" dirty="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e>
                        <m:e>
                          <m:r>
                            <a:rPr lang="en-SG" altLang="zh-CN" sz="2000" i="1" dirty="0">
                              <a:latin typeface="Cambria Math" panose="02040503050406030204" pitchFamily="18" charset="0"/>
                            </a:rPr>
                            <m:t>𝑎</m:t>
                          </m:r>
                          <m:r>
                            <a:rPr lang="en-SG" altLang="en-US" sz="2000" i="1" dirty="0">
                              <a:latin typeface="Cambria Math" panose="02040503050406030204" pitchFamily="18" charset="0"/>
                            </a:rPr>
                            <m:t>𝑙𝑙𝑒𝑟𝑔𝑦</m:t>
                          </m:r>
                        </m:e>
                      </m:d>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zh-CN" sz="2000" i="1" dirty="0">
                              <a:latin typeface="Cambria Math" panose="02040503050406030204" pitchFamily="18" charset="0"/>
                            </a:rPr>
                            <m:t>𝑎</m:t>
                          </m:r>
                          <m:r>
                            <a:rPr lang="en-SG" altLang="en-US" sz="2000" i="1" dirty="0">
                              <a:latin typeface="Cambria Math" panose="02040503050406030204" pitchFamily="18" charset="0"/>
                            </a:rPr>
                            <m:t>𝑙𝑙𝑒𝑟𝑔𝑦</m:t>
                          </m:r>
                        </m:e>
                      </m:d>
                      <m:r>
                        <a:rPr lang="en-SG"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SG" altLang="en-US" sz="2000" i="1" dirty="0">
                              <a:latin typeface="Cambria Math" panose="02040503050406030204" pitchFamily="18" charset="0"/>
                            </a:rPr>
                            <m:t>𝑎𝑙𝑙𝑒𝑟𝑔𝑦</m:t>
                          </m:r>
                        </m:e>
                      </m:d>
                      <m:r>
                        <a:rPr lang="en-SG" altLang="en-US" sz="2000" i="1" dirty="0">
                          <a:latin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i="1" dirty="0">
                              <a:latin typeface="Cambria Math" panose="02040503050406030204" pitchFamily="18" charset="0"/>
                            </a:rPr>
                            <m:t>1</m:t>
                          </m:r>
                        </m:num>
                        <m:den>
                          <m:r>
                            <a:rPr lang="en-US" altLang="en-US" sz="2000" i="1" dirty="0">
                              <a:latin typeface="Cambria Math" panose="02040503050406030204" pitchFamily="18" charset="0"/>
                            </a:rPr>
                            <m:t>1</m:t>
                          </m:r>
                        </m:den>
                      </m:f>
                      <m:r>
                        <a:rPr lang="en-US" altLang="en-US" sz="2000" i="1" dirty="0">
                          <a:latin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i="1" dirty="0">
                              <a:latin typeface="Cambria Math" panose="02040503050406030204" pitchFamily="18" charset="0"/>
                            </a:rPr>
                            <m:t>0</m:t>
                          </m:r>
                        </m:num>
                        <m:den>
                          <m:r>
                            <a:rPr lang="en-US" altLang="en-US" sz="2000" i="1" dirty="0">
                              <a:latin typeface="Cambria Math" panose="02040503050406030204" pitchFamily="18" charset="0"/>
                            </a:rPr>
                            <m:t>1</m:t>
                          </m:r>
                        </m:den>
                      </m:f>
                      <m:r>
                        <a:rPr lang="en-US" altLang="en-US" sz="2000" i="1" dirty="0">
                          <a:latin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i="1" dirty="0">
                              <a:latin typeface="Cambria Math" panose="02040503050406030204" pitchFamily="18" charset="0"/>
                            </a:rPr>
                            <m:t>1</m:t>
                          </m:r>
                        </m:num>
                        <m:den>
                          <m:r>
                            <a:rPr lang="en-US" altLang="en-US" sz="2000" i="1" dirty="0">
                              <a:latin typeface="Cambria Math" panose="02040503050406030204" pitchFamily="18" charset="0"/>
                            </a:rPr>
                            <m:t>6</m:t>
                          </m:r>
                        </m:den>
                      </m:f>
                      <m:r>
                        <a:rPr lang="en-US" altLang="en-US" sz="2000" i="1" dirty="0">
                          <a:latin typeface="Cambria Math" panose="02040503050406030204" pitchFamily="18" charset="0"/>
                        </a:rPr>
                        <m:t>=0</m:t>
                      </m:r>
                    </m:oMath>
                  </m:oMathPara>
                </a14:m>
                <a:endParaRPr lang="en-US" altLang="en-US" sz="2000" i="1" dirty="0">
                  <a:latin typeface="Cambria Math" panose="02040503050406030204" pitchFamily="18" charset="0"/>
                </a:endParaRPr>
              </a:p>
            </p:txBody>
          </p:sp>
        </mc:Choice>
        <mc:Fallback xmlns="">
          <p:sp>
            <p:nvSpPr>
              <p:cNvPr id="5" name="Rectangle 4">
                <a:extLst>
                  <a:ext uri="{FF2B5EF4-FFF2-40B4-BE49-F238E27FC236}">
                    <a16:creationId xmlns="" xmlns:a16="http://schemas.microsoft.com/office/drawing/2014/main" xmlns:a14="http://schemas.microsoft.com/office/drawing/2010/main" id="{5E876948-CACE-4ECF-9AE0-ABE7829C5E2C}"/>
                  </a:ext>
                </a:extLst>
              </p:cNvPr>
              <p:cNvSpPr>
                <a:spLocks noRot="1" noChangeAspect="1" noMove="1" noResize="1" noEditPoints="1" noAdjustHandles="1" noChangeArrowheads="1" noChangeShapeType="1" noTextEdit="1"/>
              </p:cNvSpPr>
              <p:nvPr/>
            </p:nvSpPr>
            <p:spPr>
              <a:xfrm>
                <a:off x="-29970" y="2564904"/>
                <a:ext cx="12071076" cy="9762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A2E7F81-301E-4A4B-8B1F-9D63F036E711}"/>
                  </a:ext>
                </a:extLst>
              </p:cNvPr>
              <p:cNvSpPr/>
              <p:nvPr/>
            </p:nvSpPr>
            <p:spPr>
              <a:xfrm>
                <a:off x="159904" y="3835688"/>
                <a:ext cx="12071076" cy="1517531"/>
              </a:xfrm>
              <a:prstGeom prst="rect">
                <a:avLst/>
              </a:prstGeom>
            </p:spPr>
            <p:txBody>
              <a:bodyPr wrap="square">
                <a:spAutoFit/>
              </a:bodyPr>
              <a:lstStyle/>
              <a:p>
                <a:pPr>
                  <a:spcBef>
                    <a:spcPct val="5000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𝑃</m:t>
                      </m:r>
                      <m:d>
                        <m:dPr>
                          <m:ctrlPr>
                            <a:rPr lang="en-US" altLang="en-US" sz="2000" i="1" dirty="0" smtClean="0">
                              <a:latin typeface="Cambria Math" panose="02040503050406030204" pitchFamily="18" charset="0"/>
                            </a:rPr>
                          </m:ctrlPr>
                        </m:dPr>
                        <m:e>
                          <m:r>
                            <a:rPr lang="en-SG" altLang="en-US" sz="2000" b="0" i="1" dirty="0" smtClean="0">
                              <a:latin typeface="Cambria Math" panose="02040503050406030204" pitchFamily="18" charset="0"/>
                            </a:rPr>
                            <m:t>𝑐𝑜𝑛𝑐𝑢𝑠𝑠𝑖𝑜𝑛</m:t>
                          </m:r>
                        </m:e>
                        <m:e>
                          <m:r>
                            <a:rPr lang="en-US" altLang="zh-CN" sz="2000" i="1" dirty="0" err="1"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𝑠𝑛𝑒𝑒𝑧𝑒</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𝑜</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𝑤𝑜𝑟𝑘𝑒𝑟</m:t>
                          </m:r>
                        </m:e>
                      </m:d>
                      <m:r>
                        <a:rPr lang="en-SG" altLang="en-US" sz="2000" b="0" i="1" dirty="0" smtClean="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en-US" sz="2000" i="1" dirty="0">
                              <a:latin typeface="Cambria Math" panose="02040503050406030204" pitchFamily="18" charset="0"/>
                            </a:rPr>
                            <m:t>𝑐𝑜𝑛𝑐𝑢𝑠𝑠𝑖𝑜𝑛</m:t>
                          </m:r>
                        </m:e>
                      </m:d>
                      <m:r>
                        <a:rPr lang="en-SG" altLang="en-US" sz="2000" i="1" dirty="0">
                          <a:latin typeface="Cambria Math" panose="02040503050406030204" pitchFamily="18" charset="0"/>
                        </a:rPr>
                        <m:t>𝑃</m:t>
                      </m:r>
                      <m:r>
                        <a:rPr lang="en-SG" altLang="en-US" sz="2000" i="1" dirty="0">
                          <a:latin typeface="Cambria Math" panose="02040503050406030204" pitchFamily="18" charset="0"/>
                        </a:rPr>
                        <m:t>(</m:t>
                      </m:r>
                      <m:r>
                        <a:rPr lang="en-SG" altLang="en-US" sz="2000" i="1" dirty="0">
                          <a:latin typeface="Cambria Math" panose="02040503050406030204" pitchFamily="18" charset="0"/>
                        </a:rPr>
                        <m:t>𝑐𝑜𝑛𝑐𝑢𝑠𝑠𝑖𝑜𝑛</m:t>
                      </m:r>
                      <m:r>
                        <a:rPr lang="en-SG" altLang="en-US" sz="2000" i="1" dirty="0">
                          <a:latin typeface="Cambria Math" panose="02040503050406030204" pitchFamily="18" charset="0"/>
                        </a:rPr>
                        <m:t>)</m:t>
                      </m:r>
                    </m:oMath>
                  </m:oMathPara>
                </a14:m>
                <a:endParaRPr lang="en-US" altLang="en-US" sz="2000" dirty="0"/>
              </a:p>
              <a:p>
                <a:pPr>
                  <a:spcBef>
                    <a:spcPct val="50000"/>
                  </a:spcBef>
                </a:pPr>
                <a:r>
                  <a:rPr lang="en-SG" altLang="en-US" sz="2000" dirty="0"/>
                  <a:t>                                                      </a:t>
                </a:r>
                <a14:m>
                  <m:oMath xmlns:m="http://schemas.openxmlformats.org/officeDocument/2006/math">
                    <m:r>
                      <a:rPr lang="en-SG" altLang="en-US" sz="2000" i="1" dirty="0">
                        <a:latin typeface="Cambria Math" panose="02040503050406030204" pitchFamily="18" charset="0"/>
                      </a:rPr>
                      <m:t>=</m:t>
                    </m:r>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𝑠𝑛𝑒𝑒𝑧𝑒</m:t>
                        </m:r>
                      </m:e>
                      <m:e>
                        <m:r>
                          <a:rPr lang="en-SG" altLang="en-US" sz="2000" i="1" dirty="0">
                            <a:latin typeface="Cambria Math" panose="02040503050406030204" pitchFamily="18" charset="0"/>
                          </a:rPr>
                          <m:t>𝑐𝑜𝑛𝑐𝑢𝑠𝑠𝑖𝑜𝑛</m:t>
                        </m:r>
                      </m:e>
                    </m:d>
                    <m:r>
                      <a:rPr lang="en-US"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US" altLang="zh-CN" sz="2000" i="1" dirty="0" err="1">
                            <a:latin typeface="Cambria Math" panose="02040503050406030204" pitchFamily="18" charset="0"/>
                          </a:rPr>
                          <m:t>𝑜</m:t>
                        </m:r>
                        <m:r>
                          <a:rPr lang="en-US" altLang="zh-CN" sz="2000" i="1" dirty="0">
                            <a:latin typeface="Cambria Math" panose="02040503050406030204" pitchFamily="18" charset="0"/>
                          </a:rPr>
                          <m:t>=</m:t>
                        </m:r>
                        <m:r>
                          <a:rPr lang="en-US" altLang="zh-CN" sz="2000" i="1" dirty="0">
                            <a:latin typeface="Cambria Math" panose="02040503050406030204" pitchFamily="18" charset="0"/>
                          </a:rPr>
                          <m:t>𝑤𝑜𝑟𝑘𝑒𝑟</m:t>
                        </m:r>
                      </m:e>
                      <m:e>
                        <m:r>
                          <a:rPr lang="en-SG" altLang="en-US" sz="2000" i="1" dirty="0">
                            <a:latin typeface="Cambria Math" panose="02040503050406030204" pitchFamily="18" charset="0"/>
                          </a:rPr>
                          <m:t>𝑐𝑜𝑛𝑐𝑢𝑠𝑠𝑖𝑜𝑛</m:t>
                        </m:r>
                      </m:e>
                    </m:d>
                    <m:r>
                      <a:rPr lang="en-SG" altLang="en-US" sz="2000" i="1" dirty="0">
                        <a:latin typeface="Cambria Math" panose="02040503050406030204" pitchFamily="18" charset="0"/>
                      </a:rPr>
                      <m:t>𝑃</m:t>
                    </m:r>
                    <m:d>
                      <m:dPr>
                        <m:ctrlPr>
                          <a:rPr lang="en-SG" altLang="en-US" sz="2000" i="1" dirty="0">
                            <a:latin typeface="Cambria Math" panose="02040503050406030204" pitchFamily="18" charset="0"/>
                          </a:rPr>
                        </m:ctrlPr>
                      </m:dPr>
                      <m:e>
                        <m:r>
                          <a:rPr lang="en-SG" altLang="en-US" sz="2000" i="1" dirty="0">
                            <a:latin typeface="Cambria Math" panose="02040503050406030204" pitchFamily="18" charset="0"/>
                          </a:rPr>
                          <m:t>𝑐𝑜𝑛𝑐𝑢𝑠𝑠𝑖𝑜𝑛</m:t>
                        </m:r>
                      </m:e>
                    </m:d>
                  </m:oMath>
                </a14:m>
                <a:endParaRPr lang="en-US" altLang="en-US" sz="2000" dirty="0"/>
              </a:p>
              <a:p>
                <a:pPr>
                  <a:spcBef>
                    <a:spcPct val="50000"/>
                  </a:spcBef>
                </a:pPr>
                <a:r>
                  <a:rPr lang="en-US" altLang="en-US" sz="2000" dirty="0"/>
                  <a:t>                                                          </a:t>
                </a:r>
                <a14:m>
                  <m:oMath xmlns:m="http://schemas.openxmlformats.org/officeDocument/2006/math">
                    <m:r>
                      <a:rPr lang="en-SG" altLang="en-US" sz="2000" i="1" dirty="0">
                        <a:latin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b="0" i="1" dirty="0" smtClean="0">
                            <a:latin typeface="Cambria Math" panose="02040503050406030204" pitchFamily="18" charset="0"/>
                          </a:rPr>
                          <m:t>0</m:t>
                        </m:r>
                      </m:num>
                      <m:den>
                        <m:r>
                          <a:rPr lang="en-US" altLang="en-US" sz="2000" b="0" i="1" dirty="0" smtClean="0">
                            <a:latin typeface="Cambria Math" panose="02040503050406030204" pitchFamily="18" charset="0"/>
                          </a:rPr>
                          <m:t>2</m:t>
                        </m:r>
                      </m:den>
                    </m:f>
                    <m:r>
                      <a:rPr lang="en-US" altLang="en-US" sz="2000" i="1" dirty="0">
                        <a:latin typeface="Cambria Math" panose="02040503050406030204" pitchFamily="18" charset="0"/>
                        <a:ea typeface="Cambria Math" panose="02040503050406030204" pitchFamily="18" charset="0"/>
                      </a:rPr>
                      <m:t>∙</m:t>
                    </m:r>
                    <m:f>
                      <m:fPr>
                        <m:ctrlPr>
                          <a:rPr lang="en-US" altLang="en-US" sz="2000" i="1" dirty="0">
                            <a:latin typeface="Cambria Math" panose="02040503050406030204" pitchFamily="18" charset="0"/>
                          </a:rPr>
                        </m:ctrlPr>
                      </m:fPr>
                      <m:num>
                        <m:r>
                          <a:rPr lang="en-US" altLang="en-US" sz="2000" i="1" dirty="0">
                            <a:latin typeface="Cambria Math" panose="02040503050406030204" pitchFamily="18" charset="0"/>
                          </a:rPr>
                          <m:t>1</m:t>
                        </m:r>
                      </m:num>
                      <m:den>
                        <m:r>
                          <a:rPr lang="en-US" altLang="en-US" sz="2000" b="0" i="1" dirty="0" smtClean="0">
                            <a:latin typeface="Cambria Math" panose="02040503050406030204" pitchFamily="18" charset="0"/>
                          </a:rPr>
                          <m:t>2</m:t>
                        </m:r>
                      </m:den>
                    </m:f>
                    <m:r>
                      <a:rPr lang="en-US" altLang="en-US" sz="2000" i="1" dirty="0">
                        <a:latin typeface="Cambria Math" panose="02040503050406030204" pitchFamily="18" charset="0"/>
                        <a:ea typeface="Cambria Math" panose="02040503050406030204" pitchFamily="18" charset="0"/>
                      </a:rPr>
                      <m:t>∙</m:t>
                    </m:r>
                    <m:f>
                      <m:fPr>
                        <m:ctrlPr>
                          <a:rPr lang="en-US" altLang="en-US" sz="2000" i="1" dirty="0">
                            <a:latin typeface="Cambria Math" panose="02040503050406030204" pitchFamily="18" charset="0"/>
                            <a:ea typeface="Cambria Math" panose="02040503050406030204" pitchFamily="18" charset="0"/>
                          </a:rPr>
                        </m:ctrlPr>
                      </m:fPr>
                      <m:num>
                        <m:r>
                          <a:rPr lang="en-US" altLang="en-US" sz="2000" i="1" dirty="0">
                            <a:latin typeface="Cambria Math" panose="02040503050406030204" pitchFamily="18" charset="0"/>
                            <a:ea typeface="Cambria Math" panose="02040503050406030204" pitchFamily="18" charset="0"/>
                          </a:rPr>
                          <m:t>2</m:t>
                        </m:r>
                      </m:num>
                      <m:den>
                        <m:r>
                          <a:rPr lang="en-US" altLang="en-US" sz="2000" i="1" dirty="0">
                            <a:latin typeface="Cambria Math" panose="02040503050406030204" pitchFamily="18" charset="0"/>
                            <a:ea typeface="Cambria Math" panose="02040503050406030204" pitchFamily="18" charset="0"/>
                          </a:rPr>
                          <m:t>6</m:t>
                        </m:r>
                      </m:den>
                    </m:f>
                    <m:r>
                      <a:rPr lang="en-US" altLang="en-US" sz="2000" i="1" dirty="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0</m:t>
                    </m:r>
                  </m:oMath>
                </a14:m>
                <a:endParaRPr lang="en-US" altLang="en-US" sz="2000" dirty="0"/>
              </a:p>
            </p:txBody>
          </p:sp>
        </mc:Choice>
        <mc:Fallback xmlns="">
          <p:sp>
            <p:nvSpPr>
              <p:cNvPr id="6" name="Rectangle 5">
                <a:extLst>
                  <a:ext uri="{FF2B5EF4-FFF2-40B4-BE49-F238E27FC236}">
                    <a16:creationId xmlns="" xmlns:a16="http://schemas.microsoft.com/office/drawing/2014/main" xmlns:a14="http://schemas.microsoft.com/office/drawing/2010/main" id="{9A2E7F81-301E-4A4B-8B1F-9D63F036E711}"/>
                  </a:ext>
                </a:extLst>
              </p:cNvPr>
              <p:cNvSpPr>
                <a:spLocks noRot="1" noChangeAspect="1" noMove="1" noResize="1" noEditPoints="1" noAdjustHandles="1" noChangeArrowheads="1" noChangeShapeType="1" noTextEdit="1"/>
              </p:cNvSpPr>
              <p:nvPr/>
            </p:nvSpPr>
            <p:spPr>
              <a:xfrm>
                <a:off x="159904" y="3835688"/>
                <a:ext cx="12071076" cy="1517531"/>
              </a:xfrm>
              <a:prstGeom prst="rect">
                <a:avLst/>
              </a:prstGeom>
              <a:blipFill rotWithShape="0">
                <a:blip r:embed="rId4"/>
                <a:stretch>
                  <a:fillRect/>
                </a:stretch>
              </a:blipFill>
            </p:spPr>
            <p:txBody>
              <a:bodyPr/>
              <a:lstStyle/>
              <a:p>
                <a:r>
                  <a:rPr lang="en-US">
                    <a:noFill/>
                  </a:rPr>
                  <a:t> </a:t>
                </a:r>
              </a:p>
            </p:txBody>
          </p:sp>
        </mc:Fallback>
      </mc:AlternateContent>
      <p:graphicFrame>
        <p:nvGraphicFramePr>
          <p:cNvPr id="7" name="内容占位符 3">
            <a:extLst>
              <a:ext uri="{FF2B5EF4-FFF2-40B4-BE49-F238E27FC236}">
                <a16:creationId xmlns:a16="http://schemas.microsoft.com/office/drawing/2014/main" id="{172F09CA-4066-44DA-893E-280C82B16E14}"/>
              </a:ext>
            </a:extLst>
          </p:cNvPr>
          <p:cNvGraphicFramePr>
            <a:graphicFrameLocks/>
          </p:cNvGraphicFramePr>
          <p:nvPr>
            <p:extLst>
              <p:ext uri="{D42A27DB-BD31-4B8C-83A1-F6EECF244321}">
                <p14:modId xmlns:p14="http://schemas.microsoft.com/office/powerpoint/2010/main" val="3471187247"/>
              </p:ext>
            </p:extLst>
          </p:nvPr>
        </p:nvGraphicFramePr>
        <p:xfrm>
          <a:off x="58874" y="4797152"/>
          <a:ext cx="3286100" cy="2015462"/>
        </p:xfrm>
        <a:graphic>
          <a:graphicData uri="http://schemas.openxmlformats.org/drawingml/2006/table">
            <a:tbl>
              <a:tblPr firstRow="1" bandRow="1">
                <a:tableStyleId>{6E25E649-3F16-4E02-A733-19D2CDBF48F0}</a:tableStyleId>
              </a:tblPr>
              <a:tblGrid>
                <a:gridCol w="899587">
                  <a:extLst>
                    <a:ext uri="{9D8B030D-6E8A-4147-A177-3AD203B41FA5}">
                      <a16:colId xmlns:a16="http://schemas.microsoft.com/office/drawing/2014/main" val="2583786722"/>
                    </a:ext>
                  </a:extLst>
                </a:gridCol>
                <a:gridCol w="938909">
                  <a:extLst>
                    <a:ext uri="{9D8B030D-6E8A-4147-A177-3AD203B41FA5}">
                      <a16:colId xmlns:a16="http://schemas.microsoft.com/office/drawing/2014/main" val="598614020"/>
                    </a:ext>
                  </a:extLst>
                </a:gridCol>
                <a:gridCol w="1447604">
                  <a:extLst>
                    <a:ext uri="{9D8B030D-6E8A-4147-A177-3AD203B41FA5}">
                      <a16:colId xmlns:a16="http://schemas.microsoft.com/office/drawing/2014/main" val="3321807752"/>
                    </a:ext>
                  </a:extLst>
                </a:gridCol>
              </a:tblGrid>
              <a:tr h="245731">
                <a:tc>
                  <a:txBody>
                    <a:bodyPr/>
                    <a:lstStyle/>
                    <a:p>
                      <a:r>
                        <a:rPr lang="en-US" altLang="zh-CN" sz="1000" dirty="0"/>
                        <a:t>symptom</a:t>
                      </a:r>
                      <a:endParaRPr lang="zh-CN" altLang="en-US" sz="1000" dirty="0"/>
                    </a:p>
                  </a:txBody>
                  <a:tcPr/>
                </a:tc>
                <a:tc>
                  <a:txBody>
                    <a:bodyPr/>
                    <a:lstStyle/>
                    <a:p>
                      <a:r>
                        <a:rPr lang="en-US" altLang="zh-CN" sz="1000" dirty="0"/>
                        <a:t>occupation</a:t>
                      </a:r>
                      <a:endParaRPr lang="zh-CN" altLang="en-US" sz="1000" dirty="0"/>
                    </a:p>
                  </a:txBody>
                  <a:tcPr/>
                </a:tc>
                <a:tc>
                  <a:txBody>
                    <a:bodyPr/>
                    <a:lstStyle/>
                    <a:p>
                      <a:r>
                        <a:rPr lang="en-US" altLang="zh-CN" sz="1000" dirty="0"/>
                        <a:t>diagnosis</a:t>
                      </a:r>
                      <a:endParaRPr lang="zh-CN" altLang="en-US" sz="1000" dirty="0"/>
                    </a:p>
                  </a:txBody>
                  <a:tcPr/>
                </a:tc>
                <a:extLst>
                  <a:ext uri="{0D108BD9-81ED-4DB2-BD59-A6C34878D82A}">
                    <a16:rowId xmlns:a16="http://schemas.microsoft.com/office/drawing/2014/main" val="3503954417"/>
                  </a:ext>
                </a:extLst>
              </a:tr>
              <a:tr h="154018">
                <a:tc>
                  <a:txBody>
                    <a:bodyPr/>
                    <a:lstStyle/>
                    <a:p>
                      <a:r>
                        <a:rPr lang="en-US" altLang="zh-CN" sz="1000" dirty="0"/>
                        <a:t>Sneeze</a:t>
                      </a:r>
                      <a:endParaRPr lang="zh-CN" altLang="en-US" sz="1000" dirty="0"/>
                    </a:p>
                  </a:txBody>
                  <a:tcPr/>
                </a:tc>
                <a:tc>
                  <a:txBody>
                    <a:bodyPr/>
                    <a:lstStyle/>
                    <a:p>
                      <a:r>
                        <a:rPr lang="en-US" altLang="zh-CN" sz="1000" dirty="0"/>
                        <a:t>Nurse</a:t>
                      </a:r>
                      <a:endParaRPr lang="zh-CN" altLang="en-US" sz="1000" dirty="0"/>
                    </a:p>
                  </a:txBody>
                  <a:tcPr/>
                </a:tc>
                <a:tc>
                  <a:txBody>
                    <a:bodyPr/>
                    <a:lstStyle/>
                    <a:p>
                      <a:r>
                        <a:rPr lang="en-US" altLang="zh-CN" sz="1000" dirty="0"/>
                        <a:t>Cold</a:t>
                      </a:r>
                      <a:endParaRPr lang="zh-CN" altLang="en-US" sz="1000" dirty="0"/>
                    </a:p>
                  </a:txBody>
                  <a:tcPr/>
                </a:tc>
                <a:extLst>
                  <a:ext uri="{0D108BD9-81ED-4DB2-BD59-A6C34878D82A}">
                    <a16:rowId xmlns:a16="http://schemas.microsoft.com/office/drawing/2014/main" val="2881962962"/>
                  </a:ext>
                </a:extLst>
              </a:tr>
              <a:tr h="15401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1000" dirty="0"/>
                        <a:t>Sneeze</a:t>
                      </a:r>
                      <a:endParaRPr lang="zh-CN" altLang="en-US" sz="1000" dirty="0"/>
                    </a:p>
                  </a:txBody>
                  <a:tcPr/>
                </a:tc>
                <a:tc>
                  <a:txBody>
                    <a:bodyPr/>
                    <a:lstStyle/>
                    <a:p>
                      <a:r>
                        <a:rPr lang="en-US" altLang="zh-CN" sz="1000" dirty="0"/>
                        <a:t>Nurse</a:t>
                      </a:r>
                      <a:endParaRPr lang="zh-CN" altLang="en-US" sz="1000" dirty="0"/>
                    </a:p>
                  </a:txBody>
                  <a:tcPr/>
                </a:tc>
                <a:tc>
                  <a:txBody>
                    <a:bodyPr/>
                    <a:lstStyle/>
                    <a:p>
                      <a:r>
                        <a:rPr lang="en-US" altLang="zh-CN" sz="1000" dirty="0"/>
                        <a:t>Allergy</a:t>
                      </a:r>
                      <a:endParaRPr lang="zh-CN" altLang="en-US" sz="1000" dirty="0"/>
                    </a:p>
                  </a:txBody>
                  <a:tcPr/>
                </a:tc>
                <a:extLst>
                  <a:ext uri="{0D108BD9-81ED-4DB2-BD59-A6C34878D82A}">
                    <a16:rowId xmlns:a16="http://schemas.microsoft.com/office/drawing/2014/main" val="2119125319"/>
                  </a:ext>
                </a:extLst>
              </a:tr>
              <a:tr h="344023">
                <a:tc>
                  <a:txBody>
                    <a:bodyPr/>
                    <a:lstStyle/>
                    <a:p>
                      <a:r>
                        <a:rPr lang="en-US" altLang="zh-CN" sz="1000" dirty="0"/>
                        <a:t>Headache</a:t>
                      </a:r>
                      <a:endParaRPr lang="zh-CN" altLang="en-US" sz="1000" dirty="0"/>
                    </a:p>
                  </a:txBody>
                  <a:tcPr/>
                </a:tc>
                <a:tc>
                  <a:txBody>
                    <a:bodyPr/>
                    <a:lstStyle/>
                    <a:p>
                      <a:r>
                        <a:rPr lang="en-US" altLang="zh-CN" sz="1000" dirty="0"/>
                        <a:t>Construction worker</a:t>
                      </a:r>
                      <a:endParaRPr lang="zh-CN" altLang="en-US" sz="1000" dirty="0"/>
                    </a:p>
                  </a:txBody>
                  <a:tcPr/>
                </a:tc>
                <a:tc>
                  <a:txBody>
                    <a:bodyPr/>
                    <a:lstStyle/>
                    <a:p>
                      <a:r>
                        <a:rPr lang="en-US" altLang="zh-CN" sz="1000" dirty="0"/>
                        <a:t>Concussion</a:t>
                      </a:r>
                      <a:endParaRPr lang="zh-CN" altLang="en-US" sz="1000" dirty="0"/>
                    </a:p>
                  </a:txBody>
                  <a:tcPr/>
                </a:tc>
                <a:extLst>
                  <a:ext uri="{0D108BD9-81ED-4DB2-BD59-A6C34878D82A}">
                    <a16:rowId xmlns:a16="http://schemas.microsoft.com/office/drawing/2014/main" val="687228453"/>
                  </a:ext>
                </a:extLst>
              </a:tr>
              <a:tr h="344023">
                <a:tc>
                  <a:txBody>
                    <a:bodyPr/>
                    <a:lstStyle/>
                    <a:p>
                      <a:r>
                        <a:rPr lang="en-US" altLang="zh-CN" sz="1000" dirty="0"/>
                        <a:t>Headache</a:t>
                      </a:r>
                      <a:endParaRPr lang="zh-CN" altLang="en-US" sz="10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1000" dirty="0"/>
                        <a:t>Construction worker</a:t>
                      </a:r>
                      <a:endParaRPr lang="zh-CN" altLang="en-US" sz="1000" dirty="0"/>
                    </a:p>
                  </a:txBody>
                  <a:tcPr/>
                </a:tc>
                <a:tc>
                  <a:txBody>
                    <a:bodyPr/>
                    <a:lstStyle/>
                    <a:p>
                      <a:r>
                        <a:rPr lang="en-US" altLang="zh-CN" sz="1000" dirty="0"/>
                        <a:t>Cold</a:t>
                      </a:r>
                      <a:endParaRPr lang="zh-CN" altLang="en-US" sz="1000" dirty="0"/>
                    </a:p>
                  </a:txBody>
                  <a:tcPr/>
                </a:tc>
                <a:extLst>
                  <a:ext uri="{0D108BD9-81ED-4DB2-BD59-A6C34878D82A}">
                    <a16:rowId xmlns:a16="http://schemas.microsoft.com/office/drawing/2014/main" val="651228216"/>
                  </a:ext>
                </a:extLst>
              </a:tr>
              <a:tr h="154018">
                <a:tc>
                  <a:txBody>
                    <a:bodyPr/>
                    <a:lstStyle/>
                    <a:p>
                      <a:r>
                        <a:rPr lang="en-US" altLang="zh-CN" sz="1000" dirty="0"/>
                        <a:t>Sneeze</a:t>
                      </a:r>
                      <a:endParaRPr lang="zh-CN" altLang="en-US" sz="10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1000" dirty="0"/>
                        <a:t>Lecturer</a:t>
                      </a:r>
                      <a:endParaRPr lang="zh-CN" altLang="en-US" sz="1000" dirty="0"/>
                    </a:p>
                  </a:txBody>
                  <a:tcPr/>
                </a:tc>
                <a:tc>
                  <a:txBody>
                    <a:bodyPr/>
                    <a:lstStyle/>
                    <a:p>
                      <a:r>
                        <a:rPr lang="en-US" altLang="zh-CN" sz="1000" dirty="0"/>
                        <a:t>Cold</a:t>
                      </a:r>
                      <a:endParaRPr lang="zh-CN" altLang="en-US" sz="1000" dirty="0"/>
                    </a:p>
                  </a:txBody>
                  <a:tcPr/>
                </a:tc>
                <a:extLst>
                  <a:ext uri="{0D108BD9-81ED-4DB2-BD59-A6C34878D82A}">
                    <a16:rowId xmlns:a16="http://schemas.microsoft.com/office/drawing/2014/main" val="1643576354"/>
                  </a:ext>
                </a:extLst>
              </a:tr>
              <a:tr h="245731">
                <a:tc>
                  <a:txBody>
                    <a:bodyPr/>
                    <a:lstStyle/>
                    <a:p>
                      <a:r>
                        <a:rPr lang="en-US" altLang="zh-CN" sz="1000" dirty="0"/>
                        <a:t>Headache</a:t>
                      </a:r>
                      <a:endParaRPr lang="zh-CN" altLang="en-US" sz="10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1000" dirty="0"/>
                        <a:t>Lecturer</a:t>
                      </a:r>
                      <a:endParaRPr lang="zh-CN" altLang="en-US" sz="1000" dirty="0"/>
                    </a:p>
                  </a:txBody>
                  <a:tcPr/>
                </a:tc>
                <a:tc>
                  <a:txBody>
                    <a:bodyPr/>
                    <a:lstStyle/>
                    <a:p>
                      <a:r>
                        <a:rPr lang="en-US" altLang="zh-CN" sz="1000" dirty="0"/>
                        <a:t>Concussion</a:t>
                      </a:r>
                      <a:endParaRPr lang="zh-CN" altLang="en-US" sz="1000" dirty="0"/>
                    </a:p>
                  </a:txBody>
                  <a:tcPr/>
                </a:tc>
                <a:extLst>
                  <a:ext uri="{0D108BD9-81ED-4DB2-BD59-A6C34878D82A}">
                    <a16:rowId xmlns:a16="http://schemas.microsoft.com/office/drawing/2014/main" val="847925337"/>
                  </a:ext>
                </a:extLst>
              </a:tr>
            </a:tbl>
          </a:graphicData>
        </a:graphic>
      </p:graphicFrame>
      <p:sp>
        <p:nvSpPr>
          <p:cNvPr id="3" name="TextBox 2">
            <a:extLst>
              <a:ext uri="{FF2B5EF4-FFF2-40B4-BE49-F238E27FC236}">
                <a16:creationId xmlns:a16="http://schemas.microsoft.com/office/drawing/2014/main" id="{B1D9C6CE-3EDE-4688-951D-2A84DF594B10}"/>
              </a:ext>
            </a:extLst>
          </p:cNvPr>
          <p:cNvSpPr txBox="1"/>
          <p:nvPr/>
        </p:nvSpPr>
        <p:spPr>
          <a:xfrm>
            <a:off x="10339636" y="3171865"/>
            <a:ext cx="1728192" cy="369332"/>
          </a:xfrm>
          <a:prstGeom prst="rect">
            <a:avLst/>
          </a:prstGeom>
          <a:noFill/>
        </p:spPr>
        <p:txBody>
          <a:bodyPr wrap="square" rtlCol="0">
            <a:spAutoFit/>
          </a:bodyPr>
          <a:lstStyle/>
          <a:p>
            <a:r>
              <a:rPr lang="en-SG" b="1" dirty="0">
                <a:solidFill>
                  <a:schemeClr val="tx2"/>
                </a:solidFill>
              </a:rPr>
              <a:t>Over-fitting</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0D03125-D982-4B20-BA8A-68DDD021AD35}"/>
                  </a:ext>
                </a:extLst>
              </p:cNvPr>
              <p:cNvSpPr/>
              <p:nvPr/>
            </p:nvSpPr>
            <p:spPr>
              <a:xfrm>
                <a:off x="10558908" y="5733256"/>
                <a:ext cx="9156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dirty="0" smtClean="0">
                          <a:solidFill>
                            <a:schemeClr val="accent2"/>
                          </a:solidFill>
                          <a:latin typeface="Cambria Math" panose="02040503050406030204" pitchFamily="18" charset="0"/>
                        </a:rPr>
                        <m:t>𝒄𝒐𝒍𝒅</m:t>
                      </m:r>
                    </m:oMath>
                  </m:oMathPara>
                </a14:m>
                <a:endParaRPr lang="en-SG" sz="2400" b="1" dirty="0">
                  <a:solidFill>
                    <a:schemeClr val="accent2"/>
                  </a:solidFill>
                </a:endParaRPr>
              </a:p>
            </p:txBody>
          </p:sp>
        </mc:Choice>
        <mc:Fallback xmlns="">
          <p:sp>
            <p:nvSpPr>
              <p:cNvPr id="8" name="Rectangle 7">
                <a:extLst>
                  <a:ext uri="{FF2B5EF4-FFF2-40B4-BE49-F238E27FC236}">
                    <a16:creationId xmlns="" xmlns:a16="http://schemas.microsoft.com/office/drawing/2014/main" xmlns:a14="http://schemas.microsoft.com/office/drawing/2010/main" id="{60D03125-D982-4B20-BA8A-68DDD021AD35}"/>
                  </a:ext>
                </a:extLst>
              </p:cNvPr>
              <p:cNvSpPr>
                <a:spLocks noRot="1" noChangeAspect="1" noMove="1" noResize="1" noEditPoints="1" noAdjustHandles="1" noChangeArrowheads="1" noChangeShapeType="1" noTextEdit="1"/>
              </p:cNvSpPr>
              <p:nvPr/>
            </p:nvSpPr>
            <p:spPr>
              <a:xfrm>
                <a:off x="10558908" y="5733256"/>
                <a:ext cx="915635" cy="461665"/>
              </a:xfrm>
              <a:prstGeom prst="rect">
                <a:avLst/>
              </a:prstGeom>
              <a:blipFill rotWithShape="0">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1D9C6CE-3EDE-4688-951D-2A84DF594B10}"/>
              </a:ext>
            </a:extLst>
          </p:cNvPr>
          <p:cNvSpPr txBox="1"/>
          <p:nvPr/>
        </p:nvSpPr>
        <p:spPr>
          <a:xfrm>
            <a:off x="5878388" y="5168553"/>
            <a:ext cx="1728192" cy="369332"/>
          </a:xfrm>
          <a:prstGeom prst="rect">
            <a:avLst/>
          </a:prstGeom>
          <a:noFill/>
        </p:spPr>
        <p:txBody>
          <a:bodyPr wrap="square" rtlCol="0">
            <a:spAutoFit/>
          </a:bodyPr>
          <a:lstStyle/>
          <a:p>
            <a:r>
              <a:rPr lang="en-SG" b="1" dirty="0">
                <a:solidFill>
                  <a:schemeClr val="tx2"/>
                </a:solidFill>
              </a:rPr>
              <a:t>Over-fitting</a:t>
            </a:r>
          </a:p>
        </p:txBody>
      </p:sp>
    </p:spTree>
    <p:extLst>
      <p:ext uri="{BB962C8B-B14F-4D97-AF65-F5344CB8AC3E}">
        <p14:creationId xmlns:p14="http://schemas.microsoft.com/office/powerpoint/2010/main" val="341249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zh-CN" dirty="0"/>
              <a:t>Independent Event</a:t>
            </a:r>
            <a:endParaRPr lang="zh-CN" altLang="en-US" dirty="0"/>
          </a:p>
        </p:txBody>
      </p:sp>
      <p:sp>
        <p:nvSpPr>
          <p:cNvPr id="8195" name="Rectangle 3"/>
          <p:cNvSpPr>
            <a:spLocks noGrp="1" noChangeArrowheads="1"/>
          </p:cNvSpPr>
          <p:nvPr>
            <p:ph sz="half" idx="1"/>
          </p:nvPr>
        </p:nvSpPr>
        <p:spPr/>
        <p:txBody>
          <a:bodyPr>
            <a:normAutofit lnSpcReduction="10000"/>
          </a:bodyPr>
          <a:lstStyle/>
          <a:p>
            <a:pPr eaLnBrk="1" hangingPunct="1"/>
            <a:r>
              <a:rPr lang="en-US" altLang="zh-CN" dirty="0"/>
              <a:t>Coin flip</a:t>
            </a:r>
            <a:endParaRPr lang="zh-CN" altLang="en-US" dirty="0"/>
          </a:p>
          <a:p>
            <a:pPr lvl="1" eaLnBrk="1" hangingPunct="1"/>
            <a:r>
              <a:rPr lang="en-US" altLang="zh-CN" dirty="0"/>
              <a:t>Head   P(H)=0.5</a:t>
            </a:r>
          </a:p>
          <a:p>
            <a:pPr lvl="1" eaLnBrk="1" hangingPunct="1"/>
            <a:r>
              <a:rPr lang="en-US" altLang="zh-CN" dirty="0"/>
              <a:t>Tail      P(T)=0.5</a:t>
            </a:r>
          </a:p>
          <a:p>
            <a:pPr lvl="1" eaLnBrk="1" hangingPunct="1"/>
            <a:endParaRPr lang="en-US" altLang="zh-CN" dirty="0"/>
          </a:p>
          <a:p>
            <a:pPr lvl="1" eaLnBrk="1" hangingPunct="1"/>
            <a:r>
              <a:rPr lang="en-US" altLang="zh-CN" dirty="0"/>
              <a:t>Head   P(H)=0.25</a:t>
            </a:r>
          </a:p>
          <a:p>
            <a:pPr lvl="1" eaLnBrk="1" hangingPunct="1"/>
            <a:r>
              <a:rPr lang="en-US" altLang="zh-CN" dirty="0"/>
              <a:t>Tail      P(T)=0.75</a:t>
            </a:r>
          </a:p>
          <a:p>
            <a:pPr lvl="1" eaLnBrk="1" hangingPunct="1"/>
            <a:endParaRPr lang="en-US" altLang="zh-CN" dirty="0"/>
          </a:p>
          <a:p>
            <a:pPr lvl="1" eaLnBrk="1" hangingPunct="1"/>
            <a:r>
              <a:rPr lang="en-US" altLang="zh-CN" dirty="0"/>
              <a:t>P(H)=0.5       P(H </a:t>
            </a:r>
            <a:r>
              <a:rPr lang="en-US" altLang="zh-CN" dirty="0" err="1"/>
              <a:t>H</a:t>
            </a:r>
            <a:r>
              <a:rPr lang="en-US" altLang="zh-CN" dirty="0"/>
              <a:t> H)=?   </a:t>
            </a:r>
          </a:p>
          <a:p>
            <a:pPr lvl="1" eaLnBrk="1" hangingPunct="1"/>
            <a:endParaRPr lang="en-US" altLang="zh-CN" dirty="0"/>
          </a:p>
          <a:p>
            <a:pPr lvl="1" eaLnBrk="1" hangingPunct="1"/>
            <a:r>
              <a:rPr lang="en-US" altLang="zh-CN" dirty="0"/>
              <a:t>Xi</a:t>
            </a:r>
            <a:r>
              <a:rPr lang="zh-CN" altLang="en-US" dirty="0"/>
              <a:t>：</a:t>
            </a:r>
            <a:r>
              <a:rPr lang="en-US" altLang="zh-CN" dirty="0"/>
              <a:t>result of the </a:t>
            </a:r>
            <a:r>
              <a:rPr lang="en-US" altLang="zh-CN" dirty="0" err="1"/>
              <a:t>i-th</a:t>
            </a:r>
            <a:r>
              <a:rPr lang="en-US" altLang="zh-CN" dirty="0"/>
              <a:t> flipping,   P(H)=0.5</a:t>
            </a:r>
          </a:p>
          <a:p>
            <a:pPr lvl="1" eaLnBrk="1" hangingPunct="1"/>
            <a:r>
              <a:rPr lang="en-US" altLang="zh-CN" dirty="0"/>
              <a:t>P(X1=X2=X3=X4)=?</a:t>
            </a:r>
          </a:p>
        </p:txBody>
      </p:sp>
      <p:sp>
        <p:nvSpPr>
          <p:cNvPr id="8196" name="Rectangle 5"/>
          <p:cNvSpPr>
            <a:spLocks noGrp="1" noChangeArrowheads="1"/>
          </p:cNvSpPr>
          <p:nvPr>
            <p:ph sz="half" idx="2"/>
          </p:nvPr>
        </p:nvSpPr>
        <p:spPr/>
        <p:txBody>
          <a:bodyPr>
            <a:normAutofit lnSpcReduction="10000"/>
          </a:bodyPr>
          <a:lstStyle/>
          <a:p>
            <a:pPr eaLnBrk="1" hangingPunct="1"/>
            <a:endParaRPr lang="en-US" altLang="zh-CN" dirty="0"/>
          </a:p>
          <a:p>
            <a:pPr lvl="1" eaLnBrk="1" hangingPunct="1"/>
            <a:r>
              <a:rPr lang="en-US" altLang="zh-CN" dirty="0"/>
              <a:t>P({X1 X2 X3 X4}</a:t>
            </a:r>
            <a:r>
              <a:rPr lang="zh-CN" altLang="en-US" dirty="0"/>
              <a:t> </a:t>
            </a:r>
            <a:r>
              <a:rPr lang="en-US" altLang="zh-CN" dirty="0"/>
              <a:t>&gt;=3 Heads)=</a:t>
            </a:r>
            <a:r>
              <a:rPr lang="zh-CN" altLang="en-US" dirty="0"/>
              <a:t>？</a:t>
            </a:r>
          </a:p>
        </p:txBody>
      </p:sp>
      <p:sp>
        <p:nvSpPr>
          <p:cNvPr id="6" name="Rectangle 3"/>
          <p:cNvSpPr txBox="1">
            <a:spLocks noChangeArrowheads="1"/>
          </p:cNvSpPr>
          <p:nvPr/>
        </p:nvSpPr>
        <p:spPr>
          <a:xfrm>
            <a:off x="7139602" y="3356992"/>
            <a:ext cx="3831614" cy="2160240"/>
          </a:xfrm>
          <a:prstGeom prst="rect">
            <a:avLst/>
          </a:prstGeom>
          <a:ln w="76200">
            <a:solidFill>
              <a:schemeClr val="accent4"/>
            </a:solidFill>
          </a:ln>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80000"/>
              <a:buFont typeface="Wingdings" pitchFamily="2" charset="2"/>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804672" indent="-228600" algn="l" defTabSz="914400" rtl="0" eaLnBrk="1" latinLnBrk="0" hangingPunct="1">
              <a:lnSpc>
                <a:spcPct val="90000"/>
              </a:lnSpc>
              <a:spcBef>
                <a:spcPts val="600"/>
              </a:spcBef>
              <a:buSzPct val="80000"/>
              <a:buFont typeface="Wingdings" pitchFamily="2" charset="2"/>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261872" indent="-228600" algn="l" defTabSz="914400" rtl="0" eaLnBrk="1" latinLnBrk="0" hangingPunct="1">
              <a:lnSpc>
                <a:spcPct val="90000"/>
              </a:lnSpc>
              <a:spcBef>
                <a:spcPts val="600"/>
              </a:spcBef>
              <a:buSzPct val="80000"/>
              <a:buFont typeface="Wingdings" pitchFamily="2" charset="2"/>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lang="zh-CN"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80000"/>
              <a:buFont typeface="Wingdings" pitchFamily="2" charset="2"/>
              <a:buChar char="§"/>
              <a:defRPr lang="zh-CN"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lang="zh-CN"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80000"/>
              <a:buFont typeface="Wingdings" pitchFamily="2" charset="2"/>
              <a:buChar char="§"/>
              <a:defRPr lang="zh-CN" sz="1600" kern="1200" baseline="0">
                <a:solidFill>
                  <a:schemeClr val="tx1"/>
                </a:solidFill>
                <a:latin typeface="+mn-lt"/>
                <a:ea typeface="+mn-ea"/>
                <a:cs typeface="+mn-cs"/>
              </a:defRPr>
            </a:lvl9pPr>
          </a:lstStyle>
          <a:p>
            <a:r>
              <a:rPr lang="en-US" altLang="zh-CN" dirty="0"/>
              <a:t>complementary event</a:t>
            </a:r>
          </a:p>
          <a:p>
            <a:pPr marL="0" indent="0">
              <a:buNone/>
            </a:pPr>
            <a:r>
              <a:rPr lang="en-US" altLang="zh-CN" sz="2000" dirty="0"/>
              <a:t>        P(A)=p    P(~A)=1-p</a:t>
            </a:r>
          </a:p>
          <a:p>
            <a:r>
              <a:rPr lang="en-US" altLang="zh-CN" dirty="0"/>
              <a:t>Independent event</a:t>
            </a:r>
          </a:p>
          <a:p>
            <a:pPr lvl="1"/>
            <a:r>
              <a:rPr lang="en-US" altLang="zh-CN" dirty="0"/>
              <a:t>X and Y are independent        P(X)P(Y)=P(XY)</a:t>
            </a:r>
          </a:p>
        </p:txBody>
      </p:sp>
    </p:spTree>
    <p:extLst>
      <p:ext uri="{BB962C8B-B14F-4D97-AF65-F5344CB8AC3E}">
        <p14:creationId xmlns:p14="http://schemas.microsoft.com/office/powerpoint/2010/main" val="292186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zh-CN" dirty="0"/>
              <a:t>Independent Event</a:t>
            </a:r>
            <a:endParaRPr lang="zh-CN" altLang="en-US" dirty="0"/>
          </a:p>
        </p:txBody>
      </p:sp>
      <p:sp>
        <p:nvSpPr>
          <p:cNvPr id="8195" name="Rectangle 3"/>
          <p:cNvSpPr>
            <a:spLocks noGrp="1" noChangeArrowheads="1"/>
          </p:cNvSpPr>
          <p:nvPr>
            <p:ph sz="half" idx="1"/>
          </p:nvPr>
        </p:nvSpPr>
        <p:spPr/>
        <p:txBody>
          <a:bodyPr>
            <a:normAutofit/>
          </a:bodyPr>
          <a:lstStyle/>
          <a:p>
            <a:pPr eaLnBrk="1" hangingPunct="1"/>
            <a:r>
              <a:rPr lang="en-US" altLang="zh-CN" dirty="0"/>
              <a:t>Coin flip</a:t>
            </a:r>
            <a:endParaRPr lang="zh-CN" altLang="en-US" dirty="0"/>
          </a:p>
          <a:p>
            <a:pPr lvl="1" eaLnBrk="1" hangingPunct="1"/>
            <a:r>
              <a:rPr lang="en-US" altLang="zh-CN" dirty="0"/>
              <a:t>Head   P(H)=0.5</a:t>
            </a:r>
          </a:p>
          <a:p>
            <a:pPr lvl="1" eaLnBrk="1" hangingPunct="1"/>
            <a:r>
              <a:rPr lang="en-US" altLang="zh-CN" dirty="0"/>
              <a:t>Tail      P(T)=0.5</a:t>
            </a:r>
          </a:p>
          <a:p>
            <a:pPr lvl="1" eaLnBrk="1" hangingPunct="1"/>
            <a:endParaRPr lang="en-US" altLang="zh-CN" dirty="0"/>
          </a:p>
          <a:p>
            <a:pPr lvl="1" eaLnBrk="1" hangingPunct="1"/>
            <a:r>
              <a:rPr lang="en-US" altLang="zh-CN" dirty="0"/>
              <a:t>Head   P(H)=0.25</a:t>
            </a:r>
          </a:p>
          <a:p>
            <a:pPr lvl="1" eaLnBrk="1" hangingPunct="1"/>
            <a:r>
              <a:rPr lang="en-US" altLang="zh-CN" dirty="0"/>
              <a:t>Tail      P(T)=0.75</a:t>
            </a:r>
          </a:p>
          <a:p>
            <a:pPr lvl="1" eaLnBrk="1" hangingPunct="1"/>
            <a:endParaRPr lang="en-US" altLang="zh-CN" dirty="0"/>
          </a:p>
          <a:p>
            <a:pPr lvl="1"/>
            <a:r>
              <a:rPr lang="en-US" altLang="zh-CN" dirty="0"/>
              <a:t>P(H)=0.5       </a:t>
            </a:r>
          </a:p>
          <a:p>
            <a:pPr lvl="1"/>
            <a:r>
              <a:rPr lang="en-US" altLang="zh-CN" dirty="0">
                <a:solidFill>
                  <a:schemeClr val="accent5"/>
                </a:solidFill>
              </a:rPr>
              <a:t>P(H </a:t>
            </a:r>
            <a:r>
              <a:rPr lang="en-US" altLang="zh-CN" dirty="0" err="1">
                <a:solidFill>
                  <a:schemeClr val="accent5"/>
                </a:solidFill>
              </a:rPr>
              <a:t>H</a:t>
            </a:r>
            <a:r>
              <a:rPr lang="en-US" altLang="zh-CN" dirty="0">
                <a:solidFill>
                  <a:schemeClr val="accent5"/>
                </a:solidFill>
              </a:rPr>
              <a:t> H) = P(H) P(H) P(H) = 0.5*0.5*0.5 =  0.125</a:t>
            </a:r>
          </a:p>
          <a:p>
            <a:pPr lvl="1" eaLnBrk="1" hangingPunct="1"/>
            <a:endParaRPr lang="en-US" altLang="zh-CN" dirty="0"/>
          </a:p>
        </p:txBody>
      </p:sp>
      <p:sp>
        <p:nvSpPr>
          <p:cNvPr id="8196" name="Rectangle 5"/>
          <p:cNvSpPr>
            <a:spLocks noGrp="1" noChangeArrowheads="1"/>
          </p:cNvSpPr>
          <p:nvPr>
            <p:ph sz="half" idx="2"/>
          </p:nvPr>
        </p:nvSpPr>
        <p:spPr/>
        <p:txBody>
          <a:bodyPr>
            <a:normAutofit/>
          </a:bodyPr>
          <a:lstStyle/>
          <a:p>
            <a:pPr lvl="1"/>
            <a:r>
              <a:rPr lang="en-US" altLang="zh-CN" dirty="0"/>
              <a:t>P(H)=0.5</a:t>
            </a:r>
          </a:p>
          <a:p>
            <a:pPr lvl="1"/>
            <a:r>
              <a:rPr lang="en-US" altLang="zh-CN" dirty="0"/>
              <a:t>Xi</a:t>
            </a:r>
            <a:r>
              <a:rPr lang="zh-CN" altLang="en-US" dirty="0"/>
              <a:t>：</a:t>
            </a:r>
            <a:r>
              <a:rPr lang="en-US" altLang="zh-CN" dirty="0"/>
              <a:t>result of the </a:t>
            </a:r>
            <a:r>
              <a:rPr lang="en-US" altLang="zh-CN" dirty="0" err="1"/>
              <a:t>i-th</a:t>
            </a:r>
            <a:r>
              <a:rPr lang="en-US" altLang="zh-CN" dirty="0"/>
              <a:t> flipping</a:t>
            </a:r>
          </a:p>
          <a:p>
            <a:pPr lvl="1"/>
            <a:r>
              <a:rPr lang="en-US" altLang="zh-CN" dirty="0">
                <a:solidFill>
                  <a:schemeClr val="accent5"/>
                </a:solidFill>
              </a:rPr>
              <a:t>P(X1=X2=X3=X4) = P(H </a:t>
            </a:r>
            <a:r>
              <a:rPr lang="en-US" altLang="zh-CN" dirty="0" err="1">
                <a:solidFill>
                  <a:schemeClr val="accent5"/>
                </a:solidFill>
              </a:rPr>
              <a:t>H</a:t>
            </a:r>
            <a:r>
              <a:rPr lang="en-US" altLang="zh-CN" dirty="0">
                <a:solidFill>
                  <a:schemeClr val="accent5"/>
                </a:solidFill>
              </a:rPr>
              <a:t> </a:t>
            </a:r>
            <a:r>
              <a:rPr lang="en-US" altLang="zh-CN" dirty="0" err="1">
                <a:solidFill>
                  <a:schemeClr val="accent5"/>
                </a:solidFill>
              </a:rPr>
              <a:t>H</a:t>
            </a:r>
            <a:r>
              <a:rPr lang="en-US" altLang="zh-CN" dirty="0">
                <a:solidFill>
                  <a:schemeClr val="accent5"/>
                </a:solidFill>
              </a:rPr>
              <a:t> H) + P(T </a:t>
            </a:r>
            <a:r>
              <a:rPr lang="en-US" altLang="zh-CN" dirty="0" err="1">
                <a:solidFill>
                  <a:schemeClr val="accent5"/>
                </a:solidFill>
              </a:rPr>
              <a:t>T</a:t>
            </a:r>
            <a:r>
              <a:rPr lang="en-US" altLang="zh-CN" dirty="0">
                <a:solidFill>
                  <a:schemeClr val="accent5"/>
                </a:solidFill>
              </a:rPr>
              <a:t> </a:t>
            </a:r>
            <a:r>
              <a:rPr lang="en-US" altLang="zh-CN" dirty="0" err="1">
                <a:solidFill>
                  <a:schemeClr val="accent5"/>
                </a:solidFill>
              </a:rPr>
              <a:t>T</a:t>
            </a:r>
            <a:r>
              <a:rPr lang="en-US" altLang="zh-CN" dirty="0">
                <a:solidFill>
                  <a:schemeClr val="accent5"/>
                </a:solidFill>
              </a:rPr>
              <a:t> T) = 0.5 * 0.5 * 0.5 * 0.5 + 0.5 * 0.5 * 0.5 * 0.5 </a:t>
            </a:r>
          </a:p>
          <a:p>
            <a:pPr lvl="1"/>
            <a:endParaRPr lang="en-US" altLang="zh-CN" dirty="0"/>
          </a:p>
          <a:p>
            <a:pPr lvl="1"/>
            <a:r>
              <a:rPr lang="en-US" altLang="zh-CN" dirty="0">
                <a:solidFill>
                  <a:schemeClr val="accent5"/>
                </a:solidFill>
              </a:rPr>
              <a:t>P({X1 X2 X3 X4}</a:t>
            </a:r>
            <a:r>
              <a:rPr lang="zh-CN" altLang="en-US" dirty="0">
                <a:solidFill>
                  <a:schemeClr val="accent5"/>
                </a:solidFill>
              </a:rPr>
              <a:t> </a:t>
            </a:r>
            <a:r>
              <a:rPr lang="en-US" altLang="zh-CN" dirty="0">
                <a:solidFill>
                  <a:schemeClr val="accent5"/>
                </a:solidFill>
              </a:rPr>
              <a:t>&gt;=3 Heads)= P(H </a:t>
            </a:r>
            <a:r>
              <a:rPr lang="en-US" altLang="zh-CN" dirty="0" err="1">
                <a:solidFill>
                  <a:schemeClr val="accent5"/>
                </a:solidFill>
              </a:rPr>
              <a:t>H</a:t>
            </a:r>
            <a:r>
              <a:rPr lang="en-US" altLang="zh-CN" dirty="0">
                <a:solidFill>
                  <a:schemeClr val="accent5"/>
                </a:solidFill>
              </a:rPr>
              <a:t> </a:t>
            </a:r>
            <a:r>
              <a:rPr lang="en-US" altLang="zh-CN" dirty="0" err="1">
                <a:solidFill>
                  <a:schemeClr val="accent5"/>
                </a:solidFill>
              </a:rPr>
              <a:t>H</a:t>
            </a:r>
            <a:r>
              <a:rPr lang="en-US" altLang="zh-CN" dirty="0">
                <a:solidFill>
                  <a:schemeClr val="accent5"/>
                </a:solidFill>
              </a:rPr>
              <a:t> H) + P(H </a:t>
            </a:r>
            <a:r>
              <a:rPr lang="en-US" altLang="zh-CN" dirty="0" err="1">
                <a:solidFill>
                  <a:schemeClr val="accent5"/>
                </a:solidFill>
              </a:rPr>
              <a:t>H</a:t>
            </a:r>
            <a:r>
              <a:rPr lang="en-US" altLang="zh-CN" dirty="0">
                <a:solidFill>
                  <a:schemeClr val="accent5"/>
                </a:solidFill>
              </a:rPr>
              <a:t> </a:t>
            </a:r>
            <a:r>
              <a:rPr lang="en-US" altLang="zh-CN" dirty="0" err="1">
                <a:solidFill>
                  <a:schemeClr val="accent5"/>
                </a:solidFill>
              </a:rPr>
              <a:t>H</a:t>
            </a:r>
            <a:r>
              <a:rPr lang="en-US" altLang="zh-CN" dirty="0">
                <a:solidFill>
                  <a:schemeClr val="accent5"/>
                </a:solidFill>
              </a:rPr>
              <a:t> T) + P(H </a:t>
            </a:r>
            <a:r>
              <a:rPr lang="en-US" altLang="zh-CN" dirty="0" err="1">
                <a:solidFill>
                  <a:schemeClr val="accent5"/>
                </a:solidFill>
              </a:rPr>
              <a:t>H</a:t>
            </a:r>
            <a:r>
              <a:rPr lang="en-US" altLang="zh-CN" dirty="0">
                <a:solidFill>
                  <a:schemeClr val="accent5"/>
                </a:solidFill>
              </a:rPr>
              <a:t> T H) + P(H T H H) + P(T H </a:t>
            </a:r>
            <a:r>
              <a:rPr lang="en-US" altLang="zh-CN" dirty="0" err="1">
                <a:solidFill>
                  <a:schemeClr val="accent5"/>
                </a:solidFill>
              </a:rPr>
              <a:t>H</a:t>
            </a:r>
            <a:r>
              <a:rPr lang="en-US" altLang="zh-CN" dirty="0">
                <a:solidFill>
                  <a:schemeClr val="accent5"/>
                </a:solidFill>
              </a:rPr>
              <a:t> H) = 5 * 0.5 * 0.5 * 0.5 * 0.5 </a:t>
            </a:r>
            <a:endParaRPr lang="zh-CN" altLang="en-US" dirty="0">
              <a:solidFill>
                <a:schemeClr val="accent5"/>
              </a:solidFill>
            </a:endParaRPr>
          </a:p>
        </p:txBody>
      </p:sp>
    </p:spTree>
    <p:extLst>
      <p:ext uri="{BB962C8B-B14F-4D97-AF65-F5344CB8AC3E}">
        <p14:creationId xmlns:p14="http://schemas.microsoft.com/office/powerpoint/2010/main" val="338863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CN" dirty="0"/>
              <a:t>Dependence</a:t>
            </a:r>
          </a:p>
        </p:txBody>
      </p:sp>
      <p:graphicFrame>
        <p:nvGraphicFramePr>
          <p:cNvPr id="6" name="Content Placeholder 5"/>
          <p:cNvGraphicFramePr>
            <a:graphicFrameLocks noGrp="1" noChangeAspect="1"/>
          </p:cNvGraphicFramePr>
          <p:nvPr>
            <p:ph sz="half" idx="1"/>
            <p:extLst>
              <p:ext uri="{D42A27DB-BD31-4B8C-83A1-F6EECF244321}">
                <p14:modId xmlns:p14="http://schemas.microsoft.com/office/powerpoint/2010/main" val="3026229837"/>
              </p:ext>
            </p:extLst>
          </p:nvPr>
        </p:nvGraphicFramePr>
        <p:xfrm>
          <a:off x="7462838" y="3573463"/>
          <a:ext cx="4038600" cy="712787"/>
        </p:xfrm>
        <a:graphic>
          <a:graphicData uri="http://schemas.openxmlformats.org/presentationml/2006/ole">
            <mc:AlternateContent xmlns:mc="http://schemas.openxmlformats.org/markup-compatibility/2006">
              <mc:Choice xmlns:v="urn:schemas-microsoft-com:vml" Requires="v">
                <p:oleObj name="公式" r:id="rId3" imgW="1943100" imgH="342900" progId="Equation.3">
                  <p:embed/>
                </p:oleObj>
              </mc:Choice>
              <mc:Fallback>
                <p:oleObj name="公式" r:id="rId3" imgW="1943100" imgH="342900" progId="Equation.3">
                  <p:embed/>
                  <p:pic>
                    <p:nvPicPr>
                      <p:cNvPr id="6"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838" y="3573463"/>
                        <a:ext cx="4038600" cy="712787"/>
                      </a:xfrm>
                      <a:prstGeom prst="rect">
                        <a:avLst/>
                      </a:prstGeom>
                      <a:noFill/>
                      <a:ln>
                        <a:noFill/>
                      </a:ln>
                      <a:effectLst/>
                    </p:spPr>
                  </p:pic>
                </p:oleObj>
              </mc:Fallback>
            </mc:AlternateContent>
          </a:graphicData>
        </a:graphic>
      </p:graphicFrame>
      <p:sp>
        <p:nvSpPr>
          <p:cNvPr id="10243" name="Rectangle 3"/>
          <p:cNvSpPr>
            <a:spLocks noGrp="1" noChangeArrowheads="1"/>
          </p:cNvSpPr>
          <p:nvPr>
            <p:ph sz="half" idx="2"/>
          </p:nvPr>
        </p:nvSpPr>
        <p:spPr>
          <a:xfrm>
            <a:off x="1554781" y="1700808"/>
            <a:ext cx="4899671" cy="4968552"/>
          </a:xfrm>
        </p:spPr>
        <p:txBody>
          <a:bodyPr>
            <a:normAutofit lnSpcReduction="10000"/>
          </a:bodyPr>
          <a:lstStyle/>
          <a:p>
            <a:pPr eaLnBrk="1" hangingPunct="1">
              <a:lnSpc>
                <a:spcPct val="90000"/>
              </a:lnSpc>
            </a:pPr>
            <a:r>
              <a:rPr lang="en-US" altLang="zh-CN" dirty="0"/>
              <a:t>First flip a fair coin, </a:t>
            </a:r>
          </a:p>
          <a:p>
            <a:pPr lvl="1" eaLnBrk="1" hangingPunct="1">
              <a:lnSpc>
                <a:spcPct val="90000"/>
              </a:lnSpc>
            </a:pPr>
            <a:r>
              <a:rPr lang="en-US" altLang="zh-CN" dirty="0"/>
              <a:t>P(X1=H)=0.5</a:t>
            </a:r>
          </a:p>
          <a:p>
            <a:pPr lvl="1" eaLnBrk="1" hangingPunct="1">
              <a:lnSpc>
                <a:spcPct val="90000"/>
              </a:lnSpc>
            </a:pPr>
            <a:endParaRPr lang="en-US" altLang="zh-CN" dirty="0"/>
          </a:p>
          <a:p>
            <a:pPr eaLnBrk="1" hangingPunct="1">
              <a:lnSpc>
                <a:spcPct val="90000"/>
              </a:lnSpc>
            </a:pPr>
            <a:r>
              <a:rPr lang="en-US" altLang="zh-CN" dirty="0"/>
              <a:t>If X1=H, then flip a loaded coin</a:t>
            </a:r>
          </a:p>
          <a:p>
            <a:pPr lvl="1" eaLnBrk="1" hangingPunct="1">
              <a:lnSpc>
                <a:spcPct val="90000"/>
              </a:lnSpc>
            </a:pPr>
            <a:r>
              <a:rPr lang="en-US" altLang="zh-CN" dirty="0"/>
              <a:t>P(X2=H|X1=H) = 0.9</a:t>
            </a:r>
          </a:p>
          <a:p>
            <a:pPr lvl="1" eaLnBrk="1" hangingPunct="1">
              <a:lnSpc>
                <a:spcPct val="90000"/>
              </a:lnSpc>
            </a:pPr>
            <a:endParaRPr lang="en-US" altLang="zh-CN" dirty="0"/>
          </a:p>
          <a:p>
            <a:pPr eaLnBrk="1" hangingPunct="1">
              <a:lnSpc>
                <a:spcPct val="90000"/>
              </a:lnSpc>
            </a:pPr>
            <a:r>
              <a:rPr lang="en-US" altLang="zh-CN" dirty="0"/>
              <a:t>If  X1=T, then flip another loaded coin,</a:t>
            </a:r>
          </a:p>
          <a:p>
            <a:pPr lvl="1" eaLnBrk="1" hangingPunct="1">
              <a:lnSpc>
                <a:spcPct val="90000"/>
              </a:lnSpc>
            </a:pPr>
            <a:r>
              <a:rPr lang="en-US" altLang="zh-CN" dirty="0"/>
              <a:t>P(X2=T|X1=T) = 0.8</a:t>
            </a:r>
          </a:p>
          <a:p>
            <a:pPr lvl="1" eaLnBrk="1" hangingPunct="1">
              <a:lnSpc>
                <a:spcPct val="90000"/>
              </a:lnSpc>
              <a:buFontTx/>
              <a:buNone/>
            </a:pPr>
            <a:endParaRPr lang="en-US" altLang="zh-CN" dirty="0"/>
          </a:p>
          <a:p>
            <a:pPr lvl="1" algn="ctr" eaLnBrk="1" hangingPunct="1">
              <a:lnSpc>
                <a:spcPct val="90000"/>
              </a:lnSpc>
              <a:buFontTx/>
              <a:buNone/>
            </a:pPr>
            <a:r>
              <a:rPr lang="en-US" altLang="zh-CN" dirty="0">
                <a:solidFill>
                  <a:srgbClr val="0070C0"/>
                </a:solidFill>
              </a:rPr>
              <a:t>P(X2=H)=?</a:t>
            </a:r>
          </a:p>
          <a:p>
            <a:pPr lvl="1" eaLnBrk="1" hangingPunct="1">
              <a:lnSpc>
                <a:spcPct val="90000"/>
              </a:lnSpc>
            </a:pPr>
            <a:endParaRPr lang="en-US" altLang="zh-CN" dirty="0"/>
          </a:p>
        </p:txBody>
      </p:sp>
      <mc:AlternateContent xmlns:mc="http://schemas.openxmlformats.org/markup-compatibility/2006" xmlns:a14="http://schemas.microsoft.com/office/drawing/2010/main">
        <mc:Choice Requires="a14">
          <p:sp>
            <p:nvSpPr>
              <p:cNvPr id="5" name="Rectangle 7"/>
              <p:cNvSpPr txBox="1">
                <a:spLocks noChangeArrowheads="1"/>
              </p:cNvSpPr>
              <p:nvPr/>
            </p:nvSpPr>
            <p:spPr>
              <a:xfrm>
                <a:off x="7117226" y="2852936"/>
                <a:ext cx="4729824" cy="3024336"/>
              </a:xfrm>
              <a:prstGeom prst="rect">
                <a:avLst/>
              </a:prstGeom>
              <a:ln w="76200">
                <a:solidFill>
                  <a:schemeClr val="accent4"/>
                </a:solidFill>
              </a:ln>
            </p:spPr>
            <p:txBody>
              <a:bodyPr vert="horz" lIns="91440" tIns="45720" rIns="91440" bIns="45720" rtlCol="0">
                <a:normAutofit/>
              </a:bodyPr>
              <a:lstStyle>
                <a:defPPr>
                  <a:defRPr lang="en-US"/>
                </a:defPPr>
                <a:lvl1pPr marL="274320" indent="-274320">
                  <a:lnSpc>
                    <a:spcPct val="90000"/>
                  </a:lnSpc>
                  <a:spcBef>
                    <a:spcPts val="1800"/>
                  </a:spcBef>
                  <a:buSzPct val="80000"/>
                  <a:buFont typeface="Wingdings" pitchFamily="2" charset="2"/>
                  <a:buChar char="§"/>
                  <a:defRPr sz="2400">
                    <a:latin typeface="微软雅黑" panose="020B0503020204020204" pitchFamily="34" charset="-122"/>
                    <a:ea typeface="微软雅黑" panose="020B0503020204020204" pitchFamily="34" charset="-122"/>
                  </a:defRPr>
                </a:lvl1pPr>
                <a:lvl2pPr marL="576072" lvl="1" indent="-274320">
                  <a:lnSpc>
                    <a:spcPct val="90000"/>
                  </a:lnSpc>
                  <a:spcBef>
                    <a:spcPts val="600"/>
                  </a:spcBef>
                  <a:buSzPct val="100000"/>
                  <a:buFont typeface="Consolas" pitchFamily="49" charset="0"/>
                  <a:buChar char="–"/>
                  <a:defRPr sz="2000">
                    <a:latin typeface="微软雅黑" panose="020B0503020204020204" pitchFamily="34" charset="-122"/>
                    <a:ea typeface="微软雅黑" panose="020B0503020204020204" pitchFamily="34" charset="-122"/>
                  </a:defRPr>
                </a:lvl2pPr>
                <a:lvl3pPr marL="804672" indent="-228600">
                  <a:lnSpc>
                    <a:spcPct val="90000"/>
                  </a:lnSpc>
                  <a:spcBef>
                    <a:spcPts val="600"/>
                  </a:spcBef>
                  <a:buSzPct val="80000"/>
                  <a:buFont typeface="Wingdings" pitchFamily="2" charset="2"/>
                  <a:buChar char="§"/>
                  <a:defRPr>
                    <a:latin typeface="微软雅黑" panose="020B0503020204020204" pitchFamily="34" charset="-122"/>
                    <a:ea typeface="微软雅黑" panose="020B0503020204020204" pitchFamily="34" charset="-122"/>
                  </a:defRPr>
                </a:lvl3pPr>
                <a:lvl4pPr marL="1033272" indent="-228600">
                  <a:lnSpc>
                    <a:spcPct val="90000"/>
                  </a:lnSpc>
                  <a:spcBef>
                    <a:spcPts val="600"/>
                  </a:spcBef>
                  <a:buSzPct val="100000"/>
                  <a:buFont typeface="Consolas" pitchFamily="49" charset="0"/>
                  <a:buChar char="–"/>
                  <a:defRPr sz="1600">
                    <a:latin typeface="微软雅黑" panose="020B0503020204020204" pitchFamily="34" charset="-122"/>
                    <a:ea typeface="微软雅黑" panose="020B0503020204020204" pitchFamily="34" charset="-122"/>
                  </a:defRPr>
                </a:lvl4pPr>
                <a:lvl5pPr marL="1261872" indent="-228600">
                  <a:lnSpc>
                    <a:spcPct val="90000"/>
                  </a:lnSpc>
                  <a:spcBef>
                    <a:spcPts val="600"/>
                  </a:spcBef>
                  <a:buSzPct val="80000"/>
                  <a:buFont typeface="Wingdings" pitchFamily="2" charset="2"/>
                  <a:buChar char="§"/>
                  <a:defRPr sz="1600">
                    <a:latin typeface="微软雅黑" panose="020B0503020204020204" pitchFamily="34" charset="-122"/>
                    <a:ea typeface="微软雅黑" panose="020B0503020204020204" pitchFamily="34" charset="-122"/>
                  </a:defRPr>
                </a:lvl5pPr>
                <a:lvl6pPr marL="1956816" indent="-228600">
                  <a:lnSpc>
                    <a:spcPct val="90000"/>
                  </a:lnSpc>
                  <a:spcBef>
                    <a:spcPts val="600"/>
                  </a:spcBef>
                  <a:buSzPct val="100000"/>
                  <a:buFont typeface="Consolas" pitchFamily="49" charset="0"/>
                  <a:buChar char="–"/>
                  <a:defRPr sz="1600"/>
                </a:lvl6pPr>
                <a:lvl7pPr marL="1956816" indent="-228600">
                  <a:lnSpc>
                    <a:spcPct val="90000"/>
                  </a:lnSpc>
                  <a:spcBef>
                    <a:spcPts val="600"/>
                  </a:spcBef>
                  <a:buSzPct val="80000"/>
                  <a:buFont typeface="Wingdings" pitchFamily="2" charset="2"/>
                  <a:buChar char="§"/>
                  <a:defRPr sz="1600" baseline="0"/>
                </a:lvl7pPr>
                <a:lvl8pPr marL="1956816" indent="-228600">
                  <a:lnSpc>
                    <a:spcPct val="90000"/>
                  </a:lnSpc>
                  <a:spcBef>
                    <a:spcPts val="600"/>
                  </a:spcBef>
                  <a:buSzPct val="100000"/>
                  <a:buFont typeface="Consolas" pitchFamily="49" charset="0"/>
                  <a:buChar char="–"/>
                  <a:defRPr sz="1600" baseline="0"/>
                </a:lvl8pPr>
                <a:lvl9pPr marL="1956816" indent="-228600">
                  <a:lnSpc>
                    <a:spcPct val="90000"/>
                  </a:lnSpc>
                  <a:spcBef>
                    <a:spcPts val="600"/>
                  </a:spcBef>
                  <a:buSzPct val="80000"/>
                  <a:buFont typeface="Wingdings" pitchFamily="2" charset="2"/>
                  <a:buChar char="§"/>
                  <a:defRPr sz="1600" baseline="0"/>
                </a:lvl9pPr>
              </a:lstStyle>
              <a:p>
                <a:r>
                  <a:rPr lang="en-US" altLang="zh-CN" dirty="0"/>
                  <a:t>Total probability</a:t>
                </a:r>
                <a:endParaRPr lang="en-US" altLang="en-US" dirty="0"/>
              </a:p>
              <a:p>
                <a:endParaRPr lang="en-US" altLang="en-US" dirty="0"/>
              </a:p>
              <a:p>
                <a:endParaRPr lang="en-US" altLang="zh-CN" dirty="0"/>
              </a:p>
              <a:p>
                <a:r>
                  <a:rPr lang="en-US" altLang="zh-CN" dirty="0"/>
                  <a:t>P(~X|Y)=1-P(X|Y)</a:t>
                </a:r>
              </a:p>
              <a:p>
                <a:r>
                  <a:rPr lang="en-US" altLang="zh-CN" dirty="0"/>
                  <a:t>P(X|~Y) ?= 1-P(X|Y)  </a:t>
                </a:r>
                <a14:m>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a14:m>
                <a:r>
                  <a:rPr lang="en-US" altLang="zh-CN" dirty="0"/>
                  <a:t> </a:t>
                </a:r>
              </a:p>
            </p:txBody>
          </p:sp>
        </mc:Choice>
        <mc:Fallback xmlns="">
          <p:sp>
            <p:nvSpPr>
              <p:cNvPr id="5" name="Rectangle 7"/>
              <p:cNvSpPr txBox="1">
                <a:spLocks noRot="1" noChangeAspect="1" noMove="1" noResize="1" noEditPoints="1" noAdjustHandles="1" noChangeArrowheads="1" noChangeShapeType="1" noTextEdit="1"/>
              </p:cNvSpPr>
              <p:nvPr/>
            </p:nvSpPr>
            <p:spPr>
              <a:xfrm>
                <a:off x="7117226" y="2852936"/>
                <a:ext cx="4729824" cy="3024336"/>
              </a:xfrm>
              <a:prstGeom prst="rect">
                <a:avLst/>
              </a:prstGeom>
              <a:blipFill rotWithShape="0">
                <a:blip r:embed="rId6"/>
                <a:stretch>
                  <a:fillRect l="-254" t="-1572"/>
                </a:stretch>
              </a:blipFill>
              <a:ln w="76200">
                <a:solidFill>
                  <a:schemeClr val="accent4"/>
                </a:solidFill>
              </a:ln>
            </p:spPr>
            <p:txBody>
              <a:bodyPr/>
              <a:lstStyle/>
              <a:p>
                <a:r>
                  <a:rPr lang="en-US">
                    <a:noFill/>
                  </a:rPr>
                  <a:t> </a:t>
                </a:r>
              </a:p>
            </p:txBody>
          </p:sp>
        </mc:Fallback>
      </mc:AlternateContent>
    </p:spTree>
    <p:extLst>
      <p:ext uri="{BB962C8B-B14F-4D97-AF65-F5344CB8AC3E}">
        <p14:creationId xmlns:p14="http://schemas.microsoft.com/office/powerpoint/2010/main" val="7529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CN" dirty="0"/>
              <a:t>Dependence</a:t>
            </a:r>
          </a:p>
        </p:txBody>
      </p:sp>
      <p:sp>
        <p:nvSpPr>
          <p:cNvPr id="10243" name="Rectangle 3"/>
          <p:cNvSpPr>
            <a:spLocks noGrp="1" noChangeArrowheads="1"/>
          </p:cNvSpPr>
          <p:nvPr>
            <p:ph sz="half" idx="2"/>
          </p:nvPr>
        </p:nvSpPr>
        <p:spPr>
          <a:xfrm>
            <a:off x="1194742" y="1689212"/>
            <a:ext cx="6123806" cy="4464496"/>
          </a:xfrm>
        </p:spPr>
        <p:txBody>
          <a:bodyPr>
            <a:normAutofit fontScale="92500" lnSpcReduction="10000"/>
          </a:bodyPr>
          <a:lstStyle/>
          <a:p>
            <a:pPr eaLnBrk="1" hangingPunct="1">
              <a:lnSpc>
                <a:spcPct val="90000"/>
              </a:lnSpc>
            </a:pPr>
            <a:r>
              <a:rPr lang="en-US" altLang="zh-CN" dirty="0"/>
              <a:t>Three coins, a fair coin and two different loaded coins</a:t>
            </a:r>
          </a:p>
          <a:p>
            <a:pPr eaLnBrk="1" hangingPunct="1">
              <a:lnSpc>
                <a:spcPct val="90000"/>
              </a:lnSpc>
            </a:pPr>
            <a:endParaRPr lang="en-US" altLang="zh-CN" dirty="0"/>
          </a:p>
          <a:p>
            <a:pPr eaLnBrk="1" hangingPunct="1">
              <a:lnSpc>
                <a:spcPct val="90000"/>
              </a:lnSpc>
            </a:pPr>
            <a:r>
              <a:rPr lang="en-US" altLang="zh-CN" dirty="0"/>
              <a:t>First flip a fair coin, </a:t>
            </a:r>
          </a:p>
          <a:p>
            <a:pPr lvl="1" eaLnBrk="1" hangingPunct="1">
              <a:lnSpc>
                <a:spcPct val="90000"/>
              </a:lnSpc>
            </a:pPr>
            <a:r>
              <a:rPr lang="en-US" altLang="zh-CN" dirty="0"/>
              <a:t>P(X1=H)=0.5</a:t>
            </a:r>
          </a:p>
          <a:p>
            <a:pPr lvl="1" eaLnBrk="1" hangingPunct="1">
              <a:lnSpc>
                <a:spcPct val="90000"/>
              </a:lnSpc>
            </a:pPr>
            <a:endParaRPr lang="en-US" altLang="zh-CN" dirty="0"/>
          </a:p>
          <a:p>
            <a:pPr eaLnBrk="1" hangingPunct="1">
              <a:lnSpc>
                <a:spcPct val="90000"/>
              </a:lnSpc>
            </a:pPr>
            <a:r>
              <a:rPr lang="en-US" altLang="zh-CN" dirty="0"/>
              <a:t>If X1=H, then flip a loaded coin</a:t>
            </a:r>
          </a:p>
          <a:p>
            <a:pPr lvl="1" eaLnBrk="1" hangingPunct="1">
              <a:lnSpc>
                <a:spcPct val="90000"/>
              </a:lnSpc>
            </a:pPr>
            <a:r>
              <a:rPr lang="en-US" altLang="zh-CN" dirty="0"/>
              <a:t>P(X2=H|X1=H) = 0.9</a:t>
            </a:r>
          </a:p>
          <a:p>
            <a:pPr lvl="1" eaLnBrk="1" hangingPunct="1">
              <a:lnSpc>
                <a:spcPct val="90000"/>
              </a:lnSpc>
            </a:pPr>
            <a:endParaRPr lang="en-US" altLang="zh-CN" dirty="0"/>
          </a:p>
          <a:p>
            <a:pPr eaLnBrk="1" hangingPunct="1">
              <a:lnSpc>
                <a:spcPct val="90000"/>
              </a:lnSpc>
            </a:pPr>
            <a:r>
              <a:rPr lang="en-US" altLang="zh-CN" dirty="0"/>
              <a:t>If  X1=T, then flip another loaded coin,</a:t>
            </a:r>
          </a:p>
          <a:p>
            <a:pPr lvl="1" eaLnBrk="1" hangingPunct="1">
              <a:lnSpc>
                <a:spcPct val="90000"/>
              </a:lnSpc>
            </a:pPr>
            <a:r>
              <a:rPr lang="en-US" altLang="zh-CN" dirty="0"/>
              <a:t>P(X2=T|X1=T) = 0.8</a:t>
            </a:r>
          </a:p>
        </p:txBody>
      </p:sp>
      <p:sp>
        <p:nvSpPr>
          <p:cNvPr id="3" name="Rectangle 2"/>
          <p:cNvSpPr/>
          <p:nvPr/>
        </p:nvSpPr>
        <p:spPr>
          <a:xfrm>
            <a:off x="7102524" y="1916832"/>
            <a:ext cx="3754554" cy="1754326"/>
          </a:xfrm>
          <a:prstGeom prst="rect">
            <a:avLst/>
          </a:prstGeom>
        </p:spPr>
        <p:txBody>
          <a:bodyPr wrap="none">
            <a:spAutoFit/>
          </a:bodyPr>
          <a:lstStyle/>
          <a:p>
            <a:pPr lvl="1">
              <a:lnSpc>
                <a:spcPct val="90000"/>
              </a:lnSpc>
            </a:pPr>
            <a:r>
              <a:rPr lang="en-US" altLang="zh-CN" sz="2400" dirty="0">
                <a:solidFill>
                  <a:srgbClr val="0070C0"/>
                </a:solidFill>
              </a:rPr>
              <a:t>P(X2=H) = </a:t>
            </a:r>
          </a:p>
          <a:p>
            <a:pPr lvl="1">
              <a:lnSpc>
                <a:spcPct val="90000"/>
              </a:lnSpc>
            </a:pPr>
            <a:r>
              <a:rPr lang="en-US" altLang="zh-CN" sz="2400" dirty="0">
                <a:solidFill>
                  <a:srgbClr val="0070C0"/>
                </a:solidFill>
              </a:rPr>
              <a:t>P(X2=H|X1=H)P(X1=H) + </a:t>
            </a:r>
          </a:p>
          <a:p>
            <a:pPr lvl="1">
              <a:lnSpc>
                <a:spcPct val="90000"/>
              </a:lnSpc>
            </a:pPr>
            <a:r>
              <a:rPr lang="en-US" altLang="zh-CN" sz="2400" dirty="0">
                <a:solidFill>
                  <a:srgbClr val="0070C0"/>
                </a:solidFill>
              </a:rPr>
              <a:t>P(X2=H|X1=T)P(X1=T) = </a:t>
            </a:r>
          </a:p>
          <a:p>
            <a:pPr lvl="1">
              <a:lnSpc>
                <a:spcPct val="90000"/>
              </a:lnSpc>
            </a:pPr>
            <a:endParaRPr lang="en-US" altLang="zh-CN" sz="2400" dirty="0">
              <a:solidFill>
                <a:srgbClr val="0070C0"/>
              </a:solidFill>
            </a:endParaRPr>
          </a:p>
          <a:p>
            <a:pPr lvl="1">
              <a:lnSpc>
                <a:spcPct val="90000"/>
              </a:lnSpc>
            </a:pPr>
            <a:r>
              <a:rPr lang="en-US" altLang="zh-CN" sz="2400" dirty="0">
                <a:solidFill>
                  <a:srgbClr val="0070C0"/>
                </a:solidFill>
              </a:rPr>
              <a:t>0.9 * 0.5 + 0.2 * 0.5</a:t>
            </a:r>
          </a:p>
        </p:txBody>
      </p:sp>
    </p:spTree>
    <p:extLst>
      <p:ext uri="{BB962C8B-B14F-4D97-AF65-F5344CB8AC3E}">
        <p14:creationId xmlns:p14="http://schemas.microsoft.com/office/powerpoint/2010/main" val="1327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22204" y="332656"/>
            <a:ext cx="4290782" cy="1143000"/>
          </a:xfrm>
        </p:spPr>
        <p:txBody>
          <a:bodyPr>
            <a:normAutofit/>
          </a:bodyPr>
          <a:lstStyle/>
          <a:p>
            <a:r>
              <a:rPr lang="en-US" altLang="zh-CN" dirty="0"/>
              <a:t>Cancer Test</a:t>
            </a:r>
            <a:endParaRPr lang="zh-CN" altLang="en-US" dirty="0"/>
          </a:p>
        </p:txBody>
      </p:sp>
      <p:sp>
        <p:nvSpPr>
          <p:cNvPr id="13315" name="Rectangle 3"/>
          <p:cNvSpPr>
            <a:spLocks noGrp="1" noChangeArrowheads="1"/>
          </p:cNvSpPr>
          <p:nvPr>
            <p:ph type="body" sz="half" idx="2"/>
          </p:nvPr>
        </p:nvSpPr>
        <p:spPr>
          <a:xfrm>
            <a:off x="2493962" y="1600201"/>
            <a:ext cx="3240088" cy="4525963"/>
          </a:xfrm>
        </p:spPr>
        <p:txBody>
          <a:bodyPr>
            <a:normAutofit/>
          </a:bodyPr>
          <a:lstStyle/>
          <a:p>
            <a:pPr eaLnBrk="1" hangingPunct="1"/>
            <a:r>
              <a:rPr lang="en-US" altLang="zh-CN" sz="2800" dirty="0"/>
              <a:t>P(C)=0.01</a:t>
            </a:r>
          </a:p>
          <a:p>
            <a:pPr eaLnBrk="1" hangingPunct="1"/>
            <a:r>
              <a:rPr lang="en-US" altLang="zh-CN" sz="2800" dirty="0"/>
              <a:t>P(~C)=</a:t>
            </a:r>
            <a:r>
              <a:rPr lang="zh-CN" altLang="en-US" sz="2800" dirty="0"/>
              <a:t>？</a:t>
            </a:r>
          </a:p>
          <a:p>
            <a:pPr eaLnBrk="1" hangingPunct="1"/>
            <a:endParaRPr lang="zh-CN" altLang="en-US" sz="2800" dirty="0"/>
          </a:p>
          <a:p>
            <a:pPr eaLnBrk="1" hangingPunct="1"/>
            <a:r>
              <a:rPr lang="en-US" altLang="zh-CN" sz="2800" dirty="0"/>
              <a:t>P(+|C)=0.9</a:t>
            </a:r>
          </a:p>
          <a:p>
            <a:pPr eaLnBrk="1" hangingPunct="1"/>
            <a:r>
              <a:rPr lang="en-US" altLang="zh-CN" sz="2800" dirty="0"/>
              <a:t>P(-|C)=?</a:t>
            </a:r>
          </a:p>
          <a:p>
            <a:pPr eaLnBrk="1" hangingPunct="1"/>
            <a:endParaRPr lang="en-US" altLang="zh-CN" sz="2800" dirty="0"/>
          </a:p>
          <a:p>
            <a:pPr eaLnBrk="1" hangingPunct="1"/>
            <a:r>
              <a:rPr lang="en-US" altLang="zh-CN" sz="2800" dirty="0"/>
              <a:t>P(+|~C)=0.2</a:t>
            </a:r>
          </a:p>
          <a:p>
            <a:pPr eaLnBrk="1" hangingPunct="1"/>
            <a:r>
              <a:rPr lang="en-US" altLang="zh-CN" sz="2800" dirty="0"/>
              <a:t>P(-|~C)=0.8</a:t>
            </a:r>
          </a:p>
        </p:txBody>
      </p:sp>
      <p:sp>
        <p:nvSpPr>
          <p:cNvPr id="13317" name="Rectangle 5"/>
          <p:cNvSpPr>
            <a:spLocks noChangeArrowheads="1"/>
          </p:cNvSpPr>
          <p:nvPr/>
        </p:nvSpPr>
        <p:spPr bwMode="auto">
          <a:xfrm>
            <a:off x="6310312" y="1674814"/>
            <a:ext cx="3240088"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2800" dirty="0"/>
              <a:t>P(+,C)=?</a:t>
            </a:r>
          </a:p>
          <a:p>
            <a:pPr eaLnBrk="1" hangingPunct="1">
              <a:spcBef>
                <a:spcPct val="20000"/>
              </a:spcBef>
              <a:buFontTx/>
              <a:buChar char="•"/>
            </a:pPr>
            <a:r>
              <a:rPr lang="en-US" altLang="zh-CN" sz="2800" dirty="0"/>
              <a:t>P(-,C)=?</a:t>
            </a:r>
          </a:p>
          <a:p>
            <a:pPr eaLnBrk="1" hangingPunct="1">
              <a:spcBef>
                <a:spcPct val="20000"/>
              </a:spcBef>
              <a:buFontTx/>
              <a:buChar char="•"/>
            </a:pPr>
            <a:endParaRPr lang="en-US" altLang="zh-CN" sz="2800" dirty="0"/>
          </a:p>
          <a:p>
            <a:pPr eaLnBrk="1" hangingPunct="1">
              <a:spcBef>
                <a:spcPct val="20000"/>
              </a:spcBef>
              <a:buFontTx/>
              <a:buChar char="•"/>
            </a:pPr>
            <a:r>
              <a:rPr lang="en-US" altLang="zh-CN" sz="2800" dirty="0"/>
              <a:t>P(+,~C)=?</a:t>
            </a:r>
          </a:p>
          <a:p>
            <a:pPr eaLnBrk="1" hangingPunct="1">
              <a:spcBef>
                <a:spcPct val="20000"/>
              </a:spcBef>
              <a:buFontTx/>
              <a:buChar char="•"/>
            </a:pPr>
            <a:r>
              <a:rPr lang="en-US" altLang="zh-CN" sz="2800" dirty="0"/>
              <a:t>P(-,~C)=?</a:t>
            </a:r>
          </a:p>
          <a:p>
            <a:pPr eaLnBrk="1" hangingPunct="1">
              <a:spcBef>
                <a:spcPct val="20000"/>
              </a:spcBef>
              <a:buFontTx/>
              <a:buChar char="•"/>
            </a:pPr>
            <a:endParaRPr lang="en-US" altLang="zh-CN" sz="2800" dirty="0"/>
          </a:p>
          <a:p>
            <a:pPr eaLnBrk="1" hangingPunct="1">
              <a:spcBef>
                <a:spcPct val="20000"/>
              </a:spcBef>
              <a:buFontTx/>
              <a:buChar char="•"/>
            </a:pPr>
            <a:r>
              <a:rPr lang="en-US" altLang="zh-CN" sz="2800" dirty="0"/>
              <a:t>P(C|+)=?</a:t>
            </a:r>
          </a:p>
        </p:txBody>
      </p:sp>
    </p:spTree>
    <p:extLst>
      <p:ext uri="{BB962C8B-B14F-4D97-AF65-F5344CB8AC3E}">
        <p14:creationId xmlns:p14="http://schemas.microsoft.com/office/powerpoint/2010/main" val="27037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22204" y="332656"/>
            <a:ext cx="4290782" cy="1143000"/>
          </a:xfrm>
        </p:spPr>
        <p:txBody>
          <a:bodyPr>
            <a:normAutofit/>
          </a:bodyPr>
          <a:lstStyle/>
          <a:p>
            <a:r>
              <a:rPr lang="en-US" altLang="zh-CN" dirty="0"/>
              <a:t>Cancer Test</a:t>
            </a:r>
            <a:endParaRPr lang="zh-CN" altLang="en-US" dirty="0"/>
          </a:p>
        </p:txBody>
      </p:sp>
      <p:sp>
        <p:nvSpPr>
          <p:cNvPr id="13315" name="Rectangle 3"/>
          <p:cNvSpPr>
            <a:spLocks noGrp="1" noChangeArrowheads="1"/>
          </p:cNvSpPr>
          <p:nvPr>
            <p:ph type="body" sz="half" idx="2"/>
          </p:nvPr>
        </p:nvSpPr>
        <p:spPr>
          <a:xfrm>
            <a:off x="1413892" y="1556792"/>
            <a:ext cx="3240088" cy="4525963"/>
          </a:xfrm>
        </p:spPr>
        <p:txBody>
          <a:bodyPr>
            <a:normAutofit lnSpcReduction="10000"/>
          </a:bodyPr>
          <a:lstStyle/>
          <a:p>
            <a:pPr eaLnBrk="1" hangingPunct="1"/>
            <a:r>
              <a:rPr lang="en-US" altLang="zh-CN" sz="2800" dirty="0"/>
              <a:t>P(C)=0.01</a:t>
            </a:r>
          </a:p>
          <a:p>
            <a:pPr eaLnBrk="1" hangingPunct="1"/>
            <a:r>
              <a:rPr lang="en-US" altLang="zh-CN" sz="2800" dirty="0">
                <a:solidFill>
                  <a:schemeClr val="accent5"/>
                </a:solidFill>
              </a:rPr>
              <a:t>P(~C)=1-0.01=0.99</a:t>
            </a:r>
            <a:endParaRPr lang="zh-CN" altLang="en-US" sz="2800" dirty="0">
              <a:solidFill>
                <a:schemeClr val="accent5"/>
              </a:solidFill>
            </a:endParaRPr>
          </a:p>
          <a:p>
            <a:pPr eaLnBrk="1" hangingPunct="1"/>
            <a:endParaRPr lang="zh-CN" altLang="en-US" sz="2800" dirty="0"/>
          </a:p>
          <a:p>
            <a:pPr eaLnBrk="1" hangingPunct="1"/>
            <a:r>
              <a:rPr lang="en-US" altLang="zh-CN" sz="2800" dirty="0"/>
              <a:t>P(+|C)=0.9</a:t>
            </a:r>
          </a:p>
          <a:p>
            <a:pPr eaLnBrk="1" hangingPunct="1"/>
            <a:r>
              <a:rPr lang="en-US" altLang="zh-CN" sz="2800" dirty="0">
                <a:solidFill>
                  <a:schemeClr val="accent5"/>
                </a:solidFill>
              </a:rPr>
              <a:t>P(-|C)=1-0.9=0.1</a:t>
            </a:r>
          </a:p>
          <a:p>
            <a:pPr eaLnBrk="1" hangingPunct="1"/>
            <a:endParaRPr lang="en-US" altLang="zh-CN" sz="2800" dirty="0"/>
          </a:p>
          <a:p>
            <a:pPr eaLnBrk="1" hangingPunct="1"/>
            <a:r>
              <a:rPr lang="en-US" altLang="zh-CN" sz="2800" dirty="0"/>
              <a:t>P(+|~C)=0.2</a:t>
            </a:r>
          </a:p>
          <a:p>
            <a:pPr eaLnBrk="1" hangingPunct="1"/>
            <a:r>
              <a:rPr lang="en-US" altLang="zh-CN" sz="2800" dirty="0">
                <a:solidFill>
                  <a:schemeClr val="accent5"/>
                </a:solidFill>
              </a:rPr>
              <a:t>P(-|~C)=1-0.2=0.8</a:t>
            </a:r>
          </a:p>
        </p:txBody>
      </p:sp>
      <p:sp>
        <p:nvSpPr>
          <p:cNvPr id="13317" name="Rectangle 5"/>
          <p:cNvSpPr>
            <a:spLocks noChangeArrowheads="1"/>
          </p:cNvSpPr>
          <p:nvPr/>
        </p:nvSpPr>
        <p:spPr bwMode="auto">
          <a:xfrm>
            <a:off x="5128610" y="1556792"/>
            <a:ext cx="6768752"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2800" dirty="0">
                <a:solidFill>
                  <a:schemeClr val="accent5"/>
                </a:solidFill>
              </a:rPr>
              <a:t>P(+,C)=P(+|C)P(C)=0.9*0.01</a:t>
            </a:r>
          </a:p>
          <a:p>
            <a:pPr eaLnBrk="1" hangingPunct="1">
              <a:spcBef>
                <a:spcPct val="20000"/>
              </a:spcBef>
              <a:buFontTx/>
              <a:buChar char="•"/>
            </a:pPr>
            <a:r>
              <a:rPr lang="en-US" altLang="zh-CN" sz="2800" dirty="0">
                <a:solidFill>
                  <a:schemeClr val="accent5"/>
                </a:solidFill>
              </a:rPr>
              <a:t>P(-,C)= P(-|C)P(C)=0.1*0.01</a:t>
            </a:r>
          </a:p>
          <a:p>
            <a:pPr eaLnBrk="1" hangingPunct="1">
              <a:spcBef>
                <a:spcPct val="20000"/>
              </a:spcBef>
              <a:buFontTx/>
              <a:buChar char="•"/>
            </a:pPr>
            <a:endParaRPr lang="en-US" altLang="zh-CN" sz="2800" dirty="0">
              <a:solidFill>
                <a:schemeClr val="accent5"/>
              </a:solidFill>
            </a:endParaRPr>
          </a:p>
          <a:p>
            <a:pPr eaLnBrk="1" hangingPunct="1">
              <a:spcBef>
                <a:spcPct val="20000"/>
              </a:spcBef>
              <a:buFontTx/>
              <a:buChar char="•"/>
            </a:pPr>
            <a:r>
              <a:rPr lang="en-US" altLang="zh-CN" sz="2800" dirty="0">
                <a:solidFill>
                  <a:schemeClr val="accent5"/>
                </a:solidFill>
              </a:rPr>
              <a:t>P(+,~C)=P(+|~C)P(~C)=0.2*0.99</a:t>
            </a:r>
          </a:p>
          <a:p>
            <a:pPr eaLnBrk="1" hangingPunct="1">
              <a:spcBef>
                <a:spcPct val="20000"/>
              </a:spcBef>
              <a:buFontTx/>
              <a:buChar char="•"/>
            </a:pPr>
            <a:r>
              <a:rPr lang="en-US" altLang="zh-CN" sz="2800" dirty="0">
                <a:solidFill>
                  <a:schemeClr val="accent5"/>
                </a:solidFill>
              </a:rPr>
              <a:t>P(-,~C)=P(-|~C)P(~C)=0.8*0.99</a:t>
            </a:r>
          </a:p>
          <a:p>
            <a:pPr eaLnBrk="1" hangingPunct="1">
              <a:spcBef>
                <a:spcPct val="20000"/>
              </a:spcBef>
              <a:buFontTx/>
              <a:buChar char="•"/>
            </a:pPr>
            <a:endParaRPr lang="en-US" altLang="zh-CN" sz="2800" dirty="0">
              <a:solidFill>
                <a:schemeClr val="accent5"/>
              </a:solidFill>
            </a:endParaRPr>
          </a:p>
          <a:p>
            <a:pPr eaLnBrk="1" hangingPunct="1">
              <a:spcBef>
                <a:spcPct val="20000"/>
              </a:spcBef>
              <a:buFontTx/>
              <a:buChar char="•"/>
            </a:pPr>
            <a:r>
              <a:rPr lang="en-US" altLang="zh-CN" sz="2800" dirty="0">
                <a:solidFill>
                  <a:schemeClr val="accent5"/>
                </a:solidFill>
              </a:rPr>
              <a:t>P(C|+)=?</a:t>
            </a:r>
          </a:p>
        </p:txBody>
      </p:sp>
    </p:spTree>
    <p:extLst>
      <p:ext uri="{BB962C8B-B14F-4D97-AF65-F5344CB8AC3E}">
        <p14:creationId xmlns:p14="http://schemas.microsoft.com/office/powerpoint/2010/main" val="923235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0984D-921D-405A-8626-907E881874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1835</Words>
  <Application>Microsoft Office PowerPoint</Application>
  <PresentationFormat>Custom</PresentationFormat>
  <Paragraphs>399</Paragraphs>
  <Slides>35</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等线</vt:lpstr>
      <vt:lpstr>等线 Light</vt:lpstr>
      <vt:lpstr>微软雅黑</vt:lpstr>
      <vt:lpstr>Arial</vt:lpstr>
      <vt:lpstr>Arial</vt:lpstr>
      <vt:lpstr>Cambria Math</vt:lpstr>
      <vt:lpstr>Consolas</vt:lpstr>
      <vt:lpstr>Corbel</vt:lpstr>
      <vt:lpstr>Times</vt:lpstr>
      <vt:lpstr>Wingdings</vt:lpstr>
      <vt:lpstr>Office 主题​​</vt:lpstr>
      <vt:lpstr>公式</vt:lpstr>
      <vt:lpstr>PowerPoint Presentation</vt:lpstr>
      <vt:lpstr>Outline</vt:lpstr>
      <vt:lpstr>Probability - Refresh</vt:lpstr>
      <vt:lpstr>Independent Event</vt:lpstr>
      <vt:lpstr>Independent Event</vt:lpstr>
      <vt:lpstr>Dependence</vt:lpstr>
      <vt:lpstr>Dependence</vt:lpstr>
      <vt:lpstr>Cancer Test</vt:lpstr>
      <vt:lpstr>Cancer Test</vt:lpstr>
      <vt:lpstr>Bayes Rule</vt:lpstr>
      <vt:lpstr>Likelihood vs Probability</vt:lpstr>
      <vt:lpstr>Naïve Bayes' Classifier</vt:lpstr>
      <vt:lpstr>Naïve Bayes' Classifier cont...</vt:lpstr>
      <vt:lpstr>Naïve Bayes' Classifier cont...</vt:lpstr>
      <vt:lpstr>Naïve Bayes' Classifier cont...</vt:lpstr>
      <vt:lpstr>Spam Detection</vt:lpstr>
      <vt:lpstr>Bag of Words</vt:lpstr>
      <vt:lpstr>Spam Detection – Bayes Rule</vt:lpstr>
      <vt:lpstr>Spam Detection – Training Data</vt:lpstr>
      <vt:lpstr>Maximum Likelihood Estimate (1)</vt:lpstr>
      <vt:lpstr>Maximum Likelihood Estimate (2)</vt:lpstr>
      <vt:lpstr>Maximum Likelihood Estimate</vt:lpstr>
      <vt:lpstr>Likelihood</vt:lpstr>
      <vt:lpstr>MLE Solutions for conditional probability</vt:lpstr>
      <vt:lpstr>Why naïve?</vt:lpstr>
      <vt:lpstr>Spam Detection – Naïve Bayes</vt:lpstr>
      <vt:lpstr>MLE Solutions for conditional probability</vt:lpstr>
      <vt:lpstr>PowerPoint Presentation</vt:lpstr>
      <vt:lpstr>MLE Solutions for detection</vt:lpstr>
      <vt:lpstr>MLE Solutions for detection</vt:lpstr>
      <vt:lpstr>MLE Solutions for detection</vt:lpstr>
      <vt:lpstr>Multiple classes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 </dc:title>
  <dc:creator/>
  <cp:keywords/>
  <cp:lastModifiedBy/>
  <cp:revision>164</cp:revision>
  <dcterms:created xsi:type="dcterms:W3CDTF">2015-11-07T03:01:09Z</dcterms:created>
  <dcterms:modified xsi:type="dcterms:W3CDTF">2021-02-14T02:46:27Z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