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handoutMasterIdLst>
    <p:handoutMasterId r:id="rId76"/>
  </p:handoutMasterIdLst>
  <p:sldIdLst>
    <p:sldId id="256" r:id="rId3"/>
    <p:sldId id="574" r:id="rId4"/>
    <p:sldId id="501" r:id="rId5"/>
    <p:sldId id="500" r:id="rId6"/>
    <p:sldId id="502" r:id="rId7"/>
    <p:sldId id="503" r:id="rId8"/>
    <p:sldId id="504" r:id="rId9"/>
    <p:sldId id="505" r:id="rId10"/>
    <p:sldId id="506" r:id="rId11"/>
    <p:sldId id="516" r:id="rId12"/>
    <p:sldId id="511" r:id="rId13"/>
    <p:sldId id="507" r:id="rId14"/>
    <p:sldId id="508" r:id="rId15"/>
    <p:sldId id="509" r:id="rId16"/>
    <p:sldId id="546" r:id="rId17"/>
    <p:sldId id="548" r:id="rId18"/>
    <p:sldId id="550" r:id="rId19"/>
    <p:sldId id="551" r:id="rId20"/>
    <p:sldId id="552" r:id="rId21"/>
    <p:sldId id="553" r:id="rId22"/>
    <p:sldId id="510" r:id="rId23"/>
    <p:sldId id="513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36" r:id="rId34"/>
    <p:sldId id="537" r:id="rId35"/>
    <p:sldId id="538" r:id="rId36"/>
    <p:sldId id="539" r:id="rId37"/>
    <p:sldId id="540" r:id="rId38"/>
    <p:sldId id="542" r:id="rId39"/>
    <p:sldId id="555" r:id="rId40"/>
    <p:sldId id="567" r:id="rId41"/>
    <p:sldId id="568" r:id="rId42"/>
    <p:sldId id="541" r:id="rId43"/>
    <p:sldId id="549" r:id="rId44"/>
    <p:sldId id="544" r:id="rId45"/>
    <p:sldId id="545" r:id="rId46"/>
    <p:sldId id="547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65" r:id="rId67"/>
    <p:sldId id="566" r:id="rId68"/>
    <p:sldId id="569" r:id="rId69"/>
    <p:sldId id="570" r:id="rId70"/>
    <p:sldId id="571" r:id="rId71"/>
    <p:sldId id="572" r:id="rId72"/>
    <p:sldId id="573" r:id="rId73"/>
    <p:sldId id="334" r:id="rId7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69278-C20E-4A6F-973C-52B6B14A8591}" v="2" dt="2025-09-08T02:27:34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76B3E91C-0679-4375-A7EE-E585006D98D0}"/>
    <pc:docChg chg="addSld modSld">
      <pc:chgData name="Igor Shinkar" userId="db6eb1b41a9778dd" providerId="LiveId" clId="{76B3E91C-0679-4375-A7EE-E585006D98D0}" dt="2025-09-08T02:27:34.030" v="1" actId="20577"/>
      <pc:docMkLst>
        <pc:docMk/>
      </pc:docMkLst>
      <pc:sldChg chg="add">
        <pc:chgData name="Igor Shinkar" userId="db6eb1b41a9778dd" providerId="LiveId" clId="{76B3E91C-0679-4375-A7EE-E585006D98D0}" dt="2025-09-08T02:25:14.128" v="0"/>
        <pc:sldMkLst>
          <pc:docMk/>
          <pc:sldMk cId="3169810448" sldId="500"/>
        </pc:sldMkLst>
      </pc:sldChg>
      <pc:sldChg chg="modSp add modAnim">
        <pc:chgData name="Igor Shinkar" userId="db6eb1b41a9778dd" providerId="LiveId" clId="{76B3E91C-0679-4375-A7EE-E585006D98D0}" dt="2025-09-08T02:27:34.030" v="1" actId="20577"/>
        <pc:sldMkLst>
          <pc:docMk/>
          <pc:sldMk cId="4049421656" sldId="501"/>
        </pc:sldMkLst>
        <pc:spChg chg="mod">
          <ac:chgData name="Igor Shinkar" userId="db6eb1b41a9778dd" providerId="LiveId" clId="{76B3E91C-0679-4375-A7EE-E585006D98D0}" dt="2025-09-08T02:27:34.030" v="1" actId="20577"/>
          <ac:spMkLst>
            <pc:docMk/>
            <pc:sldMk cId="4049421656" sldId="501"/>
            <ac:spMk id="3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2280857075" sldId="502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2689895654" sldId="503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2903115787" sldId="504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233979628" sldId="505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2934363011" sldId="506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3983144007" sldId="516"/>
        </pc:sldMkLst>
      </pc:sldChg>
      <pc:sldChg chg="add">
        <pc:chgData name="Igor Shinkar" userId="db6eb1b41a9778dd" providerId="LiveId" clId="{76B3E91C-0679-4375-A7EE-E585006D98D0}" dt="2025-09-08T02:25:14.128" v="0"/>
        <pc:sldMkLst>
          <pc:docMk/>
          <pc:sldMk cId="1333080869" sldId="574"/>
        </pc:sldMkLst>
      </pc:sldChg>
    </pc:docChg>
  </pc:docChgLst>
  <pc:docChgLst>
    <pc:chgData name="Igor Shinkar" userId="db6eb1b41a9778dd" providerId="LiveId" clId="{C4C7B6E7-AA42-46BF-B72A-26C315BF79C1}"/>
    <pc:docChg chg="undo custSel addSld delSld modSld">
      <pc:chgData name="Igor Shinkar" userId="db6eb1b41a9778dd" providerId="LiveId" clId="{C4C7B6E7-AA42-46BF-B72A-26C315BF79C1}" dt="2023-01-08T22:45:18.002" v="128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Anim">
        <pc:chgData name="Igor Shinkar" userId="db6eb1b41a9778dd" providerId="LiveId" clId="{C4C7B6E7-AA42-46BF-B72A-26C315BF79C1}" dt="2023-01-08T22:26:43.510" v="113" actId="6549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4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9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4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3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7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79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4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2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2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4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3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1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4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1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4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9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1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1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3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4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7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34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8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6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0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8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0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4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0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8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98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58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2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86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53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9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63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5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35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2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37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93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6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8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Iterato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02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Access level modifiers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algn="l">
              <a:defRPr/>
            </a:pPr>
            <a:r>
              <a:rPr lang="en-US" altLang="he-IL" sz="2000" dirty="0">
                <a:latin typeface="Arial" panose="020B0604020202020204" pitchFamily="34" charset="0"/>
              </a:rPr>
              <a:t>The following table shows the access to members permitted by each modifier.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74CA3-DD0C-4A31-B2C4-60D0C39658F3}"/>
              </a:ext>
            </a:extLst>
          </p:cNvPr>
          <p:cNvGraphicFramePr>
            <a:graphicFrameLocks noGrp="1"/>
          </p:cNvGraphicFramePr>
          <p:nvPr/>
        </p:nvGraphicFramePr>
        <p:xfrm>
          <a:off x="902368" y="3019928"/>
          <a:ext cx="8277630" cy="29597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5526">
                  <a:extLst>
                    <a:ext uri="{9D8B030D-6E8A-4147-A177-3AD203B41FA5}">
                      <a16:colId xmlns:a16="http://schemas.microsoft.com/office/drawing/2014/main" val="211018495"/>
                    </a:ext>
                  </a:extLst>
                </a:gridCol>
                <a:gridCol w="1655526">
                  <a:extLst>
                    <a:ext uri="{9D8B030D-6E8A-4147-A177-3AD203B41FA5}">
                      <a16:colId xmlns:a16="http://schemas.microsoft.com/office/drawing/2014/main" val="946339400"/>
                    </a:ext>
                  </a:extLst>
                </a:gridCol>
                <a:gridCol w="1655526">
                  <a:extLst>
                    <a:ext uri="{9D8B030D-6E8A-4147-A177-3AD203B41FA5}">
                      <a16:colId xmlns:a16="http://schemas.microsoft.com/office/drawing/2014/main" val="2167349955"/>
                    </a:ext>
                  </a:extLst>
                </a:gridCol>
                <a:gridCol w="1655526">
                  <a:extLst>
                    <a:ext uri="{9D8B030D-6E8A-4147-A177-3AD203B41FA5}">
                      <a16:colId xmlns:a16="http://schemas.microsoft.com/office/drawing/2014/main" val="3127284432"/>
                    </a:ext>
                  </a:extLst>
                </a:gridCol>
                <a:gridCol w="1655526">
                  <a:extLst>
                    <a:ext uri="{9D8B030D-6E8A-4147-A177-3AD203B41FA5}">
                      <a16:colId xmlns:a16="http://schemas.microsoft.com/office/drawing/2014/main" val="3298689110"/>
                    </a:ext>
                  </a:extLst>
                </a:gridCol>
              </a:tblGrid>
              <a:tr h="591953">
                <a:tc>
                  <a:txBody>
                    <a:bodyPr/>
                    <a:lstStyle/>
                    <a:p>
                      <a:pPr algn="ctr"/>
                      <a:endParaRPr lang="en-CA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A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Package</a:t>
                      </a:r>
                      <a:endParaRPr lang="en-CA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Subclass</a:t>
                      </a:r>
                      <a:endParaRPr lang="en-CA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World</a:t>
                      </a:r>
                      <a:endParaRPr lang="en-CA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415186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744805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65263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modifier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92782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rivate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3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1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Interfaces and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57418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Interfaces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 template specifying the behavior.</a:t>
            </a:r>
          </a:p>
          <a:p>
            <a:pPr>
              <a:defRPr/>
            </a:pPr>
            <a:r>
              <a:rPr lang="en-US" sz="2000" dirty="0"/>
              <a:t>Does not specify the implementation.</a:t>
            </a:r>
          </a:p>
          <a:p>
            <a:pPr>
              <a:defRPr/>
            </a:pPr>
            <a:r>
              <a:rPr lang="en-US" sz="2000" dirty="0"/>
              <a:t>Allows a class to implement several interfaces.</a:t>
            </a:r>
          </a:p>
          <a:p>
            <a:pPr>
              <a:defRPr/>
            </a:pPr>
            <a:r>
              <a:rPr lang="en-US" sz="2000" u="sng" dirty="0"/>
              <a:t>Example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Dog is an Animal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Cow is an Animal.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Animal has no default implementation of </a:t>
            </a:r>
            <a:r>
              <a:rPr lang="en-US" sz="2000" dirty="0" err="1"/>
              <a:t>makeSound</a:t>
            </a:r>
            <a:r>
              <a:rPr lang="en-US" sz="2000" dirty="0"/>
              <a:t>().</a:t>
            </a:r>
          </a:p>
          <a:p>
            <a:pPr>
              <a:defRPr/>
            </a:pPr>
            <a:r>
              <a:rPr lang="en-US" sz="2000" dirty="0"/>
              <a:t>[See Animal.java]</a:t>
            </a:r>
          </a:p>
          <a:p>
            <a:pPr>
              <a:defRPr/>
            </a:pPr>
            <a:r>
              <a:rPr lang="en-US" sz="2000" u="sng" dirty="0"/>
              <a:t>More examples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Comparable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/>
              <a:t>Printable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0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Abstract Classes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 template specifying the behavior.</a:t>
            </a:r>
          </a:p>
          <a:p>
            <a:pPr>
              <a:defRPr/>
            </a:pPr>
            <a:r>
              <a:rPr lang="en-US" sz="2000" dirty="0"/>
              <a:t>May have default implementation of methods.</a:t>
            </a:r>
          </a:p>
          <a:p>
            <a:pPr>
              <a:defRPr/>
            </a:pPr>
            <a:r>
              <a:rPr lang="en-US" sz="2000" dirty="0"/>
              <a:t>May declare non-static or non-public fields.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GeometricShape.java]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1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Interfaces vs Abstract classes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Abstract classes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May have default implementation of methods.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Sharing code among related classes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Want to declare non-static or non-public fields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u="sng" dirty="0"/>
              <a:t>Interfaces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Expect unrelated classes to share the interface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Specify the behavior, but not the implementation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Take advantage of multiple inheritance.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u="sng" dirty="0"/>
              <a:t>Example</a:t>
            </a:r>
            <a:r>
              <a:rPr lang="en-US" sz="2000" dirty="0"/>
              <a:t>: Comparable interface has a method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435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Comparing Objects: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231524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Comparing objects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We are familiar with algorithms for sorting an array of integers.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But we may want to sort arrays of other classes.</a:t>
            </a:r>
          </a:p>
          <a:p>
            <a:r>
              <a:rPr lang="en-US" altLang="he-IL" sz="2000" u="sng" dirty="0">
                <a:ea typeface="Arial Unicode MS" pitchFamily="34" charset="-128"/>
                <a:cs typeface="+mn-cs"/>
              </a:rPr>
              <a:t>Example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: we want to sort an array of used cars according to their price.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do it we need a way to compare two objects of type Car.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this we use: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The method .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compareTo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() from the Comparable interface</a:t>
            </a:r>
          </a:p>
        </p:txBody>
      </p:sp>
    </p:spTree>
    <p:extLst>
      <p:ext uri="{BB962C8B-B14F-4D97-AF65-F5344CB8AC3E}">
        <p14:creationId xmlns:p14="http://schemas.microsoft.com/office/powerpoint/2010/main" val="6137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</a:t>
            </a:r>
            <a:r>
              <a:rPr lang="en-US" altLang="he-IL" dirty="0" err="1"/>
              <a:t>compareTo</a:t>
            </a:r>
            <a:r>
              <a:rPr lang="en-US" altLang="he-IL" dirty="0"/>
              <a:t>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sort/search an array of objects it we need a way to compare two objects.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We do it by implementing the </a:t>
            </a:r>
            <a:r>
              <a:rPr lang="en-US" altLang="he-IL" sz="2000" b="1" dirty="0">
                <a:ea typeface="Arial Unicode MS" pitchFamily="34" charset="-128"/>
                <a:cs typeface="+mn-cs"/>
              </a:rPr>
              <a:t>Comparable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+mn-cs"/>
              </a:rPr>
              <a:t>interface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example, if we want to be able to use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Arrays.sort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(…) or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Collections.sort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(...), the class must implement the Comparable interface.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4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Implementing Comparable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implements</a:t>
            </a:r>
            <a:r>
              <a:rPr lang="en-US" sz="2000" dirty="0"/>
              <a:t> Comparable&lt;Student&gt;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Comparable&lt;T&gt; interface has only one method: </a:t>
            </a:r>
            <a:r>
              <a:rPr lang="en-US" sz="2000" b="1" i="1" dirty="0">
                <a:solidFill>
                  <a:srgbClr val="C00000"/>
                </a:solidFill>
              </a:rPr>
              <a:t>int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only requirement of this interface is that </a:t>
            </a:r>
            <a:r>
              <a:rPr lang="en-US" sz="2000" dirty="0" err="1"/>
              <a:t>MyClass</a:t>
            </a:r>
            <a:r>
              <a:rPr lang="en-US" sz="2000" dirty="0"/>
              <a:t> implements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</a:t>
            </a:r>
            <a:r>
              <a:rPr lang="en-US" sz="2000" dirty="0"/>
              <a:t>. </a:t>
            </a:r>
          </a:p>
          <a:p>
            <a:pPr>
              <a:defRPr/>
            </a:pPr>
            <a:r>
              <a:rPr lang="en-US" sz="2000" dirty="0"/>
              <a:t>The method </a:t>
            </a:r>
            <a:r>
              <a:rPr lang="en-US" sz="2000" b="1" i="1" dirty="0">
                <a:solidFill>
                  <a:srgbClr val="C00000"/>
                </a:solidFill>
              </a:rPr>
              <a:t>public int </a:t>
            </a:r>
            <a:r>
              <a:rPr lang="en-US" sz="2000" i="1" dirty="0" err="1"/>
              <a:t>compareTo</a:t>
            </a:r>
            <a:r>
              <a:rPr lang="en-US" sz="2000" i="1" dirty="0"/>
              <a:t>(T </a:t>
            </a:r>
            <a:r>
              <a:rPr lang="en-US" sz="2000" i="1" dirty="0" err="1"/>
              <a:t>otherObj</a:t>
            </a:r>
            <a:r>
              <a:rPr lang="en-US" sz="2000" i="1" dirty="0"/>
              <a:t>) </a:t>
            </a:r>
            <a:r>
              <a:rPr lang="en-US" sz="2000" dirty="0"/>
              <a:t> returns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negative integer if this object is less than other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positive integer if this object is greater than other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returns zero if the two objects are equal</a:t>
            </a:r>
          </a:p>
          <a:p>
            <a:pPr>
              <a:defRPr/>
            </a:pPr>
            <a:r>
              <a:rPr lang="en-US" sz="2000" dirty="0"/>
              <a:t>Typically, obj1.compare(obj2) == 0 if and only is obj1.equals(obj2)</a:t>
            </a:r>
          </a:p>
        </p:txBody>
      </p:sp>
    </p:spTree>
    <p:extLst>
      <p:ext uri="{BB962C8B-B14F-4D97-AF65-F5344CB8AC3E}">
        <p14:creationId xmlns:p14="http://schemas.microsoft.com/office/powerpoint/2010/main" val="20721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Implementing Comparable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implements </a:t>
            </a:r>
            <a:r>
              <a:rPr lang="en-US" sz="2000" dirty="0">
                <a:solidFill>
                  <a:schemeClr val="tx1"/>
                </a:solidFill>
              </a:rPr>
              <a:t>Comparable&lt;T&gt;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Usually, we will set T to be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But we may let T be a different 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 does not need to have to be related to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T does not need to be Comparable itself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tx1"/>
                </a:solidFill>
              </a:rPr>
              <a:t>T.compareTo</a:t>
            </a:r>
            <a:r>
              <a:rPr lang="en-US" sz="2000" dirty="0">
                <a:solidFill>
                  <a:schemeClr val="tx1"/>
                </a:solidFill>
              </a:rPr>
              <a:t>(…) may not be defined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[See MyComparableClass.java]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3308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Searching and sorting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.equals() method we can write a single linear search method that will work for all classes.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.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we can write a single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BinarySearch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 that will work for all classes. In order to do this, we write a Generic method.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is a bit unusual: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&lt;T&gt;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findElement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a ,T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{…}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Comparable&lt;T&gt;&gt;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a) {…}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[See SearchUnsorted.java, SearchSorted.java ,MergeSort.java]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Homework</a:t>
            </a:r>
            <a:r>
              <a:rPr lang="en-US" sz="2000" dirty="0"/>
              <a:t>: Write an object-oriented design for Chess.</a:t>
            </a:r>
          </a:p>
          <a:p>
            <a:pPr>
              <a:defRPr/>
            </a:pPr>
            <a:r>
              <a:rPr lang="en-US" sz="2000" dirty="0"/>
              <a:t>We have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board – what is its type?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Different kinds of chess pieces: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	king, queen, rooks, bishops, knights, pawns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Different types of players: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	human player, computer player, net player…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How will you use inheritance here?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Will you use interfaces/abstract classes?</a:t>
            </a:r>
          </a:p>
        </p:txBody>
      </p:sp>
    </p:spTree>
    <p:extLst>
      <p:ext uri="{BB962C8B-B14F-4D97-AF65-F5344CB8AC3E}">
        <p14:creationId xmlns:p14="http://schemas.microsoft.com/office/powerpoint/2010/main" val="18632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on 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 this course we will learn on the basics of OOP in Java.</a:t>
            </a:r>
          </a:p>
          <a:p>
            <a:pPr>
              <a:defRPr/>
            </a:pPr>
            <a:r>
              <a:rPr lang="en-US" sz="2000" dirty="0"/>
              <a:t>Mostly we will learn the features of the language.</a:t>
            </a:r>
          </a:p>
          <a:p>
            <a:pPr>
              <a:defRPr/>
            </a:pPr>
            <a:r>
              <a:rPr lang="en-US" sz="2000" dirty="0"/>
              <a:t>To learn OOP more in depth I recommend: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CMPT213 - Object oriented design in Java (Brian Fraser)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CMPT276 - Intro Software Engineering (Saba </a:t>
            </a:r>
            <a:r>
              <a:rPr lang="en-US" sz="2000" dirty="0" err="1"/>
              <a:t>Alimadadi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CMPT373 - Software Development Methods (Nick Sumner)</a:t>
            </a:r>
          </a:p>
        </p:txBody>
      </p:sp>
    </p:spTree>
    <p:extLst>
      <p:ext uri="{BB962C8B-B14F-4D97-AF65-F5344CB8AC3E}">
        <p14:creationId xmlns:p14="http://schemas.microsoft.com/office/powerpoint/2010/main" val="30501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>
                <a:latin typeface="Arial" panose="020B0604020202020204" pitchFamily="34" charset="0"/>
                <a:cs typeface="Arial" panose="020B0604020202020204" pitchFamily="34" charset="0"/>
              </a:rPr>
              <a:t>Passing arguments 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to functions</a:t>
            </a:r>
          </a:p>
        </p:txBody>
      </p:sp>
    </p:spTree>
    <p:extLst>
      <p:ext uri="{BB962C8B-B14F-4D97-AF65-F5344CB8AC3E}">
        <p14:creationId xmlns:p14="http://schemas.microsoft.com/office/powerpoint/2010/main" val="7763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sz="3800" dirty="0">
                <a:latin typeface="Arial" panose="020B0604020202020204" pitchFamily="34" charset="0"/>
                <a:cs typeface="Arial" panose="020B0604020202020204" pitchFamily="34" charset="0"/>
              </a:rPr>
              <a:t>Primite datatypes are passed by value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b="1" dirty="0">
                <a:solidFill>
                  <a:srgbClr val="C00000"/>
                </a:solidFill>
              </a:rPr>
              <a:t>int </a:t>
            </a:r>
            <a:r>
              <a:rPr lang="en-US" altLang="he-IL" sz="2000" b="1" dirty="0"/>
              <a:t>n = …;</a:t>
            </a:r>
          </a:p>
          <a:p>
            <a:r>
              <a:rPr lang="en-US" altLang="he-IL" sz="2000" dirty="0"/>
              <a:t>When invoking a method with parameter n</a:t>
            </a:r>
          </a:p>
          <a:p>
            <a:r>
              <a:rPr lang="en-US" altLang="he-IL" sz="2000" b="1" dirty="0"/>
              <a:t>	bar(n)…</a:t>
            </a:r>
          </a:p>
          <a:p>
            <a:r>
              <a:rPr lang="en-US" altLang="he-IL" sz="2000" dirty="0"/>
              <a:t>the argument is sent by value.</a:t>
            </a:r>
          </a:p>
          <a:p>
            <a:r>
              <a:rPr lang="en-US" altLang="he-IL" sz="2000" dirty="0"/>
              <a:t>That is, if n is changed inside bar(), it has no effect outside of bar()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n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n = 5;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n = 1;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bar(n);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(n);  // prints 1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9375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Objects are passed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b="1" dirty="0"/>
              <a:t>	</a:t>
            </a:r>
            <a:r>
              <a:rPr lang="en-US" altLang="he-IL" sz="2000" b="1" dirty="0" err="1"/>
              <a:t>MyClass</a:t>
            </a:r>
            <a:r>
              <a:rPr lang="en-US" altLang="he-IL" sz="2000" b="1" dirty="0"/>
              <a:t> mc = …;</a:t>
            </a:r>
          </a:p>
          <a:p>
            <a:r>
              <a:rPr lang="en-US" altLang="he-IL" sz="2000" dirty="0"/>
              <a:t>The variable </a:t>
            </a:r>
            <a:r>
              <a:rPr lang="en-US" altLang="he-IL" sz="2000" i="1" dirty="0"/>
              <a:t>mc</a:t>
            </a:r>
            <a:r>
              <a:rPr lang="en-US" altLang="he-IL" sz="2000" dirty="0"/>
              <a:t> is a reference variable that stores the memory address of the object it points to.</a:t>
            </a:r>
          </a:p>
          <a:p>
            <a:r>
              <a:rPr lang="en-US" altLang="he-IL" sz="2000" dirty="0"/>
              <a:t>When invoking a method with parameter mc</a:t>
            </a:r>
          </a:p>
          <a:p>
            <a:r>
              <a:rPr lang="en-US" altLang="he-IL" sz="2000" b="1" dirty="0"/>
              <a:t>	foo(mc)…</a:t>
            </a:r>
          </a:p>
          <a:p>
            <a:r>
              <a:rPr lang="en-US" altLang="he-IL" sz="2000" dirty="0"/>
              <a:t>we are sending to foo() the address of the object in memory.</a:t>
            </a:r>
          </a:p>
          <a:p>
            <a:r>
              <a:rPr lang="en-US" altLang="he-IL" sz="2000" dirty="0"/>
              <a:t>If we change a data field of mc in foo(), it affects the object everywhere.</a:t>
            </a:r>
          </a:p>
        </p:txBody>
      </p:sp>
    </p:spTree>
    <p:extLst>
      <p:ext uri="{BB962C8B-B14F-4D97-AF65-F5344CB8AC3E}">
        <p14:creationId xmlns:p14="http://schemas.microsoft.com/office/powerpoint/2010/main" val="27886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Passing Argument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foo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p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q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("Jack");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p = q;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p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p.setName</a:t>
            </a:r>
            <a:r>
              <a:rPr lang="en-US" altLang="he-IL" sz="2000" dirty="0"/>
              <a:t>("Tom");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p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("John");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foo(p);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</p:txBody>
      </p:sp>
    </p:spTree>
    <p:extLst>
      <p:ext uri="{BB962C8B-B14F-4D97-AF65-F5344CB8AC3E}">
        <p14:creationId xmlns:p14="http://schemas.microsoft.com/office/powerpoint/2010/main" val="23192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Passing Argument by Reference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foo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r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q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("Jack");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r = q;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bar ( </a:t>
            </a:r>
            <a:r>
              <a:rPr lang="en-US" altLang="he-IL" sz="2000" b="1" dirty="0"/>
              <a:t>Person </a:t>
            </a:r>
            <a:r>
              <a:rPr lang="en-US" altLang="he-IL" sz="2000" dirty="0"/>
              <a:t>s )  {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s.setName</a:t>
            </a:r>
            <a:r>
              <a:rPr lang="en-US" altLang="he-IL" sz="2000" dirty="0"/>
              <a:t>("Tom");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>
                <a:solidFill>
                  <a:srgbClr val="C00000"/>
                </a:solidFill>
              </a:rPr>
              <a:t>public static void</a:t>
            </a:r>
            <a:r>
              <a:rPr lang="en-US" altLang="he-IL" sz="2000" b="1" dirty="0"/>
              <a:t> </a:t>
            </a:r>
            <a:r>
              <a:rPr lang="en-US" altLang="he-IL" sz="2000" dirty="0"/>
              <a:t>main ( </a:t>
            </a:r>
            <a:r>
              <a:rPr lang="en-US" altLang="he-IL" sz="2000" b="1" dirty="0"/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/>
              <a:t>args</a:t>
            </a:r>
            <a:r>
              <a:rPr lang="en-US" altLang="he-IL" sz="2000" dirty="0"/>
              <a:t> )  { </a:t>
            </a:r>
          </a:p>
          <a:p>
            <a:pPr>
              <a:spcAft>
                <a:spcPts val="0"/>
              </a:spcAft>
            </a:pPr>
            <a:r>
              <a:rPr lang="en-US" altLang="he-IL" sz="2000" b="1" dirty="0"/>
              <a:t>	Person </a:t>
            </a:r>
            <a:r>
              <a:rPr lang="en-US" altLang="he-IL" sz="2000" dirty="0"/>
              <a:t>p = null;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p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Person</a:t>
            </a:r>
            <a:r>
              <a:rPr lang="en-US" altLang="he-IL" sz="2000" dirty="0"/>
              <a:t>("John");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foo(p);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bar(p);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	</a:t>
            </a:r>
            <a:r>
              <a:rPr lang="en-US" altLang="he-IL" sz="2000" dirty="0" err="1"/>
              <a:t>System.out.println</a:t>
            </a:r>
            <a:r>
              <a:rPr lang="en-US" altLang="he-IL" sz="2000" dirty="0"/>
              <a:t>(</a:t>
            </a:r>
            <a:r>
              <a:rPr lang="en-US" altLang="he-IL" sz="2000" dirty="0" err="1"/>
              <a:t>p.getName</a:t>
            </a:r>
            <a:r>
              <a:rPr lang="en-US" altLang="he-IL" sz="2000" dirty="0"/>
              <a:t>()); </a:t>
            </a:r>
          </a:p>
          <a:p>
            <a:pPr>
              <a:spcAft>
                <a:spcPts val="0"/>
              </a:spcAft>
            </a:pPr>
            <a:r>
              <a:rPr lang="en-US" altLang="he-IL" sz="2000" dirty="0"/>
              <a:t>} </a:t>
            </a:r>
          </a:p>
          <a:p>
            <a:endParaRPr lang="en-US" altLang="he-I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BC8358-B1E6-44F4-ADC3-68DD41322E55}"/>
              </a:ext>
            </a:extLst>
          </p:cNvPr>
          <p:cNvGrpSpPr>
            <a:grpSpLocks/>
          </p:cNvGrpSpPr>
          <p:nvPr/>
        </p:nvGrpSpPr>
        <p:grpSpPr bwMode="auto">
          <a:xfrm>
            <a:off x="5845902" y="4670618"/>
            <a:ext cx="3916362" cy="346075"/>
            <a:chOff x="4726546" y="3606085"/>
            <a:chExt cx="3915178" cy="3455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215D40-041F-47DE-B346-3EDF93C13E20}"/>
                </a:ext>
              </a:extLst>
            </p:cNvPr>
            <p:cNvSpPr/>
            <p:nvPr/>
          </p:nvSpPr>
          <p:spPr>
            <a:xfrm>
              <a:off x="4726546" y="3606085"/>
              <a:ext cx="836359" cy="334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CF4464-88A3-4DE4-ADA8-201254708F05}"/>
                </a:ext>
              </a:extLst>
            </p:cNvPr>
            <p:cNvSpPr/>
            <p:nvPr/>
          </p:nvSpPr>
          <p:spPr>
            <a:xfrm>
              <a:off x="6424657" y="3617182"/>
              <a:ext cx="2217067" cy="3344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Person</a:t>
              </a:r>
              <a:r>
                <a:rPr lang="en-US" dirty="0">
                  <a:solidFill>
                    <a:schemeClr val="tx1"/>
                  </a:solidFill>
                </a:rPr>
                <a:t>: name=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EF7CBF-3A4A-4279-988A-24658770613F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5562905" y="3774120"/>
              <a:ext cx="861752" cy="9511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9201F1-5E53-4D3D-A7F6-9E7266FEFDF8}"/>
              </a:ext>
            </a:extLst>
          </p:cNvPr>
          <p:cNvGrpSpPr>
            <a:grpSpLocks/>
          </p:cNvGrpSpPr>
          <p:nvPr/>
        </p:nvGrpSpPr>
        <p:grpSpPr bwMode="auto">
          <a:xfrm>
            <a:off x="5161689" y="3195832"/>
            <a:ext cx="3332163" cy="1512888"/>
            <a:chOff x="4041819" y="2865531"/>
            <a:chExt cx="4422488" cy="18156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6D526E-EF73-4250-99B0-ED25633B97DC}"/>
                </a:ext>
              </a:extLst>
            </p:cNvPr>
            <p:cNvSpPr/>
            <p:nvPr/>
          </p:nvSpPr>
          <p:spPr>
            <a:xfrm>
              <a:off x="4041819" y="2865531"/>
              <a:ext cx="836695" cy="334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CCD04A-D802-4677-8D0A-67AF6A6E3163}"/>
                </a:ext>
              </a:extLst>
            </p:cNvPr>
            <p:cNvCxnSpPr>
              <a:stCxn id="29" idx="3"/>
              <a:endCxn id="26" idx="0"/>
            </p:cNvCxnSpPr>
            <p:nvPr/>
          </p:nvCxnSpPr>
          <p:spPr>
            <a:xfrm>
              <a:off x="4878514" y="3032954"/>
              <a:ext cx="3585793" cy="1648244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195883F-EE2A-4A7C-AD4A-12FA8DD6A151}"/>
              </a:ext>
            </a:extLst>
          </p:cNvPr>
          <p:cNvSpPr/>
          <p:nvPr/>
        </p:nvSpPr>
        <p:spPr>
          <a:xfrm>
            <a:off x="5206139" y="1902018"/>
            <a:ext cx="8382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3C9932-E86C-4ACE-A047-8EC822A7737F}"/>
              </a:ext>
            </a:extLst>
          </p:cNvPr>
          <p:cNvCxnSpPr>
            <a:stCxn id="31" idx="3"/>
            <a:endCxn id="26" idx="0"/>
          </p:cNvCxnSpPr>
          <p:nvPr/>
        </p:nvCxnSpPr>
        <p:spPr>
          <a:xfrm>
            <a:off x="6044339" y="2068706"/>
            <a:ext cx="2608263" cy="261302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3ECBF-6706-46EB-9C08-DEC715A63795}"/>
              </a:ext>
            </a:extLst>
          </p:cNvPr>
          <p:cNvCxnSpPr>
            <a:stCxn id="31" idx="3"/>
            <a:endCxn id="39" idx="0"/>
          </p:cNvCxnSpPr>
          <p:nvPr/>
        </p:nvCxnSpPr>
        <p:spPr>
          <a:xfrm>
            <a:off x="6044339" y="2068706"/>
            <a:ext cx="2206625" cy="3048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2FFE9F-093D-4F63-9416-D5D12CEE20A7}"/>
              </a:ext>
            </a:extLst>
          </p:cNvPr>
          <p:cNvSpPr/>
          <p:nvPr/>
        </p:nvSpPr>
        <p:spPr>
          <a:xfrm>
            <a:off x="8165239" y="5388168"/>
            <a:ext cx="1506538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John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9BCE50-A855-42D8-B616-A386C24CA80D}"/>
              </a:ext>
            </a:extLst>
          </p:cNvPr>
          <p:cNvSpPr/>
          <p:nvPr/>
        </p:nvSpPr>
        <p:spPr>
          <a:xfrm>
            <a:off x="8165239" y="3687956"/>
            <a:ext cx="1506538" cy="334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Tom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489D3B-4EFE-439E-A005-C273808BBC9D}"/>
              </a:ext>
            </a:extLst>
          </p:cNvPr>
          <p:cNvCxnSpPr>
            <a:endCxn id="34" idx="0"/>
          </p:cNvCxnSpPr>
          <p:nvPr/>
        </p:nvCxnSpPr>
        <p:spPr>
          <a:xfrm flipH="1">
            <a:off x="8917714" y="4837306"/>
            <a:ext cx="469900" cy="55086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23B36F-B2F9-4E9D-BD65-2155C81AA241}"/>
              </a:ext>
            </a:extLst>
          </p:cNvPr>
          <p:cNvCxnSpPr>
            <a:endCxn id="35" idx="2"/>
          </p:cNvCxnSpPr>
          <p:nvPr/>
        </p:nvCxnSpPr>
        <p:spPr>
          <a:xfrm flipH="1" flipV="1">
            <a:off x="8917714" y="4022918"/>
            <a:ext cx="469900" cy="8255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0503A82-07C1-45D9-9482-AC72C67FC00F}"/>
              </a:ext>
            </a:extLst>
          </p:cNvPr>
          <p:cNvSpPr/>
          <p:nvPr/>
        </p:nvSpPr>
        <p:spPr>
          <a:xfrm>
            <a:off x="5445852" y="2362393"/>
            <a:ext cx="836612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9F277-00F3-4767-8D7A-58EF63BBD798}"/>
              </a:ext>
            </a:extLst>
          </p:cNvPr>
          <p:cNvSpPr/>
          <p:nvPr/>
        </p:nvSpPr>
        <p:spPr>
          <a:xfrm>
            <a:off x="7142889" y="2373506"/>
            <a:ext cx="2217738" cy="334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: name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B48B5F-B699-456F-8DA0-FFA302B15507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6282464" y="2530668"/>
            <a:ext cx="860425" cy="1111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6835E-45A3-4D08-8A47-CEA87F7F2797}"/>
              </a:ext>
            </a:extLst>
          </p:cNvPr>
          <p:cNvSpPr/>
          <p:nvPr/>
        </p:nvSpPr>
        <p:spPr>
          <a:xfrm>
            <a:off x="7739789" y="3143443"/>
            <a:ext cx="1506538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>
                <a:solidFill>
                  <a:schemeClr val="tx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: Jack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B904B5-0E7D-464A-B3A0-AF0EE0104CD6}"/>
              </a:ext>
            </a:extLst>
          </p:cNvPr>
          <p:cNvCxnSpPr>
            <a:endCxn id="41" idx="0"/>
          </p:cNvCxnSpPr>
          <p:nvPr/>
        </p:nvCxnSpPr>
        <p:spPr>
          <a:xfrm flipH="1">
            <a:off x="8493852" y="2530668"/>
            <a:ext cx="404812" cy="61277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3DA75A-2EAF-4F47-9792-30ECB5C1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327" y="5350068"/>
            <a:ext cx="264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u="sng">
                <a:latin typeface="Arial" panose="020B0604020202020204" pitchFamily="34" charset="0"/>
              </a:rPr>
              <a:t>Output:::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&gt;&gt;John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&gt;&gt;John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&gt;&gt; Tom</a:t>
            </a:r>
          </a:p>
        </p:txBody>
      </p:sp>
    </p:spTree>
    <p:extLst>
      <p:ext uri="{BB962C8B-B14F-4D97-AF65-F5344CB8AC3E}">
        <p14:creationId xmlns:p14="http://schemas.microsoft.com/office/powerpoint/2010/main" val="2841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5" grpId="0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 memory vs Heap memory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All objects are created in the </a:t>
            </a:r>
            <a:r>
              <a:rPr lang="en-US" altLang="he-IL" sz="2000" b="1" dirty="0"/>
              <a:t>heap memory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Objects in the heap space have global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Objects remain in the memory after the method 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Garbage collector frees the memory when it is not used anymore.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As opposed to C/C++, we don’t need to release the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Garbage collector keeps track of the references for each object and releases it when it is not used anymore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24271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 memory vs Heap memory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Local variables are held on the </a:t>
            </a:r>
            <a:r>
              <a:rPr lang="en-US" altLang="he-IL" sz="2000" b="1" dirty="0"/>
              <a:t>stack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Whenever a method is invoked, a new block is created in the stack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Variables/references can be accessed only within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memory on stack becomes unused when the method 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Local variables cannot be accessed after the method 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Variables of primitive types (int, char) are always on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If we have int inside a class, then it is always created on the heap, because the class in on the heap</a:t>
            </a:r>
          </a:p>
        </p:txBody>
      </p:sp>
    </p:spTree>
    <p:extLst>
      <p:ext uri="{BB962C8B-B14F-4D97-AF65-F5344CB8AC3E}">
        <p14:creationId xmlns:p14="http://schemas.microsoft.com/office/powerpoint/2010/main" val="14951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 Oriented Design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Suppose we want to store an information about a list of people.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say for each person we want to store: First name, Last name, ID.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could hold: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strings for first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strings for last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array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IDs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2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Arrays </a:t>
            </a:r>
            <a:r>
              <a:rPr lang="de-DE" sz="6000">
                <a:latin typeface="Arial" panose="020B0604020202020204" pitchFamily="34" charset="0"/>
                <a:cs typeface="Arial" panose="020B0604020202020204" pitchFamily="34" charset="0"/>
              </a:rPr>
              <a:t>in Java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27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Arrays are always on the heap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65977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Arrays are always stored on the </a:t>
            </a:r>
            <a:r>
              <a:rPr lang="en-US" altLang="he-IL" sz="2000" b="1" dirty="0"/>
              <a:t>heap</a:t>
            </a:r>
            <a:r>
              <a:rPr lang="en-US" altLang="he-IL" sz="2000" dirty="0"/>
              <a:t>.</a:t>
            </a:r>
          </a:p>
          <a:p>
            <a:r>
              <a:rPr lang="en-US" altLang="he-IL" sz="2000" u="sng" dirty="0"/>
              <a:t>A longer explanation</a:t>
            </a:r>
            <a:r>
              <a:rPr lang="en-US" altLang="he-IL" sz="2000" dirty="0"/>
              <a:t>: Arrays are objects, and all objects are stored on </a:t>
            </a:r>
            <a:r>
              <a:rPr lang="en-US" altLang="he-IL" sz="2000" b="1" dirty="0"/>
              <a:t>heap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to create an arrays? 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dirty="0"/>
              <a:t>[] a = </a:t>
            </a:r>
            <a:r>
              <a:rPr lang="en-US" altLang="he-IL" sz="2000" b="1" dirty="0">
                <a:solidFill>
                  <a:srgbClr val="C00000"/>
                </a:solidFill>
              </a:rPr>
              <a:t>new 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[10]; 	// here a is a reference to an array</a:t>
            </a:r>
          </a:p>
          <a:p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 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save[] = a;		// save the 10 </a:t>
            </a:r>
            <a:r>
              <a:rPr lang="en-US" altLang="he-IL" sz="2000" dirty="0" err="1"/>
              <a:t>ints</a:t>
            </a:r>
            <a:r>
              <a:rPr lang="en-US" altLang="he-IL" sz="2000" dirty="0"/>
              <a:t> array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r>
              <a:rPr lang="en-US" altLang="he-IL" sz="2000" dirty="0"/>
              <a:t>a = </a:t>
            </a:r>
            <a:r>
              <a:rPr lang="en-US" altLang="he-IL" sz="2000" b="1" dirty="0">
                <a:solidFill>
                  <a:srgbClr val="C00000"/>
                </a:solidFill>
              </a:rPr>
              <a:t>new 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[20]; 	// now a points to another array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dirty="0"/>
              <a:t>[] b = {1,3,8}; 		// here b points to the array {1,3,8} of length 3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r>
              <a:rPr lang="en-US" altLang="he-IL" sz="2000" dirty="0"/>
              <a:t>b = a; 			// now b points to array of length 20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	int</a:t>
            </a:r>
            <a:r>
              <a:rPr lang="en-US" altLang="he-IL" sz="2000" b="1" dirty="0"/>
              <a:t> </a:t>
            </a:r>
            <a:r>
              <a:rPr lang="en-US" altLang="he-IL" sz="2000" dirty="0"/>
              <a:t>c[5]; 		</a:t>
            </a:r>
            <a:r>
              <a:rPr lang="en-US" altLang="he-IL" sz="2000" dirty="0">
                <a:solidFill>
                  <a:srgbClr val="FF0000"/>
                </a:solidFill>
              </a:rPr>
              <a:t>// NO! must initialize the created object</a:t>
            </a:r>
            <a:endParaRPr lang="en-US" altLang="he-IL" sz="2000" b="1" dirty="0">
              <a:solidFill>
                <a:srgbClr val="FF0000"/>
              </a:solidFill>
            </a:endParaRPr>
          </a:p>
          <a:p>
            <a:endParaRPr lang="en-US" altLang="he-IL" sz="2000" b="1" dirty="0">
              <a:solidFill>
                <a:srgbClr val="C00000"/>
              </a:solidFill>
            </a:endParaRPr>
          </a:p>
          <a:p>
            <a:r>
              <a:rPr lang="en-US" altLang="he-IL" sz="2000" dirty="0"/>
              <a:t>	</a:t>
            </a:r>
          </a:p>
          <a:p>
            <a:endParaRPr lang="en-US" altLang="he-I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526D0-2662-4B26-81EA-203618ABF368}"/>
              </a:ext>
            </a:extLst>
          </p:cNvPr>
          <p:cNvCxnSpPr>
            <a:cxnSpLocks/>
          </p:cNvCxnSpPr>
          <p:nvPr/>
        </p:nvCxnSpPr>
        <p:spPr>
          <a:xfrm flipH="1">
            <a:off x="1178519" y="5726358"/>
            <a:ext cx="2129883" cy="512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F648BB-09E0-4262-8A60-CF14F91E12DE}"/>
              </a:ext>
            </a:extLst>
          </p:cNvPr>
          <p:cNvCxnSpPr>
            <a:cxnSpLocks/>
          </p:cNvCxnSpPr>
          <p:nvPr/>
        </p:nvCxnSpPr>
        <p:spPr>
          <a:xfrm flipH="1" flipV="1">
            <a:off x="1178519" y="5726358"/>
            <a:ext cx="1951464" cy="5129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19808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Iterators in Java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An iterator is an object that allows us to go over a collection.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Simple example: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Iterator&lt;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GeometricShape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&gt; it;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for (it =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arrayList.iterator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();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it.hasNext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(); )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System.out.println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it.next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The iterator holds an inner state that “remembers” which element is to be returned next.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Read more on this at</a:t>
            </a:r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  <a:hlinkClick r:id="rId3"/>
              </a:rPr>
              <a:t>https://docs.oracle.com/javase/8/docs/api/java/util/Iterator.html</a:t>
            </a:r>
            <a:endParaRPr lang="en-US" altLang="he-IL" sz="2000" i="1" dirty="0"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[See GeometricShape.java – GeomMain.java]</a:t>
            </a:r>
          </a:p>
        </p:txBody>
      </p:sp>
    </p:spTree>
    <p:extLst>
      <p:ext uri="{BB962C8B-B14F-4D97-AF65-F5344CB8AC3E}">
        <p14:creationId xmlns:p14="http://schemas.microsoft.com/office/powerpoint/2010/main" val="14020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255772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Static variables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fields and methods belong to the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not to an instance of the class.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can access them without creating an instance of the class.</a:t>
            </a:r>
          </a:p>
          <a:p>
            <a:pPr marL="10287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ClassName.methodName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ClassName.globalVariable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Question: What is the first example of static method?</a:t>
            </a:r>
          </a:p>
        </p:txBody>
      </p:sp>
    </p:spTree>
    <p:extLst>
      <p:ext uri="{BB962C8B-B14F-4D97-AF65-F5344CB8AC3E}">
        <p14:creationId xmlns:p14="http://schemas.microsoft.com/office/powerpoint/2010/main" val="31124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Static variables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variables can be used: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hold global constants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int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MAX_NUMBER = 1000;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hold variables that are global to the 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 int </a:t>
            </a: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numberOfInstances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= 0;</a:t>
            </a:r>
          </a:p>
          <a:p>
            <a:pPr>
              <a:defRPr/>
            </a:pP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 give access to methods that do not require instantiation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Arrays.sort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Collections.binarySearch</a:t>
            </a:r>
            <a:r>
              <a:rPr lang="en-US" altLang="he-IL" sz="20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</a:p>
          <a:p>
            <a:pPr>
              <a:defRPr/>
            </a:pPr>
            <a:endParaRPr lang="en-US" altLang="he-IL" sz="20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he-IL" sz="6000" dirty="0" err="1"/>
              <a:t>getClass</a:t>
            </a:r>
            <a:r>
              <a:rPr lang="en-US" altLang="he-IL" sz="6000" dirty="0"/>
              <a:t>() vs </a:t>
            </a:r>
            <a:r>
              <a:rPr lang="en-US" altLang="he-IL" sz="6000" dirty="0" err="1"/>
              <a:t>instanceof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getClass</a:t>
            </a:r>
            <a:r>
              <a:rPr lang="en-US" altLang="he-IL" dirty="0"/>
              <a:t>() vs </a:t>
            </a:r>
            <a:r>
              <a:rPr lang="en-US" altLang="he-IL" dirty="0" err="1"/>
              <a:t>instanceof</a:t>
            </a:r>
            <a:endParaRPr lang="en-US" altLang="he-I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847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obj.getClass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(): return the Class of the given object (including the 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obj </a:t>
            </a:r>
            <a:r>
              <a:rPr lang="en-US" altLang="he-IL" sz="2000" b="1" i="1" dirty="0" err="1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instanceof</a:t>
            </a:r>
            <a:r>
              <a:rPr lang="en-US" altLang="he-IL" sz="2000" i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000" i="1" dirty="0" err="1">
                <a:ea typeface="Arial Unicode MS" pitchFamily="34" charset="-128"/>
                <a:cs typeface="Times New Roman" panose="02020603050405020304" pitchFamily="18" charset="0"/>
              </a:rPr>
              <a:t>MyClass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: checks that the type of obj is subclass of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MyClass</a:t>
            </a: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he-IL" sz="6000" dirty="0"/>
              <a:t>Generics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Object Oriented Design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</a:t>
            </a:r>
            <a:r>
              <a:rPr lang="en-US" altLang="he-IL" sz="2000" b="1" u="sng" dirty="0"/>
              <a:t>class</a:t>
            </a:r>
            <a:r>
              <a:rPr lang="en-US" altLang="he-IL" sz="2000" dirty="0"/>
              <a:t> is a template for creating objects of the same type.</a:t>
            </a:r>
          </a:p>
          <a:p>
            <a:r>
              <a:rPr lang="en-US" altLang="he-IL" sz="2000" u="sng" dirty="0"/>
              <a:t>Example</a:t>
            </a:r>
            <a:r>
              <a:rPr lang="en-US" altLang="he-IL" sz="2000" dirty="0"/>
              <a:t>: person, student, car, circle, book, library.</a:t>
            </a:r>
          </a:p>
          <a:p>
            <a:endParaRPr lang="en-US" altLang="he-IL" sz="2000" dirty="0"/>
          </a:p>
          <a:p>
            <a:r>
              <a:rPr lang="en-US" altLang="he-IL" sz="2000" dirty="0"/>
              <a:t>An </a:t>
            </a:r>
            <a:r>
              <a:rPr lang="en-US" altLang="he-IL" sz="2000" b="1" u="sng" dirty="0"/>
              <a:t>object </a:t>
            </a:r>
            <a:r>
              <a:rPr lang="en-US" altLang="he-IL" sz="2000" dirty="0"/>
              <a:t>represents an entity in the real world, and instance of  a class. There may be many entities of the same type (class).</a:t>
            </a:r>
          </a:p>
          <a:p>
            <a:endParaRPr lang="en-US" altLang="he-IL" sz="2000" u="sng" dirty="0"/>
          </a:p>
          <a:p>
            <a:r>
              <a:rPr lang="en-US" altLang="he-IL" sz="2000" u="sng" dirty="0"/>
              <a:t>Example</a:t>
            </a:r>
            <a:r>
              <a:rPr lang="en-US" altLang="he-IL" sz="2000" dirty="0"/>
              <a:t>:</a:t>
            </a:r>
          </a:p>
          <a:p>
            <a:r>
              <a:rPr lang="en-US" altLang="he-IL" sz="2000" dirty="0"/>
              <a:t>Tom is an instance of the class Person.</a:t>
            </a:r>
          </a:p>
          <a:p>
            <a:r>
              <a:rPr lang="en-US" altLang="he-IL" sz="2000" dirty="0"/>
              <a:t>Huck is an instance of the class Person.</a:t>
            </a:r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P</a:t>
            </a:r>
            <a:r>
              <a:rPr lang="en-US" altLang="he-IL" sz="2000" i="1" dirty="0"/>
              <a:t>erson.java</a:t>
            </a:r>
            <a:r>
              <a:rPr lang="en-US" altLang="he-IL" sz="2000" i="1" dirty="0">
                <a:cs typeface="Times New Roman" panose="02020603050405020304" pitchFamily="18" charset="0"/>
              </a:rPr>
              <a:t>]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pPr>
              <a:buSzPct val="100000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Generics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847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Recall the syntax</a:t>
            </a:r>
          </a:p>
          <a:p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class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MyArray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 &lt;E&gt; {…}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public static 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&lt;E&gt;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int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findElement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ArrayList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&lt;E&gt; a , E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elt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 ) {…}</a:t>
            </a:r>
          </a:p>
          <a:p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public static</a:t>
            </a:r>
            <a:r>
              <a:rPr lang="en-US" altLang="he-IL" sz="2000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&lt;E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extends 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Comparable&lt;E&gt;&gt;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anose="02020603050405020304" pitchFamily="18" charset="0"/>
              </a:rPr>
              <a:t>void 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mergeSort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ArrayList</a:t>
            </a:r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&lt;E&gt; a) {…}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Let’s see more examples.</a:t>
            </a:r>
          </a:p>
          <a:p>
            <a:r>
              <a:rPr lang="en-US" altLang="he-IL" sz="2000" dirty="0">
                <a:ea typeface="Arial Unicode MS" pitchFamily="34" charset="-128"/>
                <a:cs typeface="Times New Roman" panose="02020603050405020304" pitchFamily="18" charset="0"/>
              </a:rPr>
              <a:t>[MyArrays.java]</a:t>
            </a:r>
          </a:p>
        </p:txBody>
      </p:sp>
    </p:spTree>
    <p:extLst>
      <p:ext uri="{BB962C8B-B14F-4D97-AF65-F5344CB8AC3E}">
        <p14:creationId xmlns:p14="http://schemas.microsoft.com/office/powerpoint/2010/main" val="428193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.equals() vs ==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and .clone()</a:t>
            </a:r>
          </a:p>
        </p:txBody>
      </p:sp>
    </p:spTree>
    <p:extLst>
      <p:ext uri="{BB962C8B-B14F-4D97-AF65-F5344CB8AC3E}">
        <p14:creationId xmlns:p14="http://schemas.microsoft.com/office/powerpoint/2010/main" val="2786750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Checking if objects are equal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We are familiar with algorithms for searching an array of integers.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But we may want to search in arrays of other classes.</a:t>
            </a:r>
          </a:p>
          <a:p>
            <a:r>
              <a:rPr lang="en-US" altLang="he-IL" sz="2000" u="sng" dirty="0">
                <a:ea typeface="Arial Unicode MS" pitchFamily="34" charset="-128"/>
                <a:cs typeface="+mn-cs"/>
              </a:rPr>
              <a:t>Example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: we want to search in an array/list of cars.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To be able to do it we need a way to check if two objects are equal.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For this we use: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The method .equals()</a:t>
            </a:r>
          </a:p>
        </p:txBody>
      </p:sp>
    </p:spTree>
    <p:extLst>
      <p:ext uri="{BB962C8B-B14F-4D97-AF65-F5344CB8AC3E}">
        <p14:creationId xmlns:p14="http://schemas.microsoft.com/office/powerpoint/2010/main" val="36070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ea typeface="Arial Unicode MS" pitchFamily="34" charset="-128"/>
                <a:cs typeface="+mn-cs"/>
              </a:rPr>
              <a:t>Usually used to checking if two objects are equal in all data fields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Deep Comparison: typically invokes .equals() on all data fields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Signature: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equals(Object obj)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Note: the parameter is of type Object (and not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MyClass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) -- need to check the type of the object.</a:t>
            </a: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[See TestingEquals.java, Points.java]</a:t>
            </a:r>
          </a:p>
        </p:txBody>
      </p:sp>
    </p:spTree>
    <p:extLst>
      <p:ext uri="{BB962C8B-B14F-4D97-AF65-F5344CB8AC3E}">
        <p14:creationId xmlns:p14="http://schemas.microsoft.com/office/powerpoint/2010/main" val="11453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 vs == operator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the “==” operator is used to check if the references refer to the same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In C this would mean checking for equality of the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.equals() maybe be overridden, and may depends on the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ea typeface="Arial Unicode MS" pitchFamily="34" charset="-128"/>
                <a:cs typeface="+mn-cs"/>
              </a:rPr>
              <a:t>The default implementation of </a:t>
            </a:r>
            <a:r>
              <a:rPr lang="en-US" altLang="he-IL" sz="2000" dirty="0" err="1">
                <a:ea typeface="Arial Unicode MS" pitchFamily="34" charset="-128"/>
                <a:cs typeface="+mn-cs"/>
              </a:rPr>
              <a:t>Object.equals</a:t>
            </a:r>
            <a:r>
              <a:rPr lang="en-US" altLang="he-IL" sz="2000" dirty="0">
                <a:ea typeface="Arial Unicode MS" pitchFamily="34" charset="-128"/>
                <a:cs typeface="+mn-cs"/>
              </a:rPr>
              <a:t>(Object obj) is:</a:t>
            </a:r>
          </a:p>
          <a:p>
            <a:r>
              <a:rPr lang="en-US" altLang="he-IL" sz="2000" dirty="0">
                <a:ea typeface="Arial Unicode MS" pitchFamily="34" charset="-128"/>
                <a:cs typeface="+mn-cs"/>
              </a:rPr>
              <a:t>	equals(Object obj)  { return this == obj;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ea typeface="Arial Unicode MS" pitchFamily="34" charset="-128"/>
              <a:cs typeface="+mn-cs"/>
            </a:endParaRPr>
          </a:p>
          <a:p>
            <a:r>
              <a:rPr lang="en-US" altLang="he-IL" sz="2000" u="sng" dirty="0">
                <a:ea typeface="Arial Unicode MS" pitchFamily="34" charset="-128"/>
              </a:rPr>
              <a:t>Example</a:t>
            </a:r>
            <a:r>
              <a:rPr lang="en-US" altLang="he-IL" sz="2000" dirty="0">
                <a:ea typeface="Arial Unicode MS" pitchFamily="34" charset="-128"/>
              </a:rPr>
              <a:t>:</a:t>
            </a:r>
          </a:p>
          <a:p>
            <a:r>
              <a:rPr lang="en-US" altLang="he-IL" sz="2000" dirty="0"/>
              <a:t>Person p1 = </a:t>
            </a:r>
            <a:r>
              <a:rPr lang="en-US" altLang="he-IL" sz="2000" dirty="0">
                <a:solidFill>
                  <a:srgbClr val="C00000"/>
                </a:solidFill>
              </a:rPr>
              <a:t>new</a:t>
            </a:r>
            <a:r>
              <a:rPr lang="en-US" altLang="he-IL" sz="2000" dirty="0"/>
              <a:t> Person(“Jack“, “Nicholson”);</a:t>
            </a:r>
          </a:p>
          <a:p>
            <a:r>
              <a:rPr lang="en-US" altLang="he-IL" sz="2000" dirty="0"/>
              <a:t>Person p2 = </a:t>
            </a:r>
            <a:r>
              <a:rPr lang="en-US" altLang="he-IL" sz="2000" dirty="0">
                <a:solidFill>
                  <a:srgbClr val="C00000"/>
                </a:solidFill>
              </a:rPr>
              <a:t>new</a:t>
            </a:r>
            <a:r>
              <a:rPr lang="en-US" altLang="he-IL" sz="2000" dirty="0"/>
              <a:t> Person(“Jack“, “Nicholson”); </a:t>
            </a:r>
          </a:p>
          <a:p>
            <a:r>
              <a:rPr lang="en-US" altLang="he-IL" sz="2000" i="1" dirty="0"/>
              <a:t>1) p1.equals(p2)</a:t>
            </a:r>
            <a:r>
              <a:rPr lang="en-US" altLang="he-IL" sz="2000" dirty="0"/>
              <a:t> should return </a:t>
            </a:r>
            <a:r>
              <a:rPr lang="en-US" altLang="he-IL" sz="2000" b="1" dirty="0">
                <a:solidFill>
                  <a:srgbClr val="C00000"/>
                </a:solidFill>
              </a:rPr>
              <a:t>true</a:t>
            </a:r>
            <a:r>
              <a:rPr lang="en-US" altLang="he-IL" sz="2000" dirty="0"/>
              <a:t> if it is implemented accordingly</a:t>
            </a:r>
            <a:endParaRPr lang="en-US" altLang="he-IL" sz="2000" dirty="0">
              <a:solidFill>
                <a:srgbClr val="C00000"/>
              </a:solidFill>
            </a:endParaRPr>
          </a:p>
          <a:p>
            <a:r>
              <a:rPr lang="en-US" altLang="he-IL" sz="2000" i="1" dirty="0"/>
              <a:t>2) p1 == p2</a:t>
            </a:r>
            <a:r>
              <a:rPr lang="en-US" altLang="he-IL" sz="2000" dirty="0"/>
              <a:t> is </a:t>
            </a:r>
            <a:r>
              <a:rPr lang="en-US" altLang="he-IL" sz="2000" b="1" dirty="0">
                <a:solidFill>
                  <a:srgbClr val="C00000"/>
                </a:solidFill>
              </a:rPr>
              <a:t>false	</a:t>
            </a:r>
            <a:r>
              <a:rPr lang="en-US" altLang="he-IL" sz="2000" dirty="0"/>
              <a:t> // the objects are different, but have the same name</a:t>
            </a:r>
            <a:endParaRPr lang="en-US" altLang="he-IL" sz="2000" b="1" dirty="0">
              <a:solidFill>
                <a:srgbClr val="C00000"/>
              </a:solidFill>
            </a:endParaRPr>
          </a:p>
          <a:p>
            <a:endParaRPr lang="en-US" altLang="he-IL" sz="2000" dirty="0">
              <a:ea typeface="Arial Unicode MS" pitchFamily="34" charset="-128"/>
            </a:endParaRPr>
          </a:p>
          <a:p>
            <a:endParaRPr lang="en-US" altLang="he-IL" sz="2000" dirty="0">
              <a:ea typeface="Arial Unicode MS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5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.equals() vs == for Strings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The class String is implemented in an unusual way:</a:t>
            </a:r>
          </a:p>
          <a:p>
            <a:r>
              <a:rPr lang="en-US" altLang="he-IL" sz="2000" dirty="0">
                <a:cs typeface="+mn-cs"/>
              </a:rPr>
              <a:t>If we have</a:t>
            </a:r>
          </a:p>
          <a:p>
            <a:r>
              <a:rPr lang="en-US" altLang="he-IL" sz="2000" dirty="0">
                <a:cs typeface="+mn-cs"/>
              </a:rPr>
              <a:t>String s1 = "ABC";</a:t>
            </a:r>
          </a:p>
          <a:p>
            <a:r>
              <a:rPr lang="en-US" altLang="he-IL" sz="2000" dirty="0">
                <a:cs typeface="+mn-cs"/>
              </a:rPr>
              <a:t>String s2 = "ABC";</a:t>
            </a:r>
          </a:p>
          <a:p>
            <a:r>
              <a:rPr lang="en-US" altLang="he-IL" sz="2000" dirty="0">
                <a:cs typeface="+mn-cs"/>
              </a:rPr>
              <a:t>You would expect these to be two different objects.</a:t>
            </a:r>
          </a:p>
          <a:p>
            <a:r>
              <a:rPr lang="en-US" altLang="he-IL" sz="2000" dirty="0">
                <a:cs typeface="+mn-cs"/>
              </a:rPr>
              <a:t>However, </a:t>
            </a:r>
          </a:p>
          <a:p>
            <a:r>
              <a:rPr lang="en-US" altLang="he-IL" sz="2000" i="1" dirty="0">
                <a:cs typeface="+mn-cs"/>
              </a:rPr>
              <a:t>1) </a:t>
            </a:r>
            <a:r>
              <a:rPr lang="en-US" altLang="he-IL" sz="2000" i="1" dirty="0"/>
              <a:t>s1.equals(s2)</a:t>
            </a:r>
            <a:r>
              <a:rPr lang="en-US" altLang="he-IL" sz="2000" dirty="0"/>
              <a:t> returns </a:t>
            </a:r>
            <a:r>
              <a:rPr lang="en-US" altLang="he-IL" sz="2000" dirty="0">
                <a:solidFill>
                  <a:srgbClr val="C00000"/>
                </a:solidFill>
              </a:rPr>
              <a:t>true</a:t>
            </a:r>
          </a:p>
          <a:p>
            <a:r>
              <a:rPr lang="en-US" altLang="he-IL" sz="2000" i="1" dirty="0">
                <a:cs typeface="+mn-cs"/>
              </a:rPr>
              <a:t>2) s1 == s2</a:t>
            </a:r>
            <a:r>
              <a:rPr lang="en-US" altLang="he-IL" sz="2000" dirty="0">
                <a:cs typeface="+mn-cs"/>
              </a:rPr>
              <a:t> is also </a:t>
            </a:r>
            <a:r>
              <a:rPr lang="en-US" altLang="he-IL" sz="2000" dirty="0">
                <a:solidFill>
                  <a:srgbClr val="C00000"/>
                </a:solidFill>
                <a:cs typeface="+mn-cs"/>
              </a:rPr>
              <a:t>true</a:t>
            </a:r>
          </a:p>
          <a:p>
            <a:endParaRPr lang="en-US" altLang="he-IL" sz="2000" dirty="0"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3776D3-BEA1-494E-AD70-53324A6569D0}"/>
              </a:ext>
            </a:extLst>
          </p:cNvPr>
          <p:cNvSpPr/>
          <p:nvPr/>
        </p:nvSpPr>
        <p:spPr>
          <a:xfrm>
            <a:off x="3838562" y="5344075"/>
            <a:ext cx="5341437" cy="96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How do you think this is implemented?</a:t>
            </a:r>
          </a:p>
        </p:txBody>
      </p:sp>
    </p:spTree>
    <p:extLst>
      <p:ext uri="{BB962C8B-B14F-4D97-AF65-F5344CB8AC3E}">
        <p14:creationId xmlns:p14="http://schemas.microsoft.com/office/powerpoint/2010/main" val="5162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.clone()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We use .clone() in order to create from a given object another identical object.</a:t>
            </a:r>
          </a:p>
          <a:p>
            <a:r>
              <a:rPr lang="en-US" altLang="he-IL" sz="2000" u="sng" dirty="0">
                <a:cs typeface="+mn-cs"/>
              </a:rPr>
              <a:t>Example</a:t>
            </a:r>
            <a:r>
              <a:rPr lang="en-US" altLang="he-IL" sz="2000" dirty="0">
                <a:cs typeface="+mn-cs"/>
              </a:rPr>
              <a:t>:</a:t>
            </a:r>
          </a:p>
          <a:p>
            <a:r>
              <a:rPr lang="en-US" altLang="he-IL" sz="2000" dirty="0">
                <a:cs typeface="+mn-cs"/>
              </a:rPr>
              <a:t>Car </a:t>
            </a:r>
            <a:r>
              <a:rPr lang="en-US" altLang="he-IL" sz="2000" dirty="0" err="1">
                <a:cs typeface="+mn-cs"/>
              </a:rPr>
              <a:t>firstToyotaCorolla</a:t>
            </a:r>
            <a:r>
              <a:rPr lang="en-US" altLang="he-IL" sz="2000" dirty="0">
                <a:cs typeface="+mn-cs"/>
              </a:rPr>
              <a:t> = </a:t>
            </a:r>
            <a:r>
              <a:rPr lang="en-US" altLang="he-IL" sz="2000" dirty="0" err="1">
                <a:cs typeface="+mn-cs"/>
              </a:rPr>
              <a:t>createOneCar</a:t>
            </a:r>
            <a:r>
              <a:rPr lang="en-US" altLang="he-IL" sz="2000" dirty="0">
                <a:cs typeface="+mn-cs"/>
              </a:rPr>
              <a:t>(“Toyota”, “Corolla”);</a:t>
            </a:r>
          </a:p>
          <a:p>
            <a:r>
              <a:rPr lang="en-US" altLang="he-IL" sz="2000" dirty="0" err="1"/>
              <a:t>ArrayList</a:t>
            </a:r>
            <a:r>
              <a:rPr lang="en-US" altLang="he-IL" sz="2000" dirty="0"/>
              <a:t>&lt;Car&gt; </a:t>
            </a:r>
            <a:r>
              <a:rPr lang="en-US" altLang="he-IL" sz="2000" dirty="0" err="1"/>
              <a:t>listToyotaCorolla</a:t>
            </a:r>
            <a:r>
              <a:rPr lang="en-US" altLang="he-IL" sz="2000" dirty="0"/>
              <a:t>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ArrayList</a:t>
            </a:r>
            <a:r>
              <a:rPr lang="en-US" altLang="he-IL" sz="2000" dirty="0"/>
              <a:t>&lt;Car&gt;;</a:t>
            </a:r>
            <a:br>
              <a:rPr lang="en-US" altLang="he-IL" sz="2000" dirty="0"/>
            </a:br>
            <a:endParaRPr lang="en-US" altLang="he-IL" sz="2000" dirty="0"/>
          </a:p>
          <a:p>
            <a:r>
              <a:rPr lang="en-US" altLang="he-IL" sz="2000" dirty="0">
                <a:cs typeface="+mn-cs"/>
              </a:rPr>
              <a:t>for (</a:t>
            </a:r>
            <a:r>
              <a:rPr lang="en-US" sz="2000" b="1" dirty="0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=0;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 &lt; 100;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++) // creates 100 copies of the same car</a:t>
            </a:r>
          </a:p>
          <a:p>
            <a:r>
              <a:rPr lang="en-US" altLang="he-IL" sz="2000" dirty="0"/>
              <a:t>	Car </a:t>
            </a:r>
            <a:r>
              <a:rPr lang="en-US" altLang="he-IL" sz="2000" dirty="0" err="1"/>
              <a:t>newCar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firstToyotaCorolla.clone</a:t>
            </a:r>
            <a:r>
              <a:rPr lang="en-US" altLang="he-IL" sz="2000" dirty="0"/>
              <a:t>();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 err="1"/>
              <a:t>newCar.setUniqueID</a:t>
            </a:r>
            <a:r>
              <a:rPr lang="en-US" altLang="he-IL" sz="2000" dirty="0"/>
              <a:t>(…);</a:t>
            </a:r>
          </a:p>
          <a:p>
            <a:r>
              <a:rPr lang="en-US" altLang="he-IL" sz="2000" dirty="0">
                <a:cs typeface="+mn-cs"/>
              </a:rPr>
              <a:t>	</a:t>
            </a:r>
            <a:r>
              <a:rPr lang="en-US" altLang="he-IL" sz="2000" dirty="0" err="1"/>
              <a:t>listToyotaCorolla.add</a:t>
            </a:r>
            <a:r>
              <a:rPr lang="en-US" altLang="he-IL" sz="2000" dirty="0"/>
              <a:t>(</a:t>
            </a:r>
            <a:r>
              <a:rPr lang="en-US" altLang="he-IL" sz="2000" dirty="0" err="1"/>
              <a:t>newCar</a:t>
            </a:r>
            <a:r>
              <a:rPr lang="en-US" altLang="he-IL" sz="2000" dirty="0"/>
              <a:t>);</a:t>
            </a:r>
          </a:p>
          <a:p>
            <a:br>
              <a:rPr lang="en-US" altLang="he-IL" sz="2000" dirty="0"/>
            </a:br>
            <a:r>
              <a:rPr lang="en-US" altLang="he-IL" sz="2000" dirty="0"/>
              <a:t>[see CarBuilder.java]</a:t>
            </a:r>
          </a:p>
        </p:txBody>
      </p:sp>
    </p:spTree>
    <p:extLst>
      <p:ext uri="{BB962C8B-B14F-4D97-AF65-F5344CB8AC3E}">
        <p14:creationId xmlns:p14="http://schemas.microsoft.com/office/powerpoint/2010/main" val="19187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1017942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Reading from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File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File(</a:t>
            </a:r>
            <a:r>
              <a:rPr lang="en-US" altLang="he-IL" sz="2000" dirty="0" err="1"/>
              <a:t>fileName</a:t>
            </a:r>
            <a:r>
              <a:rPr lang="en-US" altLang="he-IL" sz="2000" dirty="0"/>
              <a:t>);</a:t>
            </a:r>
          </a:p>
          <a:p>
            <a:r>
              <a:rPr lang="en-US" altLang="he-IL" sz="2000" dirty="0"/>
              <a:t>Scanner reader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/>
              <a:t>Scanner(file);</a:t>
            </a:r>
          </a:p>
          <a:p>
            <a:r>
              <a:rPr lang="en-US" altLang="he-IL" sz="2000" dirty="0"/>
              <a:t>String </a:t>
            </a:r>
            <a:r>
              <a:rPr lang="en-US" altLang="he-IL" sz="2000" dirty="0" err="1"/>
              <a:t>firstLine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reader.nextLine</a:t>
            </a:r>
            <a:r>
              <a:rPr lang="en-US" altLang="he-IL" sz="2000" dirty="0"/>
              <a:t>();	// reads the first line of the file</a:t>
            </a:r>
          </a:p>
          <a:p>
            <a:r>
              <a:rPr lang="en-US" altLang="he-IL" sz="2000" dirty="0"/>
              <a:t>String str = </a:t>
            </a:r>
            <a:r>
              <a:rPr lang="en-US" altLang="he-IL" sz="2000" dirty="0" err="1"/>
              <a:t>reader.next</a:t>
            </a:r>
            <a:r>
              <a:rPr lang="en-US" altLang="he-IL" sz="2000" dirty="0"/>
              <a:t>(); 		// reads a string until reaching space</a:t>
            </a:r>
          </a:p>
          <a:p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ID = </a:t>
            </a:r>
            <a:r>
              <a:rPr lang="en-US" altLang="he-IL" sz="2000" dirty="0" err="1"/>
              <a:t>reader.nextInt</a:t>
            </a:r>
            <a:r>
              <a:rPr lang="en-US" altLang="he-IL" sz="2000" dirty="0"/>
              <a:t>(); 		// reads an int</a:t>
            </a:r>
          </a:p>
          <a:p>
            <a:r>
              <a:rPr lang="en-US" altLang="he-IL" sz="2000" dirty="0"/>
              <a:t>	// We assume that we know the structure of the file</a:t>
            </a:r>
          </a:p>
          <a:p>
            <a:r>
              <a:rPr lang="en-US" altLang="he-IL" sz="2000" dirty="0" err="1"/>
              <a:t>reader.hasNext</a:t>
            </a:r>
            <a:r>
              <a:rPr lang="en-US" altLang="he-IL" sz="2000" dirty="0"/>
              <a:t>() 	// Returns true if scanner has more tokens</a:t>
            </a:r>
          </a:p>
          <a:p>
            <a:r>
              <a:rPr lang="en-US" altLang="he-IL" sz="2000" dirty="0" err="1"/>
              <a:t>reader.close</a:t>
            </a:r>
            <a:r>
              <a:rPr lang="en-US" altLang="he-IL" sz="2000" dirty="0"/>
              <a:t>()		// important to close the file in the end</a:t>
            </a:r>
          </a:p>
          <a:p>
            <a:b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</a:b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ReadFromFile.java]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636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Writing to a file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b="1" dirty="0"/>
              <a:t>File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file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b="1" dirty="0"/>
              <a:t>File</a:t>
            </a:r>
            <a:r>
              <a:rPr lang="en-US" altLang="he-IL" sz="2000" dirty="0"/>
              <a:t>(</a:t>
            </a:r>
            <a:r>
              <a:rPr lang="en-US" altLang="he-IL" sz="2000" dirty="0" err="1">
                <a:solidFill>
                  <a:schemeClr val="tx2"/>
                </a:solidFill>
              </a:rPr>
              <a:t>nameOfFile</a:t>
            </a:r>
            <a:r>
              <a:rPr lang="en-US" altLang="he-IL" sz="2000" dirty="0"/>
              <a:t>)</a:t>
            </a:r>
            <a:r>
              <a:rPr lang="en-US" altLang="he-IL" sz="2000" b="1" dirty="0"/>
              <a:t>;</a:t>
            </a:r>
          </a:p>
          <a:p>
            <a:r>
              <a:rPr lang="en-US" altLang="he-IL" sz="2000" b="1" dirty="0" err="1"/>
              <a:t>PrintWriter</a:t>
            </a:r>
            <a:r>
              <a:rPr lang="en-US" altLang="he-IL" sz="2000" dirty="0"/>
              <a:t> output = </a:t>
            </a:r>
            <a:r>
              <a:rPr lang="en-US" altLang="he-IL" sz="2000" b="1" dirty="0">
                <a:solidFill>
                  <a:srgbClr val="C00000"/>
                </a:solidFill>
              </a:rPr>
              <a:t>new</a:t>
            </a:r>
            <a:r>
              <a:rPr lang="en-US" altLang="he-IL" sz="2000" b="1" dirty="0"/>
              <a:t> </a:t>
            </a:r>
            <a:r>
              <a:rPr lang="en-US" altLang="he-IL" sz="2000" b="1" dirty="0" err="1"/>
              <a:t>PrintWriter</a:t>
            </a:r>
            <a:r>
              <a:rPr lang="en-US" altLang="he-IL" sz="2000" dirty="0"/>
              <a:t>(file);</a:t>
            </a:r>
          </a:p>
          <a:p>
            <a:r>
              <a:rPr lang="en-US" altLang="he-IL" sz="2000" dirty="0" err="1">
                <a:ea typeface="Arial Unicode MS" pitchFamily="34" charset="-128"/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(“string");</a:t>
            </a: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</a:t>
            </a:r>
            <a:r>
              <a:rPr lang="en-US" altLang="he-IL" sz="2000" dirty="0" err="1"/>
              <a:t>.print</a:t>
            </a:r>
            <a:r>
              <a:rPr lang="en-US" altLang="he-IL" sz="2000" dirty="0"/>
              <a:t>(123);</a:t>
            </a:r>
          </a:p>
          <a:p>
            <a:r>
              <a:rPr lang="en-US" altLang="he-IL" sz="2000" dirty="0">
                <a:cs typeface="Times New Roman" panose="02020603050405020304" pitchFamily="18" charset="0"/>
              </a:rPr>
              <a:t>…</a:t>
            </a:r>
          </a:p>
          <a:p>
            <a:endParaRPr lang="en-US" altLang="he-IL" sz="2000" dirty="0">
              <a:cs typeface="Times New Roman" panose="02020603050405020304" pitchFamily="18" charset="0"/>
            </a:endParaRPr>
          </a:p>
          <a:p>
            <a:r>
              <a:rPr lang="en-US" altLang="he-IL" sz="2000" dirty="0" err="1">
                <a:cs typeface="Times New Roman" panose="02020603050405020304" pitchFamily="18" charset="0"/>
              </a:rPr>
              <a:t>output.close</a:t>
            </a:r>
            <a:r>
              <a:rPr lang="en-US" altLang="he-IL" sz="2000" dirty="0">
                <a:cs typeface="Times New Roman" panose="02020603050405020304" pitchFamily="18" charset="0"/>
              </a:rPr>
              <a:t>()</a:t>
            </a:r>
          </a:p>
          <a:p>
            <a:endParaRPr lang="en-US" altLang="he-IL" sz="2000" dirty="0"/>
          </a:p>
          <a:p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WriteToFile.java]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756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Object Composition</a:t>
            </a:r>
            <a:br>
              <a:rPr lang="en-US" altLang="he-IL" dirty="0"/>
            </a:br>
            <a:r>
              <a:rPr lang="en-US" altLang="he-IL" dirty="0"/>
              <a:t>HAS-A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An object can contain other objects as its data fields.</a:t>
            </a:r>
          </a:p>
          <a:p>
            <a:pPr>
              <a:defRPr/>
            </a:pPr>
            <a:r>
              <a:rPr lang="en-US" sz="2000" dirty="0"/>
              <a:t>This is called a </a:t>
            </a:r>
            <a:r>
              <a:rPr lang="en-US" sz="2000" i="1" dirty="0"/>
              <a:t>HAS-A relationship</a:t>
            </a:r>
          </a:p>
          <a:p>
            <a:pPr>
              <a:defRPr/>
            </a:pPr>
            <a:r>
              <a:rPr lang="en-US" sz="2000" u="sng" dirty="0"/>
              <a:t>Example</a:t>
            </a:r>
            <a:r>
              <a:rPr lang="en-US" sz="2000" dirty="0"/>
              <a:t>: Person has-a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Address</a:t>
            </a:r>
          </a:p>
          <a:p>
            <a:pPr>
              <a:defRPr/>
            </a:pPr>
            <a:r>
              <a:rPr lang="en-US" sz="2000" dirty="0"/>
              <a:t>…</a:t>
            </a:r>
          </a:p>
          <a:p>
            <a:pPr>
              <a:defRPr/>
            </a:pPr>
            <a:r>
              <a:rPr lang="en-US" sz="2000" dirty="0"/>
              <a:t>These are </a:t>
            </a:r>
            <a:r>
              <a:rPr lang="en-US" sz="2000" i="1" u="sng" dirty="0"/>
              <a:t>data-fields/properties</a:t>
            </a:r>
            <a:r>
              <a:rPr lang="en-US" sz="2000" dirty="0"/>
              <a:t> of a class.</a:t>
            </a:r>
          </a:p>
          <a:p>
            <a:pPr>
              <a:defRPr/>
            </a:pPr>
            <a:r>
              <a:rPr lang="en-US" sz="2000" dirty="0"/>
              <a:t>Person is a </a:t>
            </a:r>
            <a:r>
              <a:rPr lang="en-US" sz="2000" i="1" dirty="0"/>
              <a:t>data class</a:t>
            </a:r>
            <a:r>
              <a:rPr lang="en-US" sz="2000" dirty="0"/>
              <a:t>: contains only fields and methods for accessing them (getters and setters)</a:t>
            </a:r>
          </a:p>
          <a:p>
            <a:pPr>
              <a:defRPr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Java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59584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Java from command 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compile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javac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/MyClass.java</a:t>
            </a: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This creates a file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MyClass.class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Use </a:t>
            </a:r>
            <a:r>
              <a:rPr lang="en-US" altLang="he-IL" sz="2000" b="1" i="1" dirty="0">
                <a:ea typeface="Arial Unicode MS" pitchFamily="34" charset="-128"/>
                <a:cs typeface="Times New Roman" pitchFamily="18" charset="0"/>
              </a:rPr>
              <a:t>java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 to run your program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mypackage.MyClass</a:t>
            </a: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i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CommandLineExample.java]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7455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Using command line arguments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We may want to run our program with arguments, e.g.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&gt; java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CommLine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 “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abc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cde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” 1234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The arguments are passed to </a:t>
            </a:r>
            <a:r>
              <a:rPr lang="en-US" altLang="he-IL" sz="2000" b="1" dirty="0">
                <a:ea typeface="Arial Unicode MS" pitchFamily="34" charset="-128"/>
                <a:cs typeface="Times New Roman" pitchFamily="18" charset="0"/>
              </a:rPr>
              <a:t>main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method, and are stored in </a:t>
            </a:r>
            <a:r>
              <a:rPr lang="en-US" altLang="he-IL" sz="2000" dirty="0" err="1">
                <a:ea typeface="Arial Unicode MS" pitchFamily="34" charset="-128"/>
                <a:cs typeface="Times New Roman" pitchFamily="18" charset="0"/>
              </a:rPr>
              <a:t>args</a:t>
            </a: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	public static void </a:t>
            </a:r>
            <a:r>
              <a:rPr lang="en-US" sz="2000" b="1" dirty="0"/>
              <a:t>main(String[]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b="1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anose="02020603050405020304" pitchFamily="18" charset="0"/>
              </a:rPr>
              <a:t>[See CommandLineExample.java]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0111C-6FE9-4864-B74B-D956ECE02E44}"/>
              </a:ext>
            </a:extLst>
          </p:cNvPr>
          <p:cNvSpPr/>
          <p:nvPr/>
        </p:nvSpPr>
        <p:spPr>
          <a:xfrm rot="7795794">
            <a:off x="6162650" y="3885950"/>
            <a:ext cx="615833" cy="2305412"/>
          </a:xfrm>
          <a:prstGeom prst="downArrow">
            <a:avLst>
              <a:gd name="adj1" fmla="val 50000"/>
              <a:gd name="adj2" fmla="val 6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81389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i="1" dirty="0"/>
              <a:t>An exception</a:t>
            </a:r>
            <a:r>
              <a:rPr lang="en-US" altLang="he-IL" sz="2000" dirty="0"/>
              <a:t> is an event, which occurs during the execution of a program, that disrupts the normal flow of the program's instructions. 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Division by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Illegal argument, e.g. radius &lt;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Accessing a null 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File not found or wrong format of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Hardware issue</a:t>
            </a:r>
          </a:p>
          <a:p>
            <a:r>
              <a:rPr lang="en-US" altLang="he-IL" sz="2000" dirty="0"/>
              <a:t>When an error occurs, the method creates a special </a:t>
            </a:r>
            <a:r>
              <a:rPr lang="en-US" altLang="he-IL" sz="2000" i="1" dirty="0"/>
              <a:t>object</a:t>
            </a:r>
            <a:r>
              <a:rPr lang="en-US" altLang="he-IL" sz="2000" dirty="0"/>
              <a:t>, called </a:t>
            </a:r>
            <a:r>
              <a:rPr lang="en-US" altLang="he-IL" sz="2000" b="1" dirty="0"/>
              <a:t>an exception</a:t>
            </a:r>
            <a:r>
              <a:rPr lang="en-US" altLang="he-IL" sz="2000" dirty="0"/>
              <a:t>, and hands it off to the runtime system.</a:t>
            </a:r>
          </a:p>
          <a:p>
            <a:r>
              <a:rPr lang="en-US" altLang="he-IL" sz="2000" dirty="0"/>
              <a:t>Exception contains information about the error, including its type and the state of the program when the error occurred. 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3626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Creating an exception and handing it to the runtime system is called </a:t>
            </a:r>
            <a:r>
              <a:rPr lang="en-US" altLang="he-IL" sz="2000" b="1" dirty="0"/>
              <a:t>throwing an exception</a:t>
            </a:r>
            <a:r>
              <a:rPr lang="en-US" altLang="he-IL" sz="2000" dirty="0"/>
              <a:t>.</a:t>
            </a:r>
          </a:p>
          <a:p>
            <a:r>
              <a:rPr lang="en-US" altLang="he-IL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re-throw the exception further</a:t>
            </a:r>
          </a:p>
          <a:p>
            <a:r>
              <a:rPr lang="en-US" altLang="he-IL" sz="2000" dirty="0"/>
              <a:t>If an exception is thrown all the way up to the Java Virtual Machine (i.e., from main method), or ignored, then the program </a:t>
            </a:r>
            <a:r>
              <a:rPr lang="en-US" altLang="he-IL" sz="2000" b="1" dirty="0">
                <a:solidFill>
                  <a:srgbClr val="FF0000"/>
                </a:solidFill>
              </a:rPr>
              <a:t>crashes</a:t>
            </a:r>
            <a:r>
              <a:rPr lang="en-US" altLang="he-IL" sz="2000" dirty="0"/>
              <a:t>.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Important</a:t>
            </a:r>
            <a:r>
              <a:rPr lang="en-US" altLang="he-IL" sz="2000" dirty="0"/>
              <a:t>: Exception is not returned. It is thrown.</a:t>
            </a:r>
          </a:p>
          <a:p>
            <a:r>
              <a:rPr lang="en-US" altLang="he-IL" sz="2000" dirty="0"/>
              <a:t>Throwing an exception breaks the natural flow of the program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0202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200149" y="2812256"/>
            <a:ext cx="8239113" cy="4170320"/>
            <a:chOff x="1200149" y="2812256"/>
            <a:chExt cx="8239113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200149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2101849" y="4025106"/>
              <a:ext cx="2036763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0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constructors: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 String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Throwable(String message, 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</p:txBody>
      </p:sp>
    </p:spTree>
    <p:extLst>
      <p:ext uri="{BB962C8B-B14F-4D97-AF65-F5344CB8AC3E}">
        <p14:creationId xmlns:p14="http://schemas.microsoft.com/office/powerpoint/2010/main" val="12898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getMessage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detail message string of this throwable.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 </a:t>
            </a:r>
            <a:r>
              <a:rPr lang="en-US" altLang="he-IL" sz="2000" i="1" dirty="0" err="1"/>
              <a:t>getCause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cause of this throwable or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 err="1"/>
              <a:t>StackTraceElement</a:t>
            </a:r>
            <a:r>
              <a:rPr lang="en-US" altLang="he-IL" sz="2000" i="1" dirty="0"/>
              <a:t>[] </a:t>
            </a:r>
            <a:r>
              <a:rPr lang="en-US" altLang="he-IL" sz="2000" i="1" dirty="0" err="1"/>
              <a:t>getStackTrace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stack trace.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printStackTrace</a:t>
            </a:r>
            <a:r>
              <a:rPr lang="en-US" altLang="he-IL" sz="2000" i="1" dirty="0"/>
              <a:t> ()</a:t>
            </a:r>
          </a:p>
          <a:p>
            <a:r>
              <a:rPr lang="en-US" altLang="he-IL" sz="2000" dirty="0"/>
              <a:t>Prints this throwable and its stack trace.</a:t>
            </a:r>
          </a:p>
        </p:txBody>
      </p:sp>
    </p:spTree>
    <p:extLst>
      <p:ext uri="{BB962C8B-B14F-4D97-AF65-F5344CB8AC3E}">
        <p14:creationId xmlns:p14="http://schemas.microsoft.com/office/powerpoint/2010/main" val="33166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1. Checked exceptions</a:t>
            </a:r>
            <a:r>
              <a:rPr lang="en-US" altLang="he-IL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These are exceptional conditions that a well-written application should </a:t>
            </a:r>
            <a:r>
              <a:rPr lang="en-US" altLang="he-IL" sz="2000" b="1" dirty="0"/>
              <a:t>anticipate and recover from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Usually are subclasses of </a:t>
            </a:r>
            <a:r>
              <a:rPr lang="en-US" altLang="he-IL" sz="2000" dirty="0" err="1"/>
              <a:t>java.lang</a:t>
            </a:r>
            <a:r>
              <a:rPr lang="en-US" altLang="he-IL" sz="2000" dirty="0"/>
              <a:t>. Exception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An unexpected parameter that the method cannot handle (e.g. a circle has radius &lt;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Trying to read from file that does not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Reading from file with a wrong format.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They are subject to the Catch or Specify Requirement.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0234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Inheritance: defining new classes based on existing ones.</a:t>
            </a:r>
            <a:endParaRPr lang="en-US" sz="2000" i="1" dirty="0"/>
          </a:p>
          <a:p>
            <a:pPr>
              <a:defRPr/>
            </a:pPr>
            <a:r>
              <a:rPr lang="en-US" sz="2000" u="sng" dirty="0"/>
              <a:t>Examples</a:t>
            </a:r>
            <a:r>
              <a:rPr lang="en-US" sz="2000" dirty="0"/>
              <a:t>: </a:t>
            </a:r>
          </a:p>
          <a:p>
            <a:pPr>
              <a:defRPr/>
            </a:pPr>
            <a:r>
              <a:rPr lang="en-US" sz="2000" dirty="0"/>
              <a:t>Dog is an Animal</a:t>
            </a:r>
          </a:p>
          <a:p>
            <a:pPr>
              <a:defRPr/>
            </a:pPr>
            <a:r>
              <a:rPr lang="en-US" sz="2000" dirty="0"/>
              <a:t>Cow is an Animal</a:t>
            </a:r>
          </a:p>
          <a:p>
            <a:pPr>
              <a:defRPr/>
            </a:pPr>
            <a:r>
              <a:rPr lang="en-US" sz="2000" dirty="0"/>
              <a:t>Circle is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Rectangle is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Square is a ( special type of ) Rectangle,</a:t>
            </a:r>
            <a:br>
              <a:rPr lang="en-US" sz="2000" dirty="0"/>
            </a:br>
            <a:r>
              <a:rPr lang="en-US" sz="2000" dirty="0"/>
              <a:t>	which is itself a </a:t>
            </a:r>
            <a:r>
              <a:rPr lang="en-US" sz="2000" dirty="0" err="1"/>
              <a:t>GeometricShape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….</a:t>
            </a:r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</a:t>
            </a:r>
            <a:r>
              <a:rPr lang="en-US" sz="2000" dirty="0"/>
              <a:t>GeometricShape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.java]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98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2. Unchecked exceptions: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java.lang.RuntimeException</a:t>
            </a:r>
            <a:endParaRPr lang="en-US" altLang="he-IL" sz="2000" dirty="0"/>
          </a:p>
          <a:p>
            <a:r>
              <a:rPr lang="en-US" altLang="he-IL" sz="2000" dirty="0"/>
              <a:t>They are, unfortunately, so abundant, that it would be almost impossible to try to catch and handle these.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NullPointerException</a:t>
            </a:r>
            <a:r>
              <a:rPr lang="en-US" altLang="he-IL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IndexOutOfBoundsException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ArithmeticException</a:t>
            </a:r>
            <a:r>
              <a:rPr lang="en-US" altLang="he-IL" sz="2000" dirty="0"/>
              <a:t>  (e.g., division by zero)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1397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3. Errors: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java.lang.Error</a:t>
            </a:r>
            <a:endParaRPr lang="en-US" altLang="he-IL" sz="2000" dirty="0"/>
          </a:p>
          <a:p>
            <a:r>
              <a:rPr lang="en-US" altLang="he-IL" sz="2000" dirty="0"/>
              <a:t>These are exceptional conditions that are external to the application (e.g. due to hardware or system errors)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LinkageError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OutOfMemoryError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IOError</a:t>
            </a: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6304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080176" y="2812256"/>
            <a:ext cx="8359086" cy="4170320"/>
            <a:chOff x="1080176" y="2812256"/>
            <a:chExt cx="8359086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080176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1981876" y="4025106"/>
              <a:ext cx="2156736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How to throw an exception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Syntax: 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 err="1"/>
              <a:t>someThrowableObject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Remember: </a:t>
            </a:r>
            <a:r>
              <a:rPr lang="en-US" sz="2000" i="1" dirty="0" err="1"/>
              <a:t>someThrowableObject</a:t>
            </a:r>
            <a:r>
              <a:rPr lang="en-US" sz="2000" i="1" dirty="0"/>
              <a:t> must be crated using a corresponding constructor.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 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IllegalArgumentException</a:t>
            </a:r>
            <a:r>
              <a:rPr lang="en-US" sz="2000" dirty="0"/>
              <a:t>(“radius &lt; 0”);</a:t>
            </a:r>
          </a:p>
          <a:p>
            <a:pPr>
              <a:defRPr/>
            </a:pPr>
            <a:r>
              <a:rPr lang="en-US" sz="2000" dirty="0"/>
              <a:t>or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/>
              <a:t>PizzaException</a:t>
            </a:r>
            <a:r>
              <a:rPr lang="en-US" sz="2000" dirty="0"/>
              <a:t> ex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PizzaException</a:t>
            </a:r>
            <a:r>
              <a:rPr lang="en-US" sz="2000" dirty="0"/>
              <a:t>(“Pizza with pineapples”)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ex;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56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Catch or Specify Requirement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re-throw the exception – declared in the method</a:t>
            </a:r>
          </a:p>
          <a:p>
            <a:pPr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/>
              <a:t>finally </a:t>
            </a:r>
            <a:r>
              <a:rPr lang="en-US" sz="2000" dirty="0"/>
              <a:t>{} block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Circle.java ]</a:t>
            </a:r>
          </a:p>
        </p:txBody>
      </p:sp>
    </p:spTree>
    <p:extLst>
      <p:ext uri="{BB962C8B-B14F-4D97-AF65-F5344CB8AC3E}">
        <p14:creationId xmlns:p14="http://schemas.microsoft.com/office/powerpoint/2010/main" val="32485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altLang="he-IL" sz="6000" dirty="0"/>
              <a:t>style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conventions</a:t>
            </a:r>
          </a:p>
        </p:txBody>
      </p:sp>
    </p:spTree>
    <p:extLst>
      <p:ext uri="{BB962C8B-B14F-4D97-AF65-F5344CB8AC3E}">
        <p14:creationId xmlns:p14="http://schemas.microsoft.com/office/powerpoint/2010/main" val="2233187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Coding style conventions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Class names should use the </a:t>
            </a:r>
            <a:r>
              <a:rPr lang="en-US" altLang="he-IL" sz="2000" dirty="0" err="1"/>
              <a:t>UpperCamelCase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Array, Car, LinkedList, </a:t>
            </a:r>
            <a:r>
              <a:rPr lang="en-US" altLang="he-IL" sz="2000" dirty="0" err="1"/>
              <a:t>UndergraduateStudent</a:t>
            </a:r>
            <a:endParaRPr lang="en-US" altLang="he-IL" sz="2000" dirty="0"/>
          </a:p>
          <a:p>
            <a:r>
              <a:rPr lang="en-US" altLang="he-IL" sz="2000" dirty="0"/>
              <a:t>Methods and variable names should the </a:t>
            </a:r>
            <a:r>
              <a:rPr lang="en-US" altLang="he-IL" sz="2000" dirty="0" err="1"/>
              <a:t>lowerCamelCase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listOfGrades</a:t>
            </a:r>
            <a:r>
              <a:rPr lang="en-US" altLang="he-IL" sz="2000" dirty="0"/>
              <a:t>; 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;  sort(); </a:t>
            </a:r>
            <a:r>
              <a:rPr lang="en-US" altLang="he-IL" sz="2000" dirty="0" err="1"/>
              <a:t>printAllStudents</a:t>
            </a:r>
            <a:r>
              <a:rPr lang="en-US" altLang="he-IL" sz="2000" dirty="0"/>
              <a:t>(); </a:t>
            </a:r>
            <a:r>
              <a:rPr lang="en-US" altLang="he-IL" sz="2000" dirty="0" err="1"/>
              <a:t>toString</a:t>
            </a:r>
            <a:r>
              <a:rPr lang="en-US" altLang="he-IL" sz="2000" dirty="0"/>
              <a:t>()</a:t>
            </a:r>
          </a:p>
          <a:p>
            <a:r>
              <a:rPr lang="en-US" altLang="he-IL" sz="2000" dirty="0"/>
              <a:t>Constant names are written using all uppercase letters with underscores to separate the 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MAX_SIZE; NUMBER_OF_ELEMENTS; </a:t>
            </a:r>
          </a:p>
          <a:p>
            <a:r>
              <a:rPr lang="en-US" altLang="he-IL" sz="2000" dirty="0"/>
              <a:t>Indentations, brackets – please make it readable</a:t>
            </a:r>
          </a:p>
          <a:p>
            <a:r>
              <a:rPr lang="en-US" altLang="he-IL" sz="2000" dirty="0"/>
              <a:t>All names must descriptive: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US" altLang="he-IL" sz="2000" dirty="0"/>
              <a:t> 	- 	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listOfMembers</a:t>
            </a:r>
            <a:r>
              <a:rPr lang="en-US" altLang="he-IL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rgbClr val="FF0000"/>
                </a:solidFill>
              </a:rPr>
              <a:t>Bad</a:t>
            </a:r>
            <a:r>
              <a:rPr lang="en-US" altLang="he-IL" sz="2000" dirty="0"/>
              <a:t> 		-	</a:t>
            </a:r>
            <a:r>
              <a:rPr lang="en-US" altLang="he-IL" sz="2000" dirty="0" err="1"/>
              <a:t>fnm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xstr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lst</a:t>
            </a:r>
            <a:br>
              <a:rPr lang="en-US" altLang="he-IL" sz="2000" dirty="0"/>
            </a:b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1773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3936683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Design patterns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design patterns is a general, reusable solution to a commonly occurring problem within a given context in software design.</a:t>
            </a:r>
          </a:p>
          <a:p>
            <a:r>
              <a:rPr lang="en-US" altLang="he-IL" sz="2000" dirty="0"/>
              <a:t>It is a description or template for how to solve a problem that can be used in many different situations.</a:t>
            </a:r>
          </a:p>
          <a:p>
            <a:r>
              <a:rPr lang="en-US" altLang="he-IL" sz="2000" dirty="0"/>
              <a:t>Design patterns are formalized best practices that programmers use to solve common problems when designing an application or system.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3903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084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u="sng" dirty="0"/>
              <a:t>Syntax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public class </a:t>
            </a:r>
            <a:r>
              <a:rPr lang="en-US" sz="2000" dirty="0"/>
              <a:t>Student </a:t>
            </a:r>
            <a:r>
              <a:rPr lang="en-US" sz="2000" b="1" dirty="0">
                <a:solidFill>
                  <a:srgbClr val="C00000"/>
                </a:solidFill>
              </a:rPr>
              <a:t>extends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Person</a:t>
            </a:r>
            <a:endParaRPr lang="en-US" sz="2000" u="sng" dirty="0"/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{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….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}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A class can extend from at most one superclass</a:t>
            </a: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Every class extends from Object – the super-class of all classes</a:t>
            </a:r>
          </a:p>
          <a:p>
            <a:pPr>
              <a:defRPr/>
            </a:pPr>
            <a:r>
              <a:rPr lang="en-US" altLang="he-IL" sz="2000" u="sng" dirty="0">
                <a:ea typeface="Arial Unicode MS" pitchFamily="34" charset="-128"/>
                <a:cs typeface="Times New Roman" pitchFamily="18" charset="0"/>
              </a:rPr>
              <a:t>A possible confusion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subclass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 has </a:t>
            </a: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more</a:t>
            </a:r>
            <a:r>
              <a:rPr lang="en-US" altLang="he-IL" sz="20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data-fields/properties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Suppose we want to write a class that allows to have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of this class.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we want an instance of this class, we should get the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same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as everyone else.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 example, we want an object representing a database that will be shared by all users of our application.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would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40373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pattern restricts the instantiation of a class to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object.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is useful when exactly one object is needed to coordinate actions across the system. </a:t>
            </a: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getInstance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{} // returns the unique instance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Singleton() {…} //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constructor!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endParaRPr lang="en-US" altLang="he-IL" sz="2000" i="1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static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instance;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// the unique instance</a:t>
            </a:r>
          </a:p>
          <a:p>
            <a:pPr>
              <a:spcAft>
                <a:spcPts val="0"/>
              </a:spcAft>
              <a:defRPr/>
            </a:pP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…more data fields, e.g., DB connection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Singleton.java]</a:t>
            </a:r>
          </a:p>
        </p:txBody>
      </p:sp>
    </p:spTree>
    <p:extLst>
      <p:ext uri="{BB962C8B-B14F-4D97-AF65-F5344CB8AC3E}">
        <p14:creationId xmlns:p14="http://schemas.microsoft.com/office/powerpoint/2010/main" val="1539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Inheritance and</a:t>
            </a:r>
            <a:br>
              <a:rPr lang="en-US" altLang="he-IL" dirty="0"/>
            </a:br>
            <a:r>
              <a:rPr lang="en-US" altLang="he-IL" dirty="0"/>
              <a:t>IS-A relationship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  <a:ea typeface="Arial Unicode MS" pitchFamily="34" charset="-128"/>
                <a:cs typeface="Times New Roman" pitchFamily="18" charset="0"/>
              </a:rPr>
              <a:t>super </a:t>
            </a: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keyword – used to access the superclass. May access: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Constructor of the superclass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Methods of the superclass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Data fields of the superclass</a:t>
            </a: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endParaRPr lang="en-US" altLang="he-IL" sz="2000" dirty="0">
              <a:ea typeface="Arial Unicode MS" pitchFamily="34" charset="-128"/>
              <a:cs typeface="Times New Roman" pitchFamily="18" charset="0"/>
            </a:endParaRPr>
          </a:p>
          <a:p>
            <a:pPr>
              <a:defRPr/>
            </a:pPr>
            <a:r>
              <a:rPr lang="en-US" altLang="he-IL" sz="2000" dirty="0">
                <a:ea typeface="Arial Unicode MS" pitchFamily="34" charset="-128"/>
                <a:cs typeface="Times New Roman" pitchFamily="18" charset="0"/>
              </a:rPr>
              <a:t>[See Person.java and Student.java]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Overriding methods of superclass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Overriding:  Redefining a method of a superclass in a subclass.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overridden method </a:t>
            </a:r>
            <a:r>
              <a:rPr lang="en-US" sz="2000" b="1" i="1" dirty="0">
                <a:solidFill>
                  <a:srgbClr val="C00000"/>
                </a:solidFill>
              </a:rPr>
              <a:t>must have the same signature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name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parameter list in the </a:t>
            </a:r>
            <a:r>
              <a:rPr lang="en-US" sz="2000" dirty="0" err="1"/>
              <a:t>samee</a:t>
            </a:r>
            <a:r>
              <a:rPr lang="en-US" sz="2000"/>
              <a:t> order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Same return type</a:t>
            </a:r>
          </a:p>
          <a:p>
            <a:pPr>
              <a:defRPr/>
            </a:pPr>
            <a:r>
              <a:rPr lang="en-US" sz="2000" dirty="0"/>
              <a:t>as the method in the superclass.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[See </a:t>
            </a:r>
            <a:r>
              <a:rPr lang="en-US" altLang="he-IL" sz="2000" i="1" dirty="0" err="1">
                <a:ea typeface="Arial Unicode MS" pitchFamily="34" charset="-128"/>
                <a:cs typeface="Times New Roman" pitchFamily="18" charset="0"/>
              </a:rPr>
              <a:t>Student.toString</a:t>
            </a:r>
            <a:r>
              <a:rPr lang="en-US" altLang="he-IL" sz="2000" i="1" dirty="0">
                <a:ea typeface="Arial Unicode MS" pitchFamily="34" charset="-128"/>
                <a:cs typeface="Times New Roman" pitchFamily="18" charset="0"/>
              </a:rPr>
              <a:t>()]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3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2081</TotalTime>
  <Words>3857</Words>
  <Application>Microsoft Office PowerPoint</Application>
  <PresentationFormat>Custom</PresentationFormat>
  <Paragraphs>587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Albany</vt:lpstr>
      <vt:lpstr>Arial</vt:lpstr>
      <vt:lpstr>Arial Unicode MS</vt:lpstr>
      <vt:lpstr>Calibri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Object Oriented Design </vt:lpstr>
      <vt:lpstr>Object Oriented Design </vt:lpstr>
      <vt:lpstr>Object Composition HAS-A relationship</vt:lpstr>
      <vt:lpstr>Inheritance and IS-A relationship</vt:lpstr>
      <vt:lpstr>Inheritance and IS-A relationship</vt:lpstr>
      <vt:lpstr>Inheritance and IS-A relationship</vt:lpstr>
      <vt:lpstr>Overriding methods of superclass</vt:lpstr>
      <vt:lpstr>Access level modifiers</vt:lpstr>
      <vt:lpstr>PowerPoint Presentation</vt:lpstr>
      <vt:lpstr>Interfaces</vt:lpstr>
      <vt:lpstr>Abstract Classes</vt:lpstr>
      <vt:lpstr>Interfaces vs Abstract classes</vt:lpstr>
      <vt:lpstr>PowerPoint Presentation</vt:lpstr>
      <vt:lpstr>Comparing objects</vt:lpstr>
      <vt:lpstr>.compareTo()</vt:lpstr>
      <vt:lpstr>Implementing Comparable</vt:lpstr>
      <vt:lpstr>Implementing Comparable</vt:lpstr>
      <vt:lpstr>Searching and sorting</vt:lpstr>
      <vt:lpstr>Object Oriented Design</vt:lpstr>
      <vt:lpstr>More on Object Oriented Design</vt:lpstr>
      <vt:lpstr>PowerPoint Presentation</vt:lpstr>
      <vt:lpstr>Primite datatypes are passed by value</vt:lpstr>
      <vt:lpstr>Objects are passed by reference</vt:lpstr>
      <vt:lpstr>Passing Argument by Reference</vt:lpstr>
      <vt:lpstr>Passing Argument by Reference</vt:lpstr>
      <vt:lpstr>Stack memory vs Heap memory</vt:lpstr>
      <vt:lpstr>Stack memory vs Heap memory</vt:lpstr>
      <vt:lpstr>PowerPoint Presentation</vt:lpstr>
      <vt:lpstr>Arrays are always on the heap</vt:lpstr>
      <vt:lpstr>PowerPoint Presentation</vt:lpstr>
      <vt:lpstr>Iterators in Java </vt:lpstr>
      <vt:lpstr>PowerPoint Presentation</vt:lpstr>
      <vt:lpstr>Static variables</vt:lpstr>
      <vt:lpstr>Static variables</vt:lpstr>
      <vt:lpstr>PowerPoint Presentation</vt:lpstr>
      <vt:lpstr>getClass() vs instanceof</vt:lpstr>
      <vt:lpstr>PowerPoint Presentation</vt:lpstr>
      <vt:lpstr>Generics</vt:lpstr>
      <vt:lpstr>PowerPoint Presentation</vt:lpstr>
      <vt:lpstr>Checking if objects are equal</vt:lpstr>
      <vt:lpstr>.equals()</vt:lpstr>
      <vt:lpstr>.equals() vs == operator</vt:lpstr>
      <vt:lpstr>.equals() vs == for Strings</vt:lpstr>
      <vt:lpstr>.clone()</vt:lpstr>
      <vt:lpstr>PowerPoint Presentation</vt:lpstr>
      <vt:lpstr>Reading from a file</vt:lpstr>
      <vt:lpstr>Writing to a file</vt:lpstr>
      <vt:lpstr>PowerPoint Presentation</vt:lpstr>
      <vt:lpstr>Java from command line</vt:lpstr>
      <vt:lpstr>Using command line arguments</vt:lpstr>
      <vt:lpstr>PowerPoint Presentation</vt:lpstr>
      <vt:lpstr>Exceptions</vt:lpstr>
      <vt:lpstr>Exceptions</vt:lpstr>
      <vt:lpstr>Exceptions</vt:lpstr>
      <vt:lpstr>The class Throwable</vt:lpstr>
      <vt:lpstr>The class Throwable</vt:lpstr>
      <vt:lpstr>Three kinds of exceptions</vt:lpstr>
      <vt:lpstr>Three kinds of exceptions</vt:lpstr>
      <vt:lpstr>Three kinds of exceptions</vt:lpstr>
      <vt:lpstr>Exceptions</vt:lpstr>
      <vt:lpstr>How to throw an exception</vt:lpstr>
      <vt:lpstr>Catch or Specify Requirement</vt:lpstr>
      <vt:lpstr>PowerPoint Presentation</vt:lpstr>
      <vt:lpstr>Coding style conventions</vt:lpstr>
      <vt:lpstr>PowerPoint Presentation</vt:lpstr>
      <vt:lpstr>Design patterns</vt:lpstr>
      <vt:lpstr>PowerPoint Presentation</vt:lpstr>
      <vt:lpstr>Singleton</vt:lpstr>
      <vt:lpstr>Singleton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2025-09-08T02:27:34Z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